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3"/>
  </p:normalViewPr>
  <p:slideViewPr>
    <p:cSldViewPr snapToGrid="0" snapToObjects="1">
      <p:cViewPr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C36FB-BB98-6442-AAB2-A10BA6E37B6A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8E98D-D545-8A4A-902C-0EF4E12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47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8E98D-D545-8A4A-902C-0EF4E1293EB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5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8E98D-D545-8A4A-902C-0EF4E1293EB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0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8E98D-D545-8A4A-902C-0EF4E1293EB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32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8E98D-D545-8A4A-902C-0EF4E1293EB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57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074B2-88B1-B643-B86B-A6EF31A73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4ECC36-E024-D146-B6CC-F8CF06C2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FC5E1-00DF-B349-9C93-A18C23F6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68B50-B1F1-E043-941B-FC8D46C2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EE26A-2431-BF40-A141-E6A351A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09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A86C9-4D51-774C-AE9A-12690498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7BF62-0E3D-C849-97D7-866D3018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CEA39D-D6EB-1741-A573-1F18BD5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B0866-E988-6343-B0D6-685B720B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A8ADE-87EF-3D41-839B-76C8F98E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07CAB7-F788-2E48-B01D-6803CE48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71E951-3C5F-E748-A4F9-81669B40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2815E-0FC8-CD40-AB56-2AAA3406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22F11-5042-9547-AF5A-FC41B878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BC06-5F84-F74F-AF34-CC8399FA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7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F25E5-CE51-4C48-8DD2-41B0B6FF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61AAC-2CEC-5E4B-BAED-1EAEDE6B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D9B6D-1A32-634F-9E51-0AAD9834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3FA13-BB74-3244-82F9-9CF5B615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CD7D7-26D1-D249-AB00-9CDDDB8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52F07-882D-4F4B-AB9C-3A2ACF89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F7033-1BAE-4247-A966-8470BAD0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3E494-B2DB-B647-8816-81253DA9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FE75F-8D9D-5746-9815-C7493F60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FA916-F568-1347-849E-6F3DA82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55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E6DC1-8468-C44A-82BE-09A6CBD7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C8B3E-E919-AA42-AED1-7F0022AE5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252A54-3CD8-FC4A-9ABB-051E4025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9EAAF-D366-5A43-BD98-C5822050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1556-4E28-9540-ABFA-0AFD0296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ADDE3E-414E-0A4D-B694-C228D6E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6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E4238-0963-7545-9F70-CC0D3D78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A49BE5-7B7A-7541-A922-19119406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A8C7DB-76E0-F843-ABFE-C9576A1F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09314E-3DFF-1943-8C3E-EECA14914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AA089E-3B19-2742-95FC-BD9DC6304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C1C34-CA0E-EA45-96BC-5955DCA8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842582-9DAC-764D-9107-01FAD89E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C421C3-61F1-CB42-93D9-8DC62C52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558C6-E42A-6547-8020-823E1998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099313-E041-9240-B292-A6F4F874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509EA8-0D44-5846-8670-FB11C38F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73C40C-ACD9-7F43-9FFB-71AC0AA3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433963-44E9-2440-A1EE-7996F6A9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C8B1AB-AAA8-314F-89AC-51655281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55AA9-4AAB-324E-8247-37FDE322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36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D2119-E099-2748-B3F2-769547B8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ED35-FBBA-0F4D-AA5E-BEA647F0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9C4FB1-3D0D-0448-BD94-4595C079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131A0-C6F7-E644-A2D2-8DA676FD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2670E-5388-C841-80E9-AC02670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8BBFF1-E7D3-F041-BC82-3DCA1C23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8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6E962-AA0B-4746-8709-CFB00B45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54D81B-48D9-E84D-9108-8117A866F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9C5379-44EA-5149-BF5F-F12AD13F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78C00C-07E5-AA4A-8C61-67025DFB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771DD6-A884-4C46-9DEA-0FF29860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7ABA0A-8917-0542-8990-915C15FF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B1A19E-808C-9746-BEE0-BBFADEE8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15104-1F9B-4C42-A1B1-F46FFC5F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40B19A-8CE1-6F42-B51D-85332194D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C2A6-95F9-F744-BC0B-E55D81918FA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42907-5789-A843-A138-65DE5B3EA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28190-1A8A-8443-8E4E-272333D16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90A3-D614-ED43-B318-887B0052DB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0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A2E45050-DD18-4D41-834A-3454F4511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スライド作成 いかり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2022/02/22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2F5686-DC1B-2848-91D4-A7805AF6A2FF}"/>
              </a:ext>
            </a:extLst>
          </p:cNvPr>
          <p:cNvSpPr/>
          <p:nvPr/>
        </p:nvSpPr>
        <p:spPr>
          <a:xfrm>
            <a:off x="434545" y="1859340"/>
            <a:ext cx="113229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Pavlyutkin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, B. I., Yabe, A., </a:t>
            </a:r>
            <a:r>
              <a:rPr lang="en" altLang="ja-JP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Golozoubov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, V. V., &amp; </a:t>
            </a:r>
            <a:r>
              <a:rPr lang="en" altLang="ja-JP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Simanenko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, L. F. (2016).</a:t>
            </a:r>
            <a:b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Miocene Floral Changes in the Circum-Japan Sea Areas—Their Implications in the Climatic Changes and the Time of Japan Sea Opening. </a:t>
            </a:r>
            <a:b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" altLang="ja-JP" sz="2400" i="1" dirty="0">
                <a:latin typeface="Meiryo UI" panose="020B0604030504040204" pitchFamily="34" charset="-128"/>
                <a:ea typeface="Meiryo UI" panose="020B0604030504040204" pitchFamily="34" charset="-128"/>
              </a:rPr>
              <a:t>Memoirs of the National Museum of Nature and Science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, </a:t>
            </a:r>
            <a:r>
              <a:rPr lang="en" altLang="ja-JP" sz="2400" i="1" dirty="0">
                <a:latin typeface="Meiryo UI" panose="020B0604030504040204" pitchFamily="34" charset="-128"/>
                <a:ea typeface="Meiryo UI" panose="020B0604030504040204" pitchFamily="34" charset="-128"/>
              </a:rPr>
              <a:t>51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, 109-123.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7653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105DD6-BF28-3E4B-BE01-948AF87A8A1E}"/>
              </a:ext>
            </a:extLst>
          </p:cNvPr>
          <p:cNvSpPr txBox="1"/>
          <p:nvPr/>
        </p:nvSpPr>
        <p:spPr>
          <a:xfrm>
            <a:off x="450937" y="390844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の東アジア大陸沿岸地域における植生変化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9E296A-A2D6-1C44-B511-F96A15E56C1A}"/>
              </a:ext>
            </a:extLst>
          </p:cNvPr>
          <p:cNvSpPr/>
          <p:nvPr/>
        </p:nvSpPr>
        <p:spPr>
          <a:xfrm>
            <a:off x="559496" y="901829"/>
            <a:ext cx="1125356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日本及び朝鮮半島東岸における気候変動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20Ma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あたり（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Stage I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），および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16Ma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Stage II-III; MNCO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）あたりに温暖化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日本全体にマングローブ林が点在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樹木と混ざっている海棲軟体動物の化石によると海洋環境は熱帯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亜熱帯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温暖化はゆるやかであったと推定される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その後は寒冷化が進む（常緑のカシが減っていく）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ロシア沿岸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ロシア沿岸では，日本や朝鮮のような温暖化はみられなかった．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また，沿岸植生を欠くため多少乾燥していたと考えられる．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62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105DD6-BF28-3E4B-BE01-948AF87A8A1E}"/>
              </a:ext>
            </a:extLst>
          </p:cNvPr>
          <p:cNvSpPr txBox="1"/>
          <p:nvPr/>
        </p:nvSpPr>
        <p:spPr>
          <a:xfrm>
            <a:off x="450937" y="390844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の東アジア大陸沿岸地域における植生変化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9E296A-A2D6-1C44-B511-F96A15E56C1A}"/>
              </a:ext>
            </a:extLst>
          </p:cNvPr>
          <p:cNvSpPr/>
          <p:nvPr/>
        </p:nvSpPr>
        <p:spPr>
          <a:xfrm>
            <a:off x="621279" y="1297245"/>
            <a:ext cx="11253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Differentiation</a:t>
            </a:r>
          </a:p>
          <a:p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Stage III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以降から，大陸と日本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朝鮮で植生の違いが現れる．朝鮮において植生の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gradient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が観察されるようになる．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一方で，気温勾配は緩やかであったと言われているため，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陸域の気温以外の要因＝</a:t>
            </a:r>
            <a:r>
              <a:rPr lang="ja-JP" altLang="en-US" sz="2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海洋条件を考慮してこの植生の違いを考察する必要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がある．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457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105DD6-BF28-3E4B-BE01-948AF87A8A1E}"/>
              </a:ext>
            </a:extLst>
          </p:cNvPr>
          <p:cNvSpPr txBox="1"/>
          <p:nvPr/>
        </p:nvSpPr>
        <p:spPr>
          <a:xfrm>
            <a:off x="450937" y="390844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の東アジア大陸沿岸地域における植生変化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9E296A-A2D6-1C44-B511-F96A15E56C1A}"/>
              </a:ext>
            </a:extLst>
          </p:cNvPr>
          <p:cNvSpPr/>
          <p:nvPr/>
        </p:nvSpPr>
        <p:spPr>
          <a:xfrm>
            <a:off x="559496" y="901829"/>
            <a:ext cx="112535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海流の影響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海の藻類，軟体動物の解析によると，日本海南西部では熱帯性の種が多く，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日本海北東部では北方の種が多い．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すなわわち，</a:t>
            </a:r>
            <a:r>
              <a:rPr lang="ja-JP" altLang="en-US" sz="24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南部で暖流，北部で寒流の影響があったことを示唆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モンスーン気候の影響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Eocene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あたりにモンスーン気候が生じたが，強くなったのは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later Miocene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以降．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実際，ロシアの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Stage I-III (early to middle Miocene) 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における植生に海岸種が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多いことから，低温で冬季に乾燥するモンスーン気候の影響が強いことは考えにくい．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ハンカ湖周辺での多様性は，モンスーン気候の影響ではなく海岸から離れていたことに起因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99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B8E8DB-C556-4B46-BD06-7C85FA2A800B}"/>
              </a:ext>
            </a:extLst>
          </p:cNvPr>
          <p:cNvSpPr txBox="1"/>
          <p:nvPr/>
        </p:nvSpPr>
        <p:spPr>
          <a:xfrm>
            <a:off x="450937" y="390844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日本海の成立を考察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ACCDC5-94D6-5743-8A83-106E8BBE1333}"/>
              </a:ext>
            </a:extLst>
          </p:cNvPr>
          <p:cNvSpPr/>
          <p:nvPr/>
        </p:nvSpPr>
        <p:spPr>
          <a:xfrm>
            <a:off x="559496" y="901829"/>
            <a:ext cx="11253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日本海ができ始めた時期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タタール海峡（樺太と北海道の間），シホテ・アリニ山脈，朝鮮海峡に，同時期の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sedimentary basin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（堆積盆地）がある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北と南で同時期に開いた：この時期は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50Ma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より前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A5DC5084-6C82-EE45-8E6B-C61B891F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899" y="2317454"/>
            <a:ext cx="3484605" cy="454054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224A62-C9D5-7046-B3A5-26F2492C86F7}"/>
              </a:ext>
            </a:extLst>
          </p:cNvPr>
          <p:cNvSpPr/>
          <p:nvPr/>
        </p:nvSpPr>
        <p:spPr>
          <a:xfrm>
            <a:off x="559496" y="2824836"/>
            <a:ext cx="6812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二段階の成立過程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しかし，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以前にはロシアと日本での植生に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違いが見られない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最初の過程では，大陸と日本で種の分断を起こすほどの隔離は起こらなかった．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その後，日本北部が反時計回りに，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日本南部が反時計回りに回転するように移動し，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現在のように隔離された．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37DC52-FC27-DB4A-9211-F18D46F8490D}"/>
              </a:ext>
            </a:extLst>
          </p:cNvPr>
          <p:cNvSpPr txBox="1"/>
          <p:nvPr/>
        </p:nvSpPr>
        <p:spPr>
          <a:xfrm>
            <a:off x="7692757" y="254698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日本海成立の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第二段階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9B5A2F-27EB-8249-9A50-5C2BCF0A204A}"/>
              </a:ext>
            </a:extLst>
          </p:cNvPr>
          <p:cNvSpPr/>
          <p:nvPr/>
        </p:nvSpPr>
        <p:spPr>
          <a:xfrm>
            <a:off x="3492183" y="6225171"/>
            <a:ext cx="4200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ref. two-door model (</a:t>
            </a:r>
            <a:r>
              <a:rPr lang="en" altLang="ja-JP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Otofuji</a:t>
            </a:r>
            <a:r>
              <a:rPr lang="en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, 1996)</a:t>
            </a:r>
            <a:endParaRPr lang="ja-JP" altLang="en-US">
              <a:solidFill>
                <a:schemeClr val="bg1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0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58B9A-3481-DF4E-AE6B-8128F6325348}"/>
              </a:ext>
            </a:extLst>
          </p:cNvPr>
          <p:cNvSpPr txBox="1"/>
          <p:nvPr/>
        </p:nvSpPr>
        <p:spPr>
          <a:xfrm>
            <a:off x="450937" y="1280534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ロシア沿岸と日本の植生の違い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D08E9F-05ED-214C-AD3A-500E65A03814}"/>
              </a:ext>
            </a:extLst>
          </p:cNvPr>
          <p:cNvSpPr txBox="1"/>
          <p:nvPr/>
        </p:nvSpPr>
        <p:spPr>
          <a:xfrm>
            <a:off x="663879" y="1835244"/>
            <a:ext cx="11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ロシア沿岸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…</a:t>
            </a:r>
            <a:r>
              <a:rPr kumimoji="1" lang="ja-JP" altLang="en-US" sz="2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針葉樹と落葉樹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：年間平均気温が低い地域に発達するタイプの森林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	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日本では，高標高域に同タイプの植生あり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998FCD-1BAD-E44D-9801-5B340589BB2D}"/>
              </a:ext>
            </a:extLst>
          </p:cNvPr>
          <p:cNvSpPr txBox="1"/>
          <p:nvPr/>
        </p:nvSpPr>
        <p:spPr>
          <a:xfrm>
            <a:off x="663879" y="2689101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日本       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…</a:t>
            </a:r>
            <a:r>
              <a:rPr kumimoji="1" lang="ja-JP" altLang="en-US" sz="2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落葉樹と常緑樹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が混ざった森林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45D950-00D0-AD4E-8AED-0C7CDC0D9451}"/>
              </a:ext>
            </a:extLst>
          </p:cNvPr>
          <p:cNvSpPr txBox="1"/>
          <p:nvPr/>
        </p:nvSpPr>
        <p:spPr>
          <a:xfrm>
            <a:off x="450937" y="3577387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accent6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モンスーンと海流の影響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B08DD9-D76A-6040-8F07-3EB32B84169A}"/>
              </a:ext>
            </a:extLst>
          </p:cNvPr>
          <p:cNvSpPr txBox="1"/>
          <p:nvPr/>
        </p:nvSpPr>
        <p:spPr>
          <a:xfrm>
            <a:off x="663879" y="4159165"/>
            <a:ext cx="10409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夏は海側からの季節風により降水量が多く，冬は大陸側からの季節風により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大陸側（ロシア沿岸）は冷たく乾いた気候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になる．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一方，日本側（日本列島の日本海側）は</a:t>
            </a:r>
            <a:r>
              <a:rPr lang="ja-JP" altLang="en-US" sz="2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対馬暖流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の影響で湿った北風となり，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日本海側に大量に雪が降る．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C78CAD-3B1F-7A41-B4B2-2A408505918F}"/>
              </a:ext>
            </a:extLst>
          </p:cNvPr>
          <p:cNvSpPr txBox="1"/>
          <p:nvPr/>
        </p:nvSpPr>
        <p:spPr>
          <a:xfrm>
            <a:off x="450937" y="576196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環日本海の現代の植生及び気候</a:t>
            </a:r>
          </a:p>
        </p:txBody>
      </p:sp>
    </p:spTree>
    <p:extLst>
      <p:ext uri="{BB962C8B-B14F-4D97-AF65-F5344CB8AC3E}">
        <p14:creationId xmlns:p14="http://schemas.microsoft.com/office/powerpoint/2010/main" val="57606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064DA14F-143C-CD44-B72B-F813BDD5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52" y="337922"/>
            <a:ext cx="7091296" cy="61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58B9A-3481-DF4E-AE6B-8128F6325348}"/>
              </a:ext>
            </a:extLst>
          </p:cNvPr>
          <p:cNvSpPr txBox="1"/>
          <p:nvPr/>
        </p:nvSpPr>
        <p:spPr>
          <a:xfrm>
            <a:off x="450937" y="576196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東アジア大陸沿岸地域の地理的条件が成立したのは</a:t>
            </a:r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C5380B-FB10-CF4F-A818-4AA48EE19189}"/>
              </a:ext>
            </a:extLst>
          </p:cNvPr>
          <p:cNvSpPr txBox="1"/>
          <p:nvPr/>
        </p:nvSpPr>
        <p:spPr>
          <a:xfrm>
            <a:off x="782876" y="1251331"/>
            <a:ext cx="10409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における日本海の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rifting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（プレートの伸張）にともない，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それまでつながっていた大陸と日本列島が切り離される．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c.f. Paleogene</a:t>
            </a:r>
            <a:r>
              <a:rPr lang="ja-JP" altLang="en-US" sz="240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（古第三紀）には日本とロシア沿岸の植生は類似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64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585569-5CF9-2648-930E-FFAD2F5AE633}"/>
              </a:ext>
            </a:extLst>
          </p:cNvPr>
          <p:cNvSpPr txBox="1"/>
          <p:nvPr/>
        </p:nvSpPr>
        <p:spPr>
          <a:xfrm>
            <a:off x="450937" y="576196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ロシア沿岸の</a:t>
            </a:r>
            <a:r>
              <a:rPr kumimoji="1"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植生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EB7B68-30F2-954C-A79B-83F3F2B89FB8}"/>
              </a:ext>
            </a:extLst>
          </p:cNvPr>
          <p:cNvSpPr/>
          <p:nvPr/>
        </p:nvSpPr>
        <p:spPr>
          <a:xfrm>
            <a:off x="668054" y="1198501"/>
            <a:ext cx="11073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Sine-</a:t>
            </a:r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Utesovsky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(lower lower Miocene ;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推定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22.0±1.0 Ma) 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落葉樹と少しの針葉樹，常緑樹の産出なし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6F20F4-A635-BB47-BABB-86CE1E681A86}"/>
              </a:ext>
            </a:extLst>
          </p:cNvPr>
          <p:cNvSpPr/>
          <p:nvPr/>
        </p:nvSpPr>
        <p:spPr>
          <a:xfrm>
            <a:off x="668054" y="1989452"/>
            <a:ext cx="10855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Nezhinsky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(upper lower Miocene;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推定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20.9–17.1 Ma)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落葉樹主体の温帯性木本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1211A4-0FBF-8444-B81B-28E06D763675}"/>
              </a:ext>
            </a:extLst>
          </p:cNvPr>
          <p:cNvSpPr/>
          <p:nvPr/>
        </p:nvSpPr>
        <p:spPr>
          <a:xfrm>
            <a:off x="668054" y="2780403"/>
            <a:ext cx="10855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Novokachalinsky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(lower upper Miocene)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ブナとメタセコイア主体，他と共通する種が多いが固有種も多い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DDF029-40F1-4646-BE76-4EE395213539}"/>
              </a:ext>
            </a:extLst>
          </p:cNvPr>
          <p:cNvSpPr/>
          <p:nvPr/>
        </p:nvSpPr>
        <p:spPr>
          <a:xfrm>
            <a:off x="668054" y="3571354"/>
            <a:ext cx="10855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Novokachalinsky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(upper upper Miocene;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推定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10.8±1.1 and 11.8±0.9)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ニレやヤナギなど落葉樹主体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137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585569-5CF9-2648-930E-FFAD2F5AE633}"/>
              </a:ext>
            </a:extLst>
          </p:cNvPr>
          <p:cNvSpPr txBox="1"/>
          <p:nvPr/>
        </p:nvSpPr>
        <p:spPr>
          <a:xfrm>
            <a:off x="450937" y="576196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朝鮮の</a:t>
            </a:r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植生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EB7B68-30F2-954C-A79B-83F3F2B89FB8}"/>
              </a:ext>
            </a:extLst>
          </p:cNvPr>
          <p:cNvSpPr/>
          <p:nvPr/>
        </p:nvSpPr>
        <p:spPr>
          <a:xfrm>
            <a:off x="668054" y="1198501"/>
            <a:ext cx="1107300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u="sng">
                <a:latin typeface="Meiryo UI" panose="020B0604030504040204" pitchFamily="34" charset="-128"/>
                <a:ea typeface="Meiryo UI" panose="020B0604030504040204" pitchFamily="34" charset="-128"/>
              </a:rPr>
              <a:t>南部（韓国）の東海岸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Jianggi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(early Miocene; around 18 Ma) </a:t>
            </a:r>
          </a:p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台島フロラ（常緑，落葉樹からなる温帯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亜熱帯林）と共通性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Yeonil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(middle-late Miocene; 14–12 Ma) </a:t>
            </a:r>
          </a:p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阿仁合フロラ（落葉，針葉樹からなる温帯林）と共通性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24E74F-ED12-6D4A-B3F3-2DE3A33930C0}"/>
              </a:ext>
            </a:extLst>
          </p:cNvPr>
          <p:cNvSpPr/>
          <p:nvPr/>
        </p:nvSpPr>
        <p:spPr>
          <a:xfrm>
            <a:off x="668053" y="3370641"/>
            <a:ext cx="110730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u="sng">
                <a:latin typeface="Meiryo UI" panose="020B0604030504040204" pitchFamily="34" charset="-128"/>
                <a:ea typeface="Meiryo UI" panose="020B0604030504040204" pitchFamily="34" charset="-128"/>
              </a:rPr>
              <a:t>北部の東海岸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Yongdong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(early Miocene) :</a:t>
            </a: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台島フロラ（常緑，落葉樹からなる温帯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亜熱帯林）と共通性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Myeoncheon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(middle-late Miocene) :</a:t>
            </a: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阿仁合フロラ（落葉，針葉樹からなる温帯林）と共通性があるが，一部台島フロラのインデックス種（タナイカシ，フウなど）が入る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Tongchon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時期不明だが上記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つの中間と推定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 :</a:t>
            </a: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阿仁合に近いが，ナウマンヤマモモなど台島フロラのインデックス種が入っている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2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585569-5CF9-2648-930E-FFAD2F5AE633}"/>
              </a:ext>
            </a:extLst>
          </p:cNvPr>
          <p:cNvSpPr txBox="1"/>
          <p:nvPr/>
        </p:nvSpPr>
        <p:spPr>
          <a:xfrm>
            <a:off x="450937" y="576196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日本の</a:t>
            </a:r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kumimoji="1"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植生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7AF741-1D7C-6347-A354-43777F5ABA51}"/>
              </a:ext>
            </a:extLst>
          </p:cNvPr>
          <p:cNvSpPr/>
          <p:nvPr/>
        </p:nvSpPr>
        <p:spPr>
          <a:xfrm>
            <a:off x="668054" y="1198501"/>
            <a:ext cx="11073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阿仁合フロラ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(early Miocene) 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落葉樹と常緑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落葉針葉樹，冷温帯林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A87B2B-22E4-4948-BBEE-05A4C08FA28B}"/>
              </a:ext>
            </a:extLst>
          </p:cNvPr>
          <p:cNvSpPr/>
          <p:nvPr/>
        </p:nvSpPr>
        <p:spPr>
          <a:xfrm>
            <a:off x="668054" y="2192529"/>
            <a:ext cx="11073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台島フロラ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(early middle Miocene) 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常緑樹がメインで落葉樹が混ざる暖温帯林，層中には海棲軟体動物が混ざる＝海流の影響を示唆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緯度，標高に従う種組成の変化がある．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5E4879-AE46-AF43-8362-8313ADEA58FB}"/>
              </a:ext>
            </a:extLst>
          </p:cNvPr>
          <p:cNvSpPr/>
          <p:nvPr/>
        </p:nvSpPr>
        <p:spPr>
          <a:xfrm>
            <a:off x="668054" y="3494334"/>
            <a:ext cx="11073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三徳フロラ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(late Miocene) 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落葉樹と常緑樹，阿仁合フロラに近いが，より現代的な植生</a:t>
            </a:r>
            <a:endParaRPr lang="en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32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0170701B-58C9-EE4E-BA74-A0ABD506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768350"/>
            <a:ext cx="9334500" cy="53213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6A9874-F7C4-6347-B80E-2E7355E97D5C}"/>
              </a:ext>
            </a:extLst>
          </p:cNvPr>
          <p:cNvSpPr/>
          <p:nvPr/>
        </p:nvSpPr>
        <p:spPr>
          <a:xfrm>
            <a:off x="6785052" y="5888679"/>
            <a:ext cx="4676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MNCO: </a:t>
            </a:r>
            <a:r>
              <a:rPr lang="en" altLang="ja-JP" b="0" i="0" dirty="0">
                <a:solidFill>
                  <a:schemeClr val="bg1">
                    <a:lumMod val="50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mid-Neogene climatic optimum.</a:t>
            </a: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海棲生物化石から推定されている温暖期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A8B93F-0E19-A145-9721-66FCB4107A3F}"/>
              </a:ext>
            </a:extLst>
          </p:cNvPr>
          <p:cNvSpPr txBox="1"/>
          <p:nvPr/>
        </p:nvSpPr>
        <p:spPr>
          <a:xfrm>
            <a:off x="660124" y="1470455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11Ma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6AE592-240A-F840-A866-07E850345D97}"/>
              </a:ext>
            </a:extLst>
          </p:cNvPr>
          <p:cNvSpPr txBox="1"/>
          <p:nvPr/>
        </p:nvSpPr>
        <p:spPr>
          <a:xfrm>
            <a:off x="660124" y="3337035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18Ma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DDBD81-5454-A34C-ABCA-8B7485134A93}"/>
              </a:ext>
            </a:extLst>
          </p:cNvPr>
          <p:cNvSpPr txBox="1"/>
          <p:nvPr/>
        </p:nvSpPr>
        <p:spPr>
          <a:xfrm>
            <a:off x="601146" y="44821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（目安）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787665-2A11-5C40-828F-006F8E223F94}"/>
              </a:ext>
            </a:extLst>
          </p:cNvPr>
          <p:cNvSpPr txBox="1"/>
          <p:nvPr/>
        </p:nvSpPr>
        <p:spPr>
          <a:xfrm>
            <a:off x="660124" y="2610593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14Ma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7A9173-72CF-6E4D-A5EF-07D0746B6EA5}"/>
              </a:ext>
            </a:extLst>
          </p:cNvPr>
          <p:cNvSpPr txBox="1"/>
          <p:nvPr/>
        </p:nvSpPr>
        <p:spPr>
          <a:xfrm>
            <a:off x="662533" y="4143636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22</a:t>
            </a: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Ma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9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639F4-9AD3-C841-A554-7470C41B6A2D}"/>
              </a:ext>
            </a:extLst>
          </p:cNvPr>
          <p:cNvSpPr txBox="1"/>
          <p:nvPr/>
        </p:nvSpPr>
        <p:spPr>
          <a:xfrm>
            <a:off x="450937" y="193136"/>
            <a:ext cx="11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Miocene</a:t>
            </a:r>
            <a:r>
              <a:rPr lang="ja-JP" altLang="en-US" sz="2400">
                <a:solidFill>
                  <a:srgbClr val="00206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の東アジア大陸沿岸地域の気候</a:t>
            </a:r>
            <a:endParaRPr kumimoji="1" lang="ja-JP" altLang="en-US" sz="2400">
              <a:solidFill>
                <a:srgbClr val="00206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850E09-E483-3946-BC91-C330D0BE5079}"/>
              </a:ext>
            </a:extLst>
          </p:cNvPr>
          <p:cNvSpPr/>
          <p:nvPr/>
        </p:nvSpPr>
        <p:spPr>
          <a:xfrm>
            <a:off x="668054" y="790727"/>
            <a:ext cx="110730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Notophyll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(75–125 mm long, or 2025–4500 mm</a:t>
            </a:r>
            <a:r>
              <a:rPr lang="en-US" altLang="ja-JP" sz="2000" baseline="30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サイズの葉がどの層からも出てきていることから，中湿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湿潤な気候が示唆される．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25052043-3DD4-8144-8873-53282EDA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51" y="1380371"/>
            <a:ext cx="7167949" cy="51609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2BF6B2-DC9F-C54D-A3C9-EBA75BDB0A34}"/>
              </a:ext>
            </a:extLst>
          </p:cNvPr>
          <p:cNvSpPr/>
          <p:nvPr/>
        </p:nvSpPr>
        <p:spPr>
          <a:xfrm>
            <a:off x="1052703" y="2035108"/>
            <a:ext cx="389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化石データから，鋸歯縁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全縁比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を用いた温度推定                   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endParaRPr lang="en" altLang="ja-JP" sz="1600" dirty="0">
              <a:solidFill>
                <a:schemeClr val="bg1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26" name="Picture 2" descr="Sensitivity of leaf size and shape to climate: global patterns and  paleoclimatic applications - Peppe - 2011 - New Phytologist - Wiley Online  Library">
            <a:extLst>
              <a:ext uri="{FF2B5EF4-FFF2-40B4-BE49-F238E27FC236}">
                <a16:creationId xmlns:a16="http://schemas.microsoft.com/office/drawing/2014/main" id="{EAD4047F-A35D-1647-96B2-B7108172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42" y="2704269"/>
            <a:ext cx="2670628" cy="25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7BE2A5-5490-A145-B101-ED8DA19C67AA}"/>
              </a:ext>
            </a:extLst>
          </p:cNvPr>
          <p:cNvSpPr txBox="1"/>
          <p:nvPr/>
        </p:nvSpPr>
        <p:spPr>
          <a:xfrm>
            <a:off x="2035268" y="5268639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高温ほど全縁種が増える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7B85F2-4666-944F-AB70-8E5F98AD305E}"/>
              </a:ext>
            </a:extLst>
          </p:cNvPr>
          <p:cNvSpPr txBox="1"/>
          <p:nvPr/>
        </p:nvSpPr>
        <p:spPr>
          <a:xfrm>
            <a:off x="4975785" y="6436833"/>
            <a:ext cx="2614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bg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ただし，温度が低く推定されている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5754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1136</Words>
  <Application>Microsoft Macintosh PowerPoint</Application>
  <PresentationFormat>ワイド画面</PresentationFormat>
  <Paragraphs>114</Paragraphs>
  <Slides>13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118</cp:revision>
  <dcterms:created xsi:type="dcterms:W3CDTF">2022-02-22T08:15:12Z</dcterms:created>
  <dcterms:modified xsi:type="dcterms:W3CDTF">2022-02-22T13:50:50Z</dcterms:modified>
</cp:coreProperties>
</file>