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0" r:id="rId4"/>
    <p:sldId id="259" r:id="rId5"/>
    <p:sldId id="261" r:id="rId6"/>
    <p:sldId id="258" r:id="rId7"/>
    <p:sldId id="264" r:id="rId8"/>
    <p:sldId id="262" r:id="rId9"/>
    <p:sldId id="265" r:id="rId10"/>
    <p:sldId id="269" r:id="rId11"/>
    <p:sldId id="268" r:id="rId12"/>
    <p:sldId id="263" r:id="rId13"/>
    <p:sldId id="266" r:id="rId14"/>
    <p:sldId id="267" r:id="rId15"/>
    <p:sldId id="273" r:id="rId16"/>
    <p:sldId id="270" r:id="rId17"/>
    <p:sldId id="271" r:id="rId18"/>
    <p:sldId id="272"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16"/>
    <p:restoredTop sz="94193"/>
  </p:normalViewPr>
  <p:slideViewPr>
    <p:cSldViewPr snapToGrid="0" snapToObjects="1">
      <p:cViewPr>
        <p:scale>
          <a:sx n="74" d="100"/>
          <a:sy n="74" d="100"/>
        </p:scale>
        <p:origin x="111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E096A-7AF9-424A-8C75-BC3E27539620}" type="datetimeFigureOut">
              <a:rPr kumimoji="1" lang="ja-JP" altLang="en-US" smtClean="0"/>
              <a:t>2022/2/13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F5263-708C-DF48-AA97-140F6CCE780E}" type="slidenum">
              <a:rPr kumimoji="1" lang="ja-JP" altLang="en-US" smtClean="0"/>
              <a:t>‹#›</a:t>
            </a:fld>
            <a:endParaRPr kumimoji="1" lang="ja-JP" altLang="en-US"/>
          </a:p>
        </p:txBody>
      </p:sp>
    </p:spTree>
    <p:extLst>
      <p:ext uri="{BB962C8B-B14F-4D97-AF65-F5344CB8AC3E}">
        <p14:creationId xmlns:p14="http://schemas.microsoft.com/office/powerpoint/2010/main" val="5770925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6</a:t>
            </a:fld>
            <a:endParaRPr kumimoji="1" lang="ja-JP" altLang="en-US"/>
          </a:p>
        </p:txBody>
      </p:sp>
    </p:spTree>
    <p:extLst>
      <p:ext uri="{BB962C8B-B14F-4D97-AF65-F5344CB8AC3E}">
        <p14:creationId xmlns:p14="http://schemas.microsoft.com/office/powerpoint/2010/main" val="272268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8</a:t>
            </a:fld>
            <a:endParaRPr kumimoji="1" lang="ja-JP" altLang="en-US"/>
          </a:p>
        </p:txBody>
      </p:sp>
    </p:spTree>
    <p:extLst>
      <p:ext uri="{BB962C8B-B14F-4D97-AF65-F5344CB8AC3E}">
        <p14:creationId xmlns:p14="http://schemas.microsoft.com/office/powerpoint/2010/main" val="116132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9</a:t>
            </a:fld>
            <a:endParaRPr kumimoji="1" lang="ja-JP" altLang="en-US"/>
          </a:p>
        </p:txBody>
      </p:sp>
    </p:spTree>
    <p:extLst>
      <p:ext uri="{BB962C8B-B14F-4D97-AF65-F5344CB8AC3E}">
        <p14:creationId xmlns:p14="http://schemas.microsoft.com/office/powerpoint/2010/main" val="367738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2C233-394A-2744-B958-D8049421A4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16BE2F8-B0E1-3243-A565-37068A587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D7195-551C-3B45-9C96-8943453182A2}"/>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5" name="フッター プレースホルダー 4">
            <a:extLst>
              <a:ext uri="{FF2B5EF4-FFF2-40B4-BE49-F238E27FC236}">
                <a16:creationId xmlns:a16="http://schemas.microsoft.com/office/drawing/2014/main" id="{385FBDF3-3F9C-8749-AF3A-1557AEEF21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9FAE42-94D7-7842-847B-ECEBA9E7DD73}"/>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348295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FA513-69DC-5C40-BE3D-136C7C63925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6A2483-C859-CB45-A0AA-39EAA07D53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38D856-3EA6-FE4F-ABCB-8B76321D2B0E}"/>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5" name="フッター プレースホルダー 4">
            <a:extLst>
              <a:ext uri="{FF2B5EF4-FFF2-40B4-BE49-F238E27FC236}">
                <a16:creationId xmlns:a16="http://schemas.microsoft.com/office/drawing/2014/main" id="{86221732-9B0B-3E46-9A35-47AB094465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49AEDF-887D-2F45-A6E4-108DDB7BDA87}"/>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79339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9DB306-785B-BC41-A69B-755D65B054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BF8833-36D3-0242-A24E-C9F758DF22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16095B-D418-464F-A576-AD2B7ADC6D19}"/>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5" name="フッター プレースホルダー 4">
            <a:extLst>
              <a:ext uri="{FF2B5EF4-FFF2-40B4-BE49-F238E27FC236}">
                <a16:creationId xmlns:a16="http://schemas.microsoft.com/office/drawing/2014/main" id="{243094F6-8326-8245-B08E-0B079C5ADB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B66201-DA8C-3547-9501-35743214D912}"/>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409647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024E8-216E-CA44-BC7A-75804B636F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AFC243-E738-094C-AE32-ED51594944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30257A-B9E5-9C4F-AD4C-0C9DDA2D69F6}"/>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5" name="フッター プレースホルダー 4">
            <a:extLst>
              <a:ext uri="{FF2B5EF4-FFF2-40B4-BE49-F238E27FC236}">
                <a16:creationId xmlns:a16="http://schemas.microsoft.com/office/drawing/2014/main" id="{09ACA9E2-B1B2-5244-AF9B-23A2587EB5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3319CE-8CD0-6A4D-BC5B-A40A8FBC793B}"/>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31543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D368C-AC47-A24A-8EBB-4CA36BA052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1CA203-51DE-5B45-852A-B0C363B8B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6D53FF-4611-DD4E-A610-2BC9EAAFB535}"/>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5" name="フッター プレースホルダー 4">
            <a:extLst>
              <a:ext uri="{FF2B5EF4-FFF2-40B4-BE49-F238E27FC236}">
                <a16:creationId xmlns:a16="http://schemas.microsoft.com/office/drawing/2014/main" id="{37ECF723-6745-884F-A200-4BC6361872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62B2D9-7EF1-1E48-ADD2-BC37BF092FD9}"/>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53622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EE212-A9B7-7848-AEF8-597CED9488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F01623-A979-5F4B-ACE7-70909DCF26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4D9DB1-34AC-1F48-8247-8F07DA53FC8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16B2B7-A181-2246-BFD3-4B176C2D055C}"/>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6" name="フッター プレースホルダー 5">
            <a:extLst>
              <a:ext uri="{FF2B5EF4-FFF2-40B4-BE49-F238E27FC236}">
                <a16:creationId xmlns:a16="http://schemas.microsoft.com/office/drawing/2014/main" id="{5754B7BF-C4A3-2244-B41D-6279B5136A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303527-AAAA-0346-A0B2-9CB19FDE5B3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71399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70FCD-6740-D646-9D3D-D0A1A6FE5EE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9F9F40-047C-BE45-BF6E-7E26CBF03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FF7BDB-AC58-1D4A-9CAD-C35235CB18D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DA98BC-739E-2E4C-B6C5-D2EC64EE1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74ECB73-DAF4-EA49-A171-B2AC0FC184E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5F5C5DC-0C95-4C4B-9083-10920E6EC63F}"/>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8" name="フッター プレースホルダー 7">
            <a:extLst>
              <a:ext uri="{FF2B5EF4-FFF2-40B4-BE49-F238E27FC236}">
                <a16:creationId xmlns:a16="http://schemas.microsoft.com/office/drawing/2014/main" id="{3AB69905-EA55-4B40-A1B9-2ECF488E3A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8553AA-623D-D84F-873E-FB8A33C709B2}"/>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86395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016DD4-4472-2440-9122-EF59D26D78E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3232B67-4405-354E-A1B2-DF1AD3028D24}"/>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4" name="フッター プレースホルダー 3">
            <a:extLst>
              <a:ext uri="{FF2B5EF4-FFF2-40B4-BE49-F238E27FC236}">
                <a16:creationId xmlns:a16="http://schemas.microsoft.com/office/drawing/2014/main" id="{7C6B1F40-D1D2-E34C-A8EF-1568252509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7F4A51D-D171-A94B-A773-A1E0F8573FAC}"/>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8681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14C03B4-56EB-6F46-967D-CC9FA442368C}"/>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3" name="フッター プレースホルダー 2">
            <a:extLst>
              <a:ext uri="{FF2B5EF4-FFF2-40B4-BE49-F238E27FC236}">
                <a16:creationId xmlns:a16="http://schemas.microsoft.com/office/drawing/2014/main" id="{3AD41EF2-2EFE-1545-BD57-1A775CBEB95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1A964AA-6458-A243-BD7A-3F2E83B0A1E3}"/>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78586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E5992-73C4-854C-820C-44FE7A5727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BEC764-B349-2C4E-BC27-294F09B59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9942AC-5934-3648-98D3-2F56BDBF5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A281244-AE3C-AB4C-AA2D-33B57B283268}"/>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6" name="フッター プレースホルダー 5">
            <a:extLst>
              <a:ext uri="{FF2B5EF4-FFF2-40B4-BE49-F238E27FC236}">
                <a16:creationId xmlns:a16="http://schemas.microsoft.com/office/drawing/2014/main" id="{28C3925D-C745-4D47-8F02-49E96E4972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EAEE5D-332C-5248-A316-8D36A26CA91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57747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CF9E1-0C99-3A4C-820D-0DA21427C9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D6C5036-C282-2049-9515-1BF43A9D2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502C8D-414E-4C4E-B8DB-9B1098B6E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1B5F5B-2D29-D349-A021-14D0C5CA5CEE}"/>
              </a:ext>
            </a:extLst>
          </p:cNvPr>
          <p:cNvSpPr>
            <a:spLocks noGrp="1"/>
          </p:cNvSpPr>
          <p:nvPr>
            <p:ph type="dt" sz="half" idx="10"/>
          </p:nvPr>
        </p:nvSpPr>
        <p:spPr/>
        <p:txBody>
          <a:bodyPr/>
          <a:lstStyle/>
          <a:p>
            <a:fld id="{EE9D1890-226B-B24E-B63D-9C248A431255}" type="datetimeFigureOut">
              <a:rPr kumimoji="1" lang="ja-JP" altLang="en-US" smtClean="0"/>
              <a:t>2022/2/13</a:t>
            </a:fld>
            <a:endParaRPr kumimoji="1" lang="ja-JP" altLang="en-US"/>
          </a:p>
        </p:txBody>
      </p:sp>
      <p:sp>
        <p:nvSpPr>
          <p:cNvPr id="6" name="フッター プレースホルダー 5">
            <a:extLst>
              <a:ext uri="{FF2B5EF4-FFF2-40B4-BE49-F238E27FC236}">
                <a16:creationId xmlns:a16="http://schemas.microsoft.com/office/drawing/2014/main" id="{46137058-F552-BD41-9BFE-0E88F261D7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2BEEAE-4C8B-3449-BB86-2463543F3EB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62004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EC6D0D-D12C-7F40-8A85-B2BFF5631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9FABE9-25E0-4849-9171-94F92C0E4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79215B-447B-3540-A684-4BF8E6514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D1890-226B-B24E-B63D-9C248A431255}" type="datetimeFigureOut">
              <a:rPr kumimoji="1" lang="ja-JP" altLang="en-US" smtClean="0"/>
              <a:t>2022/2/13</a:t>
            </a:fld>
            <a:endParaRPr kumimoji="1" lang="ja-JP" altLang="en-US"/>
          </a:p>
        </p:txBody>
      </p:sp>
      <p:sp>
        <p:nvSpPr>
          <p:cNvPr id="5" name="フッター プレースホルダー 4">
            <a:extLst>
              <a:ext uri="{FF2B5EF4-FFF2-40B4-BE49-F238E27FC236}">
                <a16:creationId xmlns:a16="http://schemas.microsoft.com/office/drawing/2014/main" id="{E9E731A7-5356-7C4A-8212-994620845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3DFB08B-95D4-E648-A32D-0EF798792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3632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marinespecies.org/" TargetMode="External"/><Relationship Id="rId2" Type="http://schemas.openxmlformats.org/officeDocument/2006/relationships/hyperlink" Target="http://www.sp2000.org/" TargetMode="External"/><Relationship Id="rId1" Type="http://schemas.openxmlformats.org/officeDocument/2006/relationships/slideLayout" Target="../slideLayouts/slideLayout2.xml"/><Relationship Id="rId5" Type="http://schemas.openxmlformats.org/officeDocument/2006/relationships/hyperlink" Target="http://www.globalnames.org/" TargetMode="External"/><Relationship Id="rId4" Type="http://schemas.openxmlformats.org/officeDocument/2006/relationships/hyperlink" Target="http://www.bacterio.cict.f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4A958-0E90-5D40-ACD7-795D23DD3EAC}"/>
              </a:ext>
            </a:extLst>
          </p:cNvPr>
          <p:cNvSpPr>
            <a:spLocks noGrp="1"/>
          </p:cNvSpPr>
          <p:nvPr>
            <p:ph type="ctrTitle"/>
          </p:nvPr>
        </p:nvSpPr>
        <p:spPr>
          <a:xfrm>
            <a:off x="792480" y="1041400"/>
            <a:ext cx="10930128" cy="2387600"/>
          </a:xfrm>
        </p:spPr>
        <p:txBody>
          <a:bodyPr>
            <a:normAutofit/>
          </a:bodyPr>
          <a:lstStyle/>
          <a:p>
            <a:r>
              <a:rPr lang="en" altLang="ja-JP" sz="2400" dirty="0">
                <a:latin typeface="Hiragino Sans W4" panose="020B0400000000000000" pitchFamily="34" charset="-128"/>
                <a:ea typeface="Hiragino Sans W4" panose="020B0400000000000000" pitchFamily="34" charset="-128"/>
              </a:rPr>
              <a:t>Mora, C., </a:t>
            </a:r>
            <a:r>
              <a:rPr lang="en" altLang="ja-JP" sz="2400" dirty="0" err="1">
                <a:latin typeface="Hiragino Sans W4" panose="020B0400000000000000" pitchFamily="34" charset="-128"/>
                <a:ea typeface="Hiragino Sans W4" panose="020B0400000000000000" pitchFamily="34" charset="-128"/>
              </a:rPr>
              <a:t>Tittensor</a:t>
            </a:r>
            <a:r>
              <a:rPr lang="en" altLang="ja-JP" sz="2400" dirty="0">
                <a:latin typeface="Hiragino Sans W4" panose="020B0400000000000000" pitchFamily="34" charset="-128"/>
                <a:ea typeface="Hiragino Sans W4" panose="020B0400000000000000" pitchFamily="34" charset="-128"/>
              </a:rPr>
              <a:t>, D. P., </a:t>
            </a:r>
            <a:r>
              <a:rPr lang="en" altLang="ja-JP" sz="2400" dirty="0" err="1">
                <a:latin typeface="Hiragino Sans W4" panose="020B0400000000000000" pitchFamily="34" charset="-128"/>
                <a:ea typeface="Hiragino Sans W4" panose="020B0400000000000000" pitchFamily="34" charset="-128"/>
              </a:rPr>
              <a:t>Adl</a:t>
            </a:r>
            <a:r>
              <a:rPr lang="en" altLang="ja-JP" sz="2400" dirty="0">
                <a:latin typeface="Hiragino Sans W4" panose="020B0400000000000000" pitchFamily="34" charset="-128"/>
                <a:ea typeface="Hiragino Sans W4" panose="020B0400000000000000" pitchFamily="34" charset="-128"/>
              </a:rPr>
              <a:t>, S., Simpson, A. G., &amp; Worm, B. (2011). </a:t>
            </a:r>
            <a:br>
              <a:rPr lang="en" altLang="ja-JP" sz="2400" dirty="0">
                <a:latin typeface="Hiragino Sans W4" panose="020B0400000000000000" pitchFamily="34" charset="-128"/>
                <a:ea typeface="Hiragino Sans W4" panose="020B0400000000000000" pitchFamily="34" charset="-128"/>
              </a:rPr>
            </a:br>
            <a:r>
              <a:rPr lang="en" altLang="ja-JP" sz="2400" dirty="0">
                <a:latin typeface="Hiragino Sans W4" panose="020B0400000000000000" pitchFamily="34" charset="-128"/>
                <a:ea typeface="Hiragino Sans W4" panose="020B0400000000000000" pitchFamily="34" charset="-128"/>
              </a:rPr>
              <a:t>How many species are there on Earth and in the ocean?. </a:t>
            </a:r>
            <a:br>
              <a:rPr lang="en" altLang="ja-JP" sz="2400" dirty="0">
                <a:latin typeface="Hiragino Sans W4" panose="020B0400000000000000" pitchFamily="34" charset="-128"/>
                <a:ea typeface="Hiragino Sans W4" panose="020B0400000000000000" pitchFamily="34" charset="-128"/>
              </a:rPr>
            </a:br>
            <a:r>
              <a:rPr lang="en" altLang="ja-JP" sz="2400" dirty="0" err="1">
                <a:latin typeface="Hiragino Sans W4" panose="020B0400000000000000" pitchFamily="34" charset="-128"/>
                <a:ea typeface="Hiragino Sans W4" panose="020B0400000000000000" pitchFamily="34" charset="-128"/>
              </a:rPr>
              <a:t>PLoS</a:t>
            </a:r>
            <a:r>
              <a:rPr lang="en" altLang="ja-JP" sz="2400" dirty="0">
                <a:latin typeface="Hiragino Sans W4" panose="020B0400000000000000" pitchFamily="34" charset="-128"/>
                <a:ea typeface="Hiragino Sans W4" panose="020B0400000000000000" pitchFamily="34" charset="-128"/>
              </a:rPr>
              <a:t> biology, 9(8), e1001127.</a:t>
            </a:r>
            <a:endParaRPr kumimoji="1" lang="ja-JP" altLang="en-US" sz="1800">
              <a:latin typeface="Hiragino Sans W4" panose="020B0400000000000000" pitchFamily="34" charset="-128"/>
              <a:ea typeface="Hiragino Sans W4" panose="020B0400000000000000" pitchFamily="34" charset="-128"/>
            </a:endParaRPr>
          </a:p>
        </p:txBody>
      </p:sp>
      <p:sp>
        <p:nvSpPr>
          <p:cNvPr id="3" name="字幕 2">
            <a:extLst>
              <a:ext uri="{FF2B5EF4-FFF2-40B4-BE49-F238E27FC236}">
                <a16:creationId xmlns:a16="http://schemas.microsoft.com/office/drawing/2014/main" id="{DA3EC099-C5D7-CD46-8B85-CE6027130F8D}"/>
              </a:ext>
            </a:extLst>
          </p:cNvPr>
          <p:cNvSpPr>
            <a:spLocks noGrp="1"/>
          </p:cNvSpPr>
          <p:nvPr>
            <p:ph type="subTitle" idx="1"/>
          </p:nvPr>
        </p:nvSpPr>
        <p:spPr/>
        <p:txBody>
          <a:bodyPr/>
          <a:lstStyle/>
          <a:p>
            <a:r>
              <a:rPr kumimoji="1" lang="ja-JP" altLang="en-US">
                <a:latin typeface="Hiragino Sans W4" panose="020B0400000000000000" pitchFamily="34" charset="-128"/>
                <a:ea typeface="Hiragino Sans W4" panose="020B0400000000000000" pitchFamily="34" charset="-128"/>
              </a:rPr>
              <a:t>スライド作成　五十里翔吾</a:t>
            </a:r>
          </a:p>
        </p:txBody>
      </p:sp>
    </p:spTree>
    <p:extLst>
      <p:ext uri="{BB962C8B-B14F-4D97-AF65-F5344CB8AC3E}">
        <p14:creationId xmlns:p14="http://schemas.microsoft.com/office/powerpoint/2010/main" val="201254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10;&#10;自動的に生成された説明">
            <a:extLst>
              <a:ext uri="{FF2B5EF4-FFF2-40B4-BE49-F238E27FC236}">
                <a16:creationId xmlns:a16="http://schemas.microsoft.com/office/drawing/2014/main" id="{6659BB48-E77B-9748-88DB-E65BBFBF1AA6}"/>
              </a:ext>
            </a:extLst>
          </p:cNvPr>
          <p:cNvPicPr>
            <a:picLocks noChangeAspect="1"/>
          </p:cNvPicPr>
          <p:nvPr/>
        </p:nvPicPr>
        <p:blipFill>
          <a:blip r:embed="rId2"/>
          <a:stretch>
            <a:fillRect/>
          </a:stretch>
        </p:blipFill>
        <p:spPr>
          <a:xfrm>
            <a:off x="0" y="611909"/>
            <a:ext cx="12192000" cy="5634182"/>
          </a:xfrm>
          <a:prstGeom prst="rect">
            <a:avLst/>
          </a:prstGeom>
        </p:spPr>
      </p:pic>
    </p:spTree>
    <p:extLst>
      <p:ext uri="{BB962C8B-B14F-4D97-AF65-F5344CB8AC3E}">
        <p14:creationId xmlns:p14="http://schemas.microsoft.com/office/powerpoint/2010/main" val="218605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D73AB3FD-7A3A-1849-973D-A6DAD27973CE}"/>
              </a:ext>
            </a:extLst>
          </p:cNvPr>
          <p:cNvSpPr txBox="1"/>
          <p:nvPr/>
        </p:nvSpPr>
        <p:spPr>
          <a:xfrm>
            <a:off x="344774" y="221497"/>
            <a:ext cx="11502452"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結果からわかること</a:t>
            </a:r>
            <a:endPar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4304E1F7-D356-6E4C-BC34-33B4C45F0C1E}"/>
              </a:ext>
            </a:extLst>
          </p:cNvPr>
          <p:cNvSpPr txBox="1"/>
          <p:nvPr/>
        </p:nvSpPr>
        <p:spPr>
          <a:xfrm>
            <a:off x="536272" y="762820"/>
            <a:ext cx="11310954" cy="5262979"/>
          </a:xfrm>
          <a:prstGeom prst="rect">
            <a:avLst/>
          </a:prstGeom>
          <a:noFill/>
        </p:spPr>
        <p:txBody>
          <a:bodyPr wrap="square" rtlCol="0">
            <a:spAutoFit/>
          </a:bodyPr>
          <a:lstStyle/>
          <a:p>
            <a:r>
              <a:rPr lang="en-US" altLang="ja-JP" sz="2400" dirty="0">
                <a:latin typeface="Hiragino Sans W4" panose="020B0400000000000000" pitchFamily="34" charset="-128"/>
                <a:ea typeface="Hiragino Sans W4" panose="020B0400000000000000" pitchFamily="34" charset="-128"/>
              </a:rPr>
              <a:t>250</a:t>
            </a:r>
            <a:r>
              <a:rPr lang="ja-JP" altLang="en-US" sz="2400">
                <a:latin typeface="Hiragino Sans W4" panose="020B0400000000000000" pitchFamily="34" charset="-128"/>
                <a:ea typeface="Hiragino Sans W4" panose="020B0400000000000000" pitchFamily="34" charset="-128"/>
              </a:rPr>
              <a:t>年の分類学の努力にもかかわらず，地球上の種の</a:t>
            </a:r>
            <a:r>
              <a:rPr lang="en-US" altLang="ja-JP" sz="2400" dirty="0">
                <a:latin typeface="Hiragino Sans W4" panose="020B0400000000000000" pitchFamily="34" charset="-128"/>
                <a:ea typeface="Hiragino Sans W4" panose="020B0400000000000000" pitchFamily="34" charset="-128"/>
              </a:rPr>
              <a:t>14</a:t>
            </a:r>
            <a:r>
              <a:rPr lang="ja-JP" altLang="en-US" sz="2400">
                <a:latin typeface="Hiragino Sans W4" panose="020B0400000000000000" pitchFamily="34" charset="-128"/>
                <a:ea typeface="Hiragino Sans W4" panose="020B0400000000000000" pitchFamily="34" charset="-128"/>
              </a:rPr>
              <a:t>％，海では</a:t>
            </a:r>
            <a:r>
              <a:rPr lang="en-US" altLang="ja-JP" sz="2400" dirty="0">
                <a:latin typeface="Hiragino Sans W4" panose="020B0400000000000000" pitchFamily="34" charset="-128"/>
                <a:ea typeface="Hiragino Sans W4" panose="020B0400000000000000" pitchFamily="34" charset="-128"/>
              </a:rPr>
              <a:t>9</a:t>
            </a:r>
            <a:r>
              <a:rPr lang="ja-JP" altLang="en-US" sz="2400">
                <a:latin typeface="Hiragino Sans W4" panose="020B0400000000000000" pitchFamily="34" charset="-128"/>
                <a:ea typeface="Hiragino Sans W4" panose="020B0400000000000000" pitchFamily="34" charset="-128"/>
              </a:rPr>
              <a:t>％に</a:t>
            </a:r>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満たない種しか記載されていない．</a:t>
            </a:r>
            <a:endParaRPr lang="en-US" altLang="ja-JP" sz="2400" dirty="0">
              <a:latin typeface="Hiragino Sans W4" panose="020B0400000000000000" pitchFamily="34" charset="-128"/>
              <a:ea typeface="Hiragino Sans W4" panose="020B0400000000000000" pitchFamily="34" charset="-128"/>
            </a:endParaRPr>
          </a:p>
          <a:p>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過去</a:t>
            </a:r>
            <a:r>
              <a:rPr lang="en-US" altLang="ja-JP" sz="2400" dirty="0">
                <a:latin typeface="Hiragino Sans W4" panose="020B0400000000000000" pitchFamily="34" charset="-128"/>
                <a:ea typeface="Hiragino Sans W4" panose="020B0400000000000000" pitchFamily="34" charset="-128"/>
              </a:rPr>
              <a:t>20</a:t>
            </a:r>
            <a:r>
              <a:rPr lang="ja-JP" altLang="en-US" sz="2400">
                <a:latin typeface="Hiragino Sans W4" panose="020B0400000000000000" pitchFamily="34" charset="-128"/>
                <a:ea typeface="Hiragino Sans W4" panose="020B0400000000000000" pitchFamily="34" charset="-128"/>
              </a:rPr>
              <a:t>年間の平均新種（真核生物）記載数：</a:t>
            </a:r>
            <a:r>
              <a:rPr lang="en-US" altLang="ja-JP" sz="2400" dirty="0">
                <a:latin typeface="Hiragino Sans W4" panose="020B0400000000000000" pitchFamily="34" charset="-128"/>
                <a:ea typeface="Hiragino Sans W4" panose="020B0400000000000000" pitchFamily="34" charset="-128"/>
              </a:rPr>
              <a:t>6,200±811</a:t>
            </a:r>
            <a:r>
              <a:rPr lang="ja-JP" altLang="en-US" sz="2400">
                <a:latin typeface="Hiragino Sans W4" panose="020B0400000000000000" pitchFamily="34" charset="-128"/>
                <a:ea typeface="Hiragino Sans W4" panose="020B0400000000000000" pitchFamily="34" charset="-128"/>
              </a:rPr>
              <a:t>種</a:t>
            </a:r>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一人の分類学者が生涯で記載する種数：</a:t>
            </a:r>
            <a:r>
              <a:rPr lang="en-US" altLang="ja-JP" sz="2400" dirty="0">
                <a:latin typeface="Hiragino Sans W4" panose="020B0400000000000000" pitchFamily="34" charset="-128"/>
                <a:ea typeface="Hiragino Sans W4" panose="020B0400000000000000" pitchFamily="34" charset="-128"/>
              </a:rPr>
              <a:t>24.8</a:t>
            </a:r>
            <a:r>
              <a:rPr lang="ja-JP" altLang="en-US" sz="2400">
                <a:latin typeface="Hiragino Sans W4" panose="020B0400000000000000" pitchFamily="34" charset="-128"/>
                <a:ea typeface="Hiragino Sans W4" panose="020B0400000000000000" pitchFamily="34" charset="-128"/>
              </a:rPr>
              <a:t>種</a:t>
            </a:r>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一種の記載にかかる費用：</a:t>
            </a:r>
            <a:r>
              <a:rPr lang="en-US" altLang="ja-JP" sz="2400" dirty="0">
                <a:latin typeface="Hiragino Sans W4" panose="020B0400000000000000" pitchFamily="34" charset="-128"/>
                <a:ea typeface="Hiragino Sans W4" panose="020B0400000000000000" pitchFamily="34" charset="-128"/>
              </a:rPr>
              <a:t>48,500</a:t>
            </a:r>
            <a:r>
              <a:rPr lang="ja-JP" altLang="en-US" sz="2400">
                <a:latin typeface="Hiragino Sans W4" panose="020B0400000000000000" pitchFamily="34" charset="-128"/>
                <a:ea typeface="Hiragino Sans W4" panose="020B0400000000000000" pitchFamily="34" charset="-128"/>
              </a:rPr>
              <a:t>ドル</a:t>
            </a:r>
            <a:endParaRPr lang="en-US" altLang="ja-JP" sz="2400" dirty="0">
              <a:latin typeface="Hiragino Sans W4" panose="020B0400000000000000" pitchFamily="34" charset="-128"/>
              <a:ea typeface="Hiragino Sans W4" panose="020B0400000000000000" pitchFamily="34" charset="-128"/>
            </a:endParaRPr>
          </a:p>
          <a:p>
            <a:r>
              <a:rPr lang="en-US" altLang="ja-JP" sz="2400" dirty="0">
                <a:solidFill>
                  <a:schemeClr val="accent2"/>
                </a:solidFill>
                <a:latin typeface="Hiragino Sans W4" panose="020B0400000000000000" pitchFamily="34" charset="-128"/>
                <a:ea typeface="Hiragino Sans W4" panose="020B0400000000000000" pitchFamily="34" charset="-128"/>
              </a:rPr>
              <a:t>→</a:t>
            </a:r>
            <a:r>
              <a:rPr lang="ja-JP" altLang="en-US" sz="2400">
                <a:solidFill>
                  <a:schemeClr val="accent2"/>
                </a:solidFill>
                <a:latin typeface="Hiragino Sans W4" panose="020B0400000000000000" pitchFamily="34" charset="-128"/>
                <a:ea typeface="Hiragino Sans W4" panose="020B0400000000000000" pitchFamily="34" charset="-128"/>
              </a:rPr>
              <a:t>あと</a:t>
            </a:r>
            <a:r>
              <a:rPr lang="en-US" altLang="ja-JP" sz="2400" dirty="0">
                <a:solidFill>
                  <a:schemeClr val="accent2"/>
                </a:solidFill>
                <a:latin typeface="Hiragino Sans W4" panose="020B0400000000000000" pitchFamily="34" charset="-128"/>
                <a:ea typeface="Hiragino Sans W4" panose="020B0400000000000000" pitchFamily="34" charset="-128"/>
              </a:rPr>
              <a:t>1,200</a:t>
            </a:r>
            <a:r>
              <a:rPr lang="ja-JP" altLang="en-US" sz="2400">
                <a:solidFill>
                  <a:schemeClr val="accent2"/>
                </a:solidFill>
                <a:latin typeface="Hiragino Sans W4" panose="020B0400000000000000" pitchFamily="34" charset="-128"/>
                <a:ea typeface="Hiragino Sans W4" panose="020B0400000000000000" pitchFamily="34" charset="-128"/>
              </a:rPr>
              <a:t>年，</a:t>
            </a:r>
            <a:r>
              <a:rPr lang="en-US" altLang="ja-JP" sz="2400" dirty="0">
                <a:solidFill>
                  <a:schemeClr val="accent2"/>
                </a:solidFill>
                <a:latin typeface="Hiragino Sans W4" panose="020B0400000000000000" pitchFamily="34" charset="-128"/>
                <a:ea typeface="Hiragino Sans W4" panose="020B0400000000000000" pitchFamily="34" charset="-128"/>
              </a:rPr>
              <a:t>303,000</a:t>
            </a:r>
            <a:r>
              <a:rPr lang="ja-JP" altLang="en-US" sz="2400">
                <a:solidFill>
                  <a:schemeClr val="accent2"/>
                </a:solidFill>
                <a:latin typeface="Hiragino Sans W4" panose="020B0400000000000000" pitchFamily="34" charset="-128"/>
                <a:ea typeface="Hiragino Sans W4" panose="020B0400000000000000" pitchFamily="34" charset="-128"/>
              </a:rPr>
              <a:t>人の専門家が，</a:t>
            </a:r>
            <a:r>
              <a:rPr lang="en-US" altLang="ja-JP" sz="2400" dirty="0">
                <a:solidFill>
                  <a:schemeClr val="accent2"/>
                </a:solidFill>
                <a:latin typeface="Hiragino Sans W4" panose="020B0400000000000000" pitchFamily="34" charset="-128"/>
                <a:ea typeface="Hiragino Sans W4" panose="020B0400000000000000" pitchFamily="34" charset="-128"/>
              </a:rPr>
              <a:t>364,000,000,000 (3640</a:t>
            </a:r>
            <a:r>
              <a:rPr lang="ja-JP" altLang="en-US" sz="2400">
                <a:solidFill>
                  <a:schemeClr val="accent2"/>
                </a:solidFill>
                <a:latin typeface="Hiragino Sans W4" panose="020B0400000000000000" pitchFamily="34" charset="-128"/>
                <a:ea typeface="Hiragino Sans W4" panose="020B0400000000000000" pitchFamily="34" charset="-128"/>
              </a:rPr>
              <a:t>億ドル</a:t>
            </a:r>
            <a:r>
              <a:rPr lang="en-US" altLang="ja-JP" sz="2400" dirty="0">
                <a:solidFill>
                  <a:schemeClr val="accent2"/>
                </a:solidFill>
                <a:latin typeface="Hiragino Sans W4" panose="020B0400000000000000" pitchFamily="34" charset="-128"/>
                <a:ea typeface="Hiragino Sans W4" panose="020B0400000000000000" pitchFamily="34" charset="-128"/>
              </a:rPr>
              <a:t>)</a:t>
            </a:r>
            <a:r>
              <a:rPr lang="ja-JP" altLang="en-US" sz="2400">
                <a:solidFill>
                  <a:schemeClr val="accent2"/>
                </a:solidFill>
                <a:latin typeface="Hiragino Sans W4" panose="020B0400000000000000" pitchFamily="34" charset="-128"/>
                <a:ea typeface="Hiragino Sans W4" panose="020B0400000000000000" pitchFamily="34" charset="-128"/>
              </a:rPr>
              <a:t>をかけて全種が記載できる</a:t>
            </a:r>
            <a:endParaRPr lang="en-US" altLang="ja-JP" sz="2400" dirty="0">
              <a:solidFill>
                <a:schemeClr val="accent2"/>
              </a:solidFill>
              <a:latin typeface="Hiragino Sans W4" panose="020B0400000000000000" pitchFamily="34" charset="-128"/>
              <a:ea typeface="Hiragino Sans W4" panose="020B0400000000000000" pitchFamily="34" charset="-128"/>
            </a:endParaRPr>
          </a:p>
          <a:p>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現在，絶滅速度が人が存在する前の</a:t>
            </a:r>
            <a:r>
              <a:rPr lang="en-US" altLang="ja-JP" sz="2400" dirty="0">
                <a:latin typeface="Hiragino Sans W4" panose="020B0400000000000000" pitchFamily="34" charset="-128"/>
                <a:ea typeface="Hiragino Sans W4" panose="020B0400000000000000" pitchFamily="34" charset="-128"/>
              </a:rPr>
              <a:t>100〜1000</a:t>
            </a:r>
            <a:r>
              <a:rPr lang="ja-JP" altLang="en-US" sz="2400">
                <a:latin typeface="Hiragino Sans W4" panose="020B0400000000000000" pitchFamily="34" charset="-128"/>
                <a:ea typeface="Hiragino Sans W4" panose="020B0400000000000000" pitchFamily="34" charset="-128"/>
              </a:rPr>
              <a:t>倍となっている</a:t>
            </a:r>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発見されることなく絶滅する種も多数あるはず</a:t>
            </a:r>
            <a:endParaRPr lang="en-US" altLang="ja-JP" sz="2400" dirty="0">
              <a:latin typeface="Hiragino Sans W4" panose="020B0400000000000000" pitchFamily="34" charset="-128"/>
              <a:ea typeface="Hiragino Sans W4" panose="020B0400000000000000" pitchFamily="34" charset="-128"/>
            </a:endParaRPr>
          </a:p>
          <a:p>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未発見であるのは，分布が狭く，体サイズが小さく，個体数が少ない種であると考えられる．</a:t>
            </a:r>
            <a:r>
              <a:rPr lang="en-US" altLang="ja-JP" sz="2000" dirty="0">
                <a:solidFill>
                  <a:schemeClr val="bg1">
                    <a:lumMod val="50000"/>
                  </a:schemeClr>
                </a:solidFill>
                <a:latin typeface="Hiragino Sans W4" panose="020B0400000000000000" pitchFamily="34" charset="-128"/>
                <a:ea typeface="Hiragino Sans W4" panose="020B0400000000000000" pitchFamily="34" charset="-128"/>
              </a:rPr>
              <a:t>[Ref. Zapata &amp; Robertson, 2006]</a:t>
            </a:r>
            <a:endParaRPr lang="en-US" altLang="ja-JP"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2" name="正方形/長方形 1">
            <a:extLst>
              <a:ext uri="{FF2B5EF4-FFF2-40B4-BE49-F238E27FC236}">
                <a16:creationId xmlns:a16="http://schemas.microsoft.com/office/drawing/2014/main" id="{E0F019BB-B38C-2B43-8261-255C2F0AE1C0}"/>
              </a:ext>
            </a:extLst>
          </p:cNvPr>
          <p:cNvSpPr/>
          <p:nvPr/>
        </p:nvSpPr>
        <p:spPr>
          <a:xfrm>
            <a:off x="9315207" y="4103870"/>
            <a:ext cx="2646878" cy="400110"/>
          </a:xfrm>
          <a:prstGeom prst="rect">
            <a:avLst/>
          </a:prstGeom>
        </p:spPr>
        <p:txBody>
          <a:bodyPr wrap="none">
            <a:spAutoFit/>
          </a:bodyPr>
          <a:lstStyle/>
          <a:p>
            <a:r>
              <a:rPr lang="en-US" altLang="ja-JP" sz="2000" dirty="0">
                <a:solidFill>
                  <a:schemeClr val="bg1">
                    <a:lumMod val="50000"/>
                  </a:schemeClr>
                </a:solidFill>
                <a:latin typeface="Hiragino Sans W4" panose="020B0400000000000000" pitchFamily="34" charset="-128"/>
                <a:ea typeface="Hiragino Sans W4" panose="020B0400000000000000" pitchFamily="34" charset="-128"/>
              </a:rPr>
              <a:t>[Pimm et al., 1995]</a:t>
            </a:r>
          </a:p>
        </p:txBody>
      </p:sp>
    </p:spTree>
    <p:extLst>
      <p:ext uri="{BB962C8B-B14F-4D97-AF65-F5344CB8AC3E}">
        <p14:creationId xmlns:p14="http://schemas.microsoft.com/office/powerpoint/2010/main" val="278716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26D2245-CC8E-844D-A3E4-E049DA20DAD2}"/>
              </a:ext>
            </a:extLst>
          </p:cNvPr>
          <p:cNvSpPr txBox="1"/>
          <p:nvPr/>
        </p:nvSpPr>
        <p:spPr>
          <a:xfrm>
            <a:off x="344774" y="221497"/>
            <a:ext cx="11502452"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想定される問題点とその評価</a:t>
            </a:r>
            <a:endPar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1AEDE934-8A88-694D-9F6E-EBA05904C03E}"/>
              </a:ext>
            </a:extLst>
          </p:cNvPr>
          <p:cNvSpPr txBox="1"/>
          <p:nvPr/>
        </p:nvSpPr>
        <p:spPr>
          <a:xfrm>
            <a:off x="536272" y="848844"/>
            <a:ext cx="11119456" cy="646331"/>
          </a:xfrm>
          <a:prstGeom prst="rect">
            <a:avLst/>
          </a:prstGeom>
          <a:noFill/>
        </p:spPr>
        <p:txBody>
          <a:bodyPr wrap="square" rtlCol="0">
            <a:spAutoFit/>
          </a:bodyPr>
          <a:lstStyle/>
          <a:p>
            <a:r>
              <a:rPr kumimoji="1" lang="ja-JP" altLang="en-US">
                <a:solidFill>
                  <a:schemeClr val="accent6">
                    <a:lumMod val="75000"/>
                  </a:schemeClr>
                </a:solidFill>
                <a:latin typeface="Hiragino Sans W4" panose="020B0400000000000000" pitchFamily="34" charset="-128"/>
                <a:ea typeface="Hiragino Sans W4" panose="020B0400000000000000" pitchFamily="34" charset="-128"/>
              </a:rPr>
              <a:t>分類群ごとの種分類基準の違い</a:t>
            </a:r>
            <a:endParaRPr kumimoji="1" lang="en-US" altLang="ja-JP" dirty="0">
              <a:solidFill>
                <a:schemeClr val="accent6">
                  <a:lumMod val="75000"/>
                </a:schemeClr>
              </a:solidFill>
              <a:latin typeface="Hiragino Sans W4" panose="020B0400000000000000" pitchFamily="34" charset="-128"/>
              <a:ea typeface="Hiragino Sans W4" panose="020B0400000000000000" pitchFamily="34" charset="-128"/>
            </a:endParaRPr>
          </a:p>
          <a:p>
            <a:r>
              <a:rPr kumimoji="1" lang="ja-JP" altLang="en-US">
                <a:latin typeface="Hiragino Sans W4" panose="020B0400000000000000" pitchFamily="34" charset="-128"/>
                <a:ea typeface="Hiragino Sans W4" panose="020B0400000000000000" pitchFamily="34" charset="-128"/>
              </a:rPr>
              <a:t>特に真核生物ー原核生物（記載種は少ないが，遺伝的多様性が高い）で重大．</a:t>
            </a:r>
            <a:endParaRPr kumimoji="1" lang="en-US" altLang="ja-JP" dirty="0">
              <a:latin typeface="Hiragino Sans W4" panose="020B0400000000000000" pitchFamily="34" charset="-128"/>
              <a:ea typeface="Hiragino Sans W4" panose="020B0400000000000000" pitchFamily="34" charset="-128"/>
            </a:endParaRPr>
          </a:p>
        </p:txBody>
      </p:sp>
      <p:sp>
        <p:nvSpPr>
          <p:cNvPr id="7" name="テキスト ボックス 6">
            <a:extLst>
              <a:ext uri="{FF2B5EF4-FFF2-40B4-BE49-F238E27FC236}">
                <a16:creationId xmlns:a16="http://schemas.microsoft.com/office/drawing/2014/main" id="{3F78BE1B-7002-1845-9CE5-28BBF211E1E6}"/>
              </a:ext>
            </a:extLst>
          </p:cNvPr>
          <p:cNvSpPr txBox="1"/>
          <p:nvPr/>
        </p:nvSpPr>
        <p:spPr>
          <a:xfrm>
            <a:off x="536272" y="1660857"/>
            <a:ext cx="11119456" cy="2246769"/>
          </a:xfrm>
          <a:prstGeom prst="rect">
            <a:avLst/>
          </a:prstGeom>
          <a:noFill/>
        </p:spPr>
        <p:txBody>
          <a:bodyPr wrap="square" rtlCol="0">
            <a:spAutoFit/>
          </a:bodyPr>
          <a:lstStyle/>
          <a:p>
            <a:r>
              <a:rPr lang="ja-JP" altLang="en-US">
                <a:solidFill>
                  <a:schemeClr val="accent6">
                    <a:lumMod val="75000"/>
                  </a:schemeClr>
                </a:solidFill>
                <a:latin typeface="Hiragino Sans W4" panose="020B0400000000000000" pitchFamily="34" charset="-128"/>
                <a:ea typeface="Hiragino Sans W4" panose="020B0400000000000000" pitchFamily="34" charset="-128"/>
              </a:rPr>
              <a:t>高次</a:t>
            </a:r>
            <a:r>
              <a:rPr kumimoji="1" lang="en-US" altLang="ja-JP" dirty="0">
                <a:solidFill>
                  <a:schemeClr val="accent6">
                    <a:lumMod val="75000"/>
                  </a:schemeClr>
                </a:solidFill>
                <a:latin typeface="Hiragino Sans W4" panose="020B0400000000000000" pitchFamily="34" charset="-128"/>
                <a:ea typeface="Hiragino Sans W4" panose="020B0400000000000000" pitchFamily="34" charset="-128"/>
              </a:rPr>
              <a:t>Taxon</a:t>
            </a:r>
            <a:r>
              <a:rPr kumimoji="1" lang="ja-JP" altLang="en-US">
                <a:solidFill>
                  <a:schemeClr val="accent6">
                    <a:lumMod val="75000"/>
                  </a:schemeClr>
                </a:solidFill>
                <a:latin typeface="Hiragino Sans W4" panose="020B0400000000000000" pitchFamily="34" charset="-128"/>
                <a:ea typeface="Hiragino Sans W4" panose="020B0400000000000000" pitchFamily="34" charset="-128"/>
              </a:rPr>
              <a:t>における</a:t>
            </a:r>
            <a:r>
              <a:rPr lang="ja-JP" altLang="en-US">
                <a:solidFill>
                  <a:schemeClr val="accent6">
                    <a:lumMod val="75000"/>
                  </a:schemeClr>
                </a:solidFill>
                <a:latin typeface="Hiragino Sans W4" panose="020B0400000000000000" pitchFamily="34" charset="-128"/>
                <a:ea typeface="Hiragino Sans W4" panose="020B0400000000000000" pitchFamily="34" charset="-128"/>
              </a:rPr>
              <a:t>変化</a:t>
            </a:r>
            <a:endParaRPr lang="en-US" altLang="ja-JP" dirty="0">
              <a:solidFill>
                <a:schemeClr val="accent6">
                  <a:lumMod val="75000"/>
                </a:schemeClr>
              </a:solidFill>
              <a:latin typeface="Hiragino Sans W4" panose="020B0400000000000000" pitchFamily="34" charset="-128"/>
              <a:ea typeface="Hiragino Sans W4" panose="020B0400000000000000" pitchFamily="34" charset="-128"/>
            </a:endParaRPr>
          </a:p>
          <a:p>
            <a:r>
              <a:rPr kumimoji="1" lang="ja-JP" altLang="en-US">
                <a:latin typeface="Hiragino Sans W4" panose="020B0400000000000000" pitchFamily="34" charset="-128"/>
                <a:ea typeface="Hiragino Sans W4" panose="020B0400000000000000" pitchFamily="34" charset="-128"/>
              </a:rPr>
              <a:t>新発見や分子系統解析の導入，</a:t>
            </a:r>
            <a:r>
              <a:rPr lang="en-US" altLang="ja-JP" dirty="0">
                <a:latin typeface="Hiragino Sans W4" panose="020B0400000000000000" pitchFamily="34" charset="-128"/>
                <a:ea typeface="Hiragino Sans W4" panose="020B0400000000000000" pitchFamily="34" charset="-128"/>
              </a:rPr>
              <a:t>synonym</a:t>
            </a:r>
            <a:r>
              <a:rPr kumimoji="1" lang="ja-JP" altLang="en-US">
                <a:latin typeface="Hiragino Sans W4" panose="020B0400000000000000" pitchFamily="34" charset="-128"/>
                <a:ea typeface="Hiragino Sans W4" panose="020B0400000000000000" pitchFamily="34" charset="-128"/>
              </a:rPr>
              <a:t>の発見などにより高ランクの分類が変化することがある．</a:t>
            </a:r>
            <a:endParaRPr kumimoji="1" lang="en-US" altLang="ja-JP" dirty="0">
              <a:latin typeface="Hiragino Sans W4" panose="020B0400000000000000" pitchFamily="34" charset="-128"/>
              <a:ea typeface="Hiragino Sans W4" panose="020B0400000000000000" pitchFamily="34" charset="-128"/>
            </a:endParaRPr>
          </a:p>
          <a:p>
            <a:r>
              <a:rPr kumimoji="1" lang="en-US" altLang="ja-JP" dirty="0">
                <a:latin typeface="Hiragino Sans W4" panose="020B0400000000000000" pitchFamily="34" charset="-128"/>
                <a:ea typeface="Hiragino Sans W4" panose="020B0400000000000000" pitchFamily="34" charset="-128"/>
              </a:rPr>
              <a:t>synonym</a:t>
            </a:r>
            <a:r>
              <a:rPr kumimoji="1" lang="ja-JP" altLang="en-US">
                <a:latin typeface="Hiragino Sans W4" panose="020B0400000000000000" pitchFamily="34" charset="-128"/>
                <a:ea typeface="Hiragino Sans W4" panose="020B0400000000000000" pitchFamily="34" charset="-128"/>
              </a:rPr>
              <a:t>の問題は，低次の</a:t>
            </a:r>
            <a:r>
              <a:rPr kumimoji="1" lang="en-US" altLang="ja-JP" dirty="0">
                <a:latin typeface="Hiragino Sans W4" panose="020B0400000000000000" pitchFamily="34" charset="-128"/>
                <a:ea typeface="Hiragino Sans W4" panose="020B0400000000000000" pitchFamily="34" charset="-128"/>
              </a:rPr>
              <a:t>taxon</a:t>
            </a:r>
            <a:r>
              <a:rPr kumimoji="1" lang="ja-JP" altLang="en-US">
                <a:latin typeface="Hiragino Sans W4" panose="020B0400000000000000" pitchFamily="34" charset="-128"/>
                <a:ea typeface="Hiragino Sans W4" panose="020B0400000000000000" pitchFamily="34" charset="-128"/>
              </a:rPr>
              <a:t>で問題になりやすい．</a:t>
            </a:r>
            <a:endParaRPr kumimoji="1" lang="en-US" altLang="ja-JP" dirty="0">
              <a:latin typeface="Hiragino Sans W4" panose="020B0400000000000000" pitchFamily="34" charset="-128"/>
              <a:ea typeface="Hiragino Sans W4" panose="020B0400000000000000" pitchFamily="34" charset="-128"/>
            </a:endParaRPr>
          </a:p>
          <a:p>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分類学者</a:t>
            </a:r>
            <a:r>
              <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rPr>
              <a:t>2,938</a:t>
            </a:r>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人</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（回答率</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19%</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）にアンケートしたところ，</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synonym</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だと思う</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taxa</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の数は</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17.9±28.7 (</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種</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7.38±15.8 (</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属</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5.5±34.0 (</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科</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3.72±45.2 (</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目</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1.15±8.37 (</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綱</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0.99±7.74 (</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門</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となった．</a:t>
            </a:r>
            <a:endParaRPr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endParaRPr kumimoji="1" lang="en-US" altLang="ja-JP" dirty="0">
              <a:latin typeface="Hiragino Sans W4" panose="020B0400000000000000" pitchFamily="34" charset="-128"/>
              <a:ea typeface="Hiragino Sans W4" panose="020B0400000000000000" pitchFamily="34" charset="-128"/>
            </a:endParaRPr>
          </a:p>
          <a:p>
            <a:r>
              <a:rPr kumimoji="1" lang="ja-JP" altLang="en-US">
                <a:latin typeface="Hiragino Sans W4" panose="020B0400000000000000" pitchFamily="34" charset="-128"/>
                <a:ea typeface="Hiragino Sans W4" panose="020B0400000000000000" pitchFamily="34" charset="-128"/>
              </a:rPr>
              <a:t>この結果を踏まえ，種レベル</a:t>
            </a:r>
            <a:r>
              <a:rPr lang="ja-JP" altLang="en-US">
                <a:latin typeface="Hiragino Sans W4" panose="020B0400000000000000" pitchFamily="34" charset="-128"/>
                <a:ea typeface="Hiragino Sans W4" panose="020B0400000000000000" pitchFamily="34" charset="-128"/>
              </a:rPr>
              <a:t>の情報を使わずに種数予測した場合，高次</a:t>
            </a:r>
            <a:r>
              <a:rPr lang="en-US" altLang="ja-JP" dirty="0">
                <a:latin typeface="Hiragino Sans W4" panose="020B0400000000000000" pitchFamily="34" charset="-128"/>
                <a:ea typeface="Hiragino Sans W4" panose="020B0400000000000000" pitchFamily="34" charset="-128"/>
              </a:rPr>
              <a:t>taxa</a:t>
            </a:r>
            <a:r>
              <a:rPr lang="ja-JP" altLang="en-US">
                <a:latin typeface="Hiragino Sans W4" panose="020B0400000000000000" pitchFamily="34" charset="-128"/>
                <a:ea typeface="Hiragino Sans W4" panose="020B0400000000000000" pitchFamily="34" charset="-128"/>
              </a:rPr>
              <a:t>の変化に対して種数予測は</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ロバストであることが確かめられた．</a:t>
            </a:r>
            <a:endParaRPr kumimoji="1" lang="en-US" altLang="ja-JP" sz="2000" dirty="0">
              <a:latin typeface="Hiragino Sans W4" panose="020B0400000000000000" pitchFamily="34" charset="-128"/>
              <a:ea typeface="Hiragino Sans W4" panose="020B0400000000000000" pitchFamily="34" charset="-128"/>
            </a:endParaRPr>
          </a:p>
        </p:txBody>
      </p:sp>
      <p:pic>
        <p:nvPicPr>
          <p:cNvPr id="9" name="図 8" descr="ダイアグラム&#10;&#10;自動的に生成された説明">
            <a:extLst>
              <a:ext uri="{FF2B5EF4-FFF2-40B4-BE49-F238E27FC236}">
                <a16:creationId xmlns:a16="http://schemas.microsoft.com/office/drawing/2014/main" id="{3E42D4BA-75C8-E647-B073-9F71F6FE056D}"/>
              </a:ext>
            </a:extLst>
          </p:cNvPr>
          <p:cNvPicPr>
            <a:picLocks noChangeAspect="1"/>
          </p:cNvPicPr>
          <p:nvPr/>
        </p:nvPicPr>
        <p:blipFill>
          <a:blip r:embed="rId2"/>
          <a:stretch>
            <a:fillRect/>
          </a:stretch>
        </p:blipFill>
        <p:spPr>
          <a:xfrm>
            <a:off x="880872" y="4200192"/>
            <a:ext cx="9445016" cy="2246769"/>
          </a:xfrm>
          <a:prstGeom prst="rect">
            <a:avLst/>
          </a:prstGeom>
        </p:spPr>
      </p:pic>
      <p:sp>
        <p:nvSpPr>
          <p:cNvPr id="10" name="テキスト ボックス 9">
            <a:extLst>
              <a:ext uri="{FF2B5EF4-FFF2-40B4-BE49-F238E27FC236}">
                <a16:creationId xmlns:a16="http://schemas.microsoft.com/office/drawing/2014/main" id="{601F2CD3-7EFF-1640-856F-3E947E5EC53C}"/>
              </a:ext>
            </a:extLst>
          </p:cNvPr>
          <p:cNvSpPr txBox="1"/>
          <p:nvPr/>
        </p:nvSpPr>
        <p:spPr>
          <a:xfrm>
            <a:off x="8887968" y="6262295"/>
            <a:ext cx="1863011" cy="369332"/>
          </a:xfrm>
          <a:prstGeom prst="rect">
            <a:avLst/>
          </a:prstGeom>
          <a:noFill/>
        </p:spPr>
        <p:txBody>
          <a:bodyPr wrap="none" rtlCol="0">
            <a:spAutoFit/>
          </a:bodyPr>
          <a:lstStyle/>
          <a:p>
            <a:r>
              <a:rPr kumimoji="1" lang="ja-JP" altLang="en-US" i="1">
                <a:solidFill>
                  <a:schemeClr val="bg1">
                    <a:lumMod val="50000"/>
                  </a:schemeClr>
                </a:solidFill>
                <a:latin typeface="Hiragino Sans W4" panose="020B0400000000000000" pitchFamily="34" charset="-128"/>
                <a:ea typeface="Hiragino Sans W4" panose="020B0400000000000000" pitchFamily="34" charset="-128"/>
              </a:rPr>
              <a:t>動物界</a:t>
            </a:r>
            <a:r>
              <a:rPr kumimoji="1" lang="en-US" altLang="ja-JP" i="1" dirty="0">
                <a:solidFill>
                  <a:schemeClr val="bg1">
                    <a:lumMod val="50000"/>
                  </a:schemeClr>
                </a:solidFill>
                <a:latin typeface="Hiragino Sans W4" panose="020B0400000000000000" pitchFamily="34" charset="-128"/>
                <a:ea typeface="Hiragino Sans W4" panose="020B0400000000000000" pitchFamily="34" charset="-128"/>
              </a:rPr>
              <a:t>Animalia</a:t>
            </a:r>
            <a:endParaRPr kumimoji="1" lang="ja-JP" altLang="en-US" i="1">
              <a:solidFill>
                <a:schemeClr val="bg1">
                  <a:lumMod val="50000"/>
                </a:schemeClr>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65480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26D2245-CC8E-844D-A3E4-E049DA20DAD2}"/>
              </a:ext>
            </a:extLst>
          </p:cNvPr>
          <p:cNvSpPr txBox="1"/>
          <p:nvPr/>
        </p:nvSpPr>
        <p:spPr>
          <a:xfrm>
            <a:off x="344774" y="221497"/>
            <a:ext cx="11502452"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想定される問題点とその評価</a:t>
            </a:r>
            <a:endPar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1AEDE934-8A88-694D-9F6E-EBA05904C03E}"/>
              </a:ext>
            </a:extLst>
          </p:cNvPr>
          <p:cNvSpPr txBox="1"/>
          <p:nvPr/>
        </p:nvSpPr>
        <p:spPr>
          <a:xfrm>
            <a:off x="536272" y="611100"/>
            <a:ext cx="11119456" cy="1200329"/>
          </a:xfrm>
          <a:prstGeom prst="rect">
            <a:avLst/>
          </a:prstGeom>
          <a:noFill/>
        </p:spPr>
        <p:txBody>
          <a:bodyPr wrap="square" rtlCol="0">
            <a:spAutoFit/>
          </a:bodyPr>
          <a:lstStyle/>
          <a:p>
            <a:r>
              <a:rPr kumimoji="1" lang="ja-JP" altLang="en-US">
                <a:solidFill>
                  <a:schemeClr val="accent6">
                    <a:lumMod val="75000"/>
                  </a:schemeClr>
                </a:solidFill>
                <a:latin typeface="Hiragino Sans W4" panose="020B0400000000000000" pitchFamily="34" charset="-128"/>
                <a:ea typeface="Hiragino Sans W4" panose="020B0400000000000000" pitchFamily="34" charset="-128"/>
              </a:rPr>
              <a:t>種記載努力の減退</a:t>
            </a:r>
            <a:endParaRPr kumimoji="1" lang="en-US" altLang="ja-JP" dirty="0">
              <a:solidFill>
                <a:schemeClr val="accent6">
                  <a:lumMod val="75000"/>
                </a:schemeClr>
              </a:solidFill>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種記載率が減っていないことから，種数の漸近が努力の減退で説明できる可能性は低い</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また，分類学者が減っていることも影響しうるが，手法の発展やアマチュア人口の増加で相殺されていると考えられる．</a:t>
            </a:r>
            <a:endParaRPr lang="en-US" altLang="ja-JP" dirty="0">
              <a:latin typeface="Hiragino Sans W4" panose="020B0400000000000000" pitchFamily="34" charset="-128"/>
              <a:ea typeface="Hiragino Sans W4" panose="020B0400000000000000" pitchFamily="34" charset="-128"/>
            </a:endParaRPr>
          </a:p>
        </p:txBody>
      </p:sp>
      <p:pic>
        <p:nvPicPr>
          <p:cNvPr id="3" name="図 2" descr="グラフ, 散布図&#10;&#10;自動的に生成された説明">
            <a:extLst>
              <a:ext uri="{FF2B5EF4-FFF2-40B4-BE49-F238E27FC236}">
                <a16:creationId xmlns:a16="http://schemas.microsoft.com/office/drawing/2014/main" id="{D668B23B-621B-0245-90B0-7C35D9C5A60A}"/>
              </a:ext>
            </a:extLst>
          </p:cNvPr>
          <p:cNvPicPr>
            <a:picLocks noChangeAspect="1"/>
          </p:cNvPicPr>
          <p:nvPr/>
        </p:nvPicPr>
        <p:blipFill>
          <a:blip r:embed="rId2"/>
          <a:stretch>
            <a:fillRect/>
          </a:stretch>
        </p:blipFill>
        <p:spPr>
          <a:xfrm>
            <a:off x="2248007" y="1505886"/>
            <a:ext cx="6635496" cy="1789573"/>
          </a:xfrm>
          <a:prstGeom prst="rect">
            <a:avLst/>
          </a:prstGeom>
        </p:spPr>
      </p:pic>
      <p:sp>
        <p:nvSpPr>
          <p:cNvPr id="4" name="テキスト ボックス 3">
            <a:extLst>
              <a:ext uri="{FF2B5EF4-FFF2-40B4-BE49-F238E27FC236}">
                <a16:creationId xmlns:a16="http://schemas.microsoft.com/office/drawing/2014/main" id="{CD186E56-B91B-8D47-912A-E2B4750D59AD}"/>
              </a:ext>
            </a:extLst>
          </p:cNvPr>
          <p:cNvSpPr txBox="1"/>
          <p:nvPr/>
        </p:nvSpPr>
        <p:spPr>
          <a:xfrm>
            <a:off x="9253953" y="1793141"/>
            <a:ext cx="2031325" cy="1815882"/>
          </a:xfrm>
          <a:prstGeom prst="rect">
            <a:avLst/>
          </a:prstGeom>
          <a:noFill/>
        </p:spPr>
        <p:txBody>
          <a:bodyPr wrap="none" rtlCol="0">
            <a:spAutoFit/>
          </a:bodyPr>
          <a:lstStyle/>
          <a:p>
            <a:r>
              <a:rPr kumimoji="1" lang="ja-JP" altLang="en-US" sz="1600" i="1">
                <a:solidFill>
                  <a:schemeClr val="bg1">
                    <a:lumMod val="50000"/>
                  </a:schemeClr>
                </a:solidFill>
                <a:latin typeface="Hiragino Sans W4" panose="020B0400000000000000" pitchFamily="34" charset="-128"/>
                <a:ea typeface="Hiragino Sans W4" panose="020B0400000000000000" pitchFamily="34" charset="-128"/>
              </a:rPr>
              <a:t>動物界</a:t>
            </a:r>
            <a:r>
              <a:rPr kumimoji="1" lang="en-US" altLang="ja-JP" sz="1600" i="1" dirty="0">
                <a:solidFill>
                  <a:schemeClr val="bg1">
                    <a:lumMod val="50000"/>
                  </a:schemeClr>
                </a:solidFill>
                <a:latin typeface="Hiragino Sans W4" panose="020B0400000000000000" pitchFamily="34" charset="-128"/>
                <a:ea typeface="Hiragino Sans W4" panose="020B0400000000000000" pitchFamily="34" charset="-128"/>
              </a:rPr>
              <a:t>Animalia</a:t>
            </a:r>
          </a:p>
          <a:p>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黒点と赤線が</a:t>
            </a:r>
            <a:endPar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高次</a:t>
            </a:r>
            <a:r>
              <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rPr>
              <a:t>taxa</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の記載数</a:t>
            </a:r>
            <a:endParaRPr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灰色線が種記載数；</a:t>
            </a:r>
            <a:endParaRPr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新種は一定の率で</a:t>
            </a:r>
            <a:endParaRPr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見つかっている．</a:t>
            </a:r>
            <a:endParaRPr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endPar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315A54E9-FD6E-0345-A0D8-17777C61760F}"/>
              </a:ext>
            </a:extLst>
          </p:cNvPr>
          <p:cNvSpPr txBox="1"/>
          <p:nvPr/>
        </p:nvSpPr>
        <p:spPr>
          <a:xfrm>
            <a:off x="536272" y="3204019"/>
            <a:ext cx="11119456" cy="1200329"/>
          </a:xfrm>
          <a:prstGeom prst="rect">
            <a:avLst/>
          </a:prstGeom>
          <a:noFill/>
        </p:spPr>
        <p:txBody>
          <a:bodyPr wrap="square" rtlCol="0">
            <a:spAutoFit/>
          </a:bodyPr>
          <a:lstStyle/>
          <a:p>
            <a:r>
              <a:rPr lang="ja-JP" altLang="en-US">
                <a:solidFill>
                  <a:schemeClr val="accent6">
                    <a:lumMod val="75000"/>
                  </a:schemeClr>
                </a:solidFill>
                <a:latin typeface="Hiragino Sans W4" panose="020B0400000000000000" pitchFamily="34" charset="-128"/>
                <a:ea typeface="Hiragino Sans W4" panose="020B0400000000000000" pitchFamily="34" charset="-128"/>
              </a:rPr>
              <a:t>漸近値の誤差</a:t>
            </a:r>
            <a:endParaRPr kumimoji="1" lang="en-US" altLang="ja-JP" dirty="0">
              <a:solidFill>
                <a:schemeClr val="accent6">
                  <a:lumMod val="75000"/>
                </a:schemeClr>
              </a:solidFill>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漸近値の誤差が種数推定に影響している可能性がある．</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属レベルの</a:t>
            </a:r>
            <a:r>
              <a:rPr lang="en-US" altLang="ja-JP" dirty="0">
                <a:latin typeface="Hiragino Sans W4" panose="020B0400000000000000" pitchFamily="34" charset="-128"/>
                <a:ea typeface="Hiragino Sans W4" panose="020B0400000000000000" pitchFamily="34" charset="-128"/>
              </a:rPr>
              <a:t>completeness</a:t>
            </a:r>
            <a:r>
              <a:rPr lang="ja-JP" altLang="en-US">
                <a:latin typeface="Hiragino Sans W4" panose="020B0400000000000000" pitchFamily="34" charset="-128"/>
                <a:ea typeface="Hiragino Sans W4" panose="020B0400000000000000" pitchFamily="34" charset="-128"/>
              </a:rPr>
              <a:t>が低い場合には過小な推定になる（保守的な推定）</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漸近に遠い原核生物の場合には問題になる．一方真核生物では影響は小さいと考えられる．</a:t>
            </a:r>
            <a:endParaRPr lang="en-US" altLang="ja-JP" dirty="0">
              <a:latin typeface="Hiragino Sans W4" panose="020B0400000000000000" pitchFamily="34" charset="-128"/>
              <a:ea typeface="Hiragino Sans W4" panose="020B0400000000000000" pitchFamily="34" charset="-128"/>
            </a:endParaRPr>
          </a:p>
        </p:txBody>
      </p:sp>
      <p:pic>
        <p:nvPicPr>
          <p:cNvPr id="11" name="図 10" descr="グラフ, 散布図&#10;&#10;自動的に生成された説明">
            <a:extLst>
              <a:ext uri="{FF2B5EF4-FFF2-40B4-BE49-F238E27FC236}">
                <a16:creationId xmlns:a16="http://schemas.microsoft.com/office/drawing/2014/main" id="{3DA3FCA3-41B8-7A44-A1C6-E8B869996894}"/>
              </a:ext>
            </a:extLst>
          </p:cNvPr>
          <p:cNvPicPr>
            <a:picLocks noChangeAspect="1"/>
          </p:cNvPicPr>
          <p:nvPr/>
        </p:nvPicPr>
        <p:blipFill>
          <a:blip r:embed="rId3"/>
          <a:stretch>
            <a:fillRect/>
          </a:stretch>
        </p:blipFill>
        <p:spPr>
          <a:xfrm>
            <a:off x="2367748" y="4427619"/>
            <a:ext cx="6515755" cy="1640658"/>
          </a:xfrm>
          <a:prstGeom prst="rect">
            <a:avLst/>
          </a:prstGeom>
        </p:spPr>
      </p:pic>
      <p:sp>
        <p:nvSpPr>
          <p:cNvPr id="12" name="テキスト ボックス 11">
            <a:extLst>
              <a:ext uri="{FF2B5EF4-FFF2-40B4-BE49-F238E27FC236}">
                <a16:creationId xmlns:a16="http://schemas.microsoft.com/office/drawing/2014/main" id="{E6AB4317-B77F-F540-9828-990D1CE0BB55}"/>
              </a:ext>
            </a:extLst>
          </p:cNvPr>
          <p:cNvSpPr txBox="1"/>
          <p:nvPr/>
        </p:nvSpPr>
        <p:spPr>
          <a:xfrm>
            <a:off x="481633" y="6091548"/>
            <a:ext cx="11655728" cy="523220"/>
          </a:xfrm>
          <a:prstGeom prst="rect">
            <a:avLst/>
          </a:prstGeom>
          <a:noFill/>
        </p:spPr>
        <p:txBody>
          <a:bodyPr wrap="square" rtlCol="0">
            <a:spAutoFit/>
          </a:bodyPr>
          <a:lstStyle/>
          <a:p>
            <a:r>
              <a:rPr lang="ja-JP" altLang="en-US" sz="1400">
                <a:solidFill>
                  <a:schemeClr val="bg1">
                    <a:lumMod val="50000"/>
                  </a:schemeClr>
                </a:solidFill>
                <a:latin typeface="Hiragino Sans W4" panose="020B0400000000000000" pitchFamily="34" charset="-128"/>
                <a:ea typeface="Hiragino Sans W4" panose="020B0400000000000000" pitchFamily="34" charset="-128"/>
              </a:rPr>
              <a:t>属レベルの情報を使わずに推定した場合，ほとんどの結果は属レベルの情報も使った際の</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95%</a:t>
            </a:r>
            <a:r>
              <a:rPr lang="ja-JP" altLang="en-US" sz="1400">
                <a:solidFill>
                  <a:schemeClr val="bg1">
                    <a:lumMod val="50000"/>
                  </a:schemeClr>
                </a:solidFill>
                <a:latin typeface="Hiragino Sans W4" panose="020B0400000000000000" pitchFamily="34" charset="-128"/>
                <a:ea typeface="Hiragino Sans W4" panose="020B0400000000000000" pitchFamily="34" charset="-128"/>
              </a:rPr>
              <a:t>信頼区間に収まったが，</a:t>
            </a:r>
            <a:endParaRPr lang="en-US" altLang="ja-JP" sz="14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400">
                <a:solidFill>
                  <a:schemeClr val="bg1">
                    <a:lumMod val="50000"/>
                  </a:schemeClr>
                </a:solidFill>
                <a:latin typeface="Hiragino Sans W4" panose="020B0400000000000000" pitchFamily="34" charset="-128"/>
                <a:ea typeface="Hiragino Sans W4" panose="020B0400000000000000" pitchFamily="34" charset="-128"/>
              </a:rPr>
              <a:t>海の菌類とクロミスタでは，元の推定値より大きい値になった．</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400">
                <a:solidFill>
                  <a:schemeClr val="accent2"/>
                </a:solidFill>
                <a:latin typeface="Hiragino Sans W4" panose="020B0400000000000000" pitchFamily="34" charset="-128"/>
                <a:ea typeface="Hiragino Sans W4" panose="020B0400000000000000" pitchFamily="34" charset="-128"/>
              </a:rPr>
              <a:t>これらの分類群では，種記載の不完全性が高いことを意味する．</a:t>
            </a:r>
            <a:endParaRPr lang="en-US" altLang="ja-JP" sz="1400" dirty="0">
              <a:solidFill>
                <a:schemeClr val="accent2"/>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57025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26D2245-CC8E-844D-A3E4-E049DA20DAD2}"/>
              </a:ext>
            </a:extLst>
          </p:cNvPr>
          <p:cNvSpPr txBox="1"/>
          <p:nvPr/>
        </p:nvSpPr>
        <p:spPr>
          <a:xfrm>
            <a:off x="344774" y="221497"/>
            <a:ext cx="11502452"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想定される問題点とその評価</a:t>
            </a:r>
            <a:endPar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1AEDE934-8A88-694D-9F6E-EBA05904C03E}"/>
              </a:ext>
            </a:extLst>
          </p:cNvPr>
          <p:cNvSpPr txBox="1"/>
          <p:nvPr/>
        </p:nvSpPr>
        <p:spPr>
          <a:xfrm>
            <a:off x="536272" y="762820"/>
            <a:ext cx="11119456" cy="1200329"/>
          </a:xfrm>
          <a:prstGeom prst="rect">
            <a:avLst/>
          </a:prstGeom>
          <a:noFill/>
        </p:spPr>
        <p:txBody>
          <a:bodyPr wrap="square" rtlCol="0">
            <a:spAutoFit/>
          </a:bodyPr>
          <a:lstStyle/>
          <a:p>
            <a:r>
              <a:rPr kumimoji="1" lang="ja-JP" altLang="en-US">
                <a:solidFill>
                  <a:schemeClr val="accent6">
                    <a:lumMod val="75000"/>
                  </a:schemeClr>
                </a:solidFill>
                <a:latin typeface="Hiragino Sans W4" panose="020B0400000000000000" pitchFamily="34" charset="-128"/>
                <a:ea typeface="Hiragino Sans W4" panose="020B0400000000000000" pitchFamily="34" charset="-128"/>
              </a:rPr>
              <a:t>分類の主観性</a:t>
            </a:r>
            <a:endParaRPr kumimoji="1" lang="en-US" altLang="ja-JP" dirty="0">
              <a:solidFill>
                <a:schemeClr val="accent6">
                  <a:lumMod val="75000"/>
                </a:schemeClr>
              </a:solidFill>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分類上の考えの違いが階層構造に影響している可能性がある．</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ただし，階層構造には一貫したパターンがある：下位の</a:t>
            </a:r>
            <a:r>
              <a:rPr lang="en-US" altLang="ja-JP" dirty="0">
                <a:latin typeface="Hiragino Sans W4" panose="020B0400000000000000" pitchFamily="34" charset="-128"/>
                <a:ea typeface="Hiragino Sans W4" panose="020B0400000000000000" pitchFamily="34" charset="-128"/>
              </a:rPr>
              <a:t>taxa</a:t>
            </a:r>
            <a:r>
              <a:rPr lang="ja-JP" altLang="en-US">
                <a:latin typeface="Hiragino Sans W4" panose="020B0400000000000000" pitchFamily="34" charset="-128"/>
                <a:ea typeface="Hiragino Sans W4" panose="020B0400000000000000" pitchFamily="34" charset="-128"/>
              </a:rPr>
              <a:t>が少ない（多様性が低い）</a:t>
            </a:r>
            <a:r>
              <a:rPr lang="en-US" altLang="ja-JP" dirty="0">
                <a:latin typeface="Hiragino Sans W4" panose="020B0400000000000000" pitchFamily="34" charset="-128"/>
                <a:ea typeface="Hiragino Sans W4" panose="020B0400000000000000" pitchFamily="34" charset="-128"/>
              </a:rPr>
              <a:t>higher taxa</a:t>
            </a:r>
            <a:r>
              <a:rPr lang="ja-JP" altLang="en-US">
                <a:latin typeface="Hiragino Sans W4" panose="020B0400000000000000" pitchFamily="34" charset="-128"/>
                <a:ea typeface="Hiragino Sans W4" panose="020B0400000000000000" pitchFamily="34" charset="-128"/>
              </a:rPr>
              <a:t>が多く，</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多様性が高い</a:t>
            </a:r>
            <a:r>
              <a:rPr lang="en-US" altLang="ja-JP" dirty="0">
                <a:latin typeface="Hiragino Sans W4" panose="020B0400000000000000" pitchFamily="34" charset="-128"/>
                <a:ea typeface="Hiragino Sans W4" panose="020B0400000000000000" pitchFamily="34" charset="-128"/>
              </a:rPr>
              <a:t>taxa</a:t>
            </a:r>
            <a:r>
              <a:rPr lang="ja-JP" altLang="en-US">
                <a:latin typeface="Hiragino Sans W4" panose="020B0400000000000000" pitchFamily="34" charset="-128"/>
                <a:ea typeface="Hiragino Sans W4" panose="020B0400000000000000" pitchFamily="34" charset="-128"/>
              </a:rPr>
              <a:t>が</a:t>
            </a:r>
            <a:r>
              <a:rPr lang="en-US" altLang="ja-JP" dirty="0">
                <a:latin typeface="Hiragino Sans W4" panose="020B0400000000000000" pitchFamily="34" charset="-128"/>
                <a:ea typeface="Hiragino Sans W4" panose="020B0400000000000000" pitchFamily="34" charset="-128"/>
              </a:rPr>
              <a:t>long-tail</a:t>
            </a:r>
            <a:r>
              <a:rPr lang="ja-JP" altLang="en-US">
                <a:latin typeface="Hiragino Sans W4" panose="020B0400000000000000" pitchFamily="34" charset="-128"/>
                <a:ea typeface="Hiragino Sans W4" panose="020B0400000000000000" pitchFamily="34" charset="-128"/>
              </a:rPr>
              <a:t>に分布している．</a:t>
            </a:r>
            <a:endParaRPr lang="en-US" altLang="ja-JP" dirty="0">
              <a:latin typeface="Hiragino Sans W4" panose="020B0400000000000000" pitchFamily="34" charset="-128"/>
              <a:ea typeface="Hiragino Sans W4" panose="020B0400000000000000" pitchFamily="34" charset="-128"/>
            </a:endParaRPr>
          </a:p>
        </p:txBody>
      </p:sp>
      <p:pic>
        <p:nvPicPr>
          <p:cNvPr id="7" name="図 6" descr="グラフ, ヒストグラム&#10;&#10;自動的に生成された説明">
            <a:extLst>
              <a:ext uri="{FF2B5EF4-FFF2-40B4-BE49-F238E27FC236}">
                <a16:creationId xmlns:a16="http://schemas.microsoft.com/office/drawing/2014/main" id="{5A93117F-48AA-5A4C-B1A0-72B0C5F01F86}"/>
              </a:ext>
            </a:extLst>
          </p:cNvPr>
          <p:cNvPicPr>
            <a:picLocks noChangeAspect="1"/>
          </p:cNvPicPr>
          <p:nvPr/>
        </p:nvPicPr>
        <p:blipFill>
          <a:blip r:embed="rId2"/>
          <a:stretch>
            <a:fillRect/>
          </a:stretch>
        </p:blipFill>
        <p:spPr>
          <a:xfrm>
            <a:off x="536272" y="1883241"/>
            <a:ext cx="7808205" cy="1877331"/>
          </a:xfrm>
          <a:prstGeom prst="rect">
            <a:avLst/>
          </a:prstGeom>
        </p:spPr>
      </p:pic>
      <p:sp>
        <p:nvSpPr>
          <p:cNvPr id="13" name="テキスト ボックス 12">
            <a:extLst>
              <a:ext uri="{FF2B5EF4-FFF2-40B4-BE49-F238E27FC236}">
                <a16:creationId xmlns:a16="http://schemas.microsoft.com/office/drawing/2014/main" id="{E83E22F4-9D4D-7749-A167-7B029B3ED275}"/>
              </a:ext>
            </a:extLst>
          </p:cNvPr>
          <p:cNvSpPr txBox="1"/>
          <p:nvPr/>
        </p:nvSpPr>
        <p:spPr>
          <a:xfrm>
            <a:off x="524080" y="3969316"/>
            <a:ext cx="11502452" cy="1754326"/>
          </a:xfrm>
          <a:prstGeom prst="rect">
            <a:avLst/>
          </a:prstGeom>
          <a:noFill/>
        </p:spPr>
        <p:txBody>
          <a:bodyPr wrap="square" rtlCol="0">
            <a:spAutoFit/>
          </a:bodyPr>
          <a:lstStyle/>
          <a:p>
            <a:r>
              <a:rPr lang="ja-JP" altLang="en-US">
                <a:latin typeface="Hiragino Sans W4" panose="020B0400000000000000" pitchFamily="34" charset="-128"/>
                <a:ea typeface="Hiragino Sans W4" panose="020B0400000000000000" pitchFamily="34" charset="-128"/>
              </a:rPr>
              <a:t>階層構造間にみられる以上のパターンに対する一般的プロセスは未知</a:t>
            </a:r>
            <a:endParaRPr lang="en-US" altLang="ja-JP" dirty="0">
              <a:latin typeface="Hiragino Sans W4" panose="020B0400000000000000" pitchFamily="34" charset="-128"/>
              <a:ea typeface="Hiragino Sans W4" panose="020B0400000000000000" pitchFamily="34" charset="-128"/>
            </a:endParaRPr>
          </a:p>
          <a:p>
            <a:r>
              <a:rPr lang="ja-JP" altLang="en-US">
                <a:solidFill>
                  <a:schemeClr val="accent2"/>
                </a:solidFill>
                <a:latin typeface="Hiragino Sans W4" panose="020B0400000000000000" pitchFamily="34" charset="-128"/>
                <a:ea typeface="Hiragino Sans W4" panose="020B0400000000000000" pitchFamily="34" charset="-128"/>
              </a:rPr>
              <a:t>分子系統解析が使われている場合には，少数の</a:t>
            </a:r>
            <a:r>
              <a:rPr lang="en-US" altLang="ja-JP" dirty="0">
                <a:solidFill>
                  <a:schemeClr val="accent2"/>
                </a:solidFill>
                <a:latin typeface="Hiragino Sans W4" panose="020B0400000000000000" pitchFamily="34" charset="-128"/>
                <a:ea typeface="Hiragino Sans W4" panose="020B0400000000000000" pitchFamily="34" charset="-128"/>
              </a:rPr>
              <a:t>clade</a:t>
            </a:r>
            <a:r>
              <a:rPr lang="ja-JP" altLang="en-US">
                <a:solidFill>
                  <a:schemeClr val="accent2"/>
                </a:solidFill>
                <a:latin typeface="Hiragino Sans W4" panose="020B0400000000000000" pitchFamily="34" charset="-128"/>
                <a:ea typeface="Hiragino Sans W4" panose="020B0400000000000000" pitchFamily="34" charset="-128"/>
              </a:rPr>
              <a:t>でのみ</a:t>
            </a:r>
            <a:r>
              <a:rPr lang="en-US" altLang="ja-JP" dirty="0">
                <a:solidFill>
                  <a:schemeClr val="accent2"/>
                </a:solidFill>
                <a:latin typeface="Hiragino Sans W4" panose="020B0400000000000000" pitchFamily="34" charset="-128"/>
                <a:ea typeface="Hiragino Sans W4" panose="020B0400000000000000" pitchFamily="34" charset="-128"/>
              </a:rPr>
              <a:t>diversification</a:t>
            </a:r>
            <a:r>
              <a:rPr lang="ja-JP" altLang="en-US">
                <a:solidFill>
                  <a:schemeClr val="accent2"/>
                </a:solidFill>
                <a:latin typeface="Hiragino Sans W4" panose="020B0400000000000000" pitchFamily="34" charset="-128"/>
                <a:ea typeface="Hiragino Sans W4" panose="020B0400000000000000" pitchFamily="34" charset="-128"/>
              </a:rPr>
              <a:t>が盛んに生じたというプロセスを反映していると考えられる．</a:t>
            </a:r>
            <a:endParaRPr lang="en-US" altLang="ja-JP" dirty="0">
              <a:solidFill>
                <a:schemeClr val="accent2"/>
              </a:solidFill>
              <a:latin typeface="Hiragino Sans W4" panose="020B0400000000000000" pitchFamily="34" charset="-128"/>
              <a:ea typeface="Hiragino Sans W4" panose="020B0400000000000000" pitchFamily="34" charset="-128"/>
            </a:endParaRPr>
          </a:p>
          <a:p>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原生生物，クロミスタの分類は系統的ではないため，多くの研究者から合意が得られていない．</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これらの分類群でにおける結果は慎重に解釈すべきである．</a:t>
            </a:r>
            <a:endParaRPr lang="en-US" altLang="ja-JP" dirty="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75968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30E1737-57FF-D54B-8F4B-602FC398C5C8}"/>
              </a:ext>
            </a:extLst>
          </p:cNvPr>
          <p:cNvSpPr txBox="1"/>
          <p:nvPr/>
        </p:nvSpPr>
        <p:spPr>
          <a:xfrm>
            <a:off x="344774" y="3198167"/>
            <a:ext cx="11502452"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以下，分析に用いられたデータと手法</a:t>
            </a:r>
            <a:endPar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428687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2074CD-B3AB-3F47-B998-5A115457422D}"/>
              </a:ext>
            </a:extLst>
          </p:cNvPr>
          <p:cNvSpPr txBox="1"/>
          <p:nvPr/>
        </p:nvSpPr>
        <p:spPr>
          <a:xfrm>
            <a:off x="344774" y="221497"/>
            <a:ext cx="11502452" cy="461665"/>
          </a:xfrm>
          <a:prstGeom prst="rect">
            <a:avLst/>
          </a:prstGeom>
          <a:noFill/>
        </p:spPr>
        <p:txBody>
          <a:bodyPr wrap="square" rtlCol="0">
            <a:spAutoFit/>
          </a:bodyPr>
          <a:lstStyle/>
          <a:p>
            <a:r>
              <a:rPr kumimoji="1" lang="ja-JP" altLang="en-US" sz="2400">
                <a:solidFill>
                  <a:schemeClr val="bg1">
                    <a:lumMod val="50000"/>
                  </a:schemeClr>
                </a:solidFill>
                <a:latin typeface="Hiragino Sans W4" panose="020B0400000000000000" pitchFamily="34" charset="-128"/>
                <a:ea typeface="Hiragino Sans W4" panose="020B0400000000000000" pitchFamily="34" charset="-128"/>
              </a:rPr>
              <a:t>データベース</a:t>
            </a:r>
            <a:endParaRPr kumimoji="1" lang="en-US" altLang="ja-JP" sz="2400"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8B2877B3-30F5-1340-8945-5AF69E83E5F2}"/>
              </a:ext>
            </a:extLst>
          </p:cNvPr>
          <p:cNvSpPr txBox="1"/>
          <p:nvPr/>
        </p:nvSpPr>
        <p:spPr>
          <a:xfrm>
            <a:off x="536272" y="762820"/>
            <a:ext cx="11655728" cy="3785652"/>
          </a:xfrm>
          <a:prstGeom prst="rect">
            <a:avLst/>
          </a:prstGeom>
          <a:noFill/>
        </p:spPr>
        <p:txBody>
          <a:bodyPr wrap="square" rtlCol="0">
            <a:spAutoFit/>
          </a:bodyPr>
          <a:lstStyle/>
          <a:p>
            <a:r>
              <a:rPr lang="en-US" altLang="ja-JP" sz="2000" dirty="0">
                <a:latin typeface="Hiragino Sans W4" panose="020B0400000000000000" pitchFamily="34" charset="-128"/>
                <a:ea typeface="Hiragino Sans W4" panose="020B0400000000000000" pitchFamily="34" charset="-128"/>
              </a:rPr>
              <a:t>Catalogue of Life</a:t>
            </a:r>
          </a:p>
          <a:p>
            <a:r>
              <a:rPr lang="en-US" altLang="ja-JP" sz="2000" dirty="0">
                <a:latin typeface="Hiragino Sans W4" panose="020B0400000000000000" pitchFamily="34" charset="-128"/>
                <a:ea typeface="Hiragino Sans W4" panose="020B0400000000000000" pitchFamily="34" charset="-128"/>
                <a:hlinkClick r:id="rId2"/>
              </a:rPr>
              <a:t>http://www.sp2000.org/</a:t>
            </a:r>
            <a:endParaRPr lang="en-US" altLang="ja-JP" sz="2000" dirty="0">
              <a:latin typeface="Hiragino Sans W4" panose="020B0400000000000000" pitchFamily="34" charset="-128"/>
              <a:ea typeface="Hiragino Sans W4" panose="020B0400000000000000" pitchFamily="34" charset="-128"/>
            </a:endParaRPr>
          </a:p>
          <a:p>
            <a:endParaRPr lang="en-US" altLang="ja-JP" sz="2000" dirty="0">
              <a:latin typeface="Hiragino Sans W4" panose="020B0400000000000000" pitchFamily="34" charset="-128"/>
              <a:ea typeface="Hiragino Sans W4" panose="020B0400000000000000" pitchFamily="34" charset="-128"/>
            </a:endParaRPr>
          </a:p>
          <a:p>
            <a:r>
              <a:rPr lang="en-US" altLang="ja-JP" sz="2000" dirty="0">
                <a:latin typeface="Hiragino Sans W4" panose="020B0400000000000000" pitchFamily="34" charset="-128"/>
                <a:ea typeface="Hiragino Sans W4" panose="020B0400000000000000" pitchFamily="34" charset="-128"/>
              </a:rPr>
              <a:t>The World’s Register of Marine Species</a:t>
            </a:r>
          </a:p>
          <a:p>
            <a:r>
              <a:rPr lang="en-US" altLang="ja-JP" sz="2000" dirty="0">
                <a:latin typeface="Hiragino Sans W4" panose="020B0400000000000000" pitchFamily="34" charset="-128"/>
                <a:ea typeface="Hiragino Sans W4" panose="020B0400000000000000" pitchFamily="34" charset="-128"/>
                <a:hlinkClick r:id="rId3"/>
              </a:rPr>
              <a:t>http://www.marinespecies.org/</a:t>
            </a:r>
            <a:endParaRPr lang="en-US" altLang="ja-JP" sz="2000" dirty="0">
              <a:latin typeface="Hiragino Sans W4" panose="020B0400000000000000" pitchFamily="34" charset="-128"/>
              <a:ea typeface="Hiragino Sans W4" panose="020B0400000000000000" pitchFamily="34" charset="-128"/>
            </a:endParaRPr>
          </a:p>
          <a:p>
            <a:endParaRPr lang="en-US" altLang="ja-JP" sz="2000" dirty="0">
              <a:latin typeface="Hiragino Sans W4" panose="020B0400000000000000" pitchFamily="34" charset="-128"/>
              <a:ea typeface="Hiragino Sans W4" panose="020B0400000000000000" pitchFamily="34" charset="-128"/>
            </a:endParaRPr>
          </a:p>
          <a:p>
            <a:r>
              <a:rPr lang="en-US" altLang="ja-JP" sz="2000" dirty="0">
                <a:latin typeface="Hiragino Sans W4" panose="020B0400000000000000" pitchFamily="34" charset="-128"/>
                <a:ea typeface="Hiragino Sans W4" panose="020B0400000000000000" pitchFamily="34" charset="-128"/>
              </a:rPr>
              <a:t>List of Prokaryotic Names with Standing in Nomenclature database</a:t>
            </a:r>
            <a:r>
              <a:rPr lang="ja-JP" altLang="en-US" sz="2000">
                <a:latin typeface="Hiragino Sans W4" panose="020B0400000000000000" pitchFamily="34" charset="-128"/>
                <a:ea typeface="Hiragino Sans W4" panose="020B0400000000000000" pitchFamily="34" charset="-128"/>
              </a:rPr>
              <a:t>（原核生物の名前）</a:t>
            </a:r>
            <a:endParaRPr lang="en-US" altLang="ja-JP" sz="2000" dirty="0">
              <a:latin typeface="Hiragino Sans W4" panose="020B0400000000000000" pitchFamily="34" charset="-128"/>
              <a:ea typeface="Hiragino Sans W4" panose="020B0400000000000000" pitchFamily="34" charset="-128"/>
            </a:endParaRPr>
          </a:p>
          <a:p>
            <a:r>
              <a:rPr lang="en-US" altLang="ja-JP" sz="2000" dirty="0">
                <a:latin typeface="Hiragino Sans W4" panose="020B0400000000000000" pitchFamily="34" charset="-128"/>
                <a:ea typeface="Hiragino Sans W4" panose="020B0400000000000000" pitchFamily="34" charset="-128"/>
                <a:hlinkClick r:id="rId4"/>
              </a:rPr>
              <a:t>http://www.bacterio.cict.fr</a:t>
            </a:r>
            <a:endParaRPr lang="en-US" altLang="ja-JP" sz="2000" dirty="0">
              <a:latin typeface="Hiragino Sans W4" panose="020B0400000000000000" pitchFamily="34" charset="-128"/>
              <a:ea typeface="Hiragino Sans W4" panose="020B0400000000000000" pitchFamily="34" charset="-128"/>
            </a:endParaRPr>
          </a:p>
          <a:p>
            <a:endParaRPr lang="en-US" altLang="ja-JP" sz="2000" dirty="0">
              <a:latin typeface="Hiragino Sans W4" panose="020B0400000000000000" pitchFamily="34" charset="-128"/>
              <a:ea typeface="Hiragino Sans W4" panose="020B0400000000000000" pitchFamily="34" charset="-128"/>
            </a:endParaRPr>
          </a:p>
          <a:p>
            <a:r>
              <a:rPr lang="en-US" altLang="ja-JP" sz="2000" dirty="0">
                <a:latin typeface="Hiragino Sans W4" panose="020B0400000000000000" pitchFamily="34" charset="-128"/>
                <a:ea typeface="Hiragino Sans W4" panose="020B0400000000000000" pitchFamily="34" charset="-128"/>
              </a:rPr>
              <a:t>Global Names Index database</a:t>
            </a:r>
            <a:r>
              <a:rPr lang="ja-JP" altLang="en-US" sz="2000">
                <a:latin typeface="Hiragino Sans W4" panose="020B0400000000000000" pitchFamily="34" charset="-128"/>
                <a:ea typeface="Hiragino Sans W4" panose="020B0400000000000000" pitchFamily="34" charset="-128"/>
              </a:rPr>
              <a:t>（記載時期など）</a:t>
            </a:r>
            <a:endParaRPr lang="en-US" altLang="ja-JP" sz="2000" dirty="0">
              <a:latin typeface="Hiragino Sans W4" panose="020B0400000000000000" pitchFamily="34" charset="-128"/>
              <a:ea typeface="Hiragino Sans W4" panose="020B0400000000000000" pitchFamily="34" charset="-128"/>
            </a:endParaRPr>
          </a:p>
          <a:p>
            <a:r>
              <a:rPr lang="en-US" altLang="ja-JP" sz="2000" dirty="0">
                <a:latin typeface="Hiragino Sans W4" panose="020B0400000000000000" pitchFamily="34" charset="-128"/>
                <a:ea typeface="Hiragino Sans W4" panose="020B0400000000000000" pitchFamily="34" charset="-128"/>
                <a:hlinkClick r:id="rId5"/>
              </a:rPr>
              <a:t>http://www.globalnames.org</a:t>
            </a:r>
            <a:endParaRPr lang="en-US" altLang="ja-JP" sz="2000" dirty="0">
              <a:latin typeface="Hiragino Sans W4" panose="020B0400000000000000" pitchFamily="34" charset="-128"/>
              <a:ea typeface="Hiragino Sans W4" panose="020B0400000000000000" pitchFamily="34" charset="-128"/>
            </a:endParaRPr>
          </a:p>
          <a:p>
            <a:endParaRPr lang="en-US" altLang="ja-JP" sz="2000" dirty="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3182891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C29B9E7-957E-FA4F-9D40-971FFEE255BC}"/>
              </a:ext>
            </a:extLst>
          </p:cNvPr>
          <p:cNvSpPr txBox="1"/>
          <p:nvPr/>
        </p:nvSpPr>
        <p:spPr>
          <a:xfrm>
            <a:off x="268136" y="351234"/>
            <a:ext cx="11502452" cy="461665"/>
          </a:xfrm>
          <a:prstGeom prst="rect">
            <a:avLst/>
          </a:prstGeom>
          <a:noFill/>
        </p:spPr>
        <p:txBody>
          <a:bodyPr wrap="square" rtlCol="0">
            <a:spAutoFit/>
          </a:bodyPr>
          <a:lstStyle/>
          <a:p>
            <a:r>
              <a:rPr lang="ja-JP" altLang="en-US" sz="2400">
                <a:solidFill>
                  <a:schemeClr val="accent6">
                    <a:lumMod val="75000"/>
                  </a:schemeClr>
                </a:solidFill>
                <a:latin typeface="Hiragino Sans W4" panose="020B0400000000000000" pitchFamily="34" charset="-128"/>
                <a:ea typeface="Hiragino Sans W4" panose="020B0400000000000000" pitchFamily="34" charset="-128"/>
              </a:rPr>
              <a:t>漸近値の計算</a:t>
            </a:r>
            <a:endParaRPr kumimoji="1" lang="en-US" altLang="ja-JP" sz="2400"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F9740A17-0016-0847-BF22-2818BF477CE7}"/>
              </a:ext>
            </a:extLst>
          </p:cNvPr>
          <p:cNvSpPr txBox="1"/>
          <p:nvPr/>
        </p:nvSpPr>
        <p:spPr>
          <a:xfrm>
            <a:off x="268136" y="906535"/>
            <a:ext cx="11655728" cy="2677656"/>
          </a:xfrm>
          <a:prstGeom prst="rect">
            <a:avLst/>
          </a:prstGeom>
          <a:noFill/>
        </p:spPr>
        <p:txBody>
          <a:bodyPr wrap="square" rtlCol="0">
            <a:spAutoFit/>
          </a:bodyPr>
          <a:lstStyle/>
          <a:p>
            <a:r>
              <a:rPr lang="en-US" altLang="ja-JP" sz="2400" dirty="0">
                <a:latin typeface="Hiragino Sans W4" panose="020B0400000000000000" pitchFamily="34" charset="-128"/>
                <a:ea typeface="Hiragino Sans W4" panose="020B0400000000000000" pitchFamily="34" charset="-128"/>
              </a:rPr>
              <a:t>6</a:t>
            </a:r>
            <a:r>
              <a:rPr lang="ja-JP" altLang="en-US" sz="2400">
                <a:latin typeface="Hiragino Sans W4" panose="020B0400000000000000" pitchFamily="34" charset="-128"/>
                <a:ea typeface="Hiragino Sans W4" panose="020B0400000000000000" pitchFamily="34" charset="-128"/>
              </a:rPr>
              <a:t>つの統計モデルのアンサンブル（</a:t>
            </a:r>
            <a:r>
              <a:rPr lang="en-US" altLang="ja-JP" sz="2400" dirty="0" err="1">
                <a:latin typeface="Hiragino Sans W4" panose="020B0400000000000000" pitchFamily="34" charset="-128"/>
                <a:ea typeface="Hiragino Sans W4" panose="020B0400000000000000" pitchFamily="34" charset="-128"/>
              </a:rPr>
              <a:t>AICc</a:t>
            </a:r>
            <a:r>
              <a:rPr lang="ja-JP" altLang="en-US" sz="2400">
                <a:latin typeface="Hiragino Sans W4" panose="020B0400000000000000" pitchFamily="34" charset="-128"/>
                <a:ea typeface="Hiragino Sans W4" panose="020B0400000000000000" pitchFamily="34" charset="-128"/>
              </a:rPr>
              <a:t>で重み付け）</a:t>
            </a:r>
            <a:endParaRPr lang="en-US" altLang="ja-JP" sz="2400" dirty="0">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lang="en-US" altLang="ja-JP" sz="2400" dirty="0">
                <a:latin typeface="Hiragino Sans W4" panose="020B0400000000000000" pitchFamily="34" charset="-128"/>
                <a:ea typeface="Hiragino Sans W4" panose="020B0400000000000000" pitchFamily="34" charset="-128"/>
              </a:rPr>
              <a:t>negative exponential</a:t>
            </a:r>
          </a:p>
          <a:p>
            <a:pPr marL="342900" indent="-342900">
              <a:buFont typeface="Arial" panose="020B0604020202020204" pitchFamily="34" charset="0"/>
              <a:buChar char="•"/>
            </a:pPr>
            <a:r>
              <a:rPr lang="en-US" altLang="ja-JP" sz="2400" dirty="0">
                <a:latin typeface="Hiragino Sans W4" panose="020B0400000000000000" pitchFamily="34" charset="-128"/>
                <a:ea typeface="Hiragino Sans W4" panose="020B0400000000000000" pitchFamily="34" charset="-128"/>
              </a:rPr>
              <a:t>asymptotic</a:t>
            </a:r>
          </a:p>
          <a:p>
            <a:pPr marL="342900" indent="-342900">
              <a:buFont typeface="Arial" panose="020B0604020202020204" pitchFamily="34" charset="0"/>
              <a:buChar char="•"/>
            </a:pPr>
            <a:r>
              <a:rPr lang="en-US" altLang="ja-JP" sz="2400" dirty="0">
                <a:latin typeface="Hiragino Sans W4" panose="020B0400000000000000" pitchFamily="34" charset="-128"/>
                <a:ea typeface="Hiragino Sans W4" panose="020B0400000000000000" pitchFamily="34" charset="-128"/>
              </a:rPr>
              <a:t>Michaelis-Menten</a:t>
            </a:r>
          </a:p>
          <a:p>
            <a:pPr marL="342900" indent="-342900">
              <a:buFont typeface="Arial" panose="020B0604020202020204" pitchFamily="34" charset="0"/>
              <a:buChar char="•"/>
            </a:pPr>
            <a:r>
              <a:rPr lang="en-US" altLang="ja-JP" sz="2400" dirty="0">
                <a:latin typeface="Hiragino Sans W4" panose="020B0400000000000000" pitchFamily="34" charset="-128"/>
                <a:ea typeface="Hiragino Sans W4" panose="020B0400000000000000" pitchFamily="34" charset="-128"/>
              </a:rPr>
              <a:t>rational</a:t>
            </a:r>
          </a:p>
          <a:p>
            <a:pPr marL="342900" indent="-342900">
              <a:buFont typeface="Arial" panose="020B0604020202020204" pitchFamily="34" charset="0"/>
              <a:buChar char="•"/>
            </a:pPr>
            <a:r>
              <a:rPr lang="en-US" altLang="ja-JP" sz="2400" dirty="0">
                <a:latin typeface="Hiragino Sans W4" panose="020B0400000000000000" pitchFamily="34" charset="-128"/>
                <a:ea typeface="Hiragino Sans W4" panose="020B0400000000000000" pitchFamily="34" charset="-128"/>
              </a:rPr>
              <a:t>Chapman-Richards</a:t>
            </a:r>
          </a:p>
          <a:p>
            <a:pPr marL="342900" indent="-342900">
              <a:buFont typeface="Arial" panose="020B0604020202020204" pitchFamily="34" charset="0"/>
              <a:buChar char="•"/>
            </a:pPr>
            <a:r>
              <a:rPr lang="en-US" altLang="ja-JP" sz="2400" dirty="0">
                <a:latin typeface="Hiragino Sans W4" panose="020B0400000000000000" pitchFamily="34" charset="-128"/>
                <a:ea typeface="Hiragino Sans W4" panose="020B0400000000000000" pitchFamily="34" charset="-128"/>
              </a:rPr>
              <a:t>modified Weibull</a:t>
            </a:r>
          </a:p>
        </p:txBody>
      </p:sp>
      <p:sp>
        <p:nvSpPr>
          <p:cNvPr id="6" name="テキスト ボックス 5">
            <a:extLst>
              <a:ext uri="{FF2B5EF4-FFF2-40B4-BE49-F238E27FC236}">
                <a16:creationId xmlns:a16="http://schemas.microsoft.com/office/drawing/2014/main" id="{9957CC72-9E04-BA41-B0F3-E3C0B41F3F3F}"/>
              </a:ext>
            </a:extLst>
          </p:cNvPr>
          <p:cNvSpPr txBox="1"/>
          <p:nvPr/>
        </p:nvSpPr>
        <p:spPr>
          <a:xfrm>
            <a:off x="268136" y="3678781"/>
            <a:ext cx="11655728" cy="1569660"/>
          </a:xfrm>
          <a:prstGeom prst="rect">
            <a:avLst/>
          </a:prstGeom>
          <a:noFill/>
        </p:spPr>
        <p:txBody>
          <a:bodyPr wrap="square" rtlCol="0">
            <a:spAutoFit/>
          </a:bodyPr>
          <a:lstStyle/>
          <a:p>
            <a:r>
              <a:rPr lang="en-US" altLang="ja-JP" sz="2400" dirty="0">
                <a:latin typeface="Hiragino Sans W4" panose="020B0400000000000000" pitchFamily="34" charset="-128"/>
                <a:ea typeface="Hiragino Sans W4" panose="020B0400000000000000" pitchFamily="34" charset="-128"/>
              </a:rPr>
              <a:t>accumulation rate</a:t>
            </a:r>
            <a:r>
              <a:rPr lang="ja-JP" altLang="en-US" sz="2400">
                <a:latin typeface="Hiragino Sans W4" panose="020B0400000000000000" pitchFamily="34" charset="-128"/>
                <a:ea typeface="Hiragino Sans W4" panose="020B0400000000000000" pitchFamily="34" charset="-128"/>
              </a:rPr>
              <a:t>が</a:t>
            </a:r>
            <a:r>
              <a:rPr lang="en-US" altLang="ja-JP" sz="2400" dirty="0">
                <a:latin typeface="Hiragino Sans W4" panose="020B0400000000000000" pitchFamily="34" charset="-128"/>
                <a:ea typeface="Hiragino Sans W4" panose="020B0400000000000000" pitchFamily="34" charset="-128"/>
              </a:rPr>
              <a:t>decreasing</a:t>
            </a:r>
            <a:r>
              <a:rPr lang="ja-JP" altLang="en-US" sz="2400">
                <a:latin typeface="Hiragino Sans W4" panose="020B0400000000000000" pitchFamily="34" charset="-128"/>
                <a:ea typeface="Hiragino Sans W4" panose="020B0400000000000000" pitchFamily="34" charset="-128"/>
              </a:rPr>
              <a:t>に切り替わるタイミングの特定が難しいため，</a:t>
            </a:r>
            <a:endParaRPr lang="en-US" altLang="ja-JP" sz="2400" dirty="0">
              <a:latin typeface="Hiragino Sans W4" panose="020B0400000000000000" pitchFamily="34" charset="-128"/>
              <a:ea typeface="Hiragino Sans W4" panose="020B0400000000000000" pitchFamily="34" charset="-128"/>
            </a:endParaRPr>
          </a:p>
          <a:p>
            <a:r>
              <a:rPr lang="en-US" altLang="ja-JP" sz="2400" dirty="0">
                <a:latin typeface="Hiragino Sans W4" panose="020B0400000000000000" pitchFamily="34" charset="-128"/>
                <a:ea typeface="Hiragino Sans W4" panose="020B0400000000000000" pitchFamily="34" charset="-128"/>
              </a:rPr>
              <a:t>1758</a:t>
            </a:r>
            <a:r>
              <a:rPr lang="ja-JP" altLang="en-US" sz="2400">
                <a:latin typeface="Hiragino Sans W4" panose="020B0400000000000000" pitchFamily="34" charset="-128"/>
                <a:ea typeface="Hiragino Sans W4" panose="020B0400000000000000" pitchFamily="34" charset="-128"/>
              </a:rPr>
              <a:t>年以降について，すべての年を</a:t>
            </a:r>
            <a:r>
              <a:rPr lang="en-US" altLang="ja-JP" sz="2400" dirty="0">
                <a:latin typeface="Hiragino Sans W4" panose="020B0400000000000000" pitchFamily="34" charset="-128"/>
                <a:ea typeface="Hiragino Sans W4" panose="020B0400000000000000" pitchFamily="34" charset="-128"/>
              </a:rPr>
              <a:t>cutoff year</a:t>
            </a:r>
            <a:r>
              <a:rPr lang="ja-JP" altLang="en-US" sz="2400">
                <a:latin typeface="Hiragino Sans W4" panose="020B0400000000000000" pitchFamily="34" charset="-128"/>
                <a:ea typeface="Hiragino Sans W4" panose="020B0400000000000000" pitchFamily="34" charset="-128"/>
              </a:rPr>
              <a:t>とした回帰を実施した．</a:t>
            </a:r>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その上で，</a:t>
            </a:r>
            <a:r>
              <a:rPr lang="en-US" altLang="ja-JP" sz="2400" dirty="0">
                <a:latin typeface="Hiragino Sans W4" panose="020B0400000000000000" pitchFamily="34" charset="-128"/>
                <a:ea typeface="Hiragino Sans W4" panose="020B0400000000000000" pitchFamily="34" charset="-128"/>
              </a:rPr>
              <a:t>5</a:t>
            </a:r>
            <a:r>
              <a:rPr lang="ja-JP" altLang="en-US" sz="2400">
                <a:latin typeface="Hiragino Sans W4" panose="020B0400000000000000" pitchFamily="34" charset="-128"/>
                <a:ea typeface="Hiragino Sans W4" panose="020B0400000000000000" pitchFamily="34" charset="-128"/>
              </a:rPr>
              <a:t>個以上のモデルが収束した年に対して，漸近値の標準偏差で重み付けをしてすることで，アンサンブル平均</a:t>
            </a:r>
            <a:r>
              <a:rPr lang="en-US" altLang="ja-JP" sz="2400" dirty="0">
                <a:latin typeface="Hiragino Sans W4" panose="020B0400000000000000" pitchFamily="34" charset="-128"/>
                <a:ea typeface="Hiragino Sans W4" panose="020B0400000000000000" pitchFamily="34" charset="-128"/>
              </a:rPr>
              <a:t>“consensus asymptote”</a:t>
            </a:r>
            <a:r>
              <a:rPr lang="ja-JP" altLang="en-US" sz="2400">
                <a:latin typeface="Hiragino Sans W4" panose="020B0400000000000000" pitchFamily="34" charset="-128"/>
                <a:ea typeface="Hiragino Sans W4" panose="020B0400000000000000" pitchFamily="34" charset="-128"/>
              </a:rPr>
              <a:t>を計算</a:t>
            </a:r>
            <a:endParaRPr lang="en-US" altLang="ja-JP" sz="2400" dirty="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48167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6FBD3175-D9A9-8A45-9948-C0705A405EF8}"/>
              </a:ext>
            </a:extLst>
          </p:cNvPr>
          <p:cNvSpPr txBox="1"/>
          <p:nvPr/>
        </p:nvSpPr>
        <p:spPr>
          <a:xfrm>
            <a:off x="268135" y="331266"/>
            <a:ext cx="11502452" cy="461665"/>
          </a:xfrm>
          <a:prstGeom prst="rect">
            <a:avLst/>
          </a:prstGeom>
          <a:noFill/>
        </p:spPr>
        <p:txBody>
          <a:bodyPr wrap="square" rtlCol="0">
            <a:spAutoFit/>
          </a:bodyPr>
          <a:lstStyle/>
          <a:p>
            <a:r>
              <a:rPr lang="en-US" altLang="ja-JP" sz="2400" dirty="0">
                <a:solidFill>
                  <a:schemeClr val="accent6">
                    <a:lumMod val="75000"/>
                  </a:schemeClr>
                </a:solidFill>
                <a:latin typeface="Hiragino Sans W4" panose="020B0400000000000000" pitchFamily="34" charset="-128"/>
                <a:ea typeface="Hiragino Sans W4" panose="020B0400000000000000" pitchFamily="34" charset="-128"/>
              </a:rPr>
              <a:t>taxon</a:t>
            </a:r>
            <a:r>
              <a:rPr lang="ja-JP" altLang="en-US" sz="2400">
                <a:solidFill>
                  <a:schemeClr val="accent6">
                    <a:lumMod val="75000"/>
                  </a:schemeClr>
                </a:solidFill>
                <a:latin typeface="Hiragino Sans W4" panose="020B0400000000000000" pitchFamily="34" charset="-128"/>
                <a:ea typeface="Hiragino Sans W4" panose="020B0400000000000000" pitchFamily="34" charset="-128"/>
              </a:rPr>
              <a:t>ランク</a:t>
            </a:r>
            <a:r>
              <a:rPr lang="en-US" altLang="ja-JP" sz="2400" dirty="0">
                <a:solidFill>
                  <a:schemeClr val="accent6">
                    <a:lumMod val="75000"/>
                  </a:schemeClr>
                </a:solidFill>
                <a:latin typeface="Hiragino Sans W4" panose="020B0400000000000000" pitchFamily="34" charset="-128"/>
                <a:ea typeface="Hiragino Sans W4" panose="020B0400000000000000" pitchFamily="34" charset="-128"/>
              </a:rPr>
              <a:t>-taxa</a:t>
            </a:r>
            <a:r>
              <a:rPr lang="ja-JP" altLang="en-US" sz="2400">
                <a:solidFill>
                  <a:schemeClr val="accent6">
                    <a:lumMod val="75000"/>
                  </a:schemeClr>
                </a:solidFill>
                <a:latin typeface="Hiragino Sans W4" panose="020B0400000000000000" pitchFamily="34" charset="-128"/>
                <a:ea typeface="Hiragino Sans W4" panose="020B0400000000000000" pitchFamily="34" charset="-128"/>
              </a:rPr>
              <a:t>数関係</a:t>
            </a:r>
            <a:endParaRPr kumimoji="1" lang="en-US" altLang="ja-JP" sz="2400" dirty="0">
              <a:solidFill>
                <a:schemeClr val="accent6">
                  <a:lumMod val="75000"/>
                </a:schemeClr>
              </a:solidFill>
              <a:latin typeface="Hiragino Sans W4" panose="020B0400000000000000" pitchFamily="34" charset="-128"/>
              <a:ea typeface="Hiragino Sans W4" panose="020B0400000000000000" pitchFamily="34" charset="-128"/>
            </a:endParaRPr>
          </a:p>
        </p:txBody>
      </p:sp>
      <p:pic>
        <p:nvPicPr>
          <p:cNvPr id="9" name="Picture 5">
            <a:extLst>
              <a:ext uri="{FF2B5EF4-FFF2-40B4-BE49-F238E27FC236}">
                <a16:creationId xmlns:a16="http://schemas.microsoft.com/office/drawing/2014/main" id="{D1BE78F1-21F6-D141-BC2C-5E16AE1EBFB9}"/>
              </a:ext>
            </a:extLst>
          </p:cNvPr>
          <p:cNvPicPr/>
          <p:nvPr/>
        </p:nvPicPr>
        <p:blipFill rotWithShape="1">
          <a:blip r:embed="rId2">
            <a:extLst>
              <a:ext uri="{28A0092B-C50C-407E-A947-70E740481C1C}">
                <a14:useLocalDpi xmlns:a14="http://schemas.microsoft.com/office/drawing/2010/main" val="0"/>
              </a:ext>
            </a:extLst>
          </a:blip>
          <a:srcRect b="50950"/>
          <a:stretch/>
        </p:blipFill>
        <p:spPr bwMode="auto">
          <a:xfrm>
            <a:off x="6857999" y="903315"/>
            <a:ext cx="2651125" cy="4123230"/>
          </a:xfrm>
          <a:prstGeom prst="rect">
            <a:avLst/>
          </a:prstGeom>
          <a:noFill/>
          <a:ln>
            <a:noFill/>
          </a:ln>
        </p:spPr>
      </p:pic>
      <p:pic>
        <p:nvPicPr>
          <p:cNvPr id="10" name="Picture 5">
            <a:extLst>
              <a:ext uri="{FF2B5EF4-FFF2-40B4-BE49-F238E27FC236}">
                <a16:creationId xmlns:a16="http://schemas.microsoft.com/office/drawing/2014/main" id="{CE929A67-476F-9943-847D-D0D08E0598FE}"/>
              </a:ext>
            </a:extLst>
          </p:cNvPr>
          <p:cNvPicPr/>
          <p:nvPr/>
        </p:nvPicPr>
        <p:blipFill rotWithShape="1">
          <a:blip r:embed="rId2">
            <a:extLst>
              <a:ext uri="{28A0092B-C50C-407E-A947-70E740481C1C}">
                <a14:useLocalDpi xmlns:a14="http://schemas.microsoft.com/office/drawing/2010/main" val="0"/>
              </a:ext>
            </a:extLst>
          </a:blip>
          <a:srcRect t="48984"/>
          <a:stretch/>
        </p:blipFill>
        <p:spPr bwMode="auto">
          <a:xfrm>
            <a:off x="9509124" y="903315"/>
            <a:ext cx="2651125" cy="4288478"/>
          </a:xfrm>
          <a:prstGeom prst="rect">
            <a:avLst/>
          </a:prstGeom>
          <a:noFill/>
          <a:ln>
            <a:noFill/>
          </a:ln>
        </p:spPr>
      </p:pic>
      <p:sp>
        <p:nvSpPr>
          <p:cNvPr id="11" name="テキスト ボックス 10">
            <a:extLst>
              <a:ext uri="{FF2B5EF4-FFF2-40B4-BE49-F238E27FC236}">
                <a16:creationId xmlns:a16="http://schemas.microsoft.com/office/drawing/2014/main" id="{5DD42B58-13F3-8F4E-8A00-5E5178FD5F9A}"/>
              </a:ext>
            </a:extLst>
          </p:cNvPr>
          <p:cNvSpPr txBox="1"/>
          <p:nvPr/>
        </p:nvSpPr>
        <p:spPr>
          <a:xfrm>
            <a:off x="268134" y="770822"/>
            <a:ext cx="6791033" cy="3754874"/>
          </a:xfrm>
          <a:prstGeom prst="rect">
            <a:avLst/>
          </a:prstGeom>
          <a:noFill/>
        </p:spPr>
        <p:txBody>
          <a:bodyPr wrap="square" rtlCol="0">
            <a:spAutoFit/>
          </a:bodyPr>
          <a:lstStyle/>
          <a:p>
            <a:r>
              <a:rPr lang="en-US" altLang="ja-JP" sz="2000" dirty="0" err="1">
                <a:latin typeface="Hiragino Sans W4" panose="020B0400000000000000" pitchFamily="34" charset="-128"/>
                <a:ea typeface="Hiragino Sans W4" panose="020B0400000000000000" pitchFamily="34" charset="-128"/>
              </a:rPr>
              <a:t>hyperexponential</a:t>
            </a:r>
            <a:r>
              <a:rPr lang="en-US" altLang="ja-JP" sz="2000" dirty="0">
                <a:latin typeface="Hiragino Sans W4" panose="020B0400000000000000" pitchFamily="34" charset="-128"/>
                <a:ea typeface="Hiragino Sans W4" panose="020B0400000000000000" pitchFamily="34" charset="-128"/>
              </a:rPr>
              <a:t>, exponential, power</a:t>
            </a:r>
            <a:r>
              <a:rPr lang="ja-JP" altLang="en-US" sz="2000">
                <a:latin typeface="Hiragino Sans W4" panose="020B0400000000000000" pitchFamily="34" charset="-128"/>
                <a:ea typeface="Hiragino Sans W4" panose="020B0400000000000000" pitchFamily="34" charset="-128"/>
              </a:rPr>
              <a:t>による回帰</a:t>
            </a:r>
            <a:endParaRPr lang="en-US" altLang="ja-JP" sz="2000"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（階層間の値はは独立ではないので，誤差の自己相関も考慮）</a:t>
            </a:r>
            <a:endParaRPr lang="en-US" altLang="ja-JP" sz="2000" dirty="0">
              <a:latin typeface="Hiragino Sans W4" panose="020B0400000000000000" pitchFamily="34" charset="-128"/>
              <a:ea typeface="Hiragino Sans W4" panose="020B0400000000000000" pitchFamily="34" charset="-128"/>
            </a:endParaRPr>
          </a:p>
          <a:p>
            <a:endParaRPr lang="en-US" altLang="ja-JP" sz="2000" dirty="0">
              <a:latin typeface="Hiragino Sans W4" panose="020B0400000000000000" pitchFamily="34" charset="-128"/>
              <a:ea typeface="Hiragino Sans W4" panose="020B0400000000000000" pitchFamily="34" charset="-128"/>
            </a:endParaRPr>
          </a:p>
          <a:p>
            <a:endParaRPr lang="en-US" altLang="ja-JP" sz="2000" dirty="0">
              <a:latin typeface="Hiragino Sans W4" panose="020B0400000000000000" pitchFamily="34" charset="-128"/>
              <a:ea typeface="Hiragino Sans W4" panose="020B0400000000000000" pitchFamily="34" charset="-128"/>
            </a:endParaRPr>
          </a:p>
          <a:p>
            <a:r>
              <a:rPr lang="en-US" altLang="ja-JP" sz="2000" dirty="0" err="1">
                <a:latin typeface="Hiragino Sans W4" panose="020B0400000000000000" pitchFamily="34" charset="-128"/>
                <a:ea typeface="Hiragino Sans W4" panose="020B0400000000000000" pitchFamily="34" charset="-128"/>
              </a:rPr>
              <a:t>AICc</a:t>
            </a:r>
            <a:r>
              <a:rPr lang="ja-JP" altLang="en-US" sz="2000">
                <a:latin typeface="Hiragino Sans W4" panose="020B0400000000000000" pitchFamily="34" charset="-128"/>
                <a:ea typeface="Hiragino Sans W4" panose="020B0400000000000000" pitchFamily="34" charset="-128"/>
              </a:rPr>
              <a:t>基準で，高次</a:t>
            </a:r>
            <a:r>
              <a:rPr lang="en-US" altLang="ja-JP" sz="2000" dirty="0">
                <a:latin typeface="Hiragino Sans W4" panose="020B0400000000000000" pitchFamily="34" charset="-128"/>
                <a:ea typeface="Hiragino Sans W4" panose="020B0400000000000000" pitchFamily="34" charset="-128"/>
              </a:rPr>
              <a:t>taxon</a:t>
            </a:r>
            <a:r>
              <a:rPr lang="ja-JP" altLang="en-US" sz="2000">
                <a:latin typeface="Hiragino Sans W4" panose="020B0400000000000000" pitchFamily="34" charset="-128"/>
                <a:ea typeface="Hiragino Sans W4" panose="020B0400000000000000" pitchFamily="34" charset="-128"/>
              </a:rPr>
              <a:t>では</a:t>
            </a:r>
            <a:r>
              <a:rPr lang="en-US" altLang="ja-JP" sz="2000" dirty="0" err="1">
                <a:latin typeface="Hiragino Sans W4" panose="020B0400000000000000" pitchFamily="34" charset="-128"/>
                <a:ea typeface="Hiragino Sans W4" panose="020B0400000000000000" pitchFamily="34" charset="-128"/>
              </a:rPr>
              <a:t>hyperexponential</a:t>
            </a:r>
            <a:r>
              <a:rPr lang="ja-JP" altLang="en-US" sz="2000">
                <a:latin typeface="Hiragino Sans W4" panose="020B0400000000000000" pitchFamily="34" charset="-128"/>
                <a:ea typeface="Hiragino Sans W4" panose="020B0400000000000000" pitchFamily="34" charset="-128"/>
              </a:rPr>
              <a:t>が良く，低次では</a:t>
            </a:r>
            <a:r>
              <a:rPr lang="en-US" altLang="ja-JP" sz="2000" dirty="0">
                <a:latin typeface="Hiragino Sans W4" panose="020B0400000000000000" pitchFamily="34" charset="-128"/>
                <a:ea typeface="Hiragino Sans W4" panose="020B0400000000000000" pitchFamily="34" charset="-128"/>
              </a:rPr>
              <a:t>exponential</a:t>
            </a:r>
            <a:r>
              <a:rPr lang="ja-JP" altLang="en-US" sz="2000">
                <a:latin typeface="Hiragino Sans W4" panose="020B0400000000000000" pitchFamily="34" charset="-128"/>
                <a:ea typeface="Hiragino Sans W4" panose="020B0400000000000000" pitchFamily="34" charset="-128"/>
              </a:rPr>
              <a:t>が良かった．</a:t>
            </a:r>
            <a:endParaRPr lang="en-US" altLang="ja-JP" sz="2000" dirty="0">
              <a:latin typeface="Hiragino Sans W4" panose="020B0400000000000000" pitchFamily="34" charset="-128"/>
              <a:ea typeface="Hiragino Sans W4" panose="020B0400000000000000" pitchFamily="34" charset="-128"/>
            </a:endParaRPr>
          </a:p>
          <a:p>
            <a:endParaRPr lang="en-US" altLang="ja-JP" sz="2000" dirty="0">
              <a:latin typeface="Hiragino Sans W4" panose="020B0400000000000000" pitchFamily="34" charset="-128"/>
              <a:ea typeface="Hiragino Sans W4" panose="020B0400000000000000" pitchFamily="34" charset="-128"/>
            </a:endParaRPr>
          </a:p>
          <a:p>
            <a:endParaRPr lang="en-US" altLang="ja-JP" sz="2000" dirty="0">
              <a:latin typeface="Hiragino Sans W4" panose="020B0400000000000000" pitchFamily="34" charset="-128"/>
              <a:ea typeface="Hiragino Sans W4" panose="020B0400000000000000" pitchFamily="34" charset="-128"/>
            </a:endParaRPr>
          </a:p>
          <a:p>
            <a:r>
              <a:rPr lang="en-US" altLang="ja-JP" sz="2000" dirty="0" err="1">
                <a:latin typeface="Hiragino Sans W4" panose="020B0400000000000000" pitchFamily="34" charset="-128"/>
                <a:ea typeface="Hiragino Sans W4" panose="020B0400000000000000" pitchFamily="34" charset="-128"/>
              </a:rPr>
              <a:t>hyperexponential</a:t>
            </a:r>
            <a:r>
              <a:rPr lang="ja-JP" altLang="en-US" sz="2000">
                <a:latin typeface="Hiragino Sans W4" panose="020B0400000000000000" pitchFamily="34" charset="-128"/>
                <a:ea typeface="Hiragino Sans W4" panose="020B0400000000000000" pitchFamily="34" charset="-128"/>
              </a:rPr>
              <a:t>は</a:t>
            </a:r>
            <a:r>
              <a:rPr lang="en-US" altLang="ja-JP" sz="2000" dirty="0">
                <a:latin typeface="Hiragino Sans W4" panose="020B0400000000000000" pitchFamily="34" charset="-128"/>
                <a:ea typeface="Hiragino Sans W4" panose="020B0400000000000000" pitchFamily="34" charset="-128"/>
              </a:rPr>
              <a:t>self-accelerating process</a:t>
            </a:r>
            <a:r>
              <a:rPr lang="ja-JP" altLang="en-US" sz="2000">
                <a:latin typeface="Hiragino Sans W4" panose="020B0400000000000000" pitchFamily="34" charset="-128"/>
                <a:ea typeface="Hiragino Sans W4" panose="020B0400000000000000" pitchFamily="34" charset="-128"/>
              </a:rPr>
              <a:t>の描写に適している（人口増加や遺伝的多様性の増加のモデル化に用いられる）．</a:t>
            </a:r>
            <a:endParaRPr lang="en-US" altLang="ja-JP" sz="2000" dirty="0">
              <a:latin typeface="Hiragino Sans W4" panose="020B0400000000000000" pitchFamily="34" charset="-128"/>
              <a:ea typeface="Hiragino Sans W4" panose="020B0400000000000000" pitchFamily="34" charset="-128"/>
            </a:endParaRPr>
          </a:p>
          <a:p>
            <a:r>
              <a:rPr lang="ja-JP" altLang="en-US" sz="2000">
                <a:latin typeface="Hiragino Sans W4" panose="020B0400000000000000" pitchFamily="34" charset="-128"/>
                <a:ea typeface="Hiragino Sans W4" panose="020B0400000000000000" pitchFamily="34" charset="-128"/>
              </a:rPr>
              <a:t>このモデルの初期は</a:t>
            </a:r>
            <a:r>
              <a:rPr lang="en-US" altLang="ja-JP" sz="2000" dirty="0">
                <a:latin typeface="Hiragino Sans W4" panose="020B0400000000000000" pitchFamily="34" charset="-128"/>
                <a:ea typeface="Hiragino Sans W4" panose="020B0400000000000000" pitchFamily="34" charset="-128"/>
              </a:rPr>
              <a:t>exponential</a:t>
            </a:r>
            <a:r>
              <a:rPr lang="ja-JP" altLang="en-US" sz="2000">
                <a:latin typeface="Hiragino Sans W4" panose="020B0400000000000000" pitchFamily="34" charset="-128"/>
                <a:ea typeface="Hiragino Sans W4" panose="020B0400000000000000" pitchFamily="34" charset="-128"/>
              </a:rPr>
              <a:t>と似たような挙動</a:t>
            </a:r>
            <a:endParaRPr lang="en-US" altLang="ja-JP" sz="2000" dirty="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16248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6C26103-DD9F-B44D-BA03-DAFC714B0CE0}"/>
              </a:ext>
            </a:extLst>
          </p:cNvPr>
          <p:cNvSpPr txBox="1"/>
          <p:nvPr/>
        </p:nvSpPr>
        <p:spPr>
          <a:xfrm>
            <a:off x="342076" y="439124"/>
            <a:ext cx="10807908"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地球上にはどれだけの生物種が存在するのだろうか？</a:t>
            </a:r>
          </a:p>
        </p:txBody>
      </p:sp>
      <p:sp>
        <p:nvSpPr>
          <p:cNvPr id="5" name="テキスト ボックス 4">
            <a:extLst>
              <a:ext uri="{FF2B5EF4-FFF2-40B4-BE49-F238E27FC236}">
                <a16:creationId xmlns:a16="http://schemas.microsoft.com/office/drawing/2014/main" id="{449CD2A0-4C01-0B49-BC65-5295CC7BC4D1}"/>
              </a:ext>
            </a:extLst>
          </p:cNvPr>
          <p:cNvSpPr txBox="1"/>
          <p:nvPr/>
        </p:nvSpPr>
        <p:spPr>
          <a:xfrm>
            <a:off x="565980" y="1308892"/>
            <a:ext cx="10807908" cy="5201424"/>
          </a:xfrm>
          <a:prstGeom prst="rect">
            <a:avLst/>
          </a:prstGeom>
          <a:noFill/>
        </p:spPr>
        <p:txBody>
          <a:bodyPr wrap="square" rtlCol="0">
            <a:spAutoFit/>
          </a:bodyPr>
          <a:lstStyle/>
          <a:p>
            <a:r>
              <a:rPr lang="ja-JP" altLang="en-US" sz="2000">
                <a:latin typeface="Hiragino Sans W4" panose="020B0400000000000000" pitchFamily="34" charset="-128"/>
                <a:ea typeface="Hiragino Sans W4" panose="020B0400000000000000" pitchFamily="34" charset="-128"/>
              </a:rPr>
              <a:t>専門家の予想は</a:t>
            </a:r>
            <a:r>
              <a:rPr lang="en-US" altLang="ja-JP" sz="2000" dirty="0">
                <a:latin typeface="Hiragino Sans W4" panose="020B0400000000000000" pitchFamily="34" charset="-128"/>
                <a:ea typeface="Hiragino Sans W4" panose="020B0400000000000000" pitchFamily="34" charset="-128"/>
              </a:rPr>
              <a:t>300</a:t>
            </a:r>
            <a:r>
              <a:rPr lang="ja-JP" altLang="en-US" sz="2000">
                <a:latin typeface="Hiragino Sans W4" panose="020B0400000000000000" pitchFamily="34" charset="-128"/>
                <a:ea typeface="Hiragino Sans W4" panose="020B0400000000000000" pitchFamily="34" charset="-128"/>
              </a:rPr>
              <a:t>万から</a:t>
            </a:r>
            <a:r>
              <a:rPr lang="en-US" altLang="ja-JP" sz="2000" dirty="0">
                <a:latin typeface="Hiragino Sans W4" panose="020B0400000000000000" pitchFamily="34" charset="-128"/>
                <a:ea typeface="Hiragino Sans W4" panose="020B0400000000000000" pitchFamily="34" charset="-128"/>
              </a:rPr>
              <a:t>10</a:t>
            </a:r>
            <a:r>
              <a:rPr lang="ja-JP" altLang="en-US" sz="2000">
                <a:latin typeface="Hiragino Sans W4" panose="020B0400000000000000" pitchFamily="34" charset="-128"/>
                <a:ea typeface="Hiragino Sans W4" panose="020B0400000000000000" pitchFamily="34" charset="-128"/>
              </a:rPr>
              <a:t>億と幅がある．</a:t>
            </a:r>
            <a:endParaRPr lang="en-US" altLang="ja-JP" sz="2000" dirty="0">
              <a:latin typeface="Hiragino Sans W4" panose="020B0400000000000000" pitchFamily="34" charset="-128"/>
              <a:ea typeface="Hiragino Sans W4" panose="020B0400000000000000" pitchFamily="34" charset="-128"/>
            </a:endParaRPr>
          </a:p>
          <a:p>
            <a:pPr lvl="1"/>
            <a:r>
              <a:rPr kumimoji="1" lang="ja-JP" altLang="en-US">
                <a:latin typeface="Hiragino Sans W4" panose="020B0400000000000000" pitchFamily="34" charset="-128"/>
                <a:ea typeface="Hiragino Sans W4" panose="020B0400000000000000" pitchFamily="34" charset="-128"/>
              </a:rPr>
              <a:t>よく研究されているのは鳥（</a:t>
            </a:r>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万程度が既知</a:t>
            </a:r>
            <a:r>
              <a:rPr kumimoji="1" lang="ja-JP" altLang="en-US">
                <a:latin typeface="Hiragino Sans W4" panose="020B0400000000000000" pitchFamily="34" charset="-128"/>
                <a:ea typeface="Hiragino Sans W4" panose="020B0400000000000000" pitchFamily="34" charset="-128"/>
              </a:rPr>
              <a:t>），魚（</a:t>
            </a:r>
            <a:r>
              <a:rPr kumimoji="1" lang="en-US" altLang="ja-JP" dirty="0">
                <a:latin typeface="Hiragino Sans W4" panose="020B0400000000000000" pitchFamily="34" charset="-128"/>
                <a:ea typeface="Hiragino Sans W4" panose="020B0400000000000000" pitchFamily="34" charset="-128"/>
              </a:rPr>
              <a:t>2</a:t>
            </a:r>
            <a:r>
              <a:rPr kumimoji="1" lang="ja-JP" altLang="en-US">
                <a:latin typeface="Hiragino Sans W4" panose="020B0400000000000000" pitchFamily="34" charset="-128"/>
                <a:ea typeface="Hiragino Sans W4" panose="020B0400000000000000" pitchFamily="34" charset="-128"/>
              </a:rPr>
              <a:t>万</a:t>
            </a:r>
            <a:r>
              <a:rPr kumimoji="1" lang="en-US" altLang="ja-JP" dirty="0">
                <a:latin typeface="Hiragino Sans W4" panose="020B0400000000000000" pitchFamily="34" charset="-128"/>
                <a:ea typeface="Hiragino Sans W4" panose="020B0400000000000000" pitchFamily="34" charset="-128"/>
              </a:rPr>
              <a:t>5000</a:t>
            </a:r>
            <a:r>
              <a:rPr lang="ja-JP" altLang="en-US">
                <a:latin typeface="Hiragino Sans W4" panose="020B0400000000000000" pitchFamily="34" charset="-128"/>
                <a:ea typeface="Hiragino Sans W4" panose="020B0400000000000000" pitchFamily="34" charset="-128"/>
              </a:rPr>
              <a:t>程度が既知</a:t>
            </a:r>
            <a:r>
              <a:rPr kumimoji="1" lang="ja-JP" altLang="en-US">
                <a:latin typeface="Hiragino Sans W4" panose="020B0400000000000000" pitchFamily="34" charset="-128"/>
                <a:ea typeface="Hiragino Sans W4" panose="020B0400000000000000" pitchFamily="34" charset="-128"/>
              </a:rPr>
              <a:t>）</a:t>
            </a:r>
            <a:endParaRPr kumimoji="1" lang="en-US" altLang="ja-JP" dirty="0">
              <a:latin typeface="Hiragino Sans W4" panose="020B0400000000000000" pitchFamily="34" charset="-128"/>
              <a:ea typeface="Hiragino Sans W4" panose="020B0400000000000000" pitchFamily="34" charset="-128"/>
            </a:endParaRPr>
          </a:p>
          <a:p>
            <a:pPr marL="457200" indent="-457200">
              <a:buFont typeface="Arial" panose="020B0604020202020204" pitchFamily="34" charset="0"/>
              <a:buChar char="•"/>
            </a:pPr>
            <a:endParaRPr kumimoji="1" lang="en-US" altLang="ja-JP" sz="2000" dirty="0">
              <a:latin typeface="Hiragino Sans W4" panose="020B0400000000000000" pitchFamily="34" charset="-128"/>
              <a:ea typeface="Hiragino Sans W4" panose="020B0400000000000000" pitchFamily="34" charset="-128"/>
            </a:endParaRPr>
          </a:p>
          <a:p>
            <a:r>
              <a:rPr kumimoji="1" lang="ja-JP" altLang="en-US" sz="2000">
                <a:latin typeface="Hiragino Sans W4" panose="020B0400000000000000" pitchFamily="34" charset="-128"/>
                <a:ea typeface="Hiragino Sans W4" panose="020B0400000000000000" pitchFamily="34" charset="-128"/>
              </a:rPr>
              <a:t>分類群ごとの研究事例：現在の記載数から外挿する</a:t>
            </a:r>
            <a:endParaRPr kumimoji="1" lang="en-US" altLang="ja-JP" sz="20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r>
              <a:rPr lang="ja-JP" altLang="en-US" sz="1600">
                <a:solidFill>
                  <a:schemeClr val="accent6">
                    <a:lumMod val="75000"/>
                  </a:schemeClr>
                </a:solidFill>
                <a:latin typeface="Hiragino Sans W4" panose="020B0400000000000000" pitchFamily="34" charset="-128"/>
                <a:ea typeface="Hiragino Sans W4" panose="020B0400000000000000" pitchFamily="34" charset="-128"/>
              </a:rPr>
              <a:t>昆虫</a:t>
            </a:r>
          </a:p>
          <a:p>
            <a:pPr lvl="2"/>
            <a:r>
              <a:rPr lang="en-US" altLang="ja-JP" sz="1100" dirty="0">
                <a:latin typeface="Hiragino Sans W4" panose="020B0400000000000000" pitchFamily="34" charset="-128"/>
                <a:ea typeface="Hiragino Sans W4" panose="020B0400000000000000" pitchFamily="34" charset="-128"/>
              </a:rPr>
              <a:t>Erwin T. L (1982) Tropical forests: their richness in Coleoptera and other arthropod species. </a:t>
            </a:r>
            <a:r>
              <a:rPr lang="en-US" altLang="ja-JP" sz="1100" dirty="0" err="1">
                <a:latin typeface="Hiragino Sans W4" panose="020B0400000000000000" pitchFamily="34" charset="-128"/>
                <a:ea typeface="Hiragino Sans W4" panose="020B0400000000000000" pitchFamily="34" charset="-128"/>
              </a:rPr>
              <a:t>Coleopterists</a:t>
            </a:r>
            <a:r>
              <a:rPr lang="en-US" altLang="ja-JP" sz="1100" dirty="0">
                <a:latin typeface="Hiragino Sans W4" panose="020B0400000000000000" pitchFamily="34" charset="-128"/>
                <a:ea typeface="Hiragino Sans W4" panose="020B0400000000000000" pitchFamily="34" charset="-128"/>
              </a:rPr>
              <a:t> Bull 36: 74–75.</a:t>
            </a:r>
          </a:p>
          <a:p>
            <a:pPr lvl="2"/>
            <a:r>
              <a:rPr lang="en-US" altLang="ja-JP" sz="1100" dirty="0">
                <a:latin typeface="Hiragino Sans W4" panose="020B0400000000000000" pitchFamily="34" charset="-128"/>
                <a:ea typeface="Hiragino Sans W4" panose="020B0400000000000000" pitchFamily="34" charset="-128"/>
              </a:rPr>
              <a:t>Hodkinson I. D, Casson D (1991) A lesser predilection for bugs: Hemiptera (</a:t>
            </a:r>
            <a:r>
              <a:rPr lang="en-US" altLang="ja-JP" sz="1100" dirty="0" err="1">
                <a:latin typeface="Hiragino Sans W4" panose="020B0400000000000000" pitchFamily="34" charset="-128"/>
                <a:ea typeface="Hiragino Sans W4" panose="020B0400000000000000" pitchFamily="34" charset="-128"/>
              </a:rPr>
              <a:t>Insecta</a:t>
            </a:r>
            <a:r>
              <a:rPr lang="en-US" altLang="ja-JP" sz="1100" dirty="0">
                <a:latin typeface="Hiragino Sans W4" panose="020B0400000000000000" pitchFamily="34" charset="-128"/>
                <a:ea typeface="Hiragino Sans W4" panose="020B0400000000000000" pitchFamily="34" charset="-128"/>
              </a:rPr>
              <a:t>) diversity in tropical forests. Biol J Linn Soc 43: 101–119.</a:t>
            </a:r>
          </a:p>
          <a:p>
            <a:pPr lvl="2"/>
            <a:r>
              <a:rPr lang="en-US" altLang="ja-JP" sz="1100" dirty="0">
                <a:latin typeface="Hiragino Sans W4" panose="020B0400000000000000" pitchFamily="34" charset="-128"/>
                <a:ea typeface="Hiragino Sans W4" panose="020B0400000000000000" pitchFamily="34" charset="-128"/>
              </a:rPr>
              <a:t>Hamilton AJ et a. l (2010) Quantifying uncertainty in estimation of tropical arthropod species richness. Am Nat 176: 90–95.</a:t>
            </a:r>
            <a:endParaRPr lang="en-US" altLang="ja-JP" sz="24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endParaRPr lang="en-US" altLang="ja-JP" sz="4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r>
              <a:rPr lang="ja-JP" altLang="en-US" sz="1600">
                <a:solidFill>
                  <a:schemeClr val="accent6">
                    <a:lumMod val="75000"/>
                  </a:schemeClr>
                </a:solidFill>
                <a:latin typeface="Hiragino Sans W4" panose="020B0400000000000000" pitchFamily="34" charset="-128"/>
                <a:ea typeface="Hiragino Sans W4" panose="020B0400000000000000" pitchFamily="34" charset="-128"/>
              </a:rPr>
              <a:t>深海無脊椎動物</a:t>
            </a:r>
          </a:p>
          <a:p>
            <a:pPr lvl="2"/>
            <a:r>
              <a:rPr lang="en-US" altLang="ja-JP" sz="1100" dirty="0" err="1">
                <a:latin typeface="Hiragino Sans W4" panose="020B0400000000000000" pitchFamily="34" charset="-128"/>
                <a:ea typeface="Hiragino Sans W4" panose="020B0400000000000000" pitchFamily="34" charset="-128"/>
              </a:rPr>
              <a:t>Grassle</a:t>
            </a:r>
            <a:r>
              <a:rPr lang="en-US" altLang="ja-JP" sz="1100" dirty="0">
                <a:latin typeface="Hiragino Sans W4" panose="020B0400000000000000" pitchFamily="34" charset="-128"/>
                <a:ea typeface="Hiragino Sans W4" panose="020B0400000000000000" pitchFamily="34" charset="-128"/>
              </a:rPr>
              <a:t> J. F, </a:t>
            </a:r>
            <a:r>
              <a:rPr lang="en-US" altLang="ja-JP" sz="1100" dirty="0" err="1">
                <a:latin typeface="Hiragino Sans W4" panose="020B0400000000000000" pitchFamily="34" charset="-128"/>
                <a:ea typeface="Hiragino Sans W4" panose="020B0400000000000000" pitchFamily="34" charset="-128"/>
              </a:rPr>
              <a:t>Maciolek</a:t>
            </a:r>
            <a:r>
              <a:rPr lang="en-US" altLang="ja-JP" sz="1100" dirty="0">
                <a:latin typeface="Hiragino Sans W4" panose="020B0400000000000000" pitchFamily="34" charset="-128"/>
                <a:ea typeface="Hiragino Sans W4" panose="020B0400000000000000" pitchFamily="34" charset="-128"/>
              </a:rPr>
              <a:t> N. L (1992) Deep-sea species richness: regional and local diversity estimates from quantitative bottom samples. Am Nat 139: 313–341.</a:t>
            </a:r>
            <a:endParaRPr lang="en-US" altLang="ja-JP" sz="24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endParaRPr lang="en-US" altLang="ja-JP" sz="9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r>
              <a:rPr lang="ja-JP" altLang="en-US" sz="1600">
                <a:solidFill>
                  <a:schemeClr val="accent6">
                    <a:lumMod val="75000"/>
                  </a:schemeClr>
                </a:solidFill>
                <a:latin typeface="Hiragino Sans W4" panose="020B0400000000000000" pitchFamily="34" charset="-128"/>
                <a:ea typeface="Hiragino Sans W4" panose="020B0400000000000000" pitchFamily="34" charset="-128"/>
              </a:rPr>
              <a:t>大型生物</a:t>
            </a:r>
          </a:p>
          <a:p>
            <a:pPr lvl="2"/>
            <a:r>
              <a:rPr lang="en-US" altLang="ja-JP" sz="1100" dirty="0" err="1">
                <a:latin typeface="Hiragino Sans W4" panose="020B0400000000000000" pitchFamily="34" charset="-128"/>
                <a:ea typeface="Hiragino Sans W4" panose="020B0400000000000000" pitchFamily="34" charset="-128"/>
              </a:rPr>
              <a:t>Bouchet</a:t>
            </a:r>
            <a:r>
              <a:rPr lang="en-US" altLang="ja-JP" sz="1100" dirty="0">
                <a:latin typeface="Hiragino Sans W4" panose="020B0400000000000000" pitchFamily="34" charset="-128"/>
                <a:ea typeface="Hiragino Sans W4" panose="020B0400000000000000" pitchFamily="34" charset="-128"/>
              </a:rPr>
              <a:t> P (2006) The magnitude of marine biodiversity. In: Duarte C. M, editor. The exploration of marine biodiversity: scientific and technological challenges. pp. 31–62.</a:t>
            </a:r>
          </a:p>
          <a:p>
            <a:pPr lvl="2"/>
            <a:r>
              <a:rPr lang="en-US" altLang="ja-JP" sz="1100" dirty="0">
                <a:latin typeface="Hiragino Sans W4" panose="020B0400000000000000" pitchFamily="34" charset="-128"/>
                <a:ea typeface="Hiragino Sans W4" panose="020B0400000000000000" pitchFamily="34" charset="-128"/>
              </a:rPr>
              <a:t>May R. M (1988) How many species are there on earth? Science 241: 1441–1449.</a:t>
            </a:r>
          </a:p>
          <a:p>
            <a:pPr lvl="2"/>
            <a:r>
              <a:rPr lang="en-US" altLang="ja-JP" sz="1100" dirty="0">
                <a:latin typeface="Hiragino Sans W4" panose="020B0400000000000000" pitchFamily="34" charset="-128"/>
                <a:ea typeface="Hiragino Sans W4" panose="020B0400000000000000" pitchFamily="34" charset="-128"/>
              </a:rPr>
              <a:t>Raven P. H (1985) Disappearing species: a global tragedy. Futurist 19: 8–14.</a:t>
            </a:r>
            <a:endParaRPr lang="en-US" altLang="ja-JP" sz="24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endParaRPr lang="en-US" altLang="ja-JP" sz="9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r>
              <a:rPr lang="ja-JP" altLang="en-US" sz="1600">
                <a:solidFill>
                  <a:schemeClr val="accent6">
                    <a:lumMod val="75000"/>
                  </a:schemeClr>
                </a:solidFill>
                <a:latin typeface="Hiragino Sans W4" panose="020B0400000000000000" pitchFamily="34" charset="-128"/>
                <a:ea typeface="Hiragino Sans W4" panose="020B0400000000000000" pitchFamily="34" charset="-128"/>
              </a:rPr>
              <a:t>菌</a:t>
            </a:r>
          </a:p>
          <a:p>
            <a:pPr lvl="2"/>
            <a:r>
              <a:rPr lang="en-US" altLang="ja-JP" sz="1100" dirty="0">
                <a:latin typeface="Hiragino Sans W4" panose="020B0400000000000000" pitchFamily="34" charset="-128"/>
                <a:ea typeface="Hiragino Sans W4" panose="020B0400000000000000" pitchFamily="34" charset="-128"/>
              </a:rPr>
              <a:t>Hawksworth D. L (1991) The fungal dimension of biodiversity: magnitude, significance and conservation. </a:t>
            </a:r>
            <a:r>
              <a:rPr lang="en-US" altLang="ja-JP" sz="1100" dirty="0" err="1">
                <a:latin typeface="Hiragino Sans W4" panose="020B0400000000000000" pitchFamily="34" charset="-128"/>
                <a:ea typeface="Hiragino Sans W4" panose="020B0400000000000000" pitchFamily="34" charset="-128"/>
              </a:rPr>
              <a:t>Mycol</a:t>
            </a:r>
            <a:r>
              <a:rPr lang="en-US" altLang="ja-JP" sz="1100" dirty="0">
                <a:latin typeface="Hiragino Sans W4" panose="020B0400000000000000" pitchFamily="34" charset="-128"/>
                <a:ea typeface="Hiragino Sans W4" panose="020B0400000000000000" pitchFamily="34" charset="-128"/>
              </a:rPr>
              <a:t> Res 95: 641–655.</a:t>
            </a:r>
            <a:endParaRPr lang="en-US" altLang="ja-JP" sz="24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endParaRPr lang="en-US" altLang="ja-JP" sz="900" dirty="0">
              <a:latin typeface="Hiragino Sans W4" panose="020B0400000000000000" pitchFamily="34" charset="-128"/>
              <a:ea typeface="Hiragino Sans W4" panose="020B0400000000000000" pitchFamily="34" charset="-128"/>
            </a:endParaRPr>
          </a:p>
          <a:p>
            <a:pPr marL="914400" lvl="1" indent="-457200">
              <a:buFont typeface="Arial" panose="020B0604020202020204" pitchFamily="34" charset="0"/>
              <a:buChar char="•"/>
            </a:pPr>
            <a:r>
              <a:rPr lang="ja-JP" altLang="en-US" sz="1600">
                <a:solidFill>
                  <a:schemeClr val="accent6">
                    <a:lumMod val="75000"/>
                  </a:schemeClr>
                </a:solidFill>
                <a:latin typeface="Hiragino Sans W4" panose="020B0400000000000000" pitchFamily="34" charset="-128"/>
                <a:ea typeface="Hiragino Sans W4" panose="020B0400000000000000" pitchFamily="34" charset="-128"/>
              </a:rPr>
              <a:t>植物</a:t>
            </a:r>
          </a:p>
          <a:p>
            <a:pPr lvl="2"/>
            <a:r>
              <a:rPr lang="en-US" altLang="ja-JP" sz="1100" dirty="0">
                <a:latin typeface="Hiragino Sans W4" panose="020B0400000000000000" pitchFamily="34" charset="-128"/>
                <a:ea typeface="Hiragino Sans W4" panose="020B0400000000000000" pitchFamily="34" charset="-128"/>
              </a:rPr>
              <a:t>Joppa L, Roberts D. L, Pimm S. L (2010) How many species of flowering plants are there? Proc Roy Soc B. https://</a:t>
            </a:r>
            <a:r>
              <a:rPr lang="en-US" altLang="ja-JP" sz="1100" dirty="0" err="1">
                <a:latin typeface="Hiragino Sans W4" panose="020B0400000000000000" pitchFamily="34" charset="-128"/>
                <a:ea typeface="Hiragino Sans W4" panose="020B0400000000000000" pitchFamily="34" charset="-128"/>
              </a:rPr>
              <a:t>doi.org</a:t>
            </a:r>
            <a:r>
              <a:rPr lang="en-US" altLang="ja-JP" sz="1100" dirty="0">
                <a:latin typeface="Hiragino Sans W4" panose="020B0400000000000000" pitchFamily="34" charset="-128"/>
                <a:ea typeface="Hiragino Sans W4" panose="020B0400000000000000" pitchFamily="34" charset="-128"/>
              </a:rPr>
              <a:t>/10.1098/rspb.2010.1004</a:t>
            </a:r>
            <a:endParaRPr kumimoji="1" lang="en-US" altLang="ja-JP" sz="1100" dirty="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348820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49CD2A0-4C01-0B49-BC65-5295CC7BC4D1}"/>
              </a:ext>
            </a:extLst>
          </p:cNvPr>
          <p:cNvSpPr txBox="1"/>
          <p:nvPr/>
        </p:nvSpPr>
        <p:spPr>
          <a:xfrm>
            <a:off x="466764" y="365043"/>
            <a:ext cx="11502452"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マクロ生態学的パターンを利用した種数推定</a:t>
            </a:r>
            <a:endPar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64CED3F6-AC38-5E41-9B71-4E3A40435B60}"/>
              </a:ext>
            </a:extLst>
          </p:cNvPr>
          <p:cNvSpPr txBox="1"/>
          <p:nvPr/>
        </p:nvSpPr>
        <p:spPr>
          <a:xfrm>
            <a:off x="689548" y="1726977"/>
            <a:ext cx="5330812" cy="707886"/>
          </a:xfrm>
          <a:prstGeom prst="rect">
            <a:avLst/>
          </a:prstGeom>
          <a:noFill/>
        </p:spPr>
        <p:txBody>
          <a:bodyPr wrap="square" rtlCol="0">
            <a:spAutoFit/>
          </a:bodyPr>
          <a:lstStyle/>
          <a:p>
            <a:r>
              <a:rPr kumimoji="1" lang="ja-JP" altLang="en-US" sz="2400">
                <a:latin typeface="Hiragino Sans W4" panose="020B0400000000000000" pitchFamily="34" charset="-128"/>
                <a:ea typeface="Hiragino Sans W4" panose="020B0400000000000000" pitchFamily="34" charset="-128"/>
              </a:rPr>
              <a:t>体サイズ分布</a:t>
            </a:r>
            <a:r>
              <a:rPr kumimoji="1" lang="en-US" altLang="ja-JP" sz="2400" dirty="0">
                <a:latin typeface="Hiragino Sans W4" panose="020B0400000000000000" pitchFamily="34" charset="-128"/>
                <a:ea typeface="Hiragino Sans W4" panose="020B0400000000000000" pitchFamily="34" charset="-128"/>
              </a:rPr>
              <a:t> </a:t>
            </a:r>
            <a:r>
              <a:rPr kumimoji="1" lang="en-US" altLang="ja-JP" sz="1600" dirty="0">
                <a:latin typeface="Hiragino Sans W4" panose="020B0400000000000000" pitchFamily="34" charset="-128"/>
                <a:ea typeface="Hiragino Sans W4" panose="020B0400000000000000" pitchFamily="34" charset="-128"/>
              </a:rPr>
              <a:t>[May, 1988] </a:t>
            </a:r>
            <a:r>
              <a:rPr kumimoji="1" lang="ja-JP" altLang="en-US" sz="1600">
                <a:latin typeface="Hiragino Sans W4" panose="020B0400000000000000" pitchFamily="34" charset="-128"/>
                <a:ea typeface="Hiragino Sans W4" panose="020B0400000000000000" pitchFamily="34" charset="-128"/>
              </a:rPr>
              <a:t>体サイズ</a:t>
            </a:r>
            <a:r>
              <a:rPr kumimoji="1" lang="en-US" altLang="ja-JP" sz="1600" dirty="0">
                <a:latin typeface="Hiragino Sans W4" panose="020B0400000000000000" pitchFamily="34" charset="-128"/>
                <a:ea typeface="Hiragino Sans W4" panose="020B0400000000000000" pitchFamily="34" charset="-128"/>
              </a:rPr>
              <a:t>-</a:t>
            </a:r>
            <a:r>
              <a:rPr kumimoji="1" lang="ja-JP" altLang="en-US" sz="1600">
                <a:latin typeface="Hiragino Sans W4" panose="020B0400000000000000" pitchFamily="34" charset="-128"/>
                <a:ea typeface="Hiragino Sans W4" panose="020B0400000000000000" pitchFamily="34" charset="-128"/>
              </a:rPr>
              <a:t>種数関係から外挿する；動物種数を</a:t>
            </a:r>
            <a:r>
              <a:rPr kumimoji="1" lang="en-US" altLang="ja-JP" sz="1600" dirty="0">
                <a:latin typeface="Hiragino Sans W4" panose="020B0400000000000000" pitchFamily="34" charset="-128"/>
                <a:ea typeface="Hiragino Sans W4" panose="020B0400000000000000" pitchFamily="34" charset="-128"/>
              </a:rPr>
              <a:t>1000</a:t>
            </a:r>
            <a:r>
              <a:rPr kumimoji="1" lang="ja-JP" altLang="en-US" sz="1600">
                <a:latin typeface="Hiragino Sans W4" panose="020B0400000000000000" pitchFamily="34" charset="-128"/>
                <a:ea typeface="Hiragino Sans W4" panose="020B0400000000000000" pitchFamily="34" charset="-128"/>
              </a:rPr>
              <a:t>万</a:t>
            </a:r>
            <a:r>
              <a:rPr kumimoji="1" lang="en-US" altLang="ja-JP" sz="1600" dirty="0">
                <a:latin typeface="Hiragino Sans W4" panose="020B0400000000000000" pitchFamily="34" charset="-128"/>
                <a:ea typeface="Hiragino Sans W4" panose="020B0400000000000000" pitchFamily="34" charset="-128"/>
              </a:rPr>
              <a:t>〜5000</a:t>
            </a:r>
            <a:r>
              <a:rPr kumimoji="1" lang="ja-JP" altLang="en-US" sz="1600">
                <a:latin typeface="Hiragino Sans W4" panose="020B0400000000000000" pitchFamily="34" charset="-128"/>
                <a:ea typeface="Hiragino Sans W4" panose="020B0400000000000000" pitchFamily="34" charset="-128"/>
              </a:rPr>
              <a:t>万種と推定</a:t>
            </a:r>
            <a:endParaRPr kumimoji="1" lang="en-US" altLang="ja-JP" sz="1600" dirty="0">
              <a:latin typeface="Hiragino Sans W4" panose="020B0400000000000000" pitchFamily="34" charset="-128"/>
              <a:ea typeface="Hiragino Sans W4" panose="020B0400000000000000" pitchFamily="34" charset="-128"/>
            </a:endParaRPr>
          </a:p>
        </p:txBody>
      </p:sp>
      <p:sp>
        <p:nvSpPr>
          <p:cNvPr id="8" name="テキスト ボックス 7">
            <a:extLst>
              <a:ext uri="{FF2B5EF4-FFF2-40B4-BE49-F238E27FC236}">
                <a16:creationId xmlns:a16="http://schemas.microsoft.com/office/drawing/2014/main" id="{12DC1E17-50A9-534E-BAA0-BCD2BAA2CCE7}"/>
              </a:ext>
            </a:extLst>
          </p:cNvPr>
          <p:cNvSpPr txBox="1"/>
          <p:nvPr/>
        </p:nvSpPr>
        <p:spPr>
          <a:xfrm>
            <a:off x="6217990" y="1726977"/>
            <a:ext cx="5330812" cy="830997"/>
          </a:xfrm>
          <a:prstGeom prst="rect">
            <a:avLst/>
          </a:prstGeom>
          <a:noFill/>
        </p:spPr>
        <p:txBody>
          <a:bodyPr wrap="square" rtlCol="0">
            <a:spAutoFit/>
          </a:bodyPr>
          <a:lstStyle/>
          <a:p>
            <a:r>
              <a:rPr kumimoji="1" lang="ja-JP" altLang="en-US" sz="1600">
                <a:latin typeface="Hiragino Sans W4" panose="020B0400000000000000" pitchFamily="34" charset="-128"/>
                <a:ea typeface="Hiragino Sans W4" panose="020B0400000000000000" pitchFamily="34" charset="-128"/>
              </a:rPr>
              <a:t>体サイズ</a:t>
            </a:r>
            <a:r>
              <a:rPr kumimoji="1" lang="en-US" altLang="ja-JP" sz="1600" dirty="0">
                <a:latin typeface="Hiragino Sans W4" panose="020B0400000000000000" pitchFamily="34" charset="-128"/>
                <a:ea typeface="Hiragino Sans W4" panose="020B0400000000000000" pitchFamily="34" charset="-128"/>
              </a:rPr>
              <a:t>-</a:t>
            </a:r>
            <a:r>
              <a:rPr kumimoji="1" lang="ja-JP" altLang="en-US" sz="1600">
                <a:latin typeface="Hiragino Sans W4" panose="020B0400000000000000" pitchFamily="34" charset="-128"/>
                <a:ea typeface="Hiragino Sans W4" panose="020B0400000000000000" pitchFamily="34" charset="-128"/>
              </a:rPr>
              <a:t>種数が</a:t>
            </a:r>
            <a:r>
              <a:rPr kumimoji="1" lang="en-US" altLang="ja-JP" sz="1600" dirty="0">
                <a:latin typeface="Hiragino Sans W4" panose="020B0400000000000000" pitchFamily="34" charset="-128"/>
                <a:ea typeface="Hiragino Sans W4" panose="020B0400000000000000" pitchFamily="34" charset="-128"/>
              </a:rPr>
              <a:t>1</a:t>
            </a:r>
            <a:r>
              <a:rPr kumimoji="1" lang="ja-JP" altLang="en-US" sz="1600">
                <a:latin typeface="Hiragino Sans W4" panose="020B0400000000000000" pitchFamily="34" charset="-128"/>
                <a:ea typeface="Hiragino Sans W4" panose="020B0400000000000000" pitchFamily="34" charset="-128"/>
              </a:rPr>
              <a:t>通りの</a:t>
            </a:r>
            <a:r>
              <a:rPr kumimoji="1" lang="en-US" altLang="ja-JP" sz="1600" dirty="0">
                <a:latin typeface="Hiragino Sans W4" panose="020B0400000000000000" pitchFamily="34" charset="-128"/>
                <a:ea typeface="Hiragino Sans W4" panose="020B0400000000000000" pitchFamily="34" charset="-128"/>
              </a:rPr>
              <a:t>scaling law</a:t>
            </a:r>
            <a:r>
              <a:rPr kumimoji="1" lang="ja-JP" altLang="en-US" sz="1600">
                <a:latin typeface="Hiragino Sans W4" panose="020B0400000000000000" pitchFamily="34" charset="-128"/>
                <a:ea typeface="Hiragino Sans W4" panose="020B0400000000000000" pitchFamily="34" charset="-128"/>
              </a:rPr>
              <a:t>に</a:t>
            </a:r>
            <a:r>
              <a:rPr lang="ja-JP" altLang="en-US" sz="1600">
                <a:latin typeface="Hiragino Sans W4" panose="020B0400000000000000" pitchFamily="34" charset="-128"/>
                <a:ea typeface="Hiragino Sans W4" panose="020B0400000000000000" pitchFamily="34" charset="-128"/>
              </a:rPr>
              <a:t>従うという根拠がない．後の研究で，小さい種は異なるパターンに従うことがわかった．</a:t>
            </a:r>
            <a:endParaRPr kumimoji="1" lang="en-US" altLang="ja-JP" sz="1600" dirty="0">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DADE951A-9485-5E47-A9A5-97771C694EA5}"/>
              </a:ext>
            </a:extLst>
          </p:cNvPr>
          <p:cNvSpPr txBox="1"/>
          <p:nvPr/>
        </p:nvSpPr>
        <p:spPr>
          <a:xfrm>
            <a:off x="689548" y="2930038"/>
            <a:ext cx="5330812" cy="954107"/>
          </a:xfrm>
          <a:prstGeom prst="rect">
            <a:avLst/>
          </a:prstGeom>
          <a:noFill/>
        </p:spPr>
        <p:txBody>
          <a:bodyPr wrap="square" rtlCol="0">
            <a:spAutoFit/>
          </a:bodyPr>
          <a:lstStyle/>
          <a:p>
            <a:r>
              <a:rPr kumimoji="1" lang="ja-JP" altLang="en-US" sz="2400">
                <a:latin typeface="Hiragino Sans W4" panose="020B0400000000000000" pitchFamily="34" charset="-128"/>
                <a:ea typeface="Hiragino Sans W4" panose="020B0400000000000000" pitchFamily="34" charset="-128"/>
              </a:rPr>
              <a:t>多様性緯度勾配</a:t>
            </a:r>
            <a:r>
              <a:rPr kumimoji="1" lang="en-US" altLang="ja-JP" sz="2400" dirty="0">
                <a:latin typeface="Hiragino Sans W4" panose="020B0400000000000000" pitchFamily="34" charset="-128"/>
                <a:ea typeface="Hiragino Sans W4" panose="020B0400000000000000" pitchFamily="34" charset="-128"/>
              </a:rPr>
              <a:t> </a:t>
            </a:r>
            <a:r>
              <a:rPr kumimoji="1" lang="en-US" altLang="ja-JP" sz="1600" dirty="0">
                <a:latin typeface="Hiragino Sans W4" panose="020B0400000000000000" pitchFamily="34" charset="-128"/>
                <a:ea typeface="Hiragino Sans W4" panose="020B0400000000000000" pitchFamily="34" charset="-128"/>
              </a:rPr>
              <a:t>[Raven, 1985] </a:t>
            </a:r>
            <a:r>
              <a:rPr kumimoji="1" lang="ja-JP" altLang="en-US" sz="1600">
                <a:latin typeface="Hiragino Sans W4" panose="020B0400000000000000" pitchFamily="34" charset="-128"/>
                <a:ea typeface="Hiragino Sans W4" panose="020B0400000000000000" pitchFamily="34" charset="-128"/>
              </a:rPr>
              <a:t>よくサンプルされた温帯域の種数を熱帯に外挿；大型生物の種数を</a:t>
            </a:r>
            <a:r>
              <a:rPr kumimoji="1" lang="en-US" altLang="ja-JP" sz="1600" dirty="0">
                <a:latin typeface="Hiragino Sans W4" panose="020B0400000000000000" pitchFamily="34" charset="-128"/>
                <a:ea typeface="Hiragino Sans W4" panose="020B0400000000000000" pitchFamily="34" charset="-128"/>
              </a:rPr>
              <a:t>300</a:t>
            </a:r>
            <a:r>
              <a:rPr kumimoji="1" lang="ja-JP" altLang="en-US" sz="1600">
                <a:latin typeface="Hiragino Sans W4" panose="020B0400000000000000" pitchFamily="34" charset="-128"/>
                <a:ea typeface="Hiragino Sans W4" panose="020B0400000000000000" pitchFamily="34" charset="-128"/>
              </a:rPr>
              <a:t>万</a:t>
            </a:r>
            <a:r>
              <a:rPr lang="en-US" altLang="ja-JP" sz="1600" dirty="0">
                <a:latin typeface="Hiragino Sans W4" panose="020B0400000000000000" pitchFamily="34" charset="-128"/>
                <a:ea typeface="Hiragino Sans W4" panose="020B0400000000000000" pitchFamily="34" charset="-128"/>
              </a:rPr>
              <a:t>〜500</a:t>
            </a:r>
            <a:r>
              <a:rPr lang="ja-JP" altLang="en-US" sz="1600">
                <a:latin typeface="Hiragino Sans W4" panose="020B0400000000000000" pitchFamily="34" charset="-128"/>
                <a:ea typeface="Hiragino Sans W4" panose="020B0400000000000000" pitchFamily="34" charset="-128"/>
              </a:rPr>
              <a:t>万種と推定</a:t>
            </a:r>
            <a:endParaRPr kumimoji="1" lang="en-US" altLang="ja-JP" sz="1600" dirty="0">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49A832CF-2D8D-304C-8EE2-3720041041D0}"/>
              </a:ext>
            </a:extLst>
          </p:cNvPr>
          <p:cNvSpPr txBox="1"/>
          <p:nvPr/>
        </p:nvSpPr>
        <p:spPr>
          <a:xfrm>
            <a:off x="6217990" y="2930038"/>
            <a:ext cx="5330812" cy="584775"/>
          </a:xfrm>
          <a:prstGeom prst="rect">
            <a:avLst/>
          </a:prstGeom>
          <a:noFill/>
        </p:spPr>
        <p:txBody>
          <a:bodyPr wrap="square" rtlCol="0">
            <a:spAutoFit/>
          </a:bodyPr>
          <a:lstStyle/>
          <a:p>
            <a:r>
              <a:rPr kumimoji="1" lang="ja-JP" altLang="en-US" sz="1600">
                <a:latin typeface="Hiragino Sans W4" panose="020B0400000000000000" pitchFamily="34" charset="-128"/>
                <a:ea typeface="Hiragino Sans W4" panose="020B0400000000000000" pitchFamily="34" charset="-128"/>
              </a:rPr>
              <a:t>温帯が熱帯よりよくサンプルされているという根拠なし＆</a:t>
            </a:r>
            <a:r>
              <a:rPr kumimoji="1" lang="en-US" altLang="ja-JP" sz="1600" dirty="0">
                <a:latin typeface="Hiragino Sans W4" panose="020B0400000000000000" pitchFamily="34" charset="-128"/>
                <a:ea typeface="Hiragino Sans W4" panose="020B0400000000000000" pitchFamily="34" charset="-128"/>
              </a:rPr>
              <a:t>LDG</a:t>
            </a:r>
            <a:r>
              <a:rPr lang="ja-JP" altLang="en-US" sz="1600">
                <a:latin typeface="Hiragino Sans W4" panose="020B0400000000000000" pitchFamily="34" charset="-128"/>
                <a:ea typeface="Hiragino Sans W4" panose="020B0400000000000000" pitchFamily="34" charset="-128"/>
              </a:rPr>
              <a:t>が直線的という仮定は事実と反する</a:t>
            </a:r>
            <a:endParaRPr kumimoji="1" lang="en-US" altLang="ja-JP" sz="1600" dirty="0">
              <a:latin typeface="Hiragino Sans W4" panose="020B0400000000000000" pitchFamily="34" charset="-128"/>
              <a:ea typeface="Hiragino Sans W4" panose="020B0400000000000000" pitchFamily="34" charset="-128"/>
            </a:endParaRPr>
          </a:p>
        </p:txBody>
      </p:sp>
      <p:sp>
        <p:nvSpPr>
          <p:cNvPr id="11" name="テキスト ボックス 10">
            <a:extLst>
              <a:ext uri="{FF2B5EF4-FFF2-40B4-BE49-F238E27FC236}">
                <a16:creationId xmlns:a16="http://schemas.microsoft.com/office/drawing/2014/main" id="{73BED934-8CF8-4C4B-AD5A-E391CF25B7BD}"/>
              </a:ext>
            </a:extLst>
          </p:cNvPr>
          <p:cNvSpPr txBox="1"/>
          <p:nvPr/>
        </p:nvSpPr>
        <p:spPr>
          <a:xfrm>
            <a:off x="689548" y="4379320"/>
            <a:ext cx="5330812" cy="954107"/>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種数面積関係</a:t>
            </a:r>
            <a:r>
              <a:rPr kumimoji="1" lang="en-US" altLang="ja-JP" sz="2400" dirty="0">
                <a:latin typeface="Hiragino Sans W4" panose="020B0400000000000000" pitchFamily="34" charset="-128"/>
                <a:ea typeface="Hiragino Sans W4" panose="020B0400000000000000" pitchFamily="34" charset="-128"/>
              </a:rPr>
              <a:t> </a:t>
            </a:r>
            <a:r>
              <a:rPr kumimoji="1" lang="en-US" altLang="ja-JP" sz="1600" dirty="0">
                <a:latin typeface="Hiragino Sans W4" panose="020B0400000000000000" pitchFamily="34" charset="-128"/>
                <a:ea typeface="Hiragino Sans W4" panose="020B0400000000000000" pitchFamily="34" charset="-128"/>
              </a:rPr>
              <a:t>[</a:t>
            </a:r>
            <a:r>
              <a:rPr lang="en-US" altLang="ja-JP" sz="1600" dirty="0" err="1">
                <a:latin typeface="Hiragino Sans W4" panose="020B0400000000000000" pitchFamily="34" charset="-128"/>
                <a:ea typeface="Hiragino Sans W4" panose="020B0400000000000000" pitchFamily="34" charset="-128"/>
              </a:rPr>
              <a:t>Grassle</a:t>
            </a:r>
            <a:r>
              <a:rPr lang="en-US" altLang="ja-JP" sz="1600" dirty="0">
                <a:latin typeface="Hiragino Sans W4" panose="020B0400000000000000" pitchFamily="34" charset="-128"/>
                <a:ea typeface="Hiragino Sans W4" panose="020B0400000000000000" pitchFamily="34" charset="-128"/>
              </a:rPr>
              <a:t> &amp; </a:t>
            </a:r>
            <a:r>
              <a:rPr lang="en-US" altLang="ja-JP" sz="1600" dirty="0" err="1">
                <a:latin typeface="Hiragino Sans W4" panose="020B0400000000000000" pitchFamily="34" charset="-128"/>
                <a:ea typeface="Hiragino Sans W4" panose="020B0400000000000000" pitchFamily="34" charset="-128"/>
              </a:rPr>
              <a:t>Maciolek</a:t>
            </a:r>
            <a:r>
              <a:rPr lang="en-US" altLang="ja-JP" sz="1600" dirty="0">
                <a:latin typeface="Hiragino Sans W4" panose="020B0400000000000000" pitchFamily="34" charset="-128"/>
                <a:ea typeface="Hiragino Sans W4" panose="020B0400000000000000" pitchFamily="34" charset="-128"/>
              </a:rPr>
              <a:t>, 1992</a:t>
            </a:r>
            <a:r>
              <a:rPr kumimoji="1" lang="en-US" altLang="ja-JP" sz="1600" dirty="0">
                <a:latin typeface="Hiragino Sans W4" panose="020B0400000000000000" pitchFamily="34" charset="-128"/>
                <a:ea typeface="Hiragino Sans W4" panose="020B0400000000000000" pitchFamily="34" charset="-128"/>
              </a:rPr>
              <a:t>]</a:t>
            </a:r>
            <a:r>
              <a:rPr kumimoji="1" lang="ja-JP" altLang="en-US" sz="1600">
                <a:latin typeface="Hiragino Sans W4" panose="020B0400000000000000" pitchFamily="34" charset="-128"/>
                <a:ea typeface="Hiragino Sans W4" panose="020B0400000000000000" pitchFamily="34" charset="-128"/>
              </a:rPr>
              <a:t>    既知の深海のサンプルから，海底の種数を</a:t>
            </a:r>
            <a:r>
              <a:rPr kumimoji="1" lang="en-US" altLang="ja-JP" sz="1600" dirty="0">
                <a:latin typeface="Hiragino Sans W4" panose="020B0400000000000000" pitchFamily="34" charset="-128"/>
                <a:ea typeface="Hiragino Sans W4" panose="020B0400000000000000" pitchFamily="34" charset="-128"/>
              </a:rPr>
              <a:t>1000</a:t>
            </a:r>
            <a:r>
              <a:rPr kumimoji="1" lang="ja-JP" altLang="en-US" sz="1600">
                <a:latin typeface="Hiragino Sans W4" panose="020B0400000000000000" pitchFamily="34" charset="-128"/>
                <a:ea typeface="Hiragino Sans W4" panose="020B0400000000000000" pitchFamily="34" charset="-128"/>
              </a:rPr>
              <a:t>万ほどと推定</a:t>
            </a:r>
            <a:endParaRPr kumimoji="1" lang="en-US" altLang="ja-JP" sz="1600" dirty="0">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3EF66ED6-1A79-474A-93DC-65BE7E9FB50D}"/>
              </a:ext>
            </a:extLst>
          </p:cNvPr>
          <p:cNvSpPr txBox="1"/>
          <p:nvPr/>
        </p:nvSpPr>
        <p:spPr>
          <a:xfrm>
            <a:off x="6217990" y="4379320"/>
            <a:ext cx="5330812" cy="830997"/>
          </a:xfrm>
          <a:prstGeom prst="rect">
            <a:avLst/>
          </a:prstGeom>
          <a:noFill/>
        </p:spPr>
        <p:txBody>
          <a:bodyPr wrap="square" rtlCol="0">
            <a:spAutoFit/>
          </a:bodyPr>
          <a:lstStyle/>
          <a:p>
            <a:r>
              <a:rPr kumimoji="1" lang="ja-JP" altLang="en-US" sz="1600">
                <a:latin typeface="Hiragino Sans W4" panose="020B0400000000000000" pitchFamily="34" charset="-128"/>
                <a:ea typeface="Hiragino Sans W4" panose="020B0400000000000000" pitchFamily="34" charset="-128"/>
              </a:rPr>
              <a:t>局所的な多様性が高い（種数が多い）ことから世界中で種数が多いことは導かれない；たとえば，種の入れ替わりが少ない場合</a:t>
            </a:r>
            <a:r>
              <a:rPr kumimoji="1" lang="en-US" altLang="ja-JP" sz="1600" dirty="0">
                <a:latin typeface="Hiragino Sans W4" panose="020B0400000000000000" pitchFamily="34" charset="-128"/>
                <a:ea typeface="Hiragino Sans W4" panose="020B0400000000000000" pitchFamily="34" charset="-128"/>
              </a:rPr>
              <a:t> </a:t>
            </a:r>
            <a:r>
              <a:rPr kumimoji="1" lang="en-US" altLang="ja-JP" sz="1200" dirty="0">
                <a:latin typeface="Hiragino Sans W4" panose="020B0400000000000000" pitchFamily="34" charset="-128"/>
                <a:ea typeface="Hiragino Sans W4" panose="020B0400000000000000" pitchFamily="34" charset="-128"/>
              </a:rPr>
              <a:t>[</a:t>
            </a:r>
            <a:r>
              <a:rPr lang="en-US" altLang="ja-JP" sz="1200" dirty="0">
                <a:latin typeface="Hiragino Sans W4" panose="020B0400000000000000" pitchFamily="34" charset="-128"/>
                <a:ea typeface="Hiragino Sans W4" panose="020B0400000000000000" pitchFamily="34" charset="-128"/>
              </a:rPr>
              <a:t>see Lambshead &amp; Boucher 2003]</a:t>
            </a:r>
            <a:endParaRPr kumimoji="1" lang="en-US" altLang="ja-JP" sz="1600" dirty="0">
              <a:latin typeface="Hiragino Sans W4" panose="020B0400000000000000" pitchFamily="34" charset="-128"/>
              <a:ea typeface="Hiragino Sans W4" panose="020B0400000000000000" pitchFamily="34" charset="-128"/>
            </a:endParaRPr>
          </a:p>
        </p:txBody>
      </p:sp>
      <p:sp>
        <p:nvSpPr>
          <p:cNvPr id="13" name="正方形/長方形 12">
            <a:extLst>
              <a:ext uri="{FF2B5EF4-FFF2-40B4-BE49-F238E27FC236}">
                <a16:creationId xmlns:a16="http://schemas.microsoft.com/office/drawing/2014/main" id="{100803DB-7D82-3347-BA5C-76BA87C39328}"/>
              </a:ext>
            </a:extLst>
          </p:cNvPr>
          <p:cNvSpPr/>
          <p:nvPr/>
        </p:nvSpPr>
        <p:spPr>
          <a:xfrm>
            <a:off x="6217990" y="1237047"/>
            <a:ext cx="891591" cy="369332"/>
          </a:xfrm>
          <a:prstGeom prst="rect">
            <a:avLst/>
          </a:prstGeom>
        </p:spPr>
        <p:txBody>
          <a:bodyPr wrap="none">
            <a:spAutoFit/>
          </a:bodyPr>
          <a:lstStyle/>
          <a:p>
            <a:r>
              <a:rPr lang="ja-JP" altLang="en-US" b="1">
                <a:solidFill>
                  <a:schemeClr val="accent6">
                    <a:lumMod val="75000"/>
                  </a:schemeClr>
                </a:solidFill>
                <a:latin typeface="Hiragino Sans W4" panose="020B0400000000000000" pitchFamily="34" charset="-128"/>
                <a:ea typeface="Hiragino Sans W4" panose="020B0400000000000000" pitchFamily="34" charset="-128"/>
              </a:rPr>
              <a:t>問題点</a:t>
            </a:r>
            <a:endParaRPr lang="en-US" altLang="ja-JP" b="1"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545268C2-C383-2544-B754-3319A4110FCA}"/>
              </a:ext>
            </a:extLst>
          </p:cNvPr>
          <p:cNvSpPr/>
          <p:nvPr/>
        </p:nvSpPr>
        <p:spPr>
          <a:xfrm>
            <a:off x="689548" y="1237047"/>
            <a:ext cx="655949" cy="369332"/>
          </a:xfrm>
          <a:prstGeom prst="rect">
            <a:avLst/>
          </a:prstGeom>
        </p:spPr>
        <p:txBody>
          <a:bodyPr wrap="none">
            <a:spAutoFit/>
          </a:bodyPr>
          <a:lstStyle/>
          <a:p>
            <a:r>
              <a:rPr lang="ja-JP" altLang="en-US" b="1">
                <a:solidFill>
                  <a:schemeClr val="accent6">
                    <a:lumMod val="75000"/>
                  </a:schemeClr>
                </a:solidFill>
                <a:latin typeface="Hiragino Sans W4" panose="020B0400000000000000" pitchFamily="34" charset="-128"/>
                <a:ea typeface="Hiragino Sans W4" panose="020B0400000000000000" pitchFamily="34" charset="-128"/>
              </a:rPr>
              <a:t>手法</a:t>
            </a:r>
            <a:endParaRPr lang="en-US" altLang="ja-JP" b="1" dirty="0">
              <a:solidFill>
                <a:schemeClr val="accent6">
                  <a:lumMod val="75000"/>
                </a:schemeClr>
              </a:solidFill>
              <a:latin typeface="Hiragino Sans W4" panose="020B0400000000000000" pitchFamily="34" charset="-128"/>
              <a:ea typeface="Hiragino Sans W4" panose="020B0400000000000000" pitchFamily="34" charset="-128"/>
            </a:endParaRPr>
          </a:p>
        </p:txBody>
      </p:sp>
      <p:cxnSp>
        <p:nvCxnSpPr>
          <p:cNvPr id="15" name="直線コネクタ 14">
            <a:extLst>
              <a:ext uri="{FF2B5EF4-FFF2-40B4-BE49-F238E27FC236}">
                <a16:creationId xmlns:a16="http://schemas.microsoft.com/office/drawing/2014/main" id="{72E8D93B-B367-C547-B3DA-9E7A5834DE1E}"/>
              </a:ext>
            </a:extLst>
          </p:cNvPr>
          <p:cNvCxnSpPr/>
          <p:nvPr/>
        </p:nvCxnSpPr>
        <p:spPr>
          <a:xfrm>
            <a:off x="667407" y="2755868"/>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7037368-B5DD-8E48-8EFF-464D088319A6}"/>
              </a:ext>
            </a:extLst>
          </p:cNvPr>
          <p:cNvCxnSpPr/>
          <p:nvPr/>
        </p:nvCxnSpPr>
        <p:spPr>
          <a:xfrm>
            <a:off x="678477" y="4222061"/>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572D0AE-3C63-F14C-89F6-2FC214FBB777}"/>
              </a:ext>
            </a:extLst>
          </p:cNvPr>
          <p:cNvCxnSpPr/>
          <p:nvPr/>
        </p:nvCxnSpPr>
        <p:spPr>
          <a:xfrm>
            <a:off x="667407" y="5688254"/>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3E41E9EA-A138-654B-AD3B-D388DB483666}"/>
              </a:ext>
            </a:extLst>
          </p:cNvPr>
          <p:cNvCxnSpPr/>
          <p:nvPr/>
        </p:nvCxnSpPr>
        <p:spPr>
          <a:xfrm>
            <a:off x="667407" y="1623649"/>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52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49CD2A0-4C01-0B49-BC65-5295CC7BC4D1}"/>
              </a:ext>
            </a:extLst>
          </p:cNvPr>
          <p:cNvSpPr txBox="1"/>
          <p:nvPr/>
        </p:nvSpPr>
        <p:spPr>
          <a:xfrm>
            <a:off x="399638" y="407709"/>
            <a:ext cx="11502452"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多様性比を利用したアプローチ</a:t>
            </a:r>
            <a:endPar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64CED3F6-AC38-5E41-9B71-4E3A40435B60}"/>
              </a:ext>
            </a:extLst>
          </p:cNvPr>
          <p:cNvSpPr txBox="1"/>
          <p:nvPr/>
        </p:nvSpPr>
        <p:spPr>
          <a:xfrm>
            <a:off x="567558" y="1544097"/>
            <a:ext cx="5330812" cy="954107"/>
          </a:xfrm>
          <a:prstGeom prst="rect">
            <a:avLst/>
          </a:prstGeom>
          <a:noFill/>
        </p:spPr>
        <p:txBody>
          <a:bodyPr wrap="square" rtlCol="0">
            <a:spAutoFit/>
          </a:bodyPr>
          <a:lstStyle/>
          <a:p>
            <a:r>
              <a:rPr kumimoji="1" lang="ja-JP" altLang="en-US" sz="2400">
                <a:latin typeface="Hiragino Sans W4" panose="020B0400000000000000" pitchFamily="34" charset="-128"/>
                <a:ea typeface="Hiragino Sans W4" panose="020B0400000000000000" pitchFamily="34" charset="-128"/>
              </a:rPr>
              <a:t>分類群間比</a:t>
            </a:r>
            <a:r>
              <a:rPr kumimoji="1" lang="en-US" altLang="ja-JP" sz="2400" dirty="0">
                <a:latin typeface="Hiragino Sans W4" panose="020B0400000000000000" pitchFamily="34" charset="-128"/>
                <a:ea typeface="Hiragino Sans W4" panose="020B0400000000000000" pitchFamily="34" charset="-128"/>
              </a:rPr>
              <a:t> </a:t>
            </a:r>
            <a:r>
              <a:rPr lang="en-US" altLang="ja-JP" sz="1600" dirty="0">
                <a:latin typeface="Hiragino Sans W4" panose="020B0400000000000000" pitchFamily="34" charset="-128"/>
                <a:ea typeface="Hiragino Sans W4" panose="020B0400000000000000" pitchFamily="34" charset="-128"/>
              </a:rPr>
              <a:t>[e.g., Hawksworth, 1991] </a:t>
            </a:r>
            <a:r>
              <a:rPr kumimoji="1" lang="ja-JP" altLang="en-US" sz="1600">
                <a:latin typeface="Hiragino Sans W4" panose="020B0400000000000000" pitchFamily="34" charset="-128"/>
                <a:ea typeface="Hiragino Sans W4" panose="020B0400000000000000" pitchFamily="34" charset="-128"/>
              </a:rPr>
              <a:t>菌と維管束植物の日が</a:t>
            </a:r>
            <a:r>
              <a:rPr kumimoji="1" lang="en-US" altLang="ja-JP" sz="1600" dirty="0">
                <a:latin typeface="Hiragino Sans W4" panose="020B0400000000000000" pitchFamily="34" charset="-128"/>
                <a:ea typeface="Hiragino Sans W4" panose="020B0400000000000000" pitchFamily="34" charset="-128"/>
              </a:rPr>
              <a:t>6:1</a:t>
            </a:r>
            <a:r>
              <a:rPr kumimoji="1" lang="ja-JP" altLang="en-US" sz="1600">
                <a:latin typeface="Hiragino Sans W4" panose="020B0400000000000000" pitchFamily="34" charset="-128"/>
                <a:ea typeface="Hiragino Sans W4" panose="020B0400000000000000" pitchFamily="34" charset="-128"/>
              </a:rPr>
              <a:t>と仮定して計算；</a:t>
            </a:r>
            <a:r>
              <a:rPr kumimoji="1" lang="en-US" altLang="ja-JP" sz="1600" dirty="0">
                <a:latin typeface="Hiragino Sans W4" panose="020B0400000000000000" pitchFamily="34" charset="-128"/>
                <a:ea typeface="Hiragino Sans W4" panose="020B0400000000000000" pitchFamily="34" charset="-128"/>
              </a:rPr>
              <a:t>27</a:t>
            </a:r>
            <a:r>
              <a:rPr kumimoji="1" lang="ja-JP" altLang="en-US" sz="1600">
                <a:latin typeface="Hiragino Sans W4" panose="020B0400000000000000" pitchFamily="34" charset="-128"/>
                <a:ea typeface="Hiragino Sans W4" panose="020B0400000000000000" pitchFamily="34" charset="-128"/>
              </a:rPr>
              <a:t>万種の維管束植物がいるので，菌類は</a:t>
            </a:r>
            <a:r>
              <a:rPr kumimoji="1" lang="en-US" altLang="ja-JP" sz="1600" dirty="0">
                <a:latin typeface="Hiragino Sans W4" panose="020B0400000000000000" pitchFamily="34" charset="-128"/>
                <a:ea typeface="Hiragino Sans W4" panose="020B0400000000000000" pitchFamily="34" charset="-128"/>
              </a:rPr>
              <a:t>160</a:t>
            </a:r>
            <a:r>
              <a:rPr kumimoji="1" lang="ja-JP" altLang="en-US" sz="1600">
                <a:latin typeface="Hiragino Sans W4" panose="020B0400000000000000" pitchFamily="34" charset="-128"/>
                <a:ea typeface="Hiragino Sans W4" panose="020B0400000000000000" pitchFamily="34" charset="-128"/>
              </a:rPr>
              <a:t>万種いると予測</a:t>
            </a:r>
            <a:endParaRPr kumimoji="1" lang="en-US" altLang="ja-JP" sz="1600" dirty="0">
              <a:latin typeface="Hiragino Sans W4" panose="020B0400000000000000" pitchFamily="34" charset="-128"/>
              <a:ea typeface="Hiragino Sans W4" panose="020B0400000000000000" pitchFamily="34" charset="-128"/>
            </a:endParaRPr>
          </a:p>
        </p:txBody>
      </p:sp>
      <p:sp>
        <p:nvSpPr>
          <p:cNvPr id="8" name="テキスト ボックス 7">
            <a:extLst>
              <a:ext uri="{FF2B5EF4-FFF2-40B4-BE49-F238E27FC236}">
                <a16:creationId xmlns:a16="http://schemas.microsoft.com/office/drawing/2014/main" id="{12DC1E17-50A9-534E-BAA0-BCD2BAA2CCE7}"/>
              </a:ext>
            </a:extLst>
          </p:cNvPr>
          <p:cNvSpPr txBox="1"/>
          <p:nvPr/>
        </p:nvSpPr>
        <p:spPr>
          <a:xfrm>
            <a:off x="6096000" y="1544097"/>
            <a:ext cx="5330812" cy="206210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latin typeface="Hiragino Sans W4" panose="020B0400000000000000" pitchFamily="34" charset="-128"/>
                <a:ea typeface="Hiragino Sans W4" panose="020B0400000000000000" pitchFamily="34" charset="-128"/>
              </a:rPr>
              <a:t>Local</a:t>
            </a:r>
            <a:r>
              <a:rPr kumimoji="1" lang="ja-JP" altLang="en-US" sz="1600">
                <a:latin typeface="Hiragino Sans W4" panose="020B0400000000000000" pitchFamily="34" charset="-128"/>
                <a:ea typeface="Hiragino Sans W4" panose="020B0400000000000000" pitchFamily="34" charset="-128"/>
              </a:rPr>
              <a:t>な種数比が</a:t>
            </a:r>
            <a:r>
              <a:rPr kumimoji="1" lang="en-US" altLang="ja-JP" sz="1600" dirty="0">
                <a:latin typeface="Hiragino Sans W4" panose="020B0400000000000000" pitchFamily="34" charset="-128"/>
                <a:ea typeface="Hiragino Sans W4" panose="020B0400000000000000" pitchFamily="34" charset="-128"/>
              </a:rPr>
              <a:t>global</a:t>
            </a:r>
            <a:r>
              <a:rPr lang="ja-JP" altLang="en-US" sz="1600">
                <a:latin typeface="Hiragino Sans W4" panose="020B0400000000000000" pitchFamily="34" charset="-128"/>
                <a:ea typeface="Hiragino Sans W4" panose="020B0400000000000000" pitchFamily="34" charset="-128"/>
              </a:rPr>
              <a:t>なものと一致する根拠がない；</a:t>
            </a:r>
            <a:endParaRPr lang="en-US" altLang="ja-JP" sz="1600" dirty="0">
              <a:latin typeface="Hiragino Sans W4" panose="020B0400000000000000" pitchFamily="34" charset="-128"/>
              <a:ea typeface="Hiragino Sans W4" panose="020B0400000000000000" pitchFamily="34" charset="-128"/>
            </a:endParaRPr>
          </a:p>
          <a:p>
            <a:pPr marL="285750" indent="-285750">
              <a:buFont typeface="Arial" panose="020B0604020202020204" pitchFamily="34" charset="0"/>
              <a:buChar char="•"/>
            </a:pPr>
            <a:r>
              <a:rPr kumimoji="1" lang="ja-JP" altLang="en-US" sz="1600">
                <a:latin typeface="Hiragino Sans W4" panose="020B0400000000000000" pitchFamily="34" charset="-128"/>
                <a:ea typeface="Hiragino Sans W4" panose="020B0400000000000000" pitchFamily="34" charset="-128"/>
              </a:rPr>
              <a:t>一種については完全にわかっている必要がある</a:t>
            </a:r>
            <a:endParaRPr kumimoji="1" lang="en-US" altLang="ja-JP" sz="1600" dirty="0">
              <a:latin typeface="Hiragino Sans W4" panose="020B0400000000000000" pitchFamily="34" charset="-128"/>
              <a:ea typeface="Hiragino Sans W4" panose="020B0400000000000000" pitchFamily="34" charset="-128"/>
            </a:endParaRPr>
          </a:p>
          <a:p>
            <a:pPr marL="285750" indent="-285750">
              <a:buFont typeface="Arial" panose="020B0604020202020204" pitchFamily="34" charset="0"/>
              <a:buChar char="•"/>
            </a:pPr>
            <a:r>
              <a:rPr lang="ja-JP" altLang="en-US" sz="1600">
                <a:latin typeface="Hiragino Sans W4" panose="020B0400000000000000" pitchFamily="34" charset="-128"/>
                <a:ea typeface="Hiragino Sans W4" panose="020B0400000000000000" pitchFamily="34" charset="-128"/>
              </a:rPr>
              <a:t>実際の推定の問題：</a:t>
            </a:r>
            <a:r>
              <a:rPr kumimoji="1" lang="ja-JP" altLang="en-US" sz="1600">
                <a:latin typeface="Hiragino Sans W4" panose="020B0400000000000000" pitchFamily="34" charset="-128"/>
                <a:ea typeface="Hiragino Sans W4" panose="020B0400000000000000" pitchFamily="34" charset="-128"/>
              </a:rPr>
              <a:t>よくサンプルされているエリアで得られた魚</a:t>
            </a:r>
            <a:r>
              <a:rPr kumimoji="1" lang="en-US" altLang="ja-JP" sz="1600" dirty="0">
                <a:latin typeface="Hiragino Sans W4" panose="020B0400000000000000" pitchFamily="34" charset="-128"/>
                <a:ea typeface="Hiragino Sans W4" panose="020B0400000000000000" pitchFamily="34" charset="-128"/>
              </a:rPr>
              <a:t>-</a:t>
            </a:r>
            <a:r>
              <a:rPr kumimoji="1" lang="ja-JP" altLang="en-US" sz="1600">
                <a:latin typeface="Hiragino Sans W4" panose="020B0400000000000000" pitchFamily="34" charset="-128"/>
                <a:ea typeface="Hiragino Sans W4" panose="020B0400000000000000" pitchFamily="34" charset="-128"/>
              </a:rPr>
              <a:t>多細胞生物比を使った場合は</a:t>
            </a:r>
            <a:r>
              <a:rPr lang="en-US" altLang="ja-JP" sz="1600" dirty="0">
                <a:latin typeface="Hiragino Sans W4" panose="020B0400000000000000" pitchFamily="34" charset="-128"/>
                <a:ea typeface="Hiragino Sans W4" panose="020B0400000000000000" pitchFamily="34" charset="-128"/>
              </a:rPr>
              <a:t>50</a:t>
            </a:r>
            <a:r>
              <a:rPr lang="ja-JP" altLang="en-US" sz="1600">
                <a:latin typeface="Hiragino Sans W4" panose="020B0400000000000000" pitchFamily="34" charset="-128"/>
                <a:ea typeface="Hiragino Sans W4" panose="020B0400000000000000" pitchFamily="34" charset="-128"/>
              </a:rPr>
              <a:t>万種，カニ</a:t>
            </a:r>
            <a:r>
              <a:rPr lang="en-US" altLang="ja-JP" sz="1600" dirty="0">
                <a:latin typeface="Hiragino Sans W4" panose="020B0400000000000000" pitchFamily="34" charset="-128"/>
                <a:ea typeface="Hiragino Sans W4" panose="020B0400000000000000" pitchFamily="34" charset="-128"/>
              </a:rPr>
              <a:t> (Brachyura) –</a:t>
            </a:r>
            <a:r>
              <a:rPr lang="ja-JP" altLang="en-US" sz="1600">
                <a:latin typeface="Hiragino Sans W4" panose="020B0400000000000000" pitchFamily="34" charset="-128"/>
                <a:ea typeface="Hiragino Sans W4" panose="020B0400000000000000" pitchFamily="34" charset="-128"/>
              </a:rPr>
              <a:t>多細胞生物比を使った場合は</a:t>
            </a:r>
            <a:r>
              <a:rPr lang="en-US" altLang="ja-JP" sz="1600" dirty="0">
                <a:latin typeface="Hiragino Sans W4" panose="020B0400000000000000" pitchFamily="34" charset="-128"/>
                <a:ea typeface="Hiragino Sans W4" panose="020B0400000000000000" pitchFamily="34" charset="-128"/>
              </a:rPr>
              <a:t>150</a:t>
            </a:r>
            <a:r>
              <a:rPr lang="ja-JP" altLang="en-US" sz="1600">
                <a:latin typeface="Hiragino Sans W4" panose="020B0400000000000000" pitchFamily="34" charset="-128"/>
                <a:ea typeface="Hiragino Sans W4" panose="020B0400000000000000" pitchFamily="34" charset="-128"/>
              </a:rPr>
              <a:t>万種と推定された</a:t>
            </a:r>
            <a:endParaRPr kumimoji="1" lang="en-US" altLang="ja-JP" sz="1600" dirty="0">
              <a:latin typeface="Hiragino Sans W4" panose="020B0400000000000000" pitchFamily="34" charset="-128"/>
              <a:ea typeface="Hiragino Sans W4" panose="020B0400000000000000" pitchFamily="34" charset="-128"/>
            </a:endParaRPr>
          </a:p>
          <a:p>
            <a:pPr marL="285750" indent="-285750">
              <a:buFont typeface="Arial" panose="020B0604020202020204" pitchFamily="34" charset="0"/>
              <a:buChar char="•"/>
            </a:pPr>
            <a:endParaRPr kumimoji="1" lang="en-US" altLang="ja-JP" sz="1600" dirty="0">
              <a:latin typeface="Hiragino Sans W4" panose="020B0400000000000000" pitchFamily="34" charset="-128"/>
              <a:ea typeface="Hiragino Sans W4" panose="020B0400000000000000" pitchFamily="34" charset="-128"/>
            </a:endParaRPr>
          </a:p>
        </p:txBody>
      </p:sp>
      <p:sp>
        <p:nvSpPr>
          <p:cNvPr id="11" name="テキスト ボックス 10">
            <a:extLst>
              <a:ext uri="{FF2B5EF4-FFF2-40B4-BE49-F238E27FC236}">
                <a16:creationId xmlns:a16="http://schemas.microsoft.com/office/drawing/2014/main" id="{73BED934-8CF8-4C4B-AD5A-E391CF25B7BD}"/>
              </a:ext>
            </a:extLst>
          </p:cNvPr>
          <p:cNvSpPr txBox="1"/>
          <p:nvPr/>
        </p:nvSpPr>
        <p:spPr>
          <a:xfrm>
            <a:off x="567558" y="2758062"/>
            <a:ext cx="5330812" cy="1446550"/>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ホスト関係，空間比</a:t>
            </a:r>
            <a:r>
              <a:rPr kumimoji="1" lang="en-US" altLang="ja-JP" sz="2400" dirty="0">
                <a:latin typeface="Hiragino Sans W4" panose="020B0400000000000000" pitchFamily="34" charset="-128"/>
                <a:ea typeface="Hiragino Sans W4" panose="020B0400000000000000" pitchFamily="34" charset="-128"/>
              </a:rPr>
              <a:t> </a:t>
            </a:r>
            <a:r>
              <a:rPr kumimoji="1" lang="en-US" altLang="ja-JP" sz="1600" dirty="0">
                <a:latin typeface="Hiragino Sans W4" panose="020B0400000000000000" pitchFamily="34" charset="-128"/>
                <a:ea typeface="Hiragino Sans W4" panose="020B0400000000000000" pitchFamily="34" charset="-128"/>
              </a:rPr>
              <a:t>[</a:t>
            </a:r>
            <a:r>
              <a:rPr lang="en-US" altLang="ja-JP" sz="1600" dirty="0">
                <a:latin typeface="Hiragino Sans W4" panose="020B0400000000000000" pitchFamily="34" charset="-128"/>
                <a:ea typeface="Hiragino Sans W4" panose="020B0400000000000000" pitchFamily="34" charset="-128"/>
              </a:rPr>
              <a:t>Erwin, 1982</a:t>
            </a:r>
            <a:r>
              <a:rPr kumimoji="1" lang="en-US" altLang="ja-JP" sz="1600" dirty="0">
                <a:latin typeface="Hiragino Sans W4" panose="020B0400000000000000" pitchFamily="34" charset="-128"/>
                <a:ea typeface="Hiragino Sans W4" panose="020B0400000000000000" pitchFamily="34" charset="-128"/>
              </a:rPr>
              <a:t>] </a:t>
            </a:r>
            <a:r>
              <a:rPr kumimoji="1" lang="ja-JP" altLang="en-US" sz="1600">
                <a:latin typeface="Hiragino Sans W4" panose="020B0400000000000000" pitchFamily="34" charset="-128"/>
                <a:ea typeface="Hiragino Sans W4" panose="020B0400000000000000" pitchFamily="34" charset="-128"/>
              </a:rPr>
              <a:t>熱帯の木は</a:t>
            </a:r>
            <a:r>
              <a:rPr kumimoji="1" lang="en-US" altLang="ja-JP" sz="1600" dirty="0">
                <a:latin typeface="Hiragino Sans W4" panose="020B0400000000000000" pitchFamily="34" charset="-128"/>
                <a:ea typeface="Hiragino Sans W4" panose="020B0400000000000000" pitchFamily="34" charset="-128"/>
              </a:rPr>
              <a:t>5</a:t>
            </a:r>
            <a:r>
              <a:rPr kumimoji="1" lang="ja-JP" altLang="en-US" sz="1600">
                <a:latin typeface="Hiragino Sans W4" panose="020B0400000000000000" pitchFamily="34" charset="-128"/>
                <a:ea typeface="Hiragino Sans W4" panose="020B0400000000000000" pitchFamily="34" charset="-128"/>
              </a:rPr>
              <a:t>万種，木と甲虫の</a:t>
            </a:r>
            <a:r>
              <a:rPr kumimoji="1" lang="en-US" altLang="ja-JP" sz="1600" dirty="0">
                <a:latin typeface="Hiragino Sans W4" panose="020B0400000000000000" pitchFamily="34" charset="-128"/>
                <a:ea typeface="Hiragino Sans W4" panose="020B0400000000000000" pitchFamily="34" charset="-128"/>
              </a:rPr>
              <a:t>host</a:t>
            </a:r>
            <a:r>
              <a:rPr kumimoji="1" lang="ja-JP" altLang="en-US" sz="1600">
                <a:latin typeface="Hiragino Sans W4" panose="020B0400000000000000" pitchFamily="34" charset="-128"/>
                <a:ea typeface="Hiragino Sans W4" panose="020B0400000000000000" pitchFamily="34" charset="-128"/>
              </a:rPr>
              <a:t>関係は</a:t>
            </a:r>
            <a:r>
              <a:rPr lang="en-US" altLang="ja-JP" sz="1600" dirty="0">
                <a:latin typeface="Hiragino Sans W4" panose="020B0400000000000000" pitchFamily="34" charset="-128"/>
                <a:ea typeface="Hiragino Sans W4" panose="020B0400000000000000" pitchFamily="34" charset="-128"/>
              </a:rPr>
              <a:t>5:1</a:t>
            </a:r>
            <a:r>
              <a:rPr lang="ja-JP" altLang="en-US" sz="1600">
                <a:latin typeface="Hiragino Sans W4" panose="020B0400000000000000" pitchFamily="34" charset="-128"/>
                <a:ea typeface="Hiragino Sans W4" panose="020B0400000000000000" pitchFamily="34" charset="-128"/>
              </a:rPr>
              <a:t>，甲虫は林冠節足動物の</a:t>
            </a:r>
            <a:r>
              <a:rPr lang="en-US" altLang="ja-JP" sz="1600" dirty="0">
                <a:latin typeface="Hiragino Sans W4" panose="020B0400000000000000" pitchFamily="34" charset="-128"/>
                <a:ea typeface="Hiragino Sans W4" panose="020B0400000000000000" pitchFamily="34" charset="-128"/>
              </a:rPr>
              <a:t>40%</a:t>
            </a:r>
            <a:r>
              <a:rPr lang="ja-JP" altLang="en-US" sz="1600">
                <a:latin typeface="Hiragino Sans W4" panose="020B0400000000000000" pitchFamily="34" charset="-128"/>
                <a:ea typeface="Hiragino Sans W4" panose="020B0400000000000000" pitchFamily="34" charset="-128"/>
              </a:rPr>
              <a:t>を占める，木の下には林冠の</a:t>
            </a:r>
            <a:r>
              <a:rPr lang="en-US" altLang="ja-JP" sz="1600" dirty="0">
                <a:latin typeface="Hiragino Sans W4" panose="020B0400000000000000" pitchFamily="34" charset="-128"/>
                <a:ea typeface="Hiragino Sans W4" panose="020B0400000000000000" pitchFamily="34" charset="-128"/>
              </a:rPr>
              <a:t>2</a:t>
            </a:r>
            <a:r>
              <a:rPr lang="ja-JP" altLang="en-US" sz="1600">
                <a:latin typeface="Hiragino Sans W4" panose="020B0400000000000000" pitchFamily="34" charset="-128"/>
                <a:ea typeface="Hiragino Sans W4" panose="020B0400000000000000" pitchFamily="34" charset="-128"/>
              </a:rPr>
              <a:t>倍の種がいる；以上の関係を用いて，熱帯に</a:t>
            </a:r>
            <a:r>
              <a:rPr lang="en-US" altLang="ja-JP" sz="1600" dirty="0">
                <a:latin typeface="Hiragino Sans W4" panose="020B0400000000000000" pitchFamily="34" charset="-128"/>
                <a:ea typeface="Hiragino Sans W4" panose="020B0400000000000000" pitchFamily="34" charset="-128"/>
              </a:rPr>
              <a:t>300</a:t>
            </a:r>
            <a:r>
              <a:rPr lang="ja-JP" altLang="en-US" sz="1600">
                <a:latin typeface="Hiragino Sans W4" panose="020B0400000000000000" pitchFamily="34" charset="-128"/>
                <a:ea typeface="Hiragino Sans W4" panose="020B0400000000000000" pitchFamily="34" charset="-128"/>
              </a:rPr>
              <a:t>万種の節足動物がいると予測</a:t>
            </a:r>
            <a:endParaRPr kumimoji="1" lang="en-US" altLang="ja-JP" sz="1600" dirty="0">
              <a:latin typeface="Hiragino Sans W4" panose="020B0400000000000000" pitchFamily="34" charset="-128"/>
              <a:ea typeface="Hiragino Sans W4" panose="020B0400000000000000" pitchFamily="34" charset="-128"/>
            </a:endParaRPr>
          </a:p>
        </p:txBody>
      </p:sp>
      <p:sp>
        <p:nvSpPr>
          <p:cNvPr id="13" name="テキスト ボックス 12">
            <a:extLst>
              <a:ext uri="{FF2B5EF4-FFF2-40B4-BE49-F238E27FC236}">
                <a16:creationId xmlns:a16="http://schemas.microsoft.com/office/drawing/2014/main" id="{308BDF81-8A2F-1946-9A1E-6E2E8679EAEF}"/>
              </a:ext>
            </a:extLst>
          </p:cNvPr>
          <p:cNvSpPr txBox="1"/>
          <p:nvPr/>
        </p:nvSpPr>
        <p:spPr>
          <a:xfrm>
            <a:off x="567558" y="4464470"/>
            <a:ext cx="5330812" cy="1200329"/>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既知</a:t>
            </a:r>
            <a:r>
              <a:rPr lang="en-US" altLang="ja-JP" sz="2400" dirty="0">
                <a:latin typeface="Hiragino Sans W4" panose="020B0400000000000000" pitchFamily="34" charset="-128"/>
                <a:ea typeface="Hiragino Sans W4" panose="020B0400000000000000" pitchFamily="34" charset="-128"/>
              </a:rPr>
              <a:t>-</a:t>
            </a:r>
            <a:r>
              <a:rPr lang="ja-JP" altLang="en-US" sz="2400">
                <a:latin typeface="Hiragino Sans W4" panose="020B0400000000000000" pitchFamily="34" charset="-128"/>
                <a:ea typeface="Hiragino Sans W4" panose="020B0400000000000000" pitchFamily="34" charset="-128"/>
              </a:rPr>
              <a:t>未知比</a:t>
            </a:r>
            <a:r>
              <a:rPr kumimoji="1" lang="en-US" altLang="ja-JP" sz="2400" dirty="0">
                <a:latin typeface="Hiragino Sans W4" panose="020B0400000000000000" pitchFamily="34" charset="-128"/>
                <a:ea typeface="Hiragino Sans W4" panose="020B0400000000000000" pitchFamily="34" charset="-128"/>
              </a:rPr>
              <a:t> </a:t>
            </a:r>
            <a:r>
              <a:rPr kumimoji="1" lang="en-US" altLang="ja-JP" sz="1600" dirty="0">
                <a:latin typeface="Hiragino Sans W4" panose="020B0400000000000000" pitchFamily="34" charset="-128"/>
                <a:ea typeface="Hiragino Sans W4" panose="020B0400000000000000" pitchFamily="34" charset="-128"/>
              </a:rPr>
              <a:t>[</a:t>
            </a:r>
            <a:r>
              <a:rPr lang="en-US" altLang="ja-JP" sz="1600" dirty="0">
                <a:latin typeface="Hiragino Sans W4" panose="020B0400000000000000" pitchFamily="34" charset="-128"/>
                <a:ea typeface="Hiragino Sans W4" panose="020B0400000000000000" pitchFamily="34" charset="-128"/>
              </a:rPr>
              <a:t>Hodkinson &amp; Casson, </a:t>
            </a:r>
            <a:r>
              <a:rPr kumimoji="1" lang="en-US" altLang="ja-JP" sz="1600" dirty="0">
                <a:latin typeface="Hiragino Sans W4" panose="020B0400000000000000" pitchFamily="34" charset="-128"/>
                <a:ea typeface="Hiragino Sans W4" panose="020B0400000000000000" pitchFamily="34" charset="-128"/>
              </a:rPr>
              <a:t>] </a:t>
            </a:r>
            <a:r>
              <a:rPr kumimoji="1" lang="ja-JP" altLang="en-US" sz="1600">
                <a:latin typeface="Hiragino Sans W4" panose="020B0400000000000000" pitchFamily="34" charset="-128"/>
                <a:ea typeface="Hiragino Sans W4" panose="020B0400000000000000" pitchFamily="34" charset="-128"/>
              </a:rPr>
              <a:t>サンプル地の</a:t>
            </a:r>
            <a:r>
              <a:rPr kumimoji="1" lang="en-US" altLang="ja-JP" sz="1600" dirty="0">
                <a:latin typeface="Hiragino Sans W4" panose="020B0400000000000000" pitchFamily="34" charset="-128"/>
                <a:ea typeface="Hiragino Sans W4" panose="020B0400000000000000" pitchFamily="34" charset="-128"/>
              </a:rPr>
              <a:t>62.5%</a:t>
            </a:r>
            <a:r>
              <a:rPr kumimoji="1" lang="ja-JP" altLang="en-US" sz="1600">
                <a:latin typeface="Hiragino Sans W4" panose="020B0400000000000000" pitchFamily="34" charset="-128"/>
                <a:ea typeface="Hiragino Sans W4" panose="020B0400000000000000" pitchFamily="34" charset="-128"/>
              </a:rPr>
              <a:t>の種が未知と推定し，昆虫</a:t>
            </a:r>
            <a:r>
              <a:rPr kumimoji="1" lang="en-US" altLang="ja-JP" sz="1600" dirty="0">
                <a:latin typeface="Hiragino Sans W4" panose="020B0400000000000000" pitchFamily="34" charset="-128"/>
                <a:ea typeface="Hiragino Sans W4" panose="020B0400000000000000" pitchFamily="34" charset="-128"/>
              </a:rPr>
              <a:t> (insect)</a:t>
            </a:r>
            <a:r>
              <a:rPr kumimoji="1" lang="ja-JP" altLang="en-US" sz="1600">
                <a:latin typeface="Hiragino Sans W4" panose="020B0400000000000000" pitchFamily="34" charset="-128"/>
                <a:ea typeface="Hiragino Sans W4" panose="020B0400000000000000" pitchFamily="34" charset="-128"/>
              </a:rPr>
              <a:t> の</a:t>
            </a:r>
            <a:r>
              <a:rPr lang="en-US" altLang="ja-JP" sz="1600" dirty="0">
                <a:latin typeface="Hiragino Sans W4" panose="020B0400000000000000" pitchFamily="34" charset="-128"/>
                <a:ea typeface="Hiragino Sans W4" panose="020B0400000000000000" pitchFamily="34" charset="-128"/>
              </a:rPr>
              <a:t>7.5-10%</a:t>
            </a:r>
            <a:r>
              <a:rPr lang="ja-JP" altLang="en-US" sz="1600">
                <a:latin typeface="Hiragino Sans W4" panose="020B0400000000000000" pitchFamily="34" charset="-128"/>
                <a:ea typeface="Hiragino Sans W4" panose="020B0400000000000000" pitchFamily="34" charset="-128"/>
              </a:rPr>
              <a:t>が</a:t>
            </a:r>
            <a:r>
              <a:rPr lang="en-US" altLang="ja-JP" sz="1600" dirty="0">
                <a:latin typeface="Hiragino Sans W4" panose="020B0400000000000000" pitchFamily="34" charset="-128"/>
                <a:ea typeface="Hiragino Sans W4" panose="020B0400000000000000" pitchFamily="34" charset="-128"/>
              </a:rPr>
              <a:t>Hemiptera (bug)</a:t>
            </a:r>
            <a:r>
              <a:rPr lang="ja-JP" altLang="en-US" sz="1600">
                <a:latin typeface="Hiragino Sans W4" panose="020B0400000000000000" pitchFamily="34" charset="-128"/>
                <a:ea typeface="Hiragino Sans W4" panose="020B0400000000000000" pitchFamily="34" charset="-128"/>
              </a:rPr>
              <a:t>と仮定し，昆虫は</a:t>
            </a:r>
            <a:r>
              <a:rPr lang="en-US" altLang="ja-JP" sz="1600" dirty="0">
                <a:latin typeface="Hiragino Sans W4" panose="020B0400000000000000" pitchFamily="34" charset="-128"/>
                <a:ea typeface="Hiragino Sans W4" panose="020B0400000000000000" pitchFamily="34" charset="-128"/>
              </a:rPr>
              <a:t>184</a:t>
            </a:r>
            <a:r>
              <a:rPr lang="ja-JP" altLang="en-US" sz="1600">
                <a:latin typeface="Hiragino Sans W4" panose="020B0400000000000000" pitchFamily="34" charset="-128"/>
                <a:ea typeface="Hiragino Sans W4" panose="020B0400000000000000" pitchFamily="34" charset="-128"/>
              </a:rPr>
              <a:t>万</a:t>
            </a:r>
            <a:r>
              <a:rPr lang="en-US" altLang="ja-JP" sz="1600" dirty="0">
                <a:latin typeface="Hiragino Sans W4" panose="020B0400000000000000" pitchFamily="34" charset="-128"/>
                <a:ea typeface="Hiragino Sans W4" panose="020B0400000000000000" pitchFamily="34" charset="-128"/>
              </a:rPr>
              <a:t>〜257</a:t>
            </a:r>
            <a:r>
              <a:rPr lang="ja-JP" altLang="en-US" sz="1600">
                <a:latin typeface="Hiragino Sans W4" panose="020B0400000000000000" pitchFamily="34" charset="-128"/>
                <a:ea typeface="Hiragino Sans W4" panose="020B0400000000000000" pitchFamily="34" charset="-128"/>
              </a:rPr>
              <a:t>万種いると予測</a:t>
            </a:r>
            <a:endParaRPr kumimoji="1" lang="en-US" altLang="ja-JP" sz="1600" dirty="0">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A913B40E-2A46-0F4D-9799-9803B5194181}"/>
              </a:ext>
            </a:extLst>
          </p:cNvPr>
          <p:cNvSpPr/>
          <p:nvPr/>
        </p:nvSpPr>
        <p:spPr>
          <a:xfrm>
            <a:off x="6096000" y="1054167"/>
            <a:ext cx="891591" cy="369332"/>
          </a:xfrm>
          <a:prstGeom prst="rect">
            <a:avLst/>
          </a:prstGeom>
        </p:spPr>
        <p:txBody>
          <a:bodyPr wrap="none">
            <a:spAutoFit/>
          </a:bodyPr>
          <a:lstStyle/>
          <a:p>
            <a:r>
              <a:rPr lang="ja-JP" altLang="en-US" b="1">
                <a:solidFill>
                  <a:schemeClr val="accent6">
                    <a:lumMod val="75000"/>
                  </a:schemeClr>
                </a:solidFill>
                <a:latin typeface="Hiragino Sans W4" panose="020B0400000000000000" pitchFamily="34" charset="-128"/>
                <a:ea typeface="Hiragino Sans W4" panose="020B0400000000000000" pitchFamily="34" charset="-128"/>
              </a:rPr>
              <a:t>問題点</a:t>
            </a:r>
            <a:endParaRPr lang="en-US" altLang="ja-JP" b="1"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5" name="正方形/長方形 14">
            <a:extLst>
              <a:ext uri="{FF2B5EF4-FFF2-40B4-BE49-F238E27FC236}">
                <a16:creationId xmlns:a16="http://schemas.microsoft.com/office/drawing/2014/main" id="{3CE33243-76E0-C440-9ABB-6F6C18A2CC53}"/>
              </a:ext>
            </a:extLst>
          </p:cNvPr>
          <p:cNvSpPr/>
          <p:nvPr/>
        </p:nvSpPr>
        <p:spPr>
          <a:xfrm>
            <a:off x="567558" y="1054167"/>
            <a:ext cx="655949" cy="369332"/>
          </a:xfrm>
          <a:prstGeom prst="rect">
            <a:avLst/>
          </a:prstGeom>
        </p:spPr>
        <p:txBody>
          <a:bodyPr wrap="none">
            <a:spAutoFit/>
          </a:bodyPr>
          <a:lstStyle/>
          <a:p>
            <a:r>
              <a:rPr lang="ja-JP" altLang="en-US" b="1">
                <a:solidFill>
                  <a:schemeClr val="accent6">
                    <a:lumMod val="75000"/>
                  </a:schemeClr>
                </a:solidFill>
                <a:latin typeface="Hiragino Sans W4" panose="020B0400000000000000" pitchFamily="34" charset="-128"/>
                <a:ea typeface="Hiragino Sans W4" panose="020B0400000000000000" pitchFamily="34" charset="-128"/>
              </a:rPr>
              <a:t>手法</a:t>
            </a:r>
            <a:endParaRPr lang="en-US" altLang="ja-JP" b="1" dirty="0">
              <a:solidFill>
                <a:schemeClr val="accent6">
                  <a:lumMod val="75000"/>
                </a:schemeClr>
              </a:solidFill>
              <a:latin typeface="Hiragino Sans W4" panose="020B0400000000000000" pitchFamily="34" charset="-128"/>
              <a:ea typeface="Hiragino Sans W4" panose="020B0400000000000000" pitchFamily="34" charset="-128"/>
            </a:endParaRPr>
          </a:p>
        </p:txBody>
      </p:sp>
      <p:cxnSp>
        <p:nvCxnSpPr>
          <p:cNvPr id="17" name="直線コネクタ 16">
            <a:extLst>
              <a:ext uri="{FF2B5EF4-FFF2-40B4-BE49-F238E27FC236}">
                <a16:creationId xmlns:a16="http://schemas.microsoft.com/office/drawing/2014/main" id="{5C119A2E-BED3-F24D-8967-6B47F394BA71}"/>
              </a:ext>
            </a:extLst>
          </p:cNvPr>
          <p:cNvCxnSpPr/>
          <p:nvPr/>
        </p:nvCxnSpPr>
        <p:spPr>
          <a:xfrm>
            <a:off x="479271" y="5885638"/>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E34D9C5-B77F-044B-BE85-8D588F920011}"/>
              </a:ext>
            </a:extLst>
          </p:cNvPr>
          <p:cNvCxnSpPr/>
          <p:nvPr/>
        </p:nvCxnSpPr>
        <p:spPr>
          <a:xfrm>
            <a:off x="479271" y="1423499"/>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F0D3123-485E-0341-A904-B469581A0277}"/>
              </a:ext>
            </a:extLst>
          </p:cNvPr>
          <p:cNvCxnSpPr>
            <a:cxnSpLocks/>
          </p:cNvCxnSpPr>
          <p:nvPr/>
        </p:nvCxnSpPr>
        <p:spPr>
          <a:xfrm>
            <a:off x="479271" y="2706196"/>
            <a:ext cx="546432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602D3D8-3502-5D46-BA2F-1205A5625B68}"/>
              </a:ext>
            </a:extLst>
          </p:cNvPr>
          <p:cNvCxnSpPr>
            <a:cxnSpLocks/>
          </p:cNvCxnSpPr>
          <p:nvPr/>
        </p:nvCxnSpPr>
        <p:spPr>
          <a:xfrm>
            <a:off x="479271" y="4396986"/>
            <a:ext cx="546432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8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49CD2A0-4C01-0B49-BC65-5295CC7BC4D1}"/>
              </a:ext>
            </a:extLst>
          </p:cNvPr>
          <p:cNvSpPr txBox="1"/>
          <p:nvPr/>
        </p:nvSpPr>
        <p:spPr>
          <a:xfrm>
            <a:off x="363062" y="473780"/>
            <a:ext cx="11502452" cy="461665"/>
          </a:xfrm>
          <a:prstGeom prst="rect">
            <a:avLst/>
          </a:prstGeom>
          <a:noFill/>
        </p:spPr>
        <p:txBody>
          <a:bodyPr wrap="square" rtlCol="0">
            <a:spAutoFit/>
          </a:bodyPr>
          <a:lstStyle/>
          <a:p>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分類学的</a:t>
            </a:r>
            <a:r>
              <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rPr>
              <a:t> (taxonomic) </a:t>
            </a:r>
            <a:r>
              <a:rPr kumimoji="1" lang="ja-JP" altLang="en-US" sz="2400" b="1">
                <a:solidFill>
                  <a:schemeClr val="bg1">
                    <a:lumMod val="50000"/>
                  </a:schemeClr>
                </a:solidFill>
                <a:latin typeface="Hiragino Sans W4" panose="020B0400000000000000" pitchFamily="34" charset="-128"/>
                <a:ea typeface="Hiragino Sans W4" panose="020B0400000000000000" pitchFamily="34" charset="-128"/>
              </a:rPr>
              <a:t>パターンを利用したアプローチ</a:t>
            </a:r>
            <a:endParaRPr kumimoji="1" lang="en-US" altLang="ja-JP" sz="2400" b="1"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64CED3F6-AC38-5E41-9B71-4E3A40435B60}"/>
              </a:ext>
            </a:extLst>
          </p:cNvPr>
          <p:cNvSpPr txBox="1"/>
          <p:nvPr/>
        </p:nvSpPr>
        <p:spPr>
          <a:xfrm>
            <a:off x="619094" y="1635537"/>
            <a:ext cx="5528442" cy="1200329"/>
          </a:xfrm>
          <a:prstGeom prst="rect">
            <a:avLst/>
          </a:prstGeom>
          <a:noFill/>
        </p:spPr>
        <p:txBody>
          <a:bodyPr wrap="square" rtlCol="0">
            <a:spAutoFit/>
          </a:bodyPr>
          <a:lstStyle/>
          <a:p>
            <a:r>
              <a:rPr lang="en-US" altLang="ja-JP" sz="2400" dirty="0">
                <a:latin typeface="Hiragino Sans W4" panose="020B0400000000000000" pitchFamily="34" charset="-128"/>
                <a:ea typeface="Hiragino Sans W4" panose="020B0400000000000000" pitchFamily="34" charset="-128"/>
              </a:rPr>
              <a:t>Time-species accumulation curve</a:t>
            </a:r>
          </a:p>
          <a:p>
            <a:r>
              <a:rPr lang="ja-JP" altLang="en-US" sz="1600">
                <a:latin typeface="Hiragino Sans W4" panose="020B0400000000000000" pitchFamily="34" charset="-128"/>
                <a:ea typeface="Hiragino Sans W4" panose="020B0400000000000000" pitchFamily="34" charset="-128"/>
              </a:rPr>
              <a:t>発見された種の蓄積曲線からの外挿；海水魚</a:t>
            </a:r>
            <a:r>
              <a:rPr lang="en-US" altLang="ja-JP" sz="1600" dirty="0">
                <a:latin typeface="Hiragino Sans W4" panose="020B0400000000000000" pitchFamily="34" charset="-128"/>
                <a:ea typeface="Hiragino Sans W4" panose="020B0400000000000000" pitchFamily="34" charset="-128"/>
              </a:rPr>
              <a:t> [Mora et al., 2008]</a:t>
            </a:r>
            <a:r>
              <a:rPr lang="ja-JP" altLang="en-US" sz="1600">
                <a:latin typeface="Hiragino Sans W4" panose="020B0400000000000000" pitchFamily="34" charset="-128"/>
                <a:ea typeface="Hiragino Sans W4" panose="020B0400000000000000" pitchFamily="34" charset="-128"/>
              </a:rPr>
              <a:t>で</a:t>
            </a:r>
            <a:r>
              <a:rPr lang="en-US" altLang="ja-JP" sz="1600" dirty="0">
                <a:latin typeface="Hiragino Sans W4" panose="020B0400000000000000" pitchFamily="34" charset="-128"/>
                <a:ea typeface="Hiragino Sans W4" panose="020B0400000000000000" pitchFamily="34" charset="-128"/>
              </a:rPr>
              <a:t>19,800, </a:t>
            </a:r>
            <a:r>
              <a:rPr lang="ja-JP" altLang="en-US" sz="1600">
                <a:latin typeface="Hiragino Sans W4" panose="020B0400000000000000" pitchFamily="34" charset="-128"/>
                <a:ea typeface="Hiragino Sans W4" panose="020B0400000000000000" pitchFamily="34" charset="-128"/>
              </a:rPr>
              <a:t>鳥</a:t>
            </a:r>
            <a:r>
              <a:rPr lang="en-US" altLang="ja-JP" sz="1600" dirty="0">
                <a:latin typeface="Hiragino Sans W4" panose="020B0400000000000000" pitchFamily="34" charset="-128"/>
                <a:ea typeface="Hiragino Sans W4" panose="020B0400000000000000" pitchFamily="34" charset="-128"/>
              </a:rPr>
              <a:t> [</a:t>
            </a:r>
            <a:r>
              <a:rPr lang="en-US" altLang="ja-JP" sz="1600" dirty="0" err="1">
                <a:latin typeface="Hiragino Sans W4" panose="020B0400000000000000" pitchFamily="34" charset="-128"/>
                <a:ea typeface="Hiragino Sans W4" panose="020B0400000000000000" pitchFamily="34" charset="-128"/>
              </a:rPr>
              <a:t>Bebber</a:t>
            </a:r>
            <a:r>
              <a:rPr lang="en-US" altLang="ja-JP" sz="1600" dirty="0">
                <a:latin typeface="Hiragino Sans W4" panose="020B0400000000000000" pitchFamily="34" charset="-128"/>
                <a:ea typeface="Hiragino Sans W4" panose="020B0400000000000000" pitchFamily="34" charset="-128"/>
              </a:rPr>
              <a:t> et al., 2007] </a:t>
            </a:r>
            <a:r>
              <a:rPr lang="ja-JP" altLang="en-US" sz="1600">
                <a:latin typeface="Hiragino Sans W4" panose="020B0400000000000000" pitchFamily="34" charset="-128"/>
                <a:ea typeface="Hiragino Sans W4" panose="020B0400000000000000" pitchFamily="34" charset="-128"/>
              </a:rPr>
              <a:t>で</a:t>
            </a:r>
            <a:r>
              <a:rPr lang="en-US" altLang="ja-JP" sz="1600" dirty="0">
                <a:latin typeface="Hiragino Sans W4" panose="020B0400000000000000" pitchFamily="34" charset="-128"/>
                <a:ea typeface="Hiragino Sans W4" panose="020B0400000000000000" pitchFamily="34" charset="-128"/>
              </a:rPr>
              <a:t>11,997</a:t>
            </a:r>
            <a:r>
              <a:rPr lang="ja-JP" altLang="en-US" sz="1600">
                <a:latin typeface="Hiragino Sans W4" panose="020B0400000000000000" pitchFamily="34" charset="-128"/>
                <a:ea typeface="Hiragino Sans W4" panose="020B0400000000000000" pitchFamily="34" charset="-128"/>
              </a:rPr>
              <a:t>種と推定．</a:t>
            </a:r>
            <a:endParaRPr kumimoji="1" lang="en-US" altLang="ja-JP" sz="1200" dirty="0">
              <a:latin typeface="Hiragino Sans W4" panose="020B0400000000000000" pitchFamily="34" charset="-128"/>
              <a:ea typeface="Hiragino Sans W4" panose="020B0400000000000000" pitchFamily="34" charset="-128"/>
            </a:endParaRPr>
          </a:p>
        </p:txBody>
      </p:sp>
      <p:sp>
        <p:nvSpPr>
          <p:cNvPr id="8" name="テキスト ボックス 7">
            <a:extLst>
              <a:ext uri="{FF2B5EF4-FFF2-40B4-BE49-F238E27FC236}">
                <a16:creationId xmlns:a16="http://schemas.microsoft.com/office/drawing/2014/main" id="{12DC1E17-50A9-534E-BAA0-BCD2BAA2CCE7}"/>
              </a:ext>
            </a:extLst>
          </p:cNvPr>
          <p:cNvSpPr txBox="1"/>
          <p:nvPr/>
        </p:nvSpPr>
        <p:spPr>
          <a:xfrm>
            <a:off x="6147536" y="1635537"/>
            <a:ext cx="5330812" cy="584775"/>
          </a:xfrm>
          <a:prstGeom prst="rect">
            <a:avLst/>
          </a:prstGeom>
          <a:noFill/>
        </p:spPr>
        <p:txBody>
          <a:bodyPr wrap="square" rtlCol="0">
            <a:spAutoFit/>
          </a:bodyPr>
          <a:lstStyle/>
          <a:p>
            <a:r>
              <a:rPr lang="ja-JP" altLang="en-US" sz="1600">
                <a:latin typeface="Hiragino Sans W4" panose="020B0400000000000000" pitchFamily="34" charset="-128"/>
                <a:ea typeface="Hiragino Sans W4" panose="020B0400000000000000" pitchFamily="34" charset="-128"/>
              </a:rPr>
              <a:t>漸近</a:t>
            </a:r>
            <a:r>
              <a:rPr lang="en-US" altLang="ja-JP" sz="1600" dirty="0">
                <a:latin typeface="Hiragino Sans W4" panose="020B0400000000000000" pitchFamily="34" charset="-128"/>
                <a:ea typeface="Hiragino Sans W4" panose="020B0400000000000000" pitchFamily="34" charset="-128"/>
              </a:rPr>
              <a:t> (asymptotic) </a:t>
            </a:r>
            <a:r>
              <a:rPr lang="ja-JP" altLang="en-US" sz="1600">
                <a:latin typeface="Hiragino Sans W4" panose="020B0400000000000000" pitchFamily="34" charset="-128"/>
                <a:ea typeface="Hiragino Sans W4" panose="020B0400000000000000" pitchFamily="34" charset="-128"/>
              </a:rPr>
              <a:t>レベルまで見つかっている分類群でしか使えない手法</a:t>
            </a:r>
            <a:endParaRPr kumimoji="1" lang="en-US" altLang="ja-JP" sz="1600" dirty="0">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DADE951A-9485-5E47-A9A5-97771C694EA5}"/>
              </a:ext>
            </a:extLst>
          </p:cNvPr>
          <p:cNvSpPr txBox="1"/>
          <p:nvPr/>
        </p:nvSpPr>
        <p:spPr>
          <a:xfrm>
            <a:off x="619094" y="3177151"/>
            <a:ext cx="5330812" cy="954107"/>
          </a:xfrm>
          <a:prstGeom prst="rect">
            <a:avLst/>
          </a:prstGeom>
          <a:noFill/>
        </p:spPr>
        <p:txBody>
          <a:bodyPr wrap="square" rtlCol="0">
            <a:spAutoFit/>
          </a:bodyPr>
          <a:lstStyle/>
          <a:p>
            <a:r>
              <a:rPr kumimoji="1" lang="ja-JP" altLang="en-US" sz="2400">
                <a:latin typeface="Hiragino Sans W4" panose="020B0400000000000000" pitchFamily="34" charset="-128"/>
                <a:ea typeface="Hiragino Sans W4" panose="020B0400000000000000" pitchFamily="34" charset="-128"/>
              </a:rPr>
              <a:t>記載者</a:t>
            </a:r>
            <a:r>
              <a:rPr kumimoji="1" lang="en-US" altLang="ja-JP" sz="2400" dirty="0">
                <a:latin typeface="Hiragino Sans W4" panose="020B0400000000000000" pitchFamily="34" charset="-128"/>
                <a:ea typeface="Hiragino Sans W4" panose="020B0400000000000000" pitchFamily="34" charset="-128"/>
              </a:rPr>
              <a:t>-</a:t>
            </a:r>
            <a:r>
              <a:rPr kumimoji="1" lang="ja-JP" altLang="en-US" sz="2400">
                <a:latin typeface="Hiragino Sans W4" panose="020B0400000000000000" pitchFamily="34" charset="-128"/>
                <a:ea typeface="Hiragino Sans W4" panose="020B0400000000000000" pitchFamily="34" charset="-128"/>
              </a:rPr>
              <a:t>種蓄積関係</a:t>
            </a:r>
            <a:r>
              <a:rPr kumimoji="1" lang="en-US" altLang="ja-JP" sz="2400" dirty="0">
                <a:latin typeface="Hiragino Sans W4" panose="020B0400000000000000" pitchFamily="34" charset="-128"/>
                <a:ea typeface="Hiragino Sans W4" panose="020B0400000000000000" pitchFamily="34" charset="-128"/>
              </a:rPr>
              <a:t> </a:t>
            </a:r>
            <a:r>
              <a:rPr lang="en-US" altLang="ja-JP" sz="1600" dirty="0">
                <a:latin typeface="Hiragino Sans W4" panose="020B0400000000000000" pitchFamily="34" charset="-128"/>
                <a:ea typeface="Hiragino Sans W4" panose="020B0400000000000000" pitchFamily="34" charset="-128"/>
              </a:rPr>
              <a:t>[Joppa et al., 2010]</a:t>
            </a:r>
          </a:p>
          <a:p>
            <a:r>
              <a:rPr kumimoji="1" lang="ja-JP" altLang="en-US" sz="1600">
                <a:latin typeface="Hiragino Sans W4" panose="020B0400000000000000" pitchFamily="34" charset="-128"/>
                <a:ea typeface="Hiragino Sans W4" panose="020B0400000000000000" pitchFamily="34" charset="-128"/>
              </a:rPr>
              <a:t>種記載を行った人の数と種数の関係をもとに推定；</a:t>
            </a:r>
            <a:endParaRPr kumimoji="1" lang="en-US" altLang="ja-JP" sz="1600" dirty="0">
              <a:latin typeface="Hiragino Sans W4" panose="020B0400000000000000" pitchFamily="34" charset="-128"/>
              <a:ea typeface="Hiragino Sans W4" panose="020B0400000000000000" pitchFamily="34" charset="-128"/>
            </a:endParaRPr>
          </a:p>
          <a:p>
            <a:r>
              <a:rPr kumimoji="1" lang="en-US" altLang="ja-JP" sz="1600" dirty="0">
                <a:latin typeface="Hiragino Sans W4" panose="020B0400000000000000" pitchFamily="34" charset="-128"/>
                <a:ea typeface="Hiragino Sans W4" panose="020B0400000000000000" pitchFamily="34" charset="-128"/>
              </a:rPr>
              <a:t>13〜18</a:t>
            </a:r>
            <a:r>
              <a:rPr kumimoji="1" lang="ja-JP" altLang="en-US" sz="1600">
                <a:latin typeface="Hiragino Sans W4" panose="020B0400000000000000" pitchFamily="34" charset="-128"/>
                <a:ea typeface="Hiragino Sans W4" panose="020B0400000000000000" pitchFamily="34" charset="-128"/>
              </a:rPr>
              <a:t>％の植物が未発見と推定</a:t>
            </a:r>
            <a:endParaRPr kumimoji="1" lang="en-US" altLang="ja-JP" sz="1600" dirty="0">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49A832CF-2D8D-304C-8EE2-3720041041D0}"/>
              </a:ext>
            </a:extLst>
          </p:cNvPr>
          <p:cNvSpPr txBox="1"/>
          <p:nvPr/>
        </p:nvSpPr>
        <p:spPr>
          <a:xfrm>
            <a:off x="6147536" y="3177151"/>
            <a:ext cx="5330812" cy="830997"/>
          </a:xfrm>
          <a:prstGeom prst="rect">
            <a:avLst/>
          </a:prstGeom>
          <a:noFill/>
        </p:spPr>
        <p:txBody>
          <a:bodyPr wrap="square" rtlCol="0">
            <a:spAutoFit/>
          </a:bodyPr>
          <a:lstStyle/>
          <a:p>
            <a:r>
              <a:rPr lang="ja-JP" altLang="en-US" sz="1600">
                <a:latin typeface="Hiragino Sans W4" panose="020B0400000000000000" pitchFamily="34" charset="-128"/>
                <a:ea typeface="Hiragino Sans W4" panose="020B0400000000000000" pitchFamily="34" charset="-128"/>
              </a:rPr>
              <a:t>正しいことが確認されていない仮定がある；最近では種あたりの共著者が増えているなど，昔と今で主記載を行う際の</a:t>
            </a:r>
            <a:r>
              <a:rPr kumimoji="1" lang="en-US" altLang="ja-JP" sz="1600" dirty="0">
                <a:latin typeface="Hiragino Sans W4" panose="020B0400000000000000" pitchFamily="34" charset="-128"/>
                <a:ea typeface="Hiragino Sans W4" panose="020B0400000000000000" pitchFamily="34" charset="-128"/>
              </a:rPr>
              <a:t>authorship</a:t>
            </a:r>
            <a:r>
              <a:rPr kumimoji="1" lang="ja-JP" altLang="en-US" sz="1600">
                <a:latin typeface="Hiragino Sans W4" panose="020B0400000000000000" pitchFamily="34" charset="-128"/>
                <a:ea typeface="Hiragino Sans W4" panose="020B0400000000000000" pitchFamily="34" charset="-128"/>
              </a:rPr>
              <a:t>の慣習が変化している</a:t>
            </a:r>
            <a:endParaRPr kumimoji="1" lang="en-US" altLang="ja-JP" sz="1600" dirty="0">
              <a:latin typeface="Hiragino Sans W4" panose="020B0400000000000000" pitchFamily="34" charset="-128"/>
              <a:ea typeface="Hiragino Sans W4" panose="020B0400000000000000" pitchFamily="34" charset="-128"/>
            </a:endParaRPr>
          </a:p>
        </p:txBody>
      </p:sp>
      <p:sp>
        <p:nvSpPr>
          <p:cNvPr id="11" name="テキスト ボックス 10">
            <a:extLst>
              <a:ext uri="{FF2B5EF4-FFF2-40B4-BE49-F238E27FC236}">
                <a16:creationId xmlns:a16="http://schemas.microsoft.com/office/drawing/2014/main" id="{73BED934-8CF8-4C4B-AD5A-E391CF25B7BD}"/>
              </a:ext>
            </a:extLst>
          </p:cNvPr>
          <p:cNvSpPr txBox="1"/>
          <p:nvPr/>
        </p:nvSpPr>
        <p:spPr>
          <a:xfrm>
            <a:off x="619094" y="4632060"/>
            <a:ext cx="5330812" cy="954107"/>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専門家の予測の集約</a:t>
            </a:r>
            <a:r>
              <a:rPr kumimoji="1" lang="en-US" altLang="ja-JP" sz="2400" dirty="0">
                <a:latin typeface="Hiragino Sans W4" panose="020B0400000000000000" pitchFamily="34" charset="-128"/>
                <a:ea typeface="Hiragino Sans W4" panose="020B0400000000000000" pitchFamily="34" charset="-128"/>
              </a:rPr>
              <a:t> </a:t>
            </a:r>
            <a:r>
              <a:rPr kumimoji="1" lang="ja-JP" altLang="en-US" sz="1600">
                <a:latin typeface="Hiragino Sans W4" panose="020B0400000000000000" pitchFamily="34" charset="-128"/>
                <a:ea typeface="Hiragino Sans W4" panose="020B0400000000000000" pitchFamily="34" charset="-128"/>
              </a:rPr>
              <a:t>昆虫</a:t>
            </a:r>
            <a:r>
              <a:rPr kumimoji="1" lang="en-US" altLang="ja-JP" sz="1600" dirty="0">
                <a:latin typeface="Hiragino Sans W4" panose="020B0400000000000000" pitchFamily="34" charset="-128"/>
                <a:ea typeface="Hiragino Sans W4" panose="020B0400000000000000" pitchFamily="34" charset="-128"/>
              </a:rPr>
              <a:t> [Gaston, 1991] </a:t>
            </a:r>
            <a:r>
              <a:rPr kumimoji="1" lang="ja-JP" altLang="en-US" sz="1600">
                <a:latin typeface="Hiragino Sans W4" panose="020B0400000000000000" pitchFamily="34" charset="-128"/>
                <a:ea typeface="Hiragino Sans W4" panose="020B0400000000000000" pitchFamily="34" charset="-128"/>
              </a:rPr>
              <a:t>が</a:t>
            </a:r>
            <a:r>
              <a:rPr kumimoji="1" lang="en-US" altLang="ja-JP" sz="1600" dirty="0">
                <a:latin typeface="Hiragino Sans W4" panose="020B0400000000000000" pitchFamily="34" charset="-128"/>
                <a:ea typeface="Hiragino Sans W4" panose="020B0400000000000000" pitchFamily="34" charset="-128"/>
              </a:rPr>
              <a:t>500</a:t>
            </a:r>
            <a:r>
              <a:rPr kumimoji="1" lang="ja-JP" altLang="en-US" sz="1600">
                <a:latin typeface="Hiragino Sans W4" panose="020B0400000000000000" pitchFamily="34" charset="-128"/>
                <a:ea typeface="Hiragino Sans W4" panose="020B0400000000000000" pitchFamily="34" charset="-128"/>
              </a:rPr>
              <a:t>万，海の種</a:t>
            </a:r>
            <a:r>
              <a:rPr lang="en-US" altLang="ja-JP" sz="1600" dirty="0">
                <a:latin typeface="Hiragino Sans W4" panose="020B0400000000000000" pitchFamily="34" charset="-128"/>
                <a:ea typeface="Hiragino Sans W4" panose="020B0400000000000000" pitchFamily="34" charset="-128"/>
              </a:rPr>
              <a:t> [Briggs &amp; </a:t>
            </a:r>
            <a:r>
              <a:rPr lang="en-US" altLang="ja-JP" sz="1600" dirty="0" err="1">
                <a:latin typeface="Hiragino Sans W4" panose="020B0400000000000000" pitchFamily="34" charset="-128"/>
                <a:ea typeface="Hiragino Sans W4" panose="020B0400000000000000" pitchFamily="34" charset="-128"/>
              </a:rPr>
              <a:t>Snelgrove</a:t>
            </a:r>
            <a:r>
              <a:rPr lang="en-US" altLang="ja-JP" sz="1600" dirty="0">
                <a:latin typeface="Hiragino Sans W4" panose="020B0400000000000000" pitchFamily="34" charset="-128"/>
                <a:ea typeface="Hiragino Sans W4" panose="020B0400000000000000" pitchFamily="34" charset="-128"/>
              </a:rPr>
              <a:t>, 1999] </a:t>
            </a:r>
            <a:r>
              <a:rPr kumimoji="1" lang="ja-JP" altLang="en-US" sz="1600">
                <a:latin typeface="Hiragino Sans W4" panose="020B0400000000000000" pitchFamily="34" charset="-128"/>
                <a:ea typeface="Hiragino Sans W4" panose="020B0400000000000000" pitchFamily="34" charset="-128"/>
              </a:rPr>
              <a:t>が</a:t>
            </a:r>
            <a:r>
              <a:rPr kumimoji="1" lang="en-US" altLang="ja-JP" sz="1600" dirty="0">
                <a:latin typeface="Hiragino Sans W4" panose="020B0400000000000000" pitchFamily="34" charset="-128"/>
                <a:ea typeface="Hiragino Sans W4" panose="020B0400000000000000" pitchFamily="34" charset="-128"/>
              </a:rPr>
              <a:t>20</a:t>
            </a:r>
            <a:r>
              <a:rPr kumimoji="1" lang="ja-JP" altLang="en-US" sz="1600">
                <a:latin typeface="Hiragino Sans W4" panose="020B0400000000000000" pitchFamily="34" charset="-128"/>
                <a:ea typeface="Hiragino Sans W4" panose="020B0400000000000000" pitchFamily="34" charset="-128"/>
              </a:rPr>
              <a:t>万と推定</a:t>
            </a:r>
            <a:endParaRPr kumimoji="1" lang="en-US" altLang="ja-JP" sz="1600" dirty="0">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BD6C173B-CC02-6A49-A18E-5F438336A0C1}"/>
              </a:ext>
            </a:extLst>
          </p:cNvPr>
          <p:cNvSpPr/>
          <p:nvPr/>
        </p:nvSpPr>
        <p:spPr>
          <a:xfrm>
            <a:off x="6147536" y="1145607"/>
            <a:ext cx="891591" cy="369332"/>
          </a:xfrm>
          <a:prstGeom prst="rect">
            <a:avLst/>
          </a:prstGeom>
        </p:spPr>
        <p:txBody>
          <a:bodyPr wrap="none">
            <a:spAutoFit/>
          </a:bodyPr>
          <a:lstStyle/>
          <a:p>
            <a:r>
              <a:rPr lang="ja-JP" altLang="en-US" b="1">
                <a:solidFill>
                  <a:schemeClr val="accent6">
                    <a:lumMod val="75000"/>
                  </a:schemeClr>
                </a:solidFill>
                <a:latin typeface="Hiragino Sans W4" panose="020B0400000000000000" pitchFamily="34" charset="-128"/>
                <a:ea typeface="Hiragino Sans W4" panose="020B0400000000000000" pitchFamily="34" charset="-128"/>
              </a:rPr>
              <a:t>問題点</a:t>
            </a:r>
            <a:endParaRPr lang="en-US" altLang="ja-JP" b="1"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5" name="正方形/長方形 14">
            <a:extLst>
              <a:ext uri="{FF2B5EF4-FFF2-40B4-BE49-F238E27FC236}">
                <a16:creationId xmlns:a16="http://schemas.microsoft.com/office/drawing/2014/main" id="{D74B7A15-99F0-EF43-9CBA-51EFAD551C6F}"/>
              </a:ext>
            </a:extLst>
          </p:cNvPr>
          <p:cNvSpPr/>
          <p:nvPr/>
        </p:nvSpPr>
        <p:spPr>
          <a:xfrm>
            <a:off x="619094" y="1145607"/>
            <a:ext cx="655949" cy="369332"/>
          </a:xfrm>
          <a:prstGeom prst="rect">
            <a:avLst/>
          </a:prstGeom>
        </p:spPr>
        <p:txBody>
          <a:bodyPr wrap="none">
            <a:spAutoFit/>
          </a:bodyPr>
          <a:lstStyle/>
          <a:p>
            <a:r>
              <a:rPr lang="ja-JP" altLang="en-US" b="1">
                <a:solidFill>
                  <a:schemeClr val="accent6">
                    <a:lumMod val="75000"/>
                  </a:schemeClr>
                </a:solidFill>
                <a:latin typeface="Hiragino Sans W4" panose="020B0400000000000000" pitchFamily="34" charset="-128"/>
                <a:ea typeface="Hiragino Sans W4" panose="020B0400000000000000" pitchFamily="34" charset="-128"/>
              </a:rPr>
              <a:t>手法</a:t>
            </a:r>
            <a:endParaRPr lang="en-US" altLang="ja-JP" b="1"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6" name="テキスト ボックス 15">
            <a:extLst>
              <a:ext uri="{FF2B5EF4-FFF2-40B4-BE49-F238E27FC236}">
                <a16:creationId xmlns:a16="http://schemas.microsoft.com/office/drawing/2014/main" id="{2B138023-0113-AB4C-B910-C92349D24D08}"/>
              </a:ext>
            </a:extLst>
          </p:cNvPr>
          <p:cNvSpPr txBox="1"/>
          <p:nvPr/>
        </p:nvSpPr>
        <p:spPr>
          <a:xfrm>
            <a:off x="6147536" y="4632060"/>
            <a:ext cx="5330812" cy="584775"/>
          </a:xfrm>
          <a:prstGeom prst="rect">
            <a:avLst/>
          </a:prstGeom>
          <a:noFill/>
        </p:spPr>
        <p:txBody>
          <a:bodyPr wrap="square" rtlCol="0">
            <a:spAutoFit/>
          </a:bodyPr>
          <a:lstStyle/>
          <a:p>
            <a:r>
              <a:rPr lang="ja-JP" altLang="en-US" sz="1600">
                <a:latin typeface="Hiragino Sans W4" panose="020B0400000000000000" pitchFamily="34" charset="-128"/>
                <a:ea typeface="Hiragino Sans W4" panose="020B0400000000000000" pitchFamily="34" charset="-128"/>
              </a:rPr>
              <a:t>科学的根拠なし，専門家間の予測の一致は別の人の意見を参考にした可能性もある</a:t>
            </a:r>
            <a:endParaRPr kumimoji="1" lang="en-US" altLang="ja-JP" sz="1600" dirty="0">
              <a:latin typeface="Hiragino Sans W4" panose="020B0400000000000000" pitchFamily="34" charset="-128"/>
              <a:ea typeface="Hiragino Sans W4" panose="020B0400000000000000" pitchFamily="34" charset="-128"/>
            </a:endParaRPr>
          </a:p>
        </p:txBody>
      </p:sp>
      <p:cxnSp>
        <p:nvCxnSpPr>
          <p:cNvPr id="3" name="直線コネクタ 2">
            <a:extLst>
              <a:ext uri="{FF2B5EF4-FFF2-40B4-BE49-F238E27FC236}">
                <a16:creationId xmlns:a16="http://schemas.microsoft.com/office/drawing/2014/main" id="{0EBC42FD-6441-6045-A025-4C236C04414A}"/>
              </a:ext>
            </a:extLst>
          </p:cNvPr>
          <p:cNvCxnSpPr/>
          <p:nvPr/>
        </p:nvCxnSpPr>
        <p:spPr>
          <a:xfrm>
            <a:off x="479272" y="2956464"/>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0DA73C1-5114-D54E-8830-23425DDCFE19}"/>
              </a:ext>
            </a:extLst>
          </p:cNvPr>
          <p:cNvCxnSpPr/>
          <p:nvPr/>
        </p:nvCxnSpPr>
        <p:spPr>
          <a:xfrm>
            <a:off x="479271" y="4477462"/>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44DB7CC-9987-284B-AF82-58AA38E4DC9C}"/>
              </a:ext>
            </a:extLst>
          </p:cNvPr>
          <p:cNvCxnSpPr/>
          <p:nvPr/>
        </p:nvCxnSpPr>
        <p:spPr>
          <a:xfrm>
            <a:off x="479271" y="1514939"/>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971702A-110C-A548-A8E7-BCD66D21E855}"/>
              </a:ext>
            </a:extLst>
          </p:cNvPr>
          <p:cNvCxnSpPr/>
          <p:nvPr/>
        </p:nvCxnSpPr>
        <p:spPr>
          <a:xfrm>
            <a:off x="479271" y="5891103"/>
            <a:ext cx="1152459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18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B1BD35C-8E7E-474D-8C75-9F6D78CE369E}"/>
              </a:ext>
            </a:extLst>
          </p:cNvPr>
          <p:cNvPicPr>
            <a:picLocks noChangeAspect="1"/>
          </p:cNvPicPr>
          <p:nvPr/>
        </p:nvPicPr>
        <p:blipFill>
          <a:blip r:embed="rId3"/>
          <a:stretch>
            <a:fillRect/>
          </a:stretch>
        </p:blipFill>
        <p:spPr>
          <a:xfrm>
            <a:off x="1577683" y="937953"/>
            <a:ext cx="8607629" cy="4892681"/>
          </a:xfrm>
          <a:prstGeom prst="rect">
            <a:avLst/>
          </a:prstGeom>
        </p:spPr>
      </p:pic>
      <p:sp>
        <p:nvSpPr>
          <p:cNvPr id="7" name="テキスト ボックス 6">
            <a:extLst>
              <a:ext uri="{FF2B5EF4-FFF2-40B4-BE49-F238E27FC236}">
                <a16:creationId xmlns:a16="http://schemas.microsoft.com/office/drawing/2014/main" id="{457A7939-C9A0-144A-8BF5-FE910CAC743D}"/>
              </a:ext>
            </a:extLst>
          </p:cNvPr>
          <p:cNvSpPr txBox="1"/>
          <p:nvPr/>
        </p:nvSpPr>
        <p:spPr>
          <a:xfrm>
            <a:off x="249382" y="6038116"/>
            <a:ext cx="10530447" cy="707886"/>
          </a:xfrm>
          <a:prstGeom prst="rect">
            <a:avLst/>
          </a:prstGeom>
          <a:noFill/>
        </p:spPr>
        <p:txBody>
          <a:bodyPr wrap="none" rtlCol="0">
            <a:spAutoFit/>
          </a:bodyPr>
          <a:lstStyle/>
          <a:p>
            <a:r>
              <a:rPr kumimoji="1" lang="ja-JP" altLang="en-US" sz="2000">
                <a:latin typeface="Hiragino Sans W4" panose="020B0400000000000000" pitchFamily="34" charset="-128"/>
                <a:ea typeface="Hiragino Sans W4" panose="020B0400000000000000" pitchFamily="34" charset="-128"/>
              </a:rPr>
              <a:t>各</a:t>
            </a:r>
            <a:r>
              <a:rPr kumimoji="1" lang="en-US" altLang="ja-JP" sz="2000" dirty="0">
                <a:latin typeface="Hiragino Sans W4" panose="020B0400000000000000" pitchFamily="34" charset="-128"/>
                <a:ea typeface="Hiragino Sans W4" panose="020B0400000000000000" pitchFamily="34" charset="-128"/>
              </a:rPr>
              <a:t>taxon</a:t>
            </a:r>
            <a:r>
              <a:rPr kumimoji="1" lang="ja-JP" altLang="en-US" sz="2000">
                <a:latin typeface="Hiragino Sans W4" panose="020B0400000000000000" pitchFamily="34" charset="-128"/>
                <a:ea typeface="Hiragino Sans W4" panose="020B0400000000000000" pitchFamily="34" charset="-128"/>
              </a:rPr>
              <a:t>ごとに漸近値を計算すると，</a:t>
            </a:r>
            <a:r>
              <a:rPr kumimoji="1" lang="en-US" altLang="ja-JP" sz="2000" dirty="0">
                <a:latin typeface="Hiragino Sans W4" panose="020B0400000000000000" pitchFamily="34" charset="-128"/>
                <a:ea typeface="Hiragino Sans W4" panose="020B0400000000000000" pitchFamily="34" charset="-128"/>
              </a:rPr>
              <a:t>log(log(taxa</a:t>
            </a:r>
            <a:r>
              <a:rPr kumimoji="1" lang="ja-JP" altLang="en-US" sz="2000">
                <a:latin typeface="Hiragino Sans W4" panose="020B0400000000000000" pitchFamily="34" charset="-128"/>
                <a:ea typeface="Hiragino Sans W4" panose="020B0400000000000000" pitchFamily="34" charset="-128"/>
              </a:rPr>
              <a:t>数</a:t>
            </a:r>
            <a:r>
              <a:rPr kumimoji="1" lang="en-US" altLang="ja-JP" sz="2000" dirty="0">
                <a:latin typeface="Hiragino Sans W4" panose="020B0400000000000000" pitchFamily="34" charset="-128"/>
                <a:ea typeface="Hiragino Sans W4" panose="020B0400000000000000" pitchFamily="34" charset="-128"/>
              </a:rPr>
              <a:t>))</a:t>
            </a:r>
            <a:r>
              <a:rPr kumimoji="1" lang="ja-JP" altLang="en-US" sz="2000">
                <a:latin typeface="Hiragino Sans W4" panose="020B0400000000000000" pitchFamily="34" charset="-128"/>
                <a:ea typeface="Hiragino Sans W4" panose="020B0400000000000000" pitchFamily="34" charset="-128"/>
              </a:rPr>
              <a:t>が</a:t>
            </a:r>
            <a:r>
              <a:rPr kumimoji="1" lang="en-US" altLang="ja-JP" sz="2000" dirty="0">
                <a:latin typeface="Hiragino Sans W4" panose="020B0400000000000000" pitchFamily="34" charset="-128"/>
                <a:ea typeface="Hiragino Sans W4" panose="020B0400000000000000" pitchFamily="34" charset="-128"/>
              </a:rPr>
              <a:t>taxon</a:t>
            </a:r>
            <a:r>
              <a:rPr kumimoji="1" lang="ja-JP" altLang="en-US" sz="2000">
                <a:latin typeface="Hiragino Sans W4" panose="020B0400000000000000" pitchFamily="34" charset="-128"/>
                <a:ea typeface="Hiragino Sans W4" panose="020B0400000000000000" pitchFamily="34" charset="-128"/>
              </a:rPr>
              <a:t>レベルと直線的関係にある</a:t>
            </a:r>
            <a:endParaRPr kumimoji="1" lang="en-US" altLang="ja-JP" sz="2000" dirty="0">
              <a:latin typeface="Hiragino Sans W4" panose="020B0400000000000000" pitchFamily="34" charset="-128"/>
              <a:ea typeface="Hiragino Sans W4" panose="020B0400000000000000" pitchFamily="34" charset="-128"/>
            </a:endParaRPr>
          </a:p>
          <a:p>
            <a:r>
              <a:rPr lang="ja-JP" altLang="en-US" sz="2000">
                <a:latin typeface="Hiragino Sans W4" panose="020B0400000000000000" pitchFamily="34" charset="-128"/>
                <a:ea typeface="Hiragino Sans W4" panose="020B0400000000000000" pitchFamily="34" charset="-128"/>
              </a:rPr>
              <a:t>高次の</a:t>
            </a:r>
            <a:r>
              <a:rPr lang="en-US" altLang="ja-JP" sz="2000" dirty="0">
                <a:latin typeface="Hiragino Sans W4" panose="020B0400000000000000" pitchFamily="34" charset="-128"/>
                <a:ea typeface="Hiragino Sans W4" panose="020B0400000000000000" pitchFamily="34" charset="-128"/>
              </a:rPr>
              <a:t>taxon</a:t>
            </a:r>
            <a:r>
              <a:rPr lang="ja-JP" altLang="en-US" sz="2000">
                <a:latin typeface="Hiragino Sans W4" panose="020B0400000000000000" pitchFamily="34" charset="-128"/>
                <a:ea typeface="Hiragino Sans W4" panose="020B0400000000000000" pitchFamily="34" charset="-128"/>
              </a:rPr>
              <a:t>ほど記載の完全性が高い</a:t>
            </a:r>
            <a:endParaRPr kumimoji="1" lang="ja-JP" altLang="en-US" sz="2000">
              <a:latin typeface="Hiragino Sans W4" panose="020B0400000000000000" pitchFamily="34" charset="-128"/>
              <a:ea typeface="Hiragino Sans W4" panose="020B0400000000000000" pitchFamily="34" charset="-128"/>
            </a:endParaRPr>
          </a:p>
        </p:txBody>
      </p:sp>
      <p:sp>
        <p:nvSpPr>
          <p:cNvPr id="8" name="テキスト ボックス 7">
            <a:extLst>
              <a:ext uri="{FF2B5EF4-FFF2-40B4-BE49-F238E27FC236}">
                <a16:creationId xmlns:a16="http://schemas.microsoft.com/office/drawing/2014/main" id="{81FCE1C3-B18A-B14A-BB84-9D05D50DD35D}"/>
              </a:ext>
            </a:extLst>
          </p:cNvPr>
          <p:cNvSpPr txBox="1"/>
          <p:nvPr/>
        </p:nvSpPr>
        <p:spPr>
          <a:xfrm>
            <a:off x="8219582" y="4170701"/>
            <a:ext cx="1723549" cy="461665"/>
          </a:xfrm>
          <a:prstGeom prst="rect">
            <a:avLst/>
          </a:prstGeom>
          <a:noFill/>
        </p:spPr>
        <p:txBody>
          <a:bodyPr wrap="none" rtlCol="0">
            <a:spAutoFit/>
          </a:bodyPr>
          <a:lstStyle/>
          <a:p>
            <a:r>
              <a:rPr kumimoji="1" lang="ja-JP" altLang="en-US" sz="1200">
                <a:latin typeface="Hiragino Sans W4" panose="020B0400000000000000" pitchFamily="34" charset="-128"/>
                <a:ea typeface="Hiragino Sans W4" panose="020B0400000000000000" pitchFamily="34" charset="-128"/>
              </a:rPr>
              <a:t>黒い点が予測された値</a:t>
            </a:r>
            <a:endParaRPr kumimoji="1" lang="en-US" altLang="ja-JP" sz="1200" dirty="0">
              <a:latin typeface="Hiragino Sans W4" panose="020B0400000000000000" pitchFamily="34" charset="-128"/>
              <a:ea typeface="Hiragino Sans W4" panose="020B0400000000000000" pitchFamily="34" charset="-128"/>
            </a:endParaRPr>
          </a:p>
          <a:p>
            <a:r>
              <a:rPr kumimoji="1" lang="ja-JP" altLang="en-US" sz="1200">
                <a:solidFill>
                  <a:schemeClr val="accent6">
                    <a:lumMod val="75000"/>
                  </a:schemeClr>
                </a:solidFill>
                <a:latin typeface="Hiragino Sans W4" panose="020B0400000000000000" pitchFamily="34" charset="-128"/>
                <a:ea typeface="Hiragino Sans W4" panose="020B0400000000000000" pitchFamily="34" charset="-128"/>
              </a:rPr>
              <a:t>緑</a:t>
            </a:r>
            <a:r>
              <a:rPr kumimoji="1" lang="ja-JP" altLang="en-US" sz="1200">
                <a:latin typeface="Hiragino Sans W4" panose="020B0400000000000000" pitchFamily="34" charset="-128"/>
                <a:ea typeface="Hiragino Sans W4" panose="020B0400000000000000" pitchFamily="34" charset="-128"/>
              </a:rPr>
              <a:t>の丸が実際の数</a:t>
            </a:r>
          </a:p>
        </p:txBody>
      </p:sp>
      <p:sp>
        <p:nvSpPr>
          <p:cNvPr id="9" name="テキスト ボックス 8">
            <a:extLst>
              <a:ext uri="{FF2B5EF4-FFF2-40B4-BE49-F238E27FC236}">
                <a16:creationId xmlns:a16="http://schemas.microsoft.com/office/drawing/2014/main" id="{91A3D3F2-0666-BF4A-9FD9-627B8F10FA79}"/>
              </a:ext>
            </a:extLst>
          </p:cNvPr>
          <p:cNvSpPr txBox="1"/>
          <p:nvPr/>
        </p:nvSpPr>
        <p:spPr>
          <a:xfrm>
            <a:off x="249382" y="232504"/>
            <a:ext cx="9619941" cy="738664"/>
          </a:xfrm>
          <a:prstGeom prst="rect">
            <a:avLst/>
          </a:prstGeom>
          <a:noFill/>
        </p:spPr>
        <p:txBody>
          <a:bodyPr wrap="none" rtlCol="0">
            <a:spAutoFit/>
          </a:bodyPr>
          <a:lstStyle/>
          <a:p>
            <a:r>
              <a:rPr kumimoji="1" lang="ja-JP" altLang="en-US" sz="2400">
                <a:solidFill>
                  <a:schemeClr val="bg1">
                    <a:lumMod val="50000"/>
                  </a:schemeClr>
                </a:solidFill>
                <a:latin typeface="Hiragino Sans W4" panose="020B0400000000000000" pitchFamily="34" charset="-128"/>
                <a:ea typeface="Hiragino Sans W4" panose="020B0400000000000000" pitchFamily="34" charset="-128"/>
              </a:rPr>
              <a:t>現時点で記載されている</a:t>
            </a:r>
            <a:r>
              <a:rPr kumimoji="1" lang="en-US" altLang="ja-JP" sz="2400" dirty="0">
                <a:solidFill>
                  <a:schemeClr val="bg1">
                    <a:lumMod val="50000"/>
                  </a:schemeClr>
                </a:solidFill>
                <a:latin typeface="Hiragino Sans W4" panose="020B0400000000000000" pitchFamily="34" charset="-128"/>
                <a:ea typeface="Hiragino Sans W4" panose="020B0400000000000000" pitchFamily="34" charset="-128"/>
              </a:rPr>
              <a:t>120</a:t>
            </a:r>
            <a:r>
              <a:rPr kumimoji="1" lang="ja-JP" altLang="en-US" sz="2400">
                <a:solidFill>
                  <a:schemeClr val="bg1">
                    <a:lumMod val="50000"/>
                  </a:schemeClr>
                </a:solidFill>
                <a:latin typeface="Hiragino Sans W4" panose="020B0400000000000000" pitchFamily="34" charset="-128"/>
                <a:ea typeface="Hiragino Sans W4" panose="020B0400000000000000" pitchFamily="34" charset="-128"/>
              </a:rPr>
              <a:t>万種の</a:t>
            </a:r>
            <a:r>
              <a:rPr lang="en-US" altLang="ja-JP" sz="2400" dirty="0">
                <a:solidFill>
                  <a:schemeClr val="bg1">
                    <a:lumMod val="50000"/>
                  </a:schemeClr>
                </a:solidFill>
                <a:latin typeface="Hiragino Sans W4" panose="020B0400000000000000" pitchFamily="34" charset="-128"/>
                <a:ea typeface="Hiragino Sans W4" panose="020B0400000000000000" pitchFamily="34" charset="-128"/>
              </a:rPr>
              <a:t>temporal accumulation</a:t>
            </a:r>
            <a:r>
              <a:rPr lang="ja-JP" altLang="en-US" sz="2400">
                <a:solidFill>
                  <a:schemeClr val="bg1">
                    <a:lumMod val="50000"/>
                  </a:schemeClr>
                </a:solidFill>
                <a:latin typeface="Hiragino Sans W4" panose="020B0400000000000000" pitchFamily="34" charset="-128"/>
                <a:ea typeface="Hiragino Sans W4" panose="020B0400000000000000" pitchFamily="34" charset="-128"/>
              </a:rPr>
              <a:t>を図示</a:t>
            </a:r>
            <a:endParaRPr lang="en-US" altLang="ja-JP" sz="2400" dirty="0">
              <a:solidFill>
                <a:schemeClr val="bg1">
                  <a:lumMod val="50000"/>
                </a:schemeClr>
              </a:solidFill>
              <a:latin typeface="Hiragino Sans W4" panose="020B0400000000000000" pitchFamily="34" charset="-128"/>
              <a:ea typeface="Hiragino Sans W4" panose="020B0400000000000000" pitchFamily="34" charset="-128"/>
            </a:endParaRPr>
          </a:p>
          <a:p>
            <a:r>
              <a:rPr kumimoji="1" lang="ja-JP" altLang="en-US">
                <a:solidFill>
                  <a:schemeClr val="bg1">
                    <a:lumMod val="50000"/>
                  </a:schemeClr>
                </a:solidFill>
                <a:latin typeface="Hiragino Sans W4" panose="020B0400000000000000" pitchFamily="34" charset="-128"/>
                <a:ea typeface="Hiragino Sans W4" panose="020B0400000000000000" pitchFamily="34" charset="-128"/>
              </a:rPr>
              <a:t>灰色水平線は漸近値を表す</a:t>
            </a:r>
          </a:p>
        </p:txBody>
      </p:sp>
      <p:sp>
        <p:nvSpPr>
          <p:cNvPr id="10" name="テキスト ボックス 9">
            <a:extLst>
              <a:ext uri="{FF2B5EF4-FFF2-40B4-BE49-F238E27FC236}">
                <a16:creationId xmlns:a16="http://schemas.microsoft.com/office/drawing/2014/main" id="{6DE04608-E1CB-A14D-8CEB-55F8164285B9}"/>
              </a:ext>
            </a:extLst>
          </p:cNvPr>
          <p:cNvSpPr txBox="1"/>
          <p:nvPr/>
        </p:nvSpPr>
        <p:spPr>
          <a:xfrm>
            <a:off x="2658534" y="890243"/>
            <a:ext cx="415498" cy="369332"/>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門</a:t>
            </a:r>
          </a:p>
        </p:txBody>
      </p:sp>
      <p:sp>
        <p:nvSpPr>
          <p:cNvPr id="11" name="テキスト ボックス 10">
            <a:extLst>
              <a:ext uri="{FF2B5EF4-FFF2-40B4-BE49-F238E27FC236}">
                <a16:creationId xmlns:a16="http://schemas.microsoft.com/office/drawing/2014/main" id="{19A57E1B-6CD2-AF41-B36C-3680B7464E3A}"/>
              </a:ext>
            </a:extLst>
          </p:cNvPr>
          <p:cNvSpPr txBox="1"/>
          <p:nvPr/>
        </p:nvSpPr>
        <p:spPr>
          <a:xfrm>
            <a:off x="4669886" y="890243"/>
            <a:ext cx="415498" cy="369332"/>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綱</a:t>
            </a:r>
          </a:p>
        </p:txBody>
      </p:sp>
      <p:sp>
        <p:nvSpPr>
          <p:cNvPr id="12" name="テキスト ボックス 11">
            <a:extLst>
              <a:ext uri="{FF2B5EF4-FFF2-40B4-BE49-F238E27FC236}">
                <a16:creationId xmlns:a16="http://schemas.microsoft.com/office/drawing/2014/main" id="{5808F31F-A3C3-7F48-BF87-118A47356C57}"/>
              </a:ext>
            </a:extLst>
          </p:cNvPr>
          <p:cNvSpPr txBox="1"/>
          <p:nvPr/>
        </p:nvSpPr>
        <p:spPr>
          <a:xfrm>
            <a:off x="6766191" y="890243"/>
            <a:ext cx="415498" cy="369332"/>
          </a:xfrm>
          <a:prstGeom prst="rect">
            <a:avLst/>
          </a:prstGeom>
          <a:noFill/>
        </p:spPr>
        <p:txBody>
          <a:bodyPr wrap="none" rtlCol="0">
            <a:spAutoFit/>
          </a:bodyPr>
          <a:lstStyle/>
          <a:p>
            <a:r>
              <a:rPr lang="ja-JP" altLang="en-US">
                <a:latin typeface="Hiragino Sans W4" panose="020B0400000000000000" pitchFamily="34" charset="-128"/>
                <a:ea typeface="Hiragino Sans W4" panose="020B0400000000000000" pitchFamily="34" charset="-128"/>
              </a:rPr>
              <a:t>目</a:t>
            </a:r>
            <a:endParaRPr kumimoji="1" lang="ja-JP" altLang="en-US">
              <a:latin typeface="Hiragino Sans W4" panose="020B0400000000000000" pitchFamily="34" charset="-128"/>
              <a:ea typeface="Hiragino Sans W4" panose="020B0400000000000000" pitchFamily="34" charset="-128"/>
            </a:endParaRPr>
          </a:p>
        </p:txBody>
      </p:sp>
      <p:sp>
        <p:nvSpPr>
          <p:cNvPr id="13" name="テキスト ボックス 12">
            <a:extLst>
              <a:ext uri="{FF2B5EF4-FFF2-40B4-BE49-F238E27FC236}">
                <a16:creationId xmlns:a16="http://schemas.microsoft.com/office/drawing/2014/main" id="{9CC0A413-F7EC-F24F-B2A9-C5521F9906FC}"/>
              </a:ext>
            </a:extLst>
          </p:cNvPr>
          <p:cNvSpPr txBox="1"/>
          <p:nvPr/>
        </p:nvSpPr>
        <p:spPr>
          <a:xfrm>
            <a:off x="9081356" y="890243"/>
            <a:ext cx="415498" cy="369332"/>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科</a:t>
            </a:r>
          </a:p>
        </p:txBody>
      </p:sp>
      <p:sp>
        <p:nvSpPr>
          <p:cNvPr id="14" name="テキスト ボックス 13">
            <a:extLst>
              <a:ext uri="{FF2B5EF4-FFF2-40B4-BE49-F238E27FC236}">
                <a16:creationId xmlns:a16="http://schemas.microsoft.com/office/drawing/2014/main" id="{75951392-6FAF-B74A-9291-2CAA20FF257E}"/>
              </a:ext>
            </a:extLst>
          </p:cNvPr>
          <p:cNvSpPr txBox="1"/>
          <p:nvPr/>
        </p:nvSpPr>
        <p:spPr>
          <a:xfrm>
            <a:off x="2658534" y="3319976"/>
            <a:ext cx="415498" cy="369332"/>
          </a:xfrm>
          <a:prstGeom prst="rect">
            <a:avLst/>
          </a:prstGeom>
          <a:noFill/>
        </p:spPr>
        <p:txBody>
          <a:bodyPr wrap="none" rtlCol="0">
            <a:spAutoFit/>
          </a:bodyPr>
          <a:lstStyle/>
          <a:p>
            <a:r>
              <a:rPr lang="ja-JP" altLang="en-US">
                <a:latin typeface="Hiragino Sans W4" panose="020B0400000000000000" pitchFamily="34" charset="-128"/>
                <a:ea typeface="Hiragino Sans W4" panose="020B0400000000000000" pitchFamily="34" charset="-128"/>
              </a:rPr>
              <a:t>属</a:t>
            </a:r>
            <a:endParaRPr kumimoji="1" lang="ja-JP" altLang="en-US">
              <a:latin typeface="Hiragino Sans W4" panose="020B0400000000000000" pitchFamily="34" charset="-128"/>
              <a:ea typeface="Hiragino Sans W4" panose="020B0400000000000000" pitchFamily="34" charset="-128"/>
            </a:endParaRPr>
          </a:p>
        </p:txBody>
      </p:sp>
      <p:sp>
        <p:nvSpPr>
          <p:cNvPr id="15" name="テキスト ボックス 14">
            <a:extLst>
              <a:ext uri="{FF2B5EF4-FFF2-40B4-BE49-F238E27FC236}">
                <a16:creationId xmlns:a16="http://schemas.microsoft.com/office/drawing/2014/main" id="{BB813C51-D433-8E45-92F9-0A72B8914EF6}"/>
              </a:ext>
            </a:extLst>
          </p:cNvPr>
          <p:cNvSpPr txBox="1"/>
          <p:nvPr/>
        </p:nvSpPr>
        <p:spPr>
          <a:xfrm>
            <a:off x="4851603" y="3328154"/>
            <a:ext cx="415498" cy="369332"/>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種</a:t>
            </a:r>
          </a:p>
        </p:txBody>
      </p:sp>
    </p:spTree>
    <p:extLst>
      <p:ext uri="{BB962C8B-B14F-4D97-AF65-F5344CB8AC3E}">
        <p14:creationId xmlns:p14="http://schemas.microsoft.com/office/powerpoint/2010/main" val="380369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4E929B7D-CCA0-6746-8797-056690A76B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886" y="294483"/>
            <a:ext cx="5934681" cy="6594231"/>
          </a:xfrm>
          <a:prstGeom prst="rect">
            <a:avLst/>
          </a:prstGeom>
          <a:noFill/>
          <a:ln>
            <a:noFill/>
          </a:ln>
        </p:spPr>
      </p:pic>
      <p:pic>
        <p:nvPicPr>
          <p:cNvPr id="5" name="Picture 7">
            <a:extLst>
              <a:ext uri="{FF2B5EF4-FFF2-40B4-BE49-F238E27FC236}">
                <a16:creationId xmlns:a16="http://schemas.microsoft.com/office/drawing/2014/main" id="{009E1BC5-D827-3240-B3CD-1B18286EFD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50133" y="298939"/>
            <a:ext cx="6038972" cy="5627077"/>
          </a:xfrm>
          <a:prstGeom prst="rect">
            <a:avLst/>
          </a:prstGeom>
          <a:noFill/>
          <a:ln>
            <a:noFill/>
          </a:ln>
        </p:spPr>
      </p:pic>
      <p:sp>
        <p:nvSpPr>
          <p:cNvPr id="6" name="テキスト ボックス 5">
            <a:extLst>
              <a:ext uri="{FF2B5EF4-FFF2-40B4-BE49-F238E27FC236}">
                <a16:creationId xmlns:a16="http://schemas.microsoft.com/office/drawing/2014/main" id="{F53FE95D-B7E4-4048-95A0-AE01EE128F0C}"/>
              </a:ext>
            </a:extLst>
          </p:cNvPr>
          <p:cNvSpPr txBox="1"/>
          <p:nvPr/>
        </p:nvSpPr>
        <p:spPr>
          <a:xfrm>
            <a:off x="246182" y="0"/>
            <a:ext cx="6853158" cy="369332"/>
          </a:xfrm>
          <a:prstGeom prst="rect">
            <a:avLst/>
          </a:prstGeom>
          <a:noFill/>
        </p:spPr>
        <p:txBody>
          <a:bodyPr wrap="none" rtlCol="0">
            <a:spAutoFit/>
          </a:bodyPr>
          <a:lstStyle/>
          <a:p>
            <a:r>
              <a:rPr kumimoji="1" lang="en-US" altLang="ja-JP" dirty="0">
                <a:solidFill>
                  <a:schemeClr val="bg1">
                    <a:lumMod val="50000"/>
                  </a:schemeClr>
                </a:solidFill>
                <a:latin typeface="Hiragino Sans W4" panose="020B0400000000000000" pitchFamily="34" charset="-128"/>
                <a:ea typeface="Hiragino Sans W4" panose="020B0400000000000000" pitchFamily="34" charset="-128"/>
              </a:rPr>
              <a:t>Land						</a:t>
            </a:r>
            <a:r>
              <a:rPr lang="en-US" altLang="ja-JP" dirty="0">
                <a:solidFill>
                  <a:schemeClr val="bg1">
                    <a:lumMod val="50000"/>
                  </a:schemeClr>
                </a:solidFill>
                <a:latin typeface="Hiragino Sans W4" panose="020B0400000000000000" pitchFamily="34" charset="-128"/>
                <a:ea typeface="Hiragino Sans W4" panose="020B0400000000000000" pitchFamily="34" charset="-128"/>
              </a:rPr>
              <a:t>     </a:t>
            </a:r>
            <a:r>
              <a:rPr kumimoji="1" lang="en-US" altLang="ja-JP" dirty="0">
                <a:solidFill>
                  <a:schemeClr val="bg1">
                    <a:lumMod val="50000"/>
                  </a:schemeClr>
                </a:solidFill>
                <a:latin typeface="Hiragino Sans W4" panose="020B0400000000000000" pitchFamily="34" charset="-128"/>
                <a:ea typeface="Hiragino Sans W4" panose="020B0400000000000000" pitchFamily="34" charset="-128"/>
              </a:rPr>
              <a:t>Ocean</a:t>
            </a:r>
            <a:endParaRPr kumimoji="1" lang="ja-JP" altLang="en-US">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7" name="テキスト ボックス 6">
            <a:extLst>
              <a:ext uri="{FF2B5EF4-FFF2-40B4-BE49-F238E27FC236}">
                <a16:creationId xmlns:a16="http://schemas.microsoft.com/office/drawing/2014/main" id="{109F616E-9BEA-B54A-A84A-8C3FCA425951}"/>
              </a:ext>
            </a:extLst>
          </p:cNvPr>
          <p:cNvSpPr txBox="1"/>
          <p:nvPr/>
        </p:nvSpPr>
        <p:spPr>
          <a:xfrm>
            <a:off x="7352784" y="6086166"/>
            <a:ext cx="3647152" cy="646331"/>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真核生物は漸近のパターンを示す</a:t>
            </a:r>
            <a:endParaRPr kumimoji="1"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原核生物は漸近していない</a:t>
            </a:r>
            <a:endParaRPr kumimoji="1" lang="ja-JP" altLang="en-US">
              <a:latin typeface="Hiragino Sans W4" panose="020B0400000000000000" pitchFamily="34" charset="-128"/>
              <a:ea typeface="Hiragino Sans W4" panose="020B0400000000000000" pitchFamily="34" charset="-128"/>
            </a:endParaRPr>
          </a:p>
        </p:txBody>
      </p:sp>
      <p:sp>
        <p:nvSpPr>
          <p:cNvPr id="8" name="テキスト ボックス 7">
            <a:extLst>
              <a:ext uri="{FF2B5EF4-FFF2-40B4-BE49-F238E27FC236}">
                <a16:creationId xmlns:a16="http://schemas.microsoft.com/office/drawing/2014/main" id="{29570366-BA22-AD4E-A06E-87224D7408F3}"/>
              </a:ext>
            </a:extLst>
          </p:cNvPr>
          <p:cNvSpPr txBox="1"/>
          <p:nvPr/>
        </p:nvSpPr>
        <p:spPr>
          <a:xfrm>
            <a:off x="-46597" y="508731"/>
            <a:ext cx="530915" cy="230832"/>
          </a:xfrm>
          <a:prstGeom prst="rect">
            <a:avLst/>
          </a:prstGeom>
          <a:noFill/>
        </p:spPr>
        <p:txBody>
          <a:bodyPr wrap="none" rtlCol="0">
            <a:spAutoFit/>
          </a:bodyPr>
          <a:lstStyle/>
          <a:p>
            <a:r>
              <a:rPr kumimoji="1" lang="ja-JP" altLang="en-US" sz="900">
                <a:solidFill>
                  <a:schemeClr val="accent6">
                    <a:lumMod val="75000"/>
                  </a:schemeClr>
                </a:solidFill>
                <a:latin typeface="Hiragino Sans W4" panose="020B0400000000000000" pitchFamily="34" charset="-128"/>
                <a:ea typeface="Hiragino Sans W4" panose="020B0400000000000000" pitchFamily="34" charset="-128"/>
              </a:rPr>
              <a:t>動物界</a:t>
            </a:r>
          </a:p>
        </p:txBody>
      </p:sp>
      <p:sp>
        <p:nvSpPr>
          <p:cNvPr id="9" name="テキスト ボックス 8">
            <a:extLst>
              <a:ext uri="{FF2B5EF4-FFF2-40B4-BE49-F238E27FC236}">
                <a16:creationId xmlns:a16="http://schemas.microsoft.com/office/drawing/2014/main" id="{29111DDD-8E3B-2948-A16C-A70CABFB5D6B}"/>
              </a:ext>
            </a:extLst>
          </p:cNvPr>
          <p:cNvSpPr txBox="1"/>
          <p:nvPr/>
        </p:nvSpPr>
        <p:spPr>
          <a:xfrm>
            <a:off x="-52932" y="1430565"/>
            <a:ext cx="723275" cy="200055"/>
          </a:xfrm>
          <a:prstGeom prst="rect">
            <a:avLst/>
          </a:prstGeom>
          <a:noFill/>
        </p:spPr>
        <p:txBody>
          <a:bodyPr wrap="none" rtlCol="0">
            <a:spAutoFit/>
          </a:bodyPr>
          <a:lstStyle/>
          <a:p>
            <a:r>
              <a:rPr kumimoji="1" lang="ja-JP" altLang="en-US" sz="700">
                <a:solidFill>
                  <a:schemeClr val="accent6">
                    <a:lumMod val="75000"/>
                  </a:schemeClr>
                </a:solidFill>
                <a:latin typeface="Hiragino Sans W4" panose="020B0400000000000000" pitchFamily="34" charset="-128"/>
                <a:ea typeface="Hiragino Sans W4" panose="020B0400000000000000" pitchFamily="34" charset="-128"/>
              </a:rPr>
              <a:t>クロミスタ界</a:t>
            </a:r>
            <a:endParaRPr kumimoji="1" lang="en-US" altLang="ja-JP" sz="700"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4AFC1AAF-B761-174D-87E8-43992821D372}"/>
              </a:ext>
            </a:extLst>
          </p:cNvPr>
          <p:cNvSpPr txBox="1"/>
          <p:nvPr/>
        </p:nvSpPr>
        <p:spPr>
          <a:xfrm>
            <a:off x="-46597" y="2350732"/>
            <a:ext cx="415498" cy="230832"/>
          </a:xfrm>
          <a:prstGeom prst="rect">
            <a:avLst/>
          </a:prstGeom>
          <a:noFill/>
        </p:spPr>
        <p:txBody>
          <a:bodyPr wrap="none" rtlCol="0">
            <a:spAutoFit/>
          </a:bodyPr>
          <a:lstStyle/>
          <a:p>
            <a:r>
              <a:rPr lang="ja-JP" altLang="en-US" sz="900">
                <a:solidFill>
                  <a:schemeClr val="accent6">
                    <a:lumMod val="75000"/>
                  </a:schemeClr>
                </a:solidFill>
                <a:latin typeface="Hiragino Sans W4" panose="020B0400000000000000" pitchFamily="34" charset="-128"/>
                <a:ea typeface="Hiragino Sans W4" panose="020B0400000000000000" pitchFamily="34" charset="-128"/>
              </a:rPr>
              <a:t>菌</a:t>
            </a:r>
            <a:r>
              <a:rPr kumimoji="1" lang="ja-JP" altLang="en-US" sz="900">
                <a:solidFill>
                  <a:schemeClr val="accent6">
                    <a:lumMod val="75000"/>
                  </a:schemeClr>
                </a:solidFill>
                <a:latin typeface="Hiragino Sans W4" panose="020B0400000000000000" pitchFamily="34" charset="-128"/>
                <a:ea typeface="Hiragino Sans W4" panose="020B0400000000000000" pitchFamily="34" charset="-128"/>
              </a:rPr>
              <a:t>界</a:t>
            </a:r>
          </a:p>
        </p:txBody>
      </p:sp>
      <p:sp>
        <p:nvSpPr>
          <p:cNvPr id="11" name="テキスト ボックス 10">
            <a:extLst>
              <a:ext uri="{FF2B5EF4-FFF2-40B4-BE49-F238E27FC236}">
                <a16:creationId xmlns:a16="http://schemas.microsoft.com/office/drawing/2014/main" id="{8E05BEFE-4A84-124C-AB0E-CB0F9E3C700C}"/>
              </a:ext>
            </a:extLst>
          </p:cNvPr>
          <p:cNvSpPr txBox="1"/>
          <p:nvPr/>
        </p:nvSpPr>
        <p:spPr>
          <a:xfrm>
            <a:off x="-46597" y="3085485"/>
            <a:ext cx="530915" cy="230832"/>
          </a:xfrm>
          <a:prstGeom prst="rect">
            <a:avLst/>
          </a:prstGeom>
          <a:noFill/>
        </p:spPr>
        <p:txBody>
          <a:bodyPr wrap="none" rtlCol="0">
            <a:spAutoFit/>
          </a:bodyPr>
          <a:lstStyle/>
          <a:p>
            <a:r>
              <a:rPr kumimoji="1" lang="ja-JP" altLang="en-US" sz="900">
                <a:solidFill>
                  <a:schemeClr val="accent6">
                    <a:lumMod val="75000"/>
                  </a:schemeClr>
                </a:solidFill>
                <a:latin typeface="Hiragino Sans W4" panose="020B0400000000000000" pitchFamily="34" charset="-128"/>
                <a:ea typeface="Hiragino Sans W4" panose="020B0400000000000000" pitchFamily="34" charset="-128"/>
              </a:rPr>
              <a:t>植物界</a:t>
            </a:r>
          </a:p>
        </p:txBody>
      </p:sp>
      <p:sp>
        <p:nvSpPr>
          <p:cNvPr id="12" name="テキスト ボックス 11">
            <a:extLst>
              <a:ext uri="{FF2B5EF4-FFF2-40B4-BE49-F238E27FC236}">
                <a16:creationId xmlns:a16="http://schemas.microsoft.com/office/drawing/2014/main" id="{468EF0A2-A1DF-AC4F-AB5F-DA4CB1557DC9}"/>
              </a:ext>
            </a:extLst>
          </p:cNvPr>
          <p:cNvSpPr txBox="1"/>
          <p:nvPr/>
        </p:nvSpPr>
        <p:spPr>
          <a:xfrm>
            <a:off x="-57748" y="4136930"/>
            <a:ext cx="761747" cy="230832"/>
          </a:xfrm>
          <a:prstGeom prst="rect">
            <a:avLst/>
          </a:prstGeom>
          <a:noFill/>
        </p:spPr>
        <p:txBody>
          <a:bodyPr wrap="none" rtlCol="0">
            <a:spAutoFit/>
          </a:bodyPr>
          <a:lstStyle/>
          <a:p>
            <a:r>
              <a:rPr lang="ja-JP" altLang="en-US" sz="900">
                <a:solidFill>
                  <a:schemeClr val="accent6">
                    <a:lumMod val="75000"/>
                  </a:schemeClr>
                </a:solidFill>
                <a:latin typeface="Hiragino Sans W4" panose="020B0400000000000000" pitchFamily="34" charset="-128"/>
                <a:ea typeface="Hiragino Sans W4" panose="020B0400000000000000" pitchFamily="34" charset="-128"/>
              </a:rPr>
              <a:t>原生生物</a:t>
            </a:r>
            <a:r>
              <a:rPr kumimoji="1" lang="ja-JP" altLang="en-US" sz="900">
                <a:solidFill>
                  <a:schemeClr val="accent6">
                    <a:lumMod val="75000"/>
                  </a:schemeClr>
                </a:solidFill>
                <a:latin typeface="Hiragino Sans W4" panose="020B0400000000000000" pitchFamily="34" charset="-128"/>
                <a:ea typeface="Hiragino Sans W4" panose="020B0400000000000000" pitchFamily="34" charset="-128"/>
              </a:rPr>
              <a:t>界</a:t>
            </a:r>
          </a:p>
        </p:txBody>
      </p:sp>
      <p:sp>
        <p:nvSpPr>
          <p:cNvPr id="13" name="テキスト ボックス 12">
            <a:extLst>
              <a:ext uri="{FF2B5EF4-FFF2-40B4-BE49-F238E27FC236}">
                <a16:creationId xmlns:a16="http://schemas.microsoft.com/office/drawing/2014/main" id="{C04A201A-CAC5-6C40-B881-A72969186A1F}"/>
              </a:ext>
            </a:extLst>
          </p:cNvPr>
          <p:cNvSpPr txBox="1"/>
          <p:nvPr/>
        </p:nvSpPr>
        <p:spPr>
          <a:xfrm>
            <a:off x="-57748" y="5072959"/>
            <a:ext cx="646331" cy="369332"/>
          </a:xfrm>
          <a:prstGeom prst="rect">
            <a:avLst/>
          </a:prstGeom>
          <a:noFill/>
        </p:spPr>
        <p:txBody>
          <a:bodyPr wrap="none" rtlCol="0">
            <a:spAutoFit/>
          </a:bodyPr>
          <a:lstStyle/>
          <a:p>
            <a:r>
              <a:rPr lang="ja-JP" altLang="en-US" sz="900">
                <a:solidFill>
                  <a:schemeClr val="accent6">
                    <a:lumMod val="75000"/>
                  </a:schemeClr>
                </a:solidFill>
                <a:latin typeface="Hiragino Sans W4" panose="020B0400000000000000" pitchFamily="34" charset="-128"/>
                <a:ea typeface="Hiragino Sans W4" panose="020B0400000000000000" pitchFamily="34" charset="-128"/>
              </a:rPr>
              <a:t>古細菌</a:t>
            </a:r>
            <a:endParaRPr lang="en-US" altLang="ja-JP" sz="900" dirty="0">
              <a:solidFill>
                <a:schemeClr val="accent6">
                  <a:lumMod val="75000"/>
                </a:schemeClr>
              </a:solidFill>
              <a:latin typeface="Hiragino Sans W4" panose="020B0400000000000000" pitchFamily="34" charset="-128"/>
              <a:ea typeface="Hiragino Sans W4" panose="020B0400000000000000" pitchFamily="34" charset="-128"/>
            </a:endParaRPr>
          </a:p>
          <a:p>
            <a:r>
              <a:rPr kumimoji="1" lang="ja-JP" altLang="en-US" sz="900">
                <a:solidFill>
                  <a:schemeClr val="accent6">
                    <a:lumMod val="75000"/>
                  </a:schemeClr>
                </a:solidFill>
                <a:latin typeface="Hiragino Sans W4" panose="020B0400000000000000" pitchFamily="34" charset="-128"/>
                <a:ea typeface="Hiragino Sans W4" panose="020B0400000000000000" pitchFamily="34" charset="-128"/>
              </a:rPr>
              <a:t>ドメイン</a:t>
            </a:r>
          </a:p>
        </p:txBody>
      </p:sp>
      <p:sp>
        <p:nvSpPr>
          <p:cNvPr id="14" name="テキスト ボックス 13">
            <a:extLst>
              <a:ext uri="{FF2B5EF4-FFF2-40B4-BE49-F238E27FC236}">
                <a16:creationId xmlns:a16="http://schemas.microsoft.com/office/drawing/2014/main" id="{ADD223A1-D580-A545-B42F-EBB2607C7EB8}"/>
              </a:ext>
            </a:extLst>
          </p:cNvPr>
          <p:cNvSpPr txBox="1"/>
          <p:nvPr/>
        </p:nvSpPr>
        <p:spPr>
          <a:xfrm>
            <a:off x="-60180" y="6008988"/>
            <a:ext cx="530915" cy="230832"/>
          </a:xfrm>
          <a:prstGeom prst="rect">
            <a:avLst/>
          </a:prstGeom>
          <a:noFill/>
        </p:spPr>
        <p:txBody>
          <a:bodyPr wrap="none" rtlCol="0">
            <a:spAutoFit/>
          </a:bodyPr>
          <a:lstStyle/>
          <a:p>
            <a:r>
              <a:rPr lang="ja-JP" altLang="en-US" sz="900">
                <a:solidFill>
                  <a:schemeClr val="accent6">
                    <a:lumMod val="75000"/>
                  </a:schemeClr>
                </a:solidFill>
                <a:latin typeface="Hiragino Sans W4" panose="020B0400000000000000" pitchFamily="34" charset="-128"/>
                <a:ea typeface="Hiragino Sans W4" panose="020B0400000000000000" pitchFamily="34" charset="-128"/>
              </a:rPr>
              <a:t>細菌</a:t>
            </a:r>
            <a:r>
              <a:rPr kumimoji="1" lang="ja-JP" altLang="en-US" sz="900">
                <a:solidFill>
                  <a:schemeClr val="accent6">
                    <a:lumMod val="75000"/>
                  </a:schemeClr>
                </a:solidFill>
                <a:latin typeface="Hiragino Sans W4" panose="020B0400000000000000" pitchFamily="34" charset="-128"/>
                <a:ea typeface="Hiragino Sans W4" panose="020B0400000000000000" pitchFamily="34" charset="-128"/>
              </a:rPr>
              <a:t>界</a:t>
            </a:r>
          </a:p>
        </p:txBody>
      </p:sp>
    </p:spTree>
    <p:extLst>
      <p:ext uri="{BB962C8B-B14F-4D97-AF65-F5344CB8AC3E}">
        <p14:creationId xmlns:p14="http://schemas.microsoft.com/office/powerpoint/2010/main" val="334709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B1BD35C-8E7E-474D-8C75-9F6D78CE369E}"/>
              </a:ext>
            </a:extLst>
          </p:cNvPr>
          <p:cNvPicPr>
            <a:picLocks noChangeAspect="1"/>
          </p:cNvPicPr>
          <p:nvPr/>
        </p:nvPicPr>
        <p:blipFill>
          <a:blip r:embed="rId3"/>
          <a:stretch>
            <a:fillRect/>
          </a:stretch>
        </p:blipFill>
        <p:spPr>
          <a:xfrm>
            <a:off x="427788" y="1205220"/>
            <a:ext cx="4330418" cy="2461462"/>
          </a:xfrm>
          <a:prstGeom prst="rect">
            <a:avLst/>
          </a:prstGeom>
        </p:spPr>
      </p:pic>
      <p:sp>
        <p:nvSpPr>
          <p:cNvPr id="7" name="テキスト ボックス 6">
            <a:extLst>
              <a:ext uri="{FF2B5EF4-FFF2-40B4-BE49-F238E27FC236}">
                <a16:creationId xmlns:a16="http://schemas.microsoft.com/office/drawing/2014/main" id="{457A7939-C9A0-144A-8BF5-FE910CAC743D}"/>
              </a:ext>
            </a:extLst>
          </p:cNvPr>
          <p:cNvSpPr txBox="1"/>
          <p:nvPr/>
        </p:nvSpPr>
        <p:spPr>
          <a:xfrm>
            <a:off x="427788" y="3661986"/>
            <a:ext cx="5420074" cy="646331"/>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各タクソンごとに漸近値を計算すると，</a:t>
            </a:r>
            <a:endParaRPr kumimoji="1" lang="en-US" altLang="ja-JP" dirty="0">
              <a:latin typeface="Hiragino Sans W4" panose="020B0400000000000000" pitchFamily="34" charset="-128"/>
              <a:ea typeface="Hiragino Sans W4" panose="020B0400000000000000" pitchFamily="34" charset="-128"/>
            </a:endParaRPr>
          </a:p>
          <a:p>
            <a:r>
              <a:rPr kumimoji="1" lang="en-US" altLang="ja-JP" dirty="0">
                <a:latin typeface="Hiragino Sans W4" panose="020B0400000000000000" pitchFamily="34" charset="-128"/>
                <a:ea typeface="Hiragino Sans W4" panose="020B0400000000000000" pitchFamily="34" charset="-128"/>
              </a:rPr>
              <a:t>log(log(taxa</a:t>
            </a:r>
            <a:r>
              <a:rPr kumimoji="1" lang="ja-JP" altLang="en-US">
                <a:latin typeface="Hiragino Sans W4" panose="020B0400000000000000" pitchFamily="34" charset="-128"/>
                <a:ea typeface="Hiragino Sans W4" panose="020B0400000000000000" pitchFamily="34" charset="-128"/>
              </a:rPr>
              <a:t>数</a:t>
            </a:r>
            <a:r>
              <a:rPr kumimoji="1" lang="en-US" altLang="ja-JP" dirty="0">
                <a:latin typeface="Hiragino Sans W4" panose="020B0400000000000000" pitchFamily="34" charset="-128"/>
                <a:ea typeface="Hiragino Sans W4" panose="020B0400000000000000" pitchFamily="34" charset="-128"/>
              </a:rPr>
              <a:t>))</a:t>
            </a:r>
            <a:r>
              <a:rPr kumimoji="1" lang="ja-JP" altLang="en-US">
                <a:latin typeface="Hiragino Sans W4" panose="020B0400000000000000" pitchFamily="34" charset="-128"/>
                <a:ea typeface="Hiragino Sans W4" panose="020B0400000000000000" pitchFamily="34" charset="-128"/>
              </a:rPr>
              <a:t>がランクごとに直線的関係にある</a:t>
            </a:r>
          </a:p>
        </p:txBody>
      </p:sp>
      <p:pic>
        <p:nvPicPr>
          <p:cNvPr id="3" name="図 2">
            <a:extLst>
              <a:ext uri="{FF2B5EF4-FFF2-40B4-BE49-F238E27FC236}">
                <a16:creationId xmlns:a16="http://schemas.microsoft.com/office/drawing/2014/main" id="{CD96EC5F-B0D0-4443-9CF9-C1639CBC532D}"/>
              </a:ext>
            </a:extLst>
          </p:cNvPr>
          <p:cNvPicPr>
            <a:picLocks noChangeAspect="1"/>
          </p:cNvPicPr>
          <p:nvPr/>
        </p:nvPicPr>
        <p:blipFill>
          <a:blip r:embed="rId4"/>
          <a:stretch>
            <a:fillRect/>
          </a:stretch>
        </p:blipFill>
        <p:spPr>
          <a:xfrm>
            <a:off x="6061970" y="1257354"/>
            <a:ext cx="4983303" cy="4687344"/>
          </a:xfrm>
          <a:prstGeom prst="rect">
            <a:avLst/>
          </a:prstGeom>
        </p:spPr>
      </p:pic>
      <p:sp>
        <p:nvSpPr>
          <p:cNvPr id="9" name="テキスト ボックス 8">
            <a:extLst>
              <a:ext uri="{FF2B5EF4-FFF2-40B4-BE49-F238E27FC236}">
                <a16:creationId xmlns:a16="http://schemas.microsoft.com/office/drawing/2014/main" id="{865CD9FA-7F87-184A-8819-91542DBD20C4}"/>
              </a:ext>
            </a:extLst>
          </p:cNvPr>
          <p:cNvSpPr txBox="1"/>
          <p:nvPr/>
        </p:nvSpPr>
        <p:spPr>
          <a:xfrm>
            <a:off x="5847862" y="720828"/>
            <a:ext cx="6109365" cy="646331"/>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この関係を用いて，ほぼ完璧に記載されている分類群</a:t>
            </a:r>
            <a:endParaRPr kumimoji="1"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について種数予測</a:t>
            </a:r>
            <a:r>
              <a:rPr lang="en-US" altLang="ja-JP" dirty="0">
                <a:latin typeface="Hiragino Sans W4" panose="020B0400000000000000" pitchFamily="34" charset="-128"/>
                <a:ea typeface="Hiragino Sans W4" panose="020B0400000000000000" pitchFamily="34" charset="-128"/>
              </a:rPr>
              <a:t> → </a:t>
            </a:r>
            <a:r>
              <a:rPr lang="ja-JP" altLang="en-US">
                <a:latin typeface="Hiragino Sans W4" panose="020B0400000000000000" pitchFamily="34" charset="-128"/>
                <a:ea typeface="Hiragino Sans W4" panose="020B0400000000000000" pitchFamily="34" charset="-128"/>
              </a:rPr>
              <a:t>ほぼ正解（予測種数がやや多い）</a:t>
            </a:r>
            <a:endParaRPr kumimoji="1" lang="ja-JP" altLang="en-US">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76C3A9B7-38A4-5F40-A6AC-08E33BB9968D}"/>
              </a:ext>
            </a:extLst>
          </p:cNvPr>
          <p:cNvSpPr txBox="1"/>
          <p:nvPr/>
        </p:nvSpPr>
        <p:spPr>
          <a:xfrm>
            <a:off x="6610514" y="5898817"/>
            <a:ext cx="4410182" cy="584775"/>
          </a:xfrm>
          <a:prstGeom prst="rect">
            <a:avLst/>
          </a:prstGeom>
          <a:noFill/>
        </p:spPr>
        <p:txBody>
          <a:bodyPr wrap="none" rtlCol="0">
            <a:spAutoFit/>
          </a:bodyPr>
          <a:lstStyle/>
          <a:p>
            <a:r>
              <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rPr>
              <a:t>X</a:t>
            </a:r>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軸が推定，</a:t>
            </a:r>
            <a:r>
              <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rPr>
              <a:t>y</a:t>
            </a:r>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軸が実際の種数</a:t>
            </a:r>
            <a:endPar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縦棒は</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Source</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による違い（学者ごとの流儀）</a:t>
            </a:r>
            <a:endPar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11" name="屈折矢印 10">
            <a:extLst>
              <a:ext uri="{FF2B5EF4-FFF2-40B4-BE49-F238E27FC236}">
                <a16:creationId xmlns:a16="http://schemas.microsoft.com/office/drawing/2014/main" id="{CAF0BF2B-42A6-D740-B0E3-2C945B2FC7D7}"/>
              </a:ext>
            </a:extLst>
          </p:cNvPr>
          <p:cNvSpPr/>
          <p:nvPr/>
        </p:nvSpPr>
        <p:spPr>
          <a:xfrm rot="5400000">
            <a:off x="4228126" y="4501663"/>
            <a:ext cx="797169" cy="851552"/>
          </a:xfrm>
          <a:prstGeom prst="bentUp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03A56DD-E730-C947-8BCF-68C5F11D678D}"/>
              </a:ext>
            </a:extLst>
          </p:cNvPr>
          <p:cNvSpPr txBox="1"/>
          <p:nvPr/>
        </p:nvSpPr>
        <p:spPr>
          <a:xfrm>
            <a:off x="475136" y="297097"/>
            <a:ext cx="10807908" cy="523220"/>
          </a:xfrm>
          <a:prstGeom prst="rect">
            <a:avLst/>
          </a:prstGeom>
          <a:noFill/>
        </p:spPr>
        <p:txBody>
          <a:bodyPr wrap="square" rtlCol="0">
            <a:spAutoFit/>
          </a:bodyPr>
          <a:lstStyle/>
          <a:p>
            <a:r>
              <a:rPr lang="en-US" altLang="ja-JP" sz="2800" b="1" dirty="0">
                <a:solidFill>
                  <a:schemeClr val="bg1">
                    <a:lumMod val="50000"/>
                  </a:schemeClr>
                </a:solidFill>
                <a:latin typeface="Hiragino Sans W4" panose="020B0400000000000000" pitchFamily="34" charset="-128"/>
                <a:ea typeface="Hiragino Sans W4" panose="020B0400000000000000" pitchFamily="34" charset="-128"/>
              </a:rPr>
              <a:t>Higher taxon approach</a:t>
            </a:r>
            <a:endParaRPr kumimoji="1" lang="ja-JP" altLang="en-US" sz="2800" b="1">
              <a:solidFill>
                <a:schemeClr val="bg1">
                  <a:lumMod val="50000"/>
                </a:schemeClr>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76542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6C26103-DD9F-B44D-BA03-DAFC714B0CE0}"/>
              </a:ext>
            </a:extLst>
          </p:cNvPr>
          <p:cNvSpPr txBox="1"/>
          <p:nvPr/>
        </p:nvSpPr>
        <p:spPr>
          <a:xfrm>
            <a:off x="475136" y="297097"/>
            <a:ext cx="10807908" cy="523220"/>
          </a:xfrm>
          <a:prstGeom prst="rect">
            <a:avLst/>
          </a:prstGeom>
          <a:noFill/>
        </p:spPr>
        <p:txBody>
          <a:bodyPr wrap="square" rtlCol="0">
            <a:spAutoFit/>
          </a:bodyPr>
          <a:lstStyle/>
          <a:p>
            <a:r>
              <a:rPr lang="ja-JP" altLang="en-US" sz="2800" b="1">
                <a:solidFill>
                  <a:schemeClr val="bg1">
                    <a:lumMod val="50000"/>
                  </a:schemeClr>
                </a:solidFill>
                <a:latin typeface="Hiragino Sans W4" panose="020B0400000000000000" pitchFamily="34" charset="-128"/>
                <a:ea typeface="Hiragino Sans W4" panose="020B0400000000000000" pitchFamily="34" charset="-128"/>
              </a:rPr>
              <a:t>既存データを用いた分析結果</a:t>
            </a:r>
            <a:endParaRPr kumimoji="1" lang="ja-JP" altLang="en-US" sz="2800" b="1">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865CD9FA-7F87-184A-8819-91542DBD20C4}"/>
              </a:ext>
            </a:extLst>
          </p:cNvPr>
          <p:cNvSpPr txBox="1"/>
          <p:nvPr/>
        </p:nvSpPr>
        <p:spPr>
          <a:xfrm>
            <a:off x="536272" y="1013436"/>
            <a:ext cx="11119456" cy="400110"/>
          </a:xfrm>
          <a:prstGeom prst="rect">
            <a:avLst/>
          </a:prstGeom>
          <a:noFill/>
        </p:spPr>
        <p:txBody>
          <a:bodyPr wrap="square" rtlCol="0">
            <a:spAutoFit/>
          </a:bodyPr>
          <a:lstStyle/>
          <a:p>
            <a:r>
              <a:rPr kumimoji="1" lang="ja-JP" altLang="en-US" sz="2000">
                <a:latin typeface="Hiragino Sans W4" panose="020B0400000000000000" pitchFamily="34" charset="-128"/>
                <a:ea typeface="Hiragino Sans W4" panose="020B0400000000000000" pitchFamily="34" charset="-128"/>
              </a:rPr>
              <a:t>★真核生物</a:t>
            </a:r>
            <a:r>
              <a:rPr kumimoji="1" lang="en-US" altLang="ja-JP" sz="2000" dirty="0">
                <a:latin typeface="Hiragino Sans W4" panose="020B0400000000000000" pitchFamily="34" charset="-128"/>
                <a:ea typeface="Hiragino Sans W4" panose="020B0400000000000000" pitchFamily="34" charset="-128"/>
              </a:rPr>
              <a:t>Eukaryote</a:t>
            </a:r>
            <a:r>
              <a:rPr kumimoji="1" lang="ja-JP" altLang="en-US" sz="2000">
                <a:latin typeface="Hiragino Sans W4" panose="020B0400000000000000" pitchFamily="34" charset="-128"/>
                <a:ea typeface="Hiragino Sans W4" panose="020B0400000000000000" pitchFamily="34" charset="-128"/>
              </a:rPr>
              <a:t>（古細菌</a:t>
            </a:r>
            <a:r>
              <a:rPr kumimoji="1" lang="en-US" altLang="ja-JP" sz="2000" dirty="0">
                <a:latin typeface="Hiragino Sans W4" panose="020B0400000000000000" pitchFamily="34" charset="-128"/>
                <a:ea typeface="Hiragino Sans W4" panose="020B0400000000000000" pitchFamily="34" charset="-128"/>
              </a:rPr>
              <a:t>Archaea</a:t>
            </a:r>
            <a:r>
              <a:rPr lang="ja-JP" altLang="en-US" sz="2000">
                <a:latin typeface="Hiragino Sans W4" panose="020B0400000000000000" pitchFamily="34" charset="-128"/>
                <a:ea typeface="Hiragino Sans W4" panose="020B0400000000000000" pitchFamily="34" charset="-128"/>
              </a:rPr>
              <a:t>，バクテリア</a:t>
            </a:r>
            <a:r>
              <a:rPr lang="en-US" altLang="ja-JP" sz="2000" dirty="0">
                <a:latin typeface="Hiragino Sans W4" panose="020B0400000000000000" pitchFamily="34" charset="-128"/>
                <a:ea typeface="Hiragino Sans W4" panose="020B0400000000000000" pitchFamily="34" charset="-128"/>
              </a:rPr>
              <a:t>Bacteria</a:t>
            </a:r>
            <a:r>
              <a:rPr lang="ja-JP" altLang="en-US" sz="2000">
                <a:latin typeface="Hiragino Sans W4" panose="020B0400000000000000" pitchFamily="34" charset="-128"/>
                <a:ea typeface="Hiragino Sans W4" panose="020B0400000000000000" pitchFamily="34" charset="-128"/>
              </a:rPr>
              <a:t>以外</a:t>
            </a:r>
            <a:r>
              <a:rPr kumimoji="1" lang="ja-JP" altLang="en-US" sz="2000">
                <a:latin typeface="Hiragino Sans W4" panose="020B0400000000000000" pitchFamily="34" charset="-128"/>
                <a:ea typeface="Hiragino Sans W4" panose="020B0400000000000000" pitchFamily="34" charset="-128"/>
              </a:rPr>
              <a:t>）ドメイン内で種数予測</a:t>
            </a:r>
            <a:endParaRPr kumimoji="1" lang="en-US" altLang="ja-JP" sz="2000" dirty="0">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03B5152F-AB8C-0B42-AF47-EFCE96C2D8D0}"/>
              </a:ext>
            </a:extLst>
          </p:cNvPr>
          <p:cNvSpPr txBox="1"/>
          <p:nvPr/>
        </p:nvSpPr>
        <p:spPr>
          <a:xfrm>
            <a:off x="950800" y="1611546"/>
            <a:ext cx="11119456" cy="3262432"/>
          </a:xfrm>
          <a:prstGeom prst="rect">
            <a:avLst/>
          </a:prstGeom>
          <a:noFill/>
        </p:spPr>
        <p:txBody>
          <a:bodyPr wrap="square" rtlCol="0">
            <a:spAutoFit/>
          </a:bodyPr>
          <a:lstStyle/>
          <a:p>
            <a:pPr lvl="2"/>
            <a:r>
              <a:rPr kumimoji="1" lang="ja-JP" altLang="en-US" sz="2400">
                <a:solidFill>
                  <a:schemeClr val="accent2"/>
                </a:solidFill>
                <a:latin typeface="Hiragino Sans W4" panose="020B0400000000000000" pitchFamily="34" charset="-128"/>
                <a:ea typeface="Hiragino Sans W4" panose="020B0400000000000000" pitchFamily="34" charset="-128"/>
              </a:rPr>
              <a:t>動物</a:t>
            </a:r>
            <a:r>
              <a:rPr kumimoji="1" lang="en-US" altLang="ja-JP" sz="2400" dirty="0">
                <a:solidFill>
                  <a:schemeClr val="accent2"/>
                </a:solidFill>
                <a:latin typeface="Hiragino Sans W4" panose="020B0400000000000000" pitchFamily="34" charset="-128"/>
                <a:ea typeface="Hiragino Sans W4" panose="020B0400000000000000" pitchFamily="34" charset="-128"/>
              </a:rPr>
              <a:t>		~7,770,000 (777</a:t>
            </a:r>
            <a:r>
              <a:rPr kumimoji="1" lang="ja-JP" altLang="en-US" sz="2400">
                <a:solidFill>
                  <a:schemeClr val="accent2"/>
                </a:solidFill>
                <a:latin typeface="Hiragino Sans W4" panose="020B0400000000000000" pitchFamily="34" charset="-128"/>
                <a:ea typeface="Hiragino Sans W4" panose="020B0400000000000000" pitchFamily="34" charset="-128"/>
              </a:rPr>
              <a:t>万</a:t>
            </a:r>
            <a:r>
              <a:rPr kumimoji="1" lang="en-US" altLang="ja-JP" sz="2400" dirty="0">
                <a:solidFill>
                  <a:schemeClr val="accent2"/>
                </a:solidFill>
                <a:latin typeface="Hiragino Sans W4" panose="020B0400000000000000" pitchFamily="34" charset="-128"/>
                <a:ea typeface="Hiragino Sans W4" panose="020B0400000000000000" pitchFamily="34" charset="-128"/>
              </a:rPr>
              <a:t>)</a:t>
            </a:r>
          </a:p>
          <a:p>
            <a:pPr lvl="2"/>
            <a:r>
              <a:rPr lang="ja-JP" altLang="en-US" sz="2400">
                <a:solidFill>
                  <a:schemeClr val="accent2"/>
                </a:solidFill>
                <a:latin typeface="Hiragino Sans W4" panose="020B0400000000000000" pitchFamily="34" charset="-128"/>
                <a:ea typeface="Hiragino Sans W4" panose="020B0400000000000000" pitchFamily="34" charset="-128"/>
              </a:rPr>
              <a:t>植物</a:t>
            </a:r>
            <a:r>
              <a:rPr lang="en-US" altLang="ja-JP" sz="2400" dirty="0">
                <a:solidFill>
                  <a:schemeClr val="accent2"/>
                </a:solidFill>
                <a:latin typeface="Hiragino Sans W4" panose="020B0400000000000000" pitchFamily="34" charset="-128"/>
                <a:ea typeface="Hiragino Sans W4" panose="020B0400000000000000" pitchFamily="34" charset="-128"/>
              </a:rPr>
              <a:t>		~298,000    (29.8</a:t>
            </a:r>
            <a:r>
              <a:rPr lang="ja-JP" altLang="en-US" sz="2400">
                <a:solidFill>
                  <a:schemeClr val="accent2"/>
                </a:solidFill>
                <a:latin typeface="Hiragino Sans W4" panose="020B0400000000000000" pitchFamily="34" charset="-128"/>
                <a:ea typeface="Hiragino Sans W4" panose="020B0400000000000000" pitchFamily="34" charset="-128"/>
              </a:rPr>
              <a:t>万</a:t>
            </a:r>
            <a:r>
              <a:rPr lang="en-US" altLang="ja-JP" sz="2400" dirty="0">
                <a:solidFill>
                  <a:schemeClr val="accent2"/>
                </a:solidFill>
                <a:latin typeface="Hiragino Sans W4" panose="020B0400000000000000" pitchFamily="34" charset="-128"/>
                <a:ea typeface="Hiragino Sans W4" panose="020B0400000000000000" pitchFamily="34" charset="-128"/>
              </a:rPr>
              <a:t>)</a:t>
            </a:r>
            <a:endParaRPr kumimoji="1" lang="en-US" altLang="ja-JP" sz="2400" dirty="0">
              <a:solidFill>
                <a:schemeClr val="accent2"/>
              </a:solidFill>
              <a:latin typeface="Hiragino Sans W4" panose="020B0400000000000000" pitchFamily="34" charset="-128"/>
              <a:ea typeface="Hiragino Sans W4" panose="020B0400000000000000" pitchFamily="34" charset="-128"/>
            </a:endParaRPr>
          </a:p>
          <a:p>
            <a:pPr lvl="2"/>
            <a:r>
              <a:rPr kumimoji="1" lang="ja-JP" altLang="en-US" sz="2400">
                <a:solidFill>
                  <a:schemeClr val="accent2"/>
                </a:solidFill>
                <a:latin typeface="Hiragino Sans W4" panose="020B0400000000000000" pitchFamily="34" charset="-128"/>
                <a:ea typeface="Hiragino Sans W4" panose="020B0400000000000000" pitchFamily="34" charset="-128"/>
              </a:rPr>
              <a:t>菌</a:t>
            </a:r>
            <a:r>
              <a:rPr kumimoji="1" lang="en-US" altLang="ja-JP" sz="2400" dirty="0">
                <a:solidFill>
                  <a:schemeClr val="accent2"/>
                </a:solidFill>
                <a:latin typeface="Hiragino Sans W4" panose="020B0400000000000000" pitchFamily="34" charset="-128"/>
                <a:ea typeface="Hiragino Sans W4" panose="020B0400000000000000" pitchFamily="34" charset="-128"/>
              </a:rPr>
              <a:t>		~611,000    (61.1</a:t>
            </a:r>
            <a:r>
              <a:rPr kumimoji="1" lang="ja-JP" altLang="en-US" sz="2400">
                <a:solidFill>
                  <a:schemeClr val="accent2"/>
                </a:solidFill>
                <a:latin typeface="Hiragino Sans W4" panose="020B0400000000000000" pitchFamily="34" charset="-128"/>
                <a:ea typeface="Hiragino Sans W4" panose="020B0400000000000000" pitchFamily="34" charset="-128"/>
              </a:rPr>
              <a:t>万</a:t>
            </a:r>
            <a:r>
              <a:rPr kumimoji="1" lang="en-US" altLang="ja-JP" sz="2400" dirty="0">
                <a:solidFill>
                  <a:schemeClr val="accent2"/>
                </a:solidFill>
                <a:latin typeface="Hiragino Sans W4" panose="020B0400000000000000" pitchFamily="34" charset="-128"/>
                <a:ea typeface="Hiragino Sans W4" panose="020B0400000000000000" pitchFamily="34" charset="-128"/>
              </a:rPr>
              <a:t>)</a:t>
            </a:r>
          </a:p>
          <a:p>
            <a:pPr lvl="2"/>
            <a:r>
              <a:rPr lang="ja-JP" altLang="en-US" sz="2400">
                <a:solidFill>
                  <a:schemeClr val="accent2"/>
                </a:solidFill>
                <a:latin typeface="Hiragino Sans W4" panose="020B0400000000000000" pitchFamily="34" charset="-128"/>
                <a:ea typeface="Hiragino Sans W4" panose="020B0400000000000000" pitchFamily="34" charset="-128"/>
              </a:rPr>
              <a:t>原生生物</a:t>
            </a:r>
            <a:r>
              <a:rPr lang="en-US" altLang="ja-JP" sz="2400" dirty="0">
                <a:solidFill>
                  <a:schemeClr val="accent2"/>
                </a:solidFill>
                <a:latin typeface="Hiragino Sans W4" panose="020B0400000000000000" pitchFamily="34" charset="-128"/>
                <a:ea typeface="Hiragino Sans W4" panose="020B0400000000000000" pitchFamily="34" charset="-128"/>
              </a:rPr>
              <a:t>	~36,400      (3.64</a:t>
            </a:r>
            <a:r>
              <a:rPr lang="ja-JP" altLang="en-US" sz="2400">
                <a:solidFill>
                  <a:schemeClr val="accent2"/>
                </a:solidFill>
                <a:latin typeface="Hiragino Sans W4" panose="020B0400000000000000" pitchFamily="34" charset="-128"/>
                <a:ea typeface="Hiragino Sans W4" panose="020B0400000000000000" pitchFamily="34" charset="-128"/>
              </a:rPr>
              <a:t>万</a:t>
            </a:r>
            <a:r>
              <a:rPr lang="en-US" altLang="ja-JP" sz="2400" dirty="0">
                <a:solidFill>
                  <a:schemeClr val="accent2"/>
                </a:solidFill>
                <a:latin typeface="Hiragino Sans W4" panose="020B0400000000000000" pitchFamily="34" charset="-128"/>
                <a:ea typeface="Hiragino Sans W4" panose="020B0400000000000000" pitchFamily="34" charset="-128"/>
              </a:rPr>
              <a:t>)</a:t>
            </a:r>
          </a:p>
          <a:p>
            <a:pPr lvl="2"/>
            <a:r>
              <a:rPr kumimoji="1" lang="ja-JP" altLang="en-US" sz="2400">
                <a:solidFill>
                  <a:schemeClr val="accent2"/>
                </a:solidFill>
                <a:latin typeface="Hiragino Sans W4" panose="020B0400000000000000" pitchFamily="34" charset="-128"/>
                <a:ea typeface="Hiragino Sans W4" panose="020B0400000000000000" pitchFamily="34" charset="-128"/>
              </a:rPr>
              <a:t>クロミスタ</a:t>
            </a:r>
            <a:r>
              <a:rPr kumimoji="1" lang="en-US" altLang="ja-JP" sz="2400" dirty="0">
                <a:solidFill>
                  <a:schemeClr val="accent2"/>
                </a:solidFill>
                <a:latin typeface="Hiragino Sans W4" panose="020B0400000000000000" pitchFamily="34" charset="-128"/>
                <a:ea typeface="Hiragino Sans W4" panose="020B0400000000000000" pitchFamily="34" charset="-128"/>
              </a:rPr>
              <a:t>	~27,500      (2.75</a:t>
            </a:r>
            <a:r>
              <a:rPr kumimoji="1" lang="ja-JP" altLang="en-US" sz="2400">
                <a:solidFill>
                  <a:schemeClr val="accent2"/>
                </a:solidFill>
                <a:latin typeface="Hiragino Sans W4" panose="020B0400000000000000" pitchFamily="34" charset="-128"/>
                <a:ea typeface="Hiragino Sans W4" panose="020B0400000000000000" pitchFamily="34" charset="-128"/>
              </a:rPr>
              <a:t>万</a:t>
            </a:r>
            <a:r>
              <a:rPr kumimoji="1" lang="en-US" altLang="ja-JP" sz="2400" dirty="0">
                <a:solidFill>
                  <a:schemeClr val="accent2"/>
                </a:solidFill>
                <a:latin typeface="Hiragino Sans W4" panose="020B0400000000000000" pitchFamily="34" charset="-128"/>
                <a:ea typeface="Hiragino Sans W4" panose="020B0400000000000000" pitchFamily="34" charset="-128"/>
              </a:rPr>
              <a:t>)</a:t>
            </a:r>
          </a:p>
          <a:p>
            <a:endParaRPr lang="en-US" altLang="ja-JP" sz="12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合計で</a:t>
            </a:r>
            <a:r>
              <a:rPr lang="en-US" altLang="ja-JP" sz="2400" dirty="0">
                <a:latin typeface="Hiragino Sans W4" panose="020B0400000000000000" pitchFamily="34" charset="-128"/>
                <a:ea typeface="Hiragino Sans W4" panose="020B0400000000000000" pitchFamily="34" charset="-128"/>
              </a:rPr>
              <a:t>8,740,000 (874</a:t>
            </a:r>
            <a:r>
              <a:rPr lang="ja-JP" altLang="en-US" sz="2400">
                <a:latin typeface="Hiragino Sans W4" panose="020B0400000000000000" pitchFamily="34" charset="-128"/>
                <a:ea typeface="Hiragino Sans W4" panose="020B0400000000000000" pitchFamily="34" charset="-128"/>
              </a:rPr>
              <a:t>万</a:t>
            </a:r>
            <a:r>
              <a:rPr lang="en-US" altLang="ja-JP" sz="2400" dirty="0">
                <a:latin typeface="Hiragino Sans W4" panose="020B0400000000000000" pitchFamily="34" charset="-128"/>
                <a:ea typeface="Hiragino Sans W4" panose="020B0400000000000000" pitchFamily="34" charset="-128"/>
              </a:rPr>
              <a:t>) </a:t>
            </a:r>
            <a:r>
              <a:rPr lang="ja-JP" altLang="en-US" sz="2400">
                <a:latin typeface="Hiragino Sans W4" panose="020B0400000000000000" pitchFamily="34" charset="-128"/>
                <a:ea typeface="Hiragino Sans W4" panose="020B0400000000000000" pitchFamily="34" charset="-128"/>
              </a:rPr>
              <a:t>種の真核生物が存在すると予測された．</a:t>
            </a:r>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＊海だけに限定した場合，予測値は</a:t>
            </a:r>
            <a:r>
              <a:rPr lang="en-US" altLang="ja-JP" sz="2400" dirty="0">
                <a:latin typeface="Hiragino Sans W4" panose="020B0400000000000000" pitchFamily="34" charset="-128"/>
                <a:ea typeface="Hiragino Sans W4" panose="020B0400000000000000" pitchFamily="34" charset="-128"/>
              </a:rPr>
              <a:t>2,210,000 (221</a:t>
            </a:r>
            <a:r>
              <a:rPr lang="ja-JP" altLang="en-US" sz="2400">
                <a:latin typeface="Hiragino Sans W4" panose="020B0400000000000000" pitchFamily="34" charset="-128"/>
                <a:ea typeface="Hiragino Sans W4" panose="020B0400000000000000" pitchFamily="34" charset="-128"/>
              </a:rPr>
              <a:t>万</a:t>
            </a:r>
            <a:r>
              <a:rPr lang="en-US" altLang="ja-JP" sz="2400" dirty="0">
                <a:latin typeface="Hiragino Sans W4" panose="020B0400000000000000" pitchFamily="34" charset="-128"/>
                <a:ea typeface="Hiragino Sans W4" panose="020B0400000000000000" pitchFamily="34" charset="-128"/>
              </a:rPr>
              <a:t>) </a:t>
            </a:r>
            <a:r>
              <a:rPr lang="ja-JP" altLang="en-US" sz="2400">
                <a:latin typeface="Hiragino Sans W4" panose="020B0400000000000000" pitchFamily="34" charset="-128"/>
                <a:ea typeface="Hiragino Sans W4" panose="020B0400000000000000" pitchFamily="34" charset="-128"/>
              </a:rPr>
              <a:t>種となった．</a:t>
            </a:r>
            <a:endParaRPr lang="en-US" altLang="ja-JP" sz="2400" dirty="0">
              <a:latin typeface="Hiragino Sans W4" panose="020B0400000000000000" pitchFamily="34" charset="-128"/>
              <a:ea typeface="Hiragino Sans W4" panose="020B0400000000000000" pitchFamily="34" charset="-128"/>
            </a:endParaRPr>
          </a:p>
          <a:p>
            <a:endParaRPr lang="en-US" altLang="ja-JP" sz="2400" dirty="0">
              <a:latin typeface="Hiragino Sans W4" panose="020B0400000000000000" pitchFamily="34" charset="-128"/>
              <a:ea typeface="Hiragino Sans W4" panose="020B0400000000000000" pitchFamily="34" charset="-128"/>
            </a:endParaRPr>
          </a:p>
        </p:txBody>
      </p:sp>
      <p:sp>
        <p:nvSpPr>
          <p:cNvPr id="13" name="テキスト ボックス 12">
            <a:extLst>
              <a:ext uri="{FF2B5EF4-FFF2-40B4-BE49-F238E27FC236}">
                <a16:creationId xmlns:a16="http://schemas.microsoft.com/office/drawing/2014/main" id="{E362DE2E-3BA5-2745-B162-B858E8095E16}"/>
              </a:ext>
            </a:extLst>
          </p:cNvPr>
          <p:cNvSpPr txBox="1"/>
          <p:nvPr/>
        </p:nvSpPr>
        <p:spPr>
          <a:xfrm>
            <a:off x="658016" y="4885526"/>
            <a:ext cx="11119456" cy="1446550"/>
          </a:xfrm>
          <a:prstGeom prst="rect">
            <a:avLst/>
          </a:prstGeom>
          <a:noFill/>
        </p:spPr>
        <p:txBody>
          <a:bodyPr wrap="square" rtlCol="0">
            <a:spAutoFit/>
          </a:bodyPr>
          <a:lstStyle/>
          <a:p>
            <a:r>
              <a:rPr kumimoji="1" lang="ja-JP" altLang="en-US" sz="2000">
                <a:latin typeface="Hiragino Sans W4" panose="020B0400000000000000" pitchFamily="34" charset="-128"/>
                <a:ea typeface="Hiragino Sans W4" panose="020B0400000000000000" pitchFamily="34" charset="-128"/>
              </a:rPr>
              <a:t>★原核生物</a:t>
            </a:r>
            <a:r>
              <a:rPr lang="ja-JP" altLang="en-US" sz="2000">
                <a:latin typeface="Hiragino Sans W4" panose="020B0400000000000000" pitchFamily="34" charset="-128"/>
                <a:ea typeface="Hiragino Sans W4" panose="020B0400000000000000" pitchFamily="34" charset="-128"/>
              </a:rPr>
              <a:t>（古細菌</a:t>
            </a:r>
            <a:r>
              <a:rPr lang="en-US" altLang="ja-JP" sz="2000" dirty="0">
                <a:latin typeface="Hiragino Sans W4" panose="020B0400000000000000" pitchFamily="34" charset="-128"/>
                <a:ea typeface="Hiragino Sans W4" panose="020B0400000000000000" pitchFamily="34" charset="-128"/>
              </a:rPr>
              <a:t>Archaea</a:t>
            </a:r>
            <a:r>
              <a:rPr lang="ja-JP" altLang="en-US" sz="2000">
                <a:latin typeface="Hiragino Sans W4" panose="020B0400000000000000" pitchFamily="34" charset="-128"/>
                <a:ea typeface="Hiragino Sans W4" panose="020B0400000000000000" pitchFamily="34" charset="-128"/>
              </a:rPr>
              <a:t>，バクテリア</a:t>
            </a:r>
            <a:r>
              <a:rPr lang="en-US" altLang="ja-JP" sz="2000" dirty="0">
                <a:latin typeface="Hiragino Sans W4" panose="020B0400000000000000" pitchFamily="34" charset="-128"/>
                <a:ea typeface="Hiragino Sans W4" panose="020B0400000000000000" pitchFamily="34" charset="-128"/>
              </a:rPr>
              <a:t>Bacteria</a:t>
            </a:r>
            <a:r>
              <a:rPr lang="ja-JP" altLang="en-US" sz="2000">
                <a:latin typeface="Hiragino Sans W4" panose="020B0400000000000000" pitchFamily="34" charset="-128"/>
                <a:ea typeface="Hiragino Sans W4" panose="020B0400000000000000" pitchFamily="34" charset="-128"/>
              </a:rPr>
              <a:t>）についても予測．</a:t>
            </a:r>
            <a:endParaRPr lang="en-US" altLang="ja-JP" sz="2000" dirty="0">
              <a:latin typeface="Hiragino Sans W4" panose="020B0400000000000000" pitchFamily="34" charset="-128"/>
              <a:ea typeface="Hiragino Sans W4" panose="020B0400000000000000" pitchFamily="34" charset="-128"/>
            </a:endParaRPr>
          </a:p>
          <a:p>
            <a:r>
              <a:rPr kumimoji="1" lang="en-US" altLang="ja-JP" sz="2000" dirty="0">
                <a:latin typeface="Hiragino Sans W4" panose="020B0400000000000000" pitchFamily="34" charset="-128"/>
                <a:ea typeface="Hiragino Sans W4" panose="020B0400000000000000" pitchFamily="34" charset="-128"/>
              </a:rPr>
              <a:t>→</a:t>
            </a:r>
            <a:r>
              <a:rPr kumimoji="1" lang="ja-JP" altLang="en-US" sz="2000">
                <a:latin typeface="Hiragino Sans W4" panose="020B0400000000000000" pitchFamily="34" charset="-128"/>
                <a:ea typeface="Hiragino Sans W4" panose="020B0400000000000000" pitchFamily="34" charset="-128"/>
              </a:rPr>
              <a:t>種数は</a:t>
            </a:r>
            <a:r>
              <a:rPr kumimoji="1" lang="en-US" altLang="ja-JP" sz="2000" dirty="0">
                <a:latin typeface="Hiragino Sans W4" panose="020B0400000000000000" pitchFamily="34" charset="-128"/>
                <a:ea typeface="Hiragino Sans W4" panose="020B0400000000000000" pitchFamily="34" charset="-128"/>
              </a:rPr>
              <a:t>~10,100</a:t>
            </a:r>
            <a:r>
              <a:rPr kumimoji="1" lang="ja-JP" altLang="en-US" sz="2000">
                <a:latin typeface="Hiragino Sans W4" panose="020B0400000000000000" pitchFamily="34" charset="-128"/>
                <a:ea typeface="Hiragino Sans W4" panose="020B0400000000000000" pitchFamily="34" charset="-128"/>
              </a:rPr>
              <a:t>と予測</a:t>
            </a:r>
            <a:endParaRPr kumimoji="1" lang="en-US" altLang="ja-JP" sz="2000" dirty="0">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＊漸近せずコンスタントに増えているため，漸近値ではなく実値を用いた</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下限を与えることしかできない．</a:t>
            </a:r>
            <a:endParaRPr lang="en-US" altLang="ja-JP" sz="20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＊原核生物は真核生物に比べ種内の遺伝的多様性を多く許容する，さらに水平伝播（他の</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clade</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の種から遺伝情報を取り込む）が起きることで，遺伝的な隔離に時間が長くかかる．以上の理由により種数が少ない．</a:t>
            </a:r>
            <a:endParaRPr lang="en-US" altLang="ja-JP" sz="1200" dirty="0">
              <a:solidFill>
                <a:schemeClr val="bg1">
                  <a:lumMod val="50000"/>
                </a:schemeClr>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9235321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3029</TotalTime>
  <Words>2307</Words>
  <Application>Microsoft Macintosh PowerPoint</Application>
  <PresentationFormat>ワイド画面</PresentationFormat>
  <Paragraphs>187</Paragraphs>
  <Slides>18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Hiragino Sans W4</vt:lpstr>
      <vt:lpstr>游ゴシック</vt:lpstr>
      <vt:lpstr>游ゴシック Light</vt:lpstr>
      <vt:lpstr>Arial</vt:lpstr>
      <vt:lpstr>Office テーマ</vt:lpstr>
      <vt:lpstr>Mora, C., Tittensor, D. P., Adl, S., Simpson, A. G., &amp; Worm, B. (2011).  How many species are there on Earth and in the ocean?.  PLoS biology, 9(8), e1001127.</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深谷肇一. (2016). 動的サイト占有モデル. 統計数理, 64(1), 3-22.</dc:title>
  <dc:creator>五十里　翔吾</dc:creator>
  <cp:lastModifiedBy>五十里　翔吾</cp:lastModifiedBy>
  <cp:revision>269</cp:revision>
  <cp:lastPrinted>2022-02-03T10:24:00Z</cp:lastPrinted>
  <dcterms:created xsi:type="dcterms:W3CDTF">2022-02-03T09:05:53Z</dcterms:created>
  <dcterms:modified xsi:type="dcterms:W3CDTF">2022-02-15T10:47:31Z</dcterms:modified>
</cp:coreProperties>
</file>