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71" r:id="rId4"/>
    <p:sldId id="258" r:id="rId5"/>
    <p:sldId id="259" r:id="rId6"/>
    <p:sldId id="260" r:id="rId7"/>
    <p:sldId id="261" r:id="rId8"/>
    <p:sldId id="264" r:id="rId9"/>
    <p:sldId id="262" r:id="rId10"/>
    <p:sldId id="263" r:id="rId11"/>
    <p:sldId id="265" r:id="rId12"/>
    <p:sldId id="266" r:id="rId13"/>
    <p:sldId id="267" r:id="rId14"/>
    <p:sldId id="268" r:id="rId15"/>
    <p:sldId id="269" r:id="rId16"/>
    <p:sldId id="27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五十里　翔吾" initials="五十里　翔吾" lastIdx="1" clrIdx="0">
    <p:extLst>
      <p:ext uri="{19B8F6BF-5375-455C-9EA6-DF929625EA0E}">
        <p15:presenceInfo xmlns:p15="http://schemas.microsoft.com/office/powerpoint/2012/main" userId="S::u765277j@ecs.osaka-u.ac.jp::0d8f8784-6dd6-49ba-8cab-cec3e6287b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3"/>
  </p:normalViewPr>
  <p:slideViewPr>
    <p:cSldViewPr snapToGrid="0" snapToObjects="1">
      <p:cViewPr>
        <p:scale>
          <a:sx n="66" d="100"/>
          <a:sy n="66" d="100"/>
        </p:scale>
        <p:origin x="2336"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F010E-D212-1747-B849-7CB681C0090B}" type="datetimeFigureOut">
              <a:rPr kumimoji="1" lang="ja-JP" altLang="en-US" smtClean="0"/>
              <a:t>2022/2/28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EAAF-001F-A046-A689-E0A72DB96F4E}" type="slidenum">
              <a:rPr kumimoji="1" lang="ja-JP" altLang="en-US" smtClean="0"/>
              <a:t>‹#›</a:t>
            </a:fld>
            <a:endParaRPr kumimoji="1" lang="ja-JP" altLang="en-US"/>
          </a:p>
        </p:txBody>
      </p:sp>
    </p:spTree>
    <p:extLst>
      <p:ext uri="{BB962C8B-B14F-4D97-AF65-F5344CB8AC3E}">
        <p14:creationId xmlns:p14="http://schemas.microsoft.com/office/powerpoint/2010/main" val="26796999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https://</a:t>
            </a:r>
            <a:r>
              <a:rPr kumimoji="1" lang="en" altLang="ja-JP" dirty="0" err="1"/>
              <a:t>onlinelibrary.wiley.com</a:t>
            </a:r>
            <a:r>
              <a:rPr kumimoji="1" lang="en" altLang="ja-JP" dirty="0"/>
              <a:t>/</a:t>
            </a:r>
            <a:r>
              <a:rPr kumimoji="1" lang="en" altLang="ja-JP" dirty="0" err="1"/>
              <a:t>doi</a:t>
            </a:r>
            <a:r>
              <a:rPr kumimoji="1" lang="en" altLang="ja-JP" dirty="0"/>
              <a:t>/full/10.1111/jbi.12480</a:t>
            </a:r>
            <a:endParaRPr kumimoji="1" lang="ja-JP" altLang="en-US"/>
          </a:p>
        </p:txBody>
      </p:sp>
      <p:sp>
        <p:nvSpPr>
          <p:cNvPr id="4" name="スライド番号プレースホルダー 3"/>
          <p:cNvSpPr>
            <a:spLocks noGrp="1"/>
          </p:cNvSpPr>
          <p:nvPr>
            <p:ph type="sldNum" sz="quarter" idx="5"/>
          </p:nvPr>
        </p:nvSpPr>
        <p:spPr/>
        <p:txBody>
          <a:bodyPr/>
          <a:lstStyle/>
          <a:p>
            <a:fld id="{DA8BEAAF-001F-A046-A689-E0A72DB96F4E}" type="slidenum">
              <a:rPr kumimoji="1" lang="ja-JP" altLang="en-US" smtClean="0"/>
              <a:t>3</a:t>
            </a:fld>
            <a:endParaRPr kumimoji="1" lang="ja-JP" altLang="en-US"/>
          </a:p>
        </p:txBody>
      </p:sp>
    </p:spTree>
    <p:extLst>
      <p:ext uri="{BB962C8B-B14F-4D97-AF65-F5344CB8AC3E}">
        <p14:creationId xmlns:p14="http://schemas.microsoft.com/office/powerpoint/2010/main" val="113987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腹足綱は軟体動物門のなかで最も種数が多い綱</a:t>
            </a:r>
          </a:p>
        </p:txBody>
      </p:sp>
      <p:sp>
        <p:nvSpPr>
          <p:cNvPr id="4" name="スライド番号プレースホルダー 3"/>
          <p:cNvSpPr>
            <a:spLocks noGrp="1"/>
          </p:cNvSpPr>
          <p:nvPr>
            <p:ph type="sldNum" sz="quarter" idx="5"/>
          </p:nvPr>
        </p:nvSpPr>
        <p:spPr/>
        <p:txBody>
          <a:bodyPr/>
          <a:lstStyle/>
          <a:p>
            <a:fld id="{DA8BEAAF-001F-A046-A689-E0A72DB96F4E}" type="slidenum">
              <a:rPr kumimoji="1" lang="ja-JP" altLang="en-US" smtClean="0"/>
              <a:t>6</a:t>
            </a:fld>
            <a:endParaRPr kumimoji="1" lang="ja-JP" altLang="en-US"/>
          </a:p>
        </p:txBody>
      </p:sp>
    </p:spTree>
    <p:extLst>
      <p:ext uri="{BB962C8B-B14F-4D97-AF65-F5344CB8AC3E}">
        <p14:creationId xmlns:p14="http://schemas.microsoft.com/office/powerpoint/2010/main" val="59494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A8BEAAF-001F-A046-A689-E0A72DB96F4E}" type="slidenum">
              <a:rPr kumimoji="1" lang="ja-JP" altLang="en-US" smtClean="0"/>
              <a:t>8</a:t>
            </a:fld>
            <a:endParaRPr kumimoji="1" lang="ja-JP" altLang="en-US"/>
          </a:p>
        </p:txBody>
      </p:sp>
    </p:spTree>
    <p:extLst>
      <p:ext uri="{BB962C8B-B14F-4D97-AF65-F5344CB8AC3E}">
        <p14:creationId xmlns:p14="http://schemas.microsoft.com/office/powerpoint/2010/main" val="273661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C05E75-9B6B-774C-BDC7-E79ADB6CCF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C007DE-7D1F-834F-B83E-C73978E48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957AC1-B1DE-9745-A7F1-6BA8748B1640}"/>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AF6EE182-E256-0C4D-A48D-94F846E965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0EAF30-901B-C04D-AC0C-4E6DB2D580C3}"/>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223270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582AE-DCCF-BA4E-9024-52AE20F4BC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3D5100-D046-E14B-B19F-A1C50F2392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209B44-9DB3-3F49-BFE4-7717F50CE4F0}"/>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6E12F0F9-1E55-6F43-BFAB-1EAD285349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6B6328-8578-0B43-985D-F56DBF3A9D77}"/>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136264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6AD38F4-58AC-0E44-9173-2643041326D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DACFA5-563D-E34C-BEEA-C4D449287A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696527-354B-E541-B38B-5F931CC44E3C}"/>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44FE490F-A2AD-AC46-A09D-922B295543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4393DE-3295-7B4D-89F6-DE95FF515B0F}"/>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405438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04515-F013-F34E-96FE-9052695C5B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CB737C-4173-4B41-8D53-FC2CD0F5648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1FA988-F30E-DB4B-BB32-A30B5E019B92}"/>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94B9B23F-7239-444C-8E90-235D4DB10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F50065-A807-6347-BF0B-76E33ED03A5B}"/>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43818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D06F4-8B31-3A49-8346-9ECEED0137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C45C28-EBC6-7340-B7BF-07860681A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520B235-23B2-2143-9A47-AE21E3C4014F}"/>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F87F93AF-C642-394F-B38D-AA60E89EF8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F28579-744B-3D4E-9285-07B01D876C8C}"/>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294082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111746-E0E0-E647-B6AF-28C0330FFC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28E78F-0F11-F44F-911C-3546E80A521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EE15DFC-F9A2-2348-BEA1-D555179AC4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56CFF74-3119-834F-B099-AC0E7FB3229F}"/>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6" name="フッター プレースホルダー 5">
            <a:extLst>
              <a:ext uri="{FF2B5EF4-FFF2-40B4-BE49-F238E27FC236}">
                <a16:creationId xmlns:a16="http://schemas.microsoft.com/office/drawing/2014/main" id="{E65588AC-F874-AF40-8265-8DE2FD21E2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FF7DF2-9EB3-2541-B186-84C1B43B3FD4}"/>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147856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2619C1-F77E-AF4B-AC57-09D48A05DE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C0A2B-BB1B-0C40-8F5D-DE63A31FDE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7EEC5F2-465C-854B-8C1F-0F723730C1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762E026-0559-1648-82B5-EDB319B2B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4DDB57D-A989-4F47-9669-C9F25C16E9C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0ACB9A-7E62-B340-9378-C15061ADAEC5}"/>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8" name="フッター プレースホルダー 7">
            <a:extLst>
              <a:ext uri="{FF2B5EF4-FFF2-40B4-BE49-F238E27FC236}">
                <a16:creationId xmlns:a16="http://schemas.microsoft.com/office/drawing/2014/main" id="{A8D8C8D3-E924-8743-A7E8-E0CDD763E0B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29FC7E-2AED-EC44-97AA-5CFF897FC2FB}"/>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1999330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335EA-811C-2D4A-B89C-BDC92ADFB1B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C05603E-00ED-084D-B54C-08105700C362}"/>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4" name="フッター プレースホルダー 3">
            <a:extLst>
              <a:ext uri="{FF2B5EF4-FFF2-40B4-BE49-F238E27FC236}">
                <a16:creationId xmlns:a16="http://schemas.microsoft.com/office/drawing/2014/main" id="{FB6F992D-F225-D849-8F91-E267224A2D1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E76677-8619-CE47-844F-C7B126A512FE}"/>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212295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0EB9ED-7F93-3D47-B279-4B788D8A8E5A}"/>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3" name="フッター プレースホルダー 2">
            <a:extLst>
              <a:ext uri="{FF2B5EF4-FFF2-40B4-BE49-F238E27FC236}">
                <a16:creationId xmlns:a16="http://schemas.microsoft.com/office/drawing/2014/main" id="{6F944079-2D18-0A4C-8C83-596C0E490AF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FCA923-CF28-F04A-BCE1-06C807D34CC4}"/>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100636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1E51E-6DA8-1B4A-858E-C5E5E443D9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3E0406-B8E8-4142-AFB2-105D0D0360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3E664F8-EE85-3C4F-AF24-531328E8A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44ABAC-19D7-A842-8EA9-06D5CB8E1A1B}"/>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6" name="フッター プレースホルダー 5">
            <a:extLst>
              <a:ext uri="{FF2B5EF4-FFF2-40B4-BE49-F238E27FC236}">
                <a16:creationId xmlns:a16="http://schemas.microsoft.com/office/drawing/2014/main" id="{32EA495F-76CD-1846-837E-6A4A9A2B9E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A57305-0877-134A-BBAD-74DE0B15ED47}"/>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247408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2F587-AC8E-9C48-A9AD-262A25EB4A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8F43648-0AD9-9645-9B05-D1890CCB8B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545134C-3A33-8540-BE84-10FCE7B4A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8FF95D9-76D6-9947-8B84-92E8F52A6142}"/>
              </a:ext>
            </a:extLst>
          </p:cNvPr>
          <p:cNvSpPr>
            <a:spLocks noGrp="1"/>
          </p:cNvSpPr>
          <p:nvPr>
            <p:ph type="dt" sz="half" idx="10"/>
          </p:nvPr>
        </p:nvSpPr>
        <p:spPr/>
        <p:txBody>
          <a:bodyPr/>
          <a:lstStyle/>
          <a:p>
            <a:fld id="{5B633E6C-3AC6-004B-89E5-461483EBA49C}" type="datetimeFigureOut">
              <a:rPr kumimoji="1" lang="ja-JP" altLang="en-US" smtClean="0"/>
              <a:t>2022/2/28</a:t>
            </a:fld>
            <a:endParaRPr kumimoji="1" lang="ja-JP" altLang="en-US"/>
          </a:p>
        </p:txBody>
      </p:sp>
      <p:sp>
        <p:nvSpPr>
          <p:cNvPr id="6" name="フッター プレースホルダー 5">
            <a:extLst>
              <a:ext uri="{FF2B5EF4-FFF2-40B4-BE49-F238E27FC236}">
                <a16:creationId xmlns:a16="http://schemas.microsoft.com/office/drawing/2014/main" id="{1C9811E5-33C0-8445-8922-C825CE8EE4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C22FDE-B728-684C-8EB6-3208CEBF15A3}"/>
              </a:ext>
            </a:extLst>
          </p:cNvPr>
          <p:cNvSpPr>
            <a:spLocks noGrp="1"/>
          </p:cNvSpPr>
          <p:nvPr>
            <p:ph type="sldNum" sz="quarter" idx="12"/>
          </p:nvPr>
        </p:nvSpPr>
        <p:spPr/>
        <p:txBody>
          <a:body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236984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E860580-CCF6-2B47-AE80-E3F6E796B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E8CF8E-A947-BB48-8BA7-7DECED7BF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E7E2AC-F0B3-1C4D-B562-85DA85635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33E6C-3AC6-004B-89E5-461483EBA49C}"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F5DF4AD5-B8D1-3F45-B166-F63D01202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6C13088-5B40-B146-AF08-612ACC630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1F33E-D2DA-4740-A35F-BCC9FB98BA95}" type="slidenum">
              <a:rPr kumimoji="1" lang="ja-JP" altLang="en-US" smtClean="0"/>
              <a:t>‹#›</a:t>
            </a:fld>
            <a:endParaRPr kumimoji="1" lang="ja-JP" altLang="en-US"/>
          </a:p>
        </p:txBody>
      </p:sp>
    </p:spTree>
    <p:extLst>
      <p:ext uri="{BB962C8B-B14F-4D97-AF65-F5344CB8AC3E}">
        <p14:creationId xmlns:p14="http://schemas.microsoft.com/office/powerpoint/2010/main" val="3641560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81C6FA1D-6F83-EC4F-921B-F03222EE48DB}"/>
              </a:ext>
            </a:extLst>
          </p:cNvPr>
          <p:cNvSpPr>
            <a:spLocks noGrp="1"/>
          </p:cNvSpPr>
          <p:nvPr>
            <p:ph type="subTitle" idx="1"/>
          </p:nvPr>
        </p:nvSpPr>
        <p:spPr/>
        <p:txBody>
          <a:bodyPr/>
          <a:lstStyle/>
          <a:p>
            <a:r>
              <a:rPr kumimoji="1" lang="en-US" altLang="ja-JP" dirty="0">
                <a:latin typeface="Meiryo UI" panose="020B0604030504040204" pitchFamily="34" charset="-128"/>
                <a:ea typeface="Meiryo UI" panose="020B0604030504040204" pitchFamily="34" charset="-128"/>
              </a:rPr>
              <a:t>2022/02/28</a:t>
            </a:r>
          </a:p>
          <a:p>
            <a:r>
              <a:rPr lang="ja-JP" altLang="en-US">
                <a:latin typeface="Meiryo UI" panose="020B0604030504040204" pitchFamily="34" charset="-128"/>
                <a:ea typeface="Meiryo UI" panose="020B0604030504040204" pitchFamily="34" charset="-128"/>
              </a:rPr>
              <a:t>スライド作成 五十里</a:t>
            </a:r>
            <a:endParaRPr kumimoji="1" lang="ja-JP" altLang="en-US">
              <a:latin typeface="Meiryo UI" panose="020B0604030504040204" pitchFamily="34" charset="-128"/>
              <a:ea typeface="Meiryo UI" panose="020B0604030504040204" pitchFamily="34" charset="-128"/>
            </a:endParaRPr>
          </a:p>
        </p:txBody>
      </p:sp>
      <p:sp>
        <p:nvSpPr>
          <p:cNvPr id="5" name="正方形/長方形 4">
            <a:extLst>
              <a:ext uri="{FF2B5EF4-FFF2-40B4-BE49-F238E27FC236}">
                <a16:creationId xmlns:a16="http://schemas.microsoft.com/office/drawing/2014/main" id="{AE0A8B40-D6D1-8447-B555-2524C41F47AA}"/>
              </a:ext>
            </a:extLst>
          </p:cNvPr>
          <p:cNvSpPr/>
          <p:nvPr/>
        </p:nvSpPr>
        <p:spPr>
          <a:xfrm>
            <a:off x="1524000" y="2055633"/>
            <a:ext cx="9144000" cy="1200329"/>
          </a:xfrm>
          <a:prstGeom prst="rect">
            <a:avLst/>
          </a:prstGeom>
        </p:spPr>
        <p:txBody>
          <a:bodyPr wrap="square">
            <a:spAutoFit/>
          </a:bodyPr>
          <a:lstStyle/>
          <a:p>
            <a:pPr algn="ctr"/>
            <a:r>
              <a:rPr lang="en" altLang="ja-JP" sz="2400" dirty="0">
                <a:solidFill>
                  <a:srgbClr val="222222"/>
                </a:solidFill>
                <a:latin typeface="Meiryo UI" panose="020B0604030504040204" pitchFamily="34" charset="-128"/>
                <a:ea typeface="Meiryo UI" panose="020B0604030504040204" pitchFamily="34" charset="-128"/>
              </a:rPr>
              <a:t>Chaudhary, C., </a:t>
            </a:r>
            <a:r>
              <a:rPr lang="en" altLang="ja-JP" sz="2400" dirty="0" err="1">
                <a:solidFill>
                  <a:srgbClr val="222222"/>
                </a:solidFill>
                <a:latin typeface="Meiryo UI" panose="020B0604030504040204" pitchFamily="34" charset="-128"/>
                <a:ea typeface="Meiryo UI" panose="020B0604030504040204" pitchFamily="34" charset="-128"/>
              </a:rPr>
              <a:t>Saeedi</a:t>
            </a:r>
            <a:r>
              <a:rPr lang="en" altLang="ja-JP" sz="2400" dirty="0">
                <a:solidFill>
                  <a:srgbClr val="222222"/>
                </a:solidFill>
                <a:latin typeface="Meiryo UI" panose="020B0604030504040204" pitchFamily="34" charset="-128"/>
                <a:ea typeface="Meiryo UI" panose="020B0604030504040204" pitchFamily="34" charset="-128"/>
              </a:rPr>
              <a:t>, H., &amp; Costello, M. J. (2016).</a:t>
            </a:r>
          </a:p>
          <a:p>
            <a:pPr algn="ctr"/>
            <a:r>
              <a:rPr lang="en" altLang="ja-JP" sz="2400" dirty="0">
                <a:solidFill>
                  <a:srgbClr val="222222"/>
                </a:solidFill>
                <a:latin typeface="Meiryo UI" panose="020B0604030504040204" pitchFamily="34" charset="-128"/>
                <a:ea typeface="Meiryo UI" panose="020B0604030504040204" pitchFamily="34" charset="-128"/>
              </a:rPr>
              <a:t>Bimodality of latitudinal gradients in marine species richness. </a:t>
            </a:r>
            <a:r>
              <a:rPr lang="en" altLang="ja-JP" sz="2400" i="1" dirty="0">
                <a:solidFill>
                  <a:srgbClr val="222222"/>
                </a:solidFill>
                <a:latin typeface="Meiryo UI" panose="020B0604030504040204" pitchFamily="34" charset="-128"/>
                <a:ea typeface="Meiryo UI" panose="020B0604030504040204" pitchFamily="34" charset="-128"/>
              </a:rPr>
              <a:t>Trends in Ecology &amp; Evolution</a:t>
            </a:r>
            <a:r>
              <a:rPr lang="en" altLang="ja-JP" sz="2400" dirty="0">
                <a:solidFill>
                  <a:srgbClr val="222222"/>
                </a:solidFill>
                <a:latin typeface="Meiryo UI" panose="020B0604030504040204" pitchFamily="34" charset="-128"/>
                <a:ea typeface="Meiryo UI" panose="020B0604030504040204" pitchFamily="34" charset="-128"/>
              </a:rPr>
              <a:t>, </a:t>
            </a:r>
            <a:r>
              <a:rPr lang="en" altLang="ja-JP" sz="2400" i="1" dirty="0">
                <a:solidFill>
                  <a:srgbClr val="222222"/>
                </a:solidFill>
                <a:latin typeface="Meiryo UI" panose="020B0604030504040204" pitchFamily="34" charset="-128"/>
                <a:ea typeface="Meiryo UI" panose="020B0604030504040204" pitchFamily="34" charset="-128"/>
              </a:rPr>
              <a:t>31</a:t>
            </a:r>
            <a:r>
              <a:rPr lang="en" altLang="ja-JP" sz="2400" dirty="0">
                <a:solidFill>
                  <a:srgbClr val="222222"/>
                </a:solidFill>
                <a:latin typeface="Meiryo UI" panose="020B0604030504040204" pitchFamily="34" charset="-128"/>
                <a:ea typeface="Meiryo UI" panose="020B0604030504040204" pitchFamily="34" charset="-128"/>
              </a:rPr>
              <a:t>(9), 670-676.</a:t>
            </a:r>
            <a:endParaRPr lang="ja-JP" altLang="en-US" sz="24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780926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997949A-E159-2A40-8ECA-B6ED10BC3D3B}"/>
              </a:ext>
            </a:extLst>
          </p:cNvPr>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4218033" y="473698"/>
            <a:ext cx="7812859" cy="5433332"/>
          </a:xfrm>
          <a:prstGeom prst="rect">
            <a:avLst/>
          </a:prstGeom>
          <a:noFill/>
          <a:effectLst>
            <a:outerShdw blurRad="50800" dist="50800" dir="5400000" algn="ctr" rotWithShape="0">
              <a:schemeClr val="bg1"/>
            </a:outerShdw>
          </a:effectLst>
        </p:spPr>
      </p:pic>
      <p:sp>
        <p:nvSpPr>
          <p:cNvPr id="5" name="テキスト ボックス 4">
            <a:extLst>
              <a:ext uri="{FF2B5EF4-FFF2-40B4-BE49-F238E27FC236}">
                <a16:creationId xmlns:a16="http://schemas.microsoft.com/office/drawing/2014/main" id="{0158681A-7AC5-EC47-84E7-055ABF70A359}"/>
              </a:ext>
            </a:extLst>
          </p:cNvPr>
          <p:cNvSpPr txBox="1"/>
          <p:nvPr/>
        </p:nvSpPr>
        <p:spPr>
          <a:xfrm>
            <a:off x="488515" y="400833"/>
            <a:ext cx="10759858" cy="461665"/>
          </a:xfrm>
          <a:prstGeom prst="rect">
            <a:avLst/>
          </a:prstGeom>
          <a:noFill/>
        </p:spPr>
        <p:txBody>
          <a:bodyPr wrap="square" rtlCol="0">
            <a:spAutoFit/>
          </a:bodyPr>
          <a:lstStyle/>
          <a:p>
            <a:r>
              <a:rPr lang="en-US" altLang="ja-JP" sz="2400" dirty="0">
                <a:solidFill>
                  <a:srgbClr val="002060"/>
                </a:solidFill>
                <a:latin typeface="Meiryo UI" panose="020B0604030504040204" pitchFamily="34" charset="-128"/>
                <a:ea typeface="Meiryo UI" panose="020B0604030504040204" pitchFamily="34" charset="-128"/>
              </a:rPr>
              <a:t>B</a:t>
            </a:r>
            <a:r>
              <a:rPr kumimoji="1" lang="en-US" altLang="ja-JP" sz="2400" dirty="0">
                <a:solidFill>
                  <a:srgbClr val="002060"/>
                </a:solidFill>
                <a:latin typeface="Meiryo UI" panose="020B0604030504040204" pitchFamily="34" charset="-128"/>
                <a:ea typeface="Meiryo UI" panose="020B0604030504040204" pitchFamily="34" charset="-128"/>
              </a:rPr>
              <a:t>imodal dominance</a:t>
            </a:r>
            <a:endParaRPr kumimoji="1" lang="ja-JP" altLang="en-US" sz="2400">
              <a:solidFill>
                <a:srgbClr val="002060"/>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918D43E1-8598-0D4E-A2CF-E6DC4489B48F}"/>
              </a:ext>
            </a:extLst>
          </p:cNvPr>
          <p:cNvSpPr/>
          <p:nvPr/>
        </p:nvSpPr>
        <p:spPr>
          <a:xfrm>
            <a:off x="488515" y="1644257"/>
            <a:ext cx="4812379" cy="923330"/>
          </a:xfrm>
          <a:prstGeom prst="rect">
            <a:avLst/>
          </a:prstGeom>
        </p:spPr>
        <p:txBody>
          <a:bodyPr wrap="square">
            <a:spAutoFit/>
          </a:bodyPr>
          <a:lstStyle/>
          <a:p>
            <a:r>
              <a:rPr lang="en-US" altLang="ja-JP" dirty="0">
                <a:latin typeface="Meiryo UI" panose="020B0604030504040204" pitchFamily="34" charset="-128"/>
                <a:ea typeface="Meiryo UI" panose="020B0604030504040204" pitchFamily="34" charset="-128"/>
              </a:rPr>
              <a:t>Paleozoic</a:t>
            </a:r>
            <a:r>
              <a:rPr lang="ja-JP" altLang="en-US">
                <a:latin typeface="Meiryo UI" panose="020B0604030504040204" pitchFamily="34" charset="-128"/>
                <a:ea typeface="Meiryo UI" panose="020B0604030504040204" pitchFamily="34" charset="-128"/>
              </a:rPr>
              <a:t>でのみ二次ピークが</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顕著ではないが，</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それ以外では</a:t>
            </a:r>
            <a:r>
              <a:rPr lang="en-US" altLang="ja-JP" dirty="0">
                <a:latin typeface="Meiryo UI" panose="020B0604030504040204" pitchFamily="34" charset="-128"/>
                <a:ea typeface="Meiryo UI" panose="020B0604030504040204" pitchFamily="34" charset="-128"/>
              </a:rPr>
              <a:t>bimodal pattern</a:t>
            </a:r>
            <a:endParaRPr lang="ja-JP" altLang="en-US">
              <a:latin typeface="Meiryo UI" panose="020B0604030504040204" pitchFamily="34" charset="-128"/>
              <a:ea typeface="Meiryo UI" panose="020B0604030504040204" pitchFamily="34" charset="-128"/>
            </a:endParaRPr>
          </a:p>
        </p:txBody>
      </p:sp>
      <p:sp>
        <p:nvSpPr>
          <p:cNvPr id="10" name="テキスト ボックス 9">
            <a:extLst>
              <a:ext uri="{FF2B5EF4-FFF2-40B4-BE49-F238E27FC236}">
                <a16:creationId xmlns:a16="http://schemas.microsoft.com/office/drawing/2014/main" id="{80D2B2BF-D7AC-3342-B611-E3C5994B29F8}"/>
              </a:ext>
            </a:extLst>
          </p:cNvPr>
          <p:cNvSpPr txBox="1"/>
          <p:nvPr/>
        </p:nvSpPr>
        <p:spPr>
          <a:xfrm>
            <a:off x="310651" y="1263331"/>
            <a:ext cx="1223412" cy="369332"/>
          </a:xfrm>
          <a:prstGeom prst="rect">
            <a:avLst/>
          </a:prstGeom>
          <a:noFill/>
        </p:spPr>
        <p:txBody>
          <a:bodyPr wrap="none" rtlCol="0">
            <a:spAutoFit/>
          </a:bodyPr>
          <a:lstStyle/>
          <a:p>
            <a:r>
              <a:rPr kumimoji="1" lang="ja-JP" altLang="en-US" b="1">
                <a:solidFill>
                  <a:schemeClr val="bg1">
                    <a:lumMod val="50000"/>
                  </a:schemeClr>
                </a:solidFill>
                <a:latin typeface="Meiryo UI" panose="020B0604030504040204" pitchFamily="34" charset="-128"/>
                <a:ea typeface="Meiryo UI" panose="020B0604030504040204" pitchFamily="34" charset="-128"/>
              </a:rPr>
              <a:t>化石データ</a:t>
            </a:r>
          </a:p>
        </p:txBody>
      </p:sp>
      <p:sp>
        <p:nvSpPr>
          <p:cNvPr id="11" name="正方形/長方形 10">
            <a:extLst>
              <a:ext uri="{FF2B5EF4-FFF2-40B4-BE49-F238E27FC236}">
                <a16:creationId xmlns:a16="http://schemas.microsoft.com/office/drawing/2014/main" id="{B2E2A2F3-A0CF-2F4A-8E50-3B9C20DB7C79}"/>
              </a:ext>
            </a:extLst>
          </p:cNvPr>
          <p:cNvSpPr/>
          <p:nvPr/>
        </p:nvSpPr>
        <p:spPr>
          <a:xfrm>
            <a:off x="6413863" y="5761300"/>
            <a:ext cx="1031965" cy="1457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288EF2F-CA39-D04B-8135-EE016AD88071}"/>
              </a:ext>
            </a:extLst>
          </p:cNvPr>
          <p:cNvSpPr/>
          <p:nvPr/>
        </p:nvSpPr>
        <p:spPr>
          <a:xfrm>
            <a:off x="9613815" y="5761300"/>
            <a:ext cx="1031965" cy="14573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BB57FB2-642F-BB4F-9CE2-6D8A5236D577}"/>
              </a:ext>
            </a:extLst>
          </p:cNvPr>
          <p:cNvSpPr txBox="1"/>
          <p:nvPr/>
        </p:nvSpPr>
        <p:spPr>
          <a:xfrm>
            <a:off x="488515" y="5938531"/>
            <a:ext cx="10167783" cy="584775"/>
          </a:xfrm>
          <a:prstGeom prst="rect">
            <a:avLst/>
          </a:prstGeom>
          <a:noFill/>
        </p:spPr>
        <p:txBody>
          <a:bodyPr wrap="none" rtlCol="0">
            <a:spAutoFit/>
          </a:bodyPr>
          <a:lstStyle/>
          <a:p>
            <a:r>
              <a:rPr lang="en-US" altLang="ja-JP" dirty="0">
                <a:solidFill>
                  <a:schemeClr val="bg1">
                    <a:lumMod val="50000"/>
                  </a:schemeClr>
                </a:solidFill>
                <a:latin typeface="Meiryo UI" panose="020B0604030504040204" pitchFamily="34" charset="-128"/>
                <a:ea typeface="Meiryo UI" panose="020B0604030504040204" pitchFamily="34" charset="-128"/>
              </a:rPr>
              <a:t>c.f. </a:t>
            </a:r>
            <a:r>
              <a:rPr lang="ja-JP" altLang="en-US">
                <a:solidFill>
                  <a:schemeClr val="bg1">
                    <a:lumMod val="50000"/>
                  </a:schemeClr>
                </a:solidFill>
                <a:latin typeface="Meiryo UI" panose="020B0604030504040204" pitchFamily="34" charset="-128"/>
                <a:ea typeface="Meiryo UI" panose="020B0604030504040204" pitchFamily="34" charset="-128"/>
              </a:rPr>
              <a:t>腕足動物</a:t>
            </a:r>
            <a:r>
              <a:rPr lang="en-US" altLang="ja-JP" dirty="0">
                <a:solidFill>
                  <a:schemeClr val="bg1">
                    <a:lumMod val="50000"/>
                  </a:schemeClr>
                </a:solidFill>
                <a:latin typeface="Meiryo UI" panose="020B0604030504040204" pitchFamily="34" charset="-128"/>
                <a:ea typeface="Meiryo UI" panose="020B0604030504040204" pitchFamily="34" charset="-128"/>
              </a:rPr>
              <a:t>brachiopod</a:t>
            </a:r>
            <a:r>
              <a:rPr lang="ja-JP" altLang="en-US">
                <a:solidFill>
                  <a:schemeClr val="bg1">
                    <a:lumMod val="50000"/>
                  </a:schemeClr>
                </a:solidFill>
                <a:latin typeface="Meiryo UI" panose="020B0604030504040204" pitchFamily="34" charset="-128"/>
                <a:ea typeface="Meiryo UI" panose="020B0604030504040204" pitchFamily="34" charset="-128"/>
              </a:rPr>
              <a:t>においても，最近まで</a:t>
            </a:r>
            <a:r>
              <a:rPr lang="en-US" altLang="ja-JP" dirty="0">
                <a:solidFill>
                  <a:schemeClr val="bg1">
                    <a:lumMod val="50000"/>
                  </a:schemeClr>
                </a:solidFill>
                <a:latin typeface="Meiryo UI" panose="020B0604030504040204" pitchFamily="34" charset="-128"/>
                <a:ea typeface="Meiryo UI" panose="020B0604030504040204" pitchFamily="34" charset="-128"/>
              </a:rPr>
              <a:t>unimodal pattern (Powell, 2009)</a:t>
            </a:r>
          </a:p>
          <a:p>
            <a:r>
              <a:rPr lang="en-US" altLang="ja-JP" sz="1400" dirty="0">
                <a:solidFill>
                  <a:schemeClr val="bg1">
                    <a:lumMod val="50000"/>
                  </a:schemeClr>
                </a:solidFill>
                <a:latin typeface="Meiryo UI" panose="020B0604030504040204" pitchFamily="34" charset="-128"/>
                <a:ea typeface="Meiryo UI" panose="020B0604030504040204" pitchFamily="34" charset="-128"/>
              </a:rPr>
              <a:t>The latitudinal diversity gradient of brachiopods over the past 530 million years J. Geol., 117 (2009), pp. 585-594</a:t>
            </a:r>
          </a:p>
        </p:txBody>
      </p:sp>
    </p:spTree>
    <p:extLst>
      <p:ext uri="{BB962C8B-B14F-4D97-AF65-F5344CB8AC3E}">
        <p14:creationId xmlns:p14="http://schemas.microsoft.com/office/powerpoint/2010/main" val="401750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AA815E6-F331-0C45-BF59-4476A7EAE369}"/>
              </a:ext>
            </a:extLst>
          </p:cNvPr>
          <p:cNvSpPr txBox="1"/>
          <p:nvPr/>
        </p:nvSpPr>
        <p:spPr>
          <a:xfrm>
            <a:off x="488515" y="400833"/>
            <a:ext cx="10759858" cy="461665"/>
          </a:xfrm>
          <a:prstGeom prst="rect">
            <a:avLst/>
          </a:prstGeom>
          <a:noFill/>
        </p:spPr>
        <p:txBody>
          <a:bodyPr wrap="square" rtlCol="0">
            <a:spAutoFit/>
          </a:bodyPr>
          <a:lstStyle/>
          <a:p>
            <a:r>
              <a:rPr lang="en-US" altLang="ja-JP" sz="2400" dirty="0">
                <a:solidFill>
                  <a:srgbClr val="002060"/>
                </a:solidFill>
                <a:latin typeface="Meiryo UI" panose="020B0604030504040204" pitchFamily="34" charset="-128"/>
                <a:ea typeface="Meiryo UI" panose="020B0604030504040204" pitchFamily="34" charset="-128"/>
              </a:rPr>
              <a:t>Bimodality</a:t>
            </a:r>
            <a:r>
              <a:rPr lang="ja-JP" altLang="en-US" sz="2400">
                <a:solidFill>
                  <a:srgbClr val="002060"/>
                </a:solidFill>
                <a:latin typeface="Meiryo UI" panose="020B0604030504040204" pitchFamily="34" charset="-128"/>
                <a:ea typeface="Meiryo UI" panose="020B0604030504040204" pitchFamily="34" charset="-128"/>
              </a:rPr>
              <a:t>が認識されてこなかった理由は？</a:t>
            </a:r>
            <a:endParaRPr kumimoji="1" lang="ja-JP" altLang="en-US" sz="2400">
              <a:solidFill>
                <a:srgbClr val="002060"/>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FD2C0A01-D9E3-5F48-A2B4-0B5CA325D51E}"/>
              </a:ext>
            </a:extLst>
          </p:cNvPr>
          <p:cNvSpPr txBox="1"/>
          <p:nvPr/>
        </p:nvSpPr>
        <p:spPr>
          <a:xfrm>
            <a:off x="710852" y="1473137"/>
            <a:ext cx="1077029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見落とされてきたか，サンプルバイアスの一部とみなされてきた</a:t>
            </a: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赤道をまたぐ研究が少なかった</a:t>
            </a: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緯度の絶対値のみを考慮していた</a:t>
            </a: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解像度が</a:t>
            </a:r>
            <a:r>
              <a:rPr lang="en-US" altLang="ja-JP" sz="2400" dirty="0">
                <a:latin typeface="Meiryo UI" panose="020B0604030504040204" pitchFamily="34" charset="-128"/>
                <a:ea typeface="Meiryo UI" panose="020B0604030504040204" pitchFamily="34" charset="-128"/>
              </a:rPr>
              <a:t>5°</a:t>
            </a:r>
            <a:r>
              <a:rPr lang="ja-JP" altLang="en-US" sz="2400">
                <a:latin typeface="Meiryo UI" panose="020B0604030504040204" pitchFamily="34" charset="-128"/>
                <a:ea typeface="Meiryo UI" panose="020B0604030504040204" pitchFamily="34" charset="-128"/>
              </a:rPr>
              <a:t>より粗かった</a:t>
            </a:r>
            <a:endParaRPr lang="en-US" altLang="ja-JP" sz="2400" dirty="0">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11D8A707-FD95-B041-B896-E1F142726C7C}"/>
              </a:ext>
            </a:extLst>
          </p:cNvPr>
          <p:cNvSpPr txBox="1"/>
          <p:nvPr/>
        </p:nvSpPr>
        <p:spPr>
          <a:xfrm>
            <a:off x="710852" y="3815204"/>
            <a:ext cx="10770296" cy="400110"/>
          </a:xfrm>
          <a:prstGeom prst="rect">
            <a:avLst/>
          </a:prstGeom>
          <a:noFill/>
        </p:spPr>
        <p:txBody>
          <a:bodyPr wrap="square" rtlCol="0">
            <a:spAutoFit/>
          </a:bodyPr>
          <a:lstStyle/>
          <a:p>
            <a:r>
              <a:rPr lang="ja-JP" altLang="en-US" sz="2000">
                <a:latin typeface="Meiryo UI" panose="020B0604030504040204" pitchFamily="34" charset="-128"/>
                <a:ea typeface="Meiryo UI" panose="020B0604030504040204" pitchFamily="34" charset="-128"/>
              </a:rPr>
              <a:t>注：北半球の方が種数が多い</a:t>
            </a:r>
            <a:r>
              <a:rPr lang="en-US" altLang="ja-JP" sz="2000" dirty="0">
                <a:latin typeface="Meiryo UI" panose="020B0604030504040204" pitchFamily="34" charset="-128"/>
                <a:ea typeface="Meiryo UI" panose="020B0604030504040204" pitchFamily="34" charset="-128"/>
              </a:rPr>
              <a:t>&amp;</a:t>
            </a:r>
            <a:r>
              <a:rPr lang="ja-JP" altLang="en-US" sz="2000">
                <a:latin typeface="Meiryo UI" panose="020B0604030504040204" pitchFamily="34" charset="-128"/>
                <a:ea typeface="Meiryo UI" panose="020B0604030504040204" pitchFamily="34" charset="-128"/>
              </a:rPr>
              <a:t>赤道に凹みがあるのは，サンプルバイアスのせいではない</a:t>
            </a:r>
            <a:endParaRPr lang="en-US" altLang="ja-JP" sz="2000"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AB89D979-DD69-7249-85BC-4EE32F0A787F}"/>
              </a:ext>
            </a:extLst>
          </p:cNvPr>
          <p:cNvSpPr/>
          <p:nvPr/>
        </p:nvSpPr>
        <p:spPr>
          <a:xfrm>
            <a:off x="1069979" y="4613280"/>
            <a:ext cx="10119565" cy="1600438"/>
          </a:xfrm>
          <a:prstGeom prst="rect">
            <a:avLst/>
          </a:prstGeom>
        </p:spPr>
        <p:txBody>
          <a:bodyPr wrap="none">
            <a:spAutoFit/>
          </a:bodyPr>
          <a:lstStyle/>
          <a:p>
            <a:r>
              <a:rPr lang="en-US" altLang="ja-JP" sz="1400" dirty="0">
                <a:solidFill>
                  <a:schemeClr val="bg1">
                    <a:lumMod val="50000"/>
                  </a:schemeClr>
                </a:solidFill>
                <a:latin typeface="Meiryo UI" panose="020B0604030504040204" pitchFamily="34" charset="-128"/>
                <a:ea typeface="Meiryo UI" panose="020B0604030504040204" pitchFamily="34" charset="-128"/>
              </a:rPr>
              <a:t>(Powell et al., 2012)</a:t>
            </a:r>
          </a:p>
          <a:p>
            <a:r>
              <a:rPr lang="en-US" altLang="ja-JP" sz="1400" dirty="0">
                <a:solidFill>
                  <a:schemeClr val="bg1">
                    <a:lumMod val="50000"/>
                  </a:schemeClr>
                </a:solidFill>
                <a:latin typeface="Meiryo UI" panose="020B0604030504040204" pitchFamily="34" charset="-128"/>
                <a:ea typeface="Meiryo UI" panose="020B0604030504040204" pitchFamily="34" charset="-128"/>
              </a:rPr>
              <a:t>The latitudinal position of peak marine diversity in living and fossil biotas. J. </a:t>
            </a:r>
            <a:r>
              <a:rPr lang="en-US" altLang="ja-JP" sz="1400" dirty="0" err="1">
                <a:solidFill>
                  <a:schemeClr val="bg1">
                    <a:lumMod val="50000"/>
                  </a:schemeClr>
                </a:solidFill>
                <a:latin typeface="Meiryo UI" panose="020B0604030504040204" pitchFamily="34" charset="-128"/>
                <a:ea typeface="Meiryo UI" panose="020B0604030504040204" pitchFamily="34" charset="-128"/>
              </a:rPr>
              <a:t>Biogeogr</a:t>
            </a:r>
            <a:r>
              <a:rPr lang="en-US" altLang="ja-JP" sz="1400" dirty="0">
                <a:solidFill>
                  <a:schemeClr val="bg1">
                    <a:lumMod val="50000"/>
                  </a:schemeClr>
                </a:solidFill>
                <a:latin typeface="Meiryo UI" panose="020B0604030504040204" pitchFamily="34" charset="-128"/>
                <a:ea typeface="Meiryo UI" panose="020B0604030504040204" pitchFamily="34" charset="-128"/>
              </a:rPr>
              <a:t>., 39 (2012), pp. 1687-1694</a:t>
            </a:r>
          </a:p>
          <a:p>
            <a:endParaRPr lang="en-US" altLang="ja-JP" sz="1400" dirty="0">
              <a:solidFill>
                <a:schemeClr val="bg1">
                  <a:lumMod val="50000"/>
                </a:schemeClr>
              </a:solidFill>
              <a:latin typeface="Meiryo UI" panose="020B0604030504040204" pitchFamily="34" charset="-128"/>
              <a:ea typeface="Meiryo UI" panose="020B0604030504040204" pitchFamily="34" charset="-128"/>
            </a:endParaRPr>
          </a:p>
          <a:p>
            <a:r>
              <a:rPr lang="en-US" altLang="ja-JP" sz="1400" dirty="0">
                <a:solidFill>
                  <a:schemeClr val="bg1">
                    <a:lumMod val="50000"/>
                  </a:schemeClr>
                </a:solidFill>
                <a:latin typeface="Meiryo UI" panose="020B0604030504040204" pitchFamily="34" charset="-128"/>
                <a:ea typeface="Meiryo UI" panose="020B0604030504040204" pitchFamily="34" charset="-128"/>
              </a:rPr>
              <a:t>c.f. Rarefaction</a:t>
            </a:r>
            <a:r>
              <a:rPr lang="ja-JP" altLang="en-US" sz="1400">
                <a:solidFill>
                  <a:schemeClr val="bg1">
                    <a:lumMod val="50000"/>
                  </a:schemeClr>
                </a:solidFill>
                <a:latin typeface="Meiryo UI" panose="020B0604030504040204" pitchFamily="34" charset="-128"/>
                <a:ea typeface="Meiryo UI" panose="020B0604030504040204" pitchFamily="34" charset="-128"/>
              </a:rPr>
              <a:t>による予測と合致するイソギンチャク</a:t>
            </a:r>
            <a:r>
              <a:rPr lang="en-US" altLang="ja-JP" sz="1400" dirty="0">
                <a:solidFill>
                  <a:schemeClr val="bg1">
                    <a:lumMod val="50000"/>
                  </a:schemeClr>
                </a:solidFill>
                <a:latin typeface="Meiryo UI" panose="020B0604030504040204" pitchFamily="34" charset="-128"/>
                <a:ea typeface="Meiryo UI" panose="020B0604030504040204" pitchFamily="34" charset="-128"/>
              </a:rPr>
              <a:t>sea anemones</a:t>
            </a:r>
            <a:r>
              <a:rPr lang="ja-JP" altLang="en-US" sz="1400">
                <a:solidFill>
                  <a:schemeClr val="bg1">
                    <a:lumMod val="50000"/>
                  </a:schemeClr>
                </a:solidFill>
                <a:latin typeface="Meiryo UI" panose="020B0604030504040204" pitchFamily="34" charset="-128"/>
                <a:ea typeface="Meiryo UI" panose="020B0604030504040204" pitchFamily="34" charset="-128"/>
              </a:rPr>
              <a:t>の緯度</a:t>
            </a:r>
            <a:r>
              <a:rPr lang="en-US" altLang="ja-JP" sz="1400" dirty="0">
                <a:solidFill>
                  <a:schemeClr val="bg1">
                    <a:lumMod val="50000"/>
                  </a:schemeClr>
                </a:solidFill>
                <a:latin typeface="Meiryo UI" panose="020B0604030504040204" pitchFamily="34" charset="-128"/>
                <a:ea typeface="Meiryo UI" panose="020B0604030504040204" pitchFamily="34" charset="-128"/>
              </a:rPr>
              <a:t>-</a:t>
            </a:r>
            <a:r>
              <a:rPr lang="ja-JP" altLang="en-US" sz="1400">
                <a:solidFill>
                  <a:schemeClr val="bg1">
                    <a:lumMod val="50000"/>
                  </a:schemeClr>
                </a:solidFill>
                <a:latin typeface="Meiryo UI" panose="020B0604030504040204" pitchFamily="34" charset="-128"/>
                <a:ea typeface="Meiryo UI" panose="020B0604030504040204" pitchFamily="34" charset="-128"/>
              </a:rPr>
              <a:t>種数関係</a:t>
            </a:r>
            <a:endParaRPr lang="en-US" altLang="ja-JP" sz="1400" dirty="0">
              <a:solidFill>
                <a:schemeClr val="bg1">
                  <a:lumMod val="50000"/>
                </a:schemeClr>
              </a:solidFill>
              <a:latin typeface="Meiryo UI" panose="020B0604030504040204" pitchFamily="34" charset="-128"/>
              <a:ea typeface="Meiryo UI" panose="020B0604030504040204" pitchFamily="34" charset="-128"/>
            </a:endParaRPr>
          </a:p>
          <a:p>
            <a:r>
              <a:rPr lang="en-US" altLang="ja-JP" sz="1400" dirty="0">
                <a:solidFill>
                  <a:schemeClr val="bg1">
                    <a:lumMod val="50000"/>
                  </a:schemeClr>
                </a:solidFill>
                <a:latin typeface="Meiryo UI" panose="020B0604030504040204" pitchFamily="34" charset="-128"/>
                <a:ea typeface="Meiryo UI" panose="020B0604030504040204" pitchFamily="34" charset="-128"/>
              </a:rPr>
              <a:t>(</a:t>
            </a:r>
            <a:r>
              <a:rPr lang="en-US" altLang="ja-JP" sz="1400" dirty="0" err="1">
                <a:solidFill>
                  <a:schemeClr val="bg1">
                    <a:lumMod val="50000"/>
                  </a:schemeClr>
                </a:solidFill>
                <a:latin typeface="Meiryo UI" panose="020B0604030504040204" pitchFamily="34" charset="-128"/>
                <a:ea typeface="Meiryo UI" panose="020B0604030504040204" pitchFamily="34" charset="-128"/>
              </a:rPr>
              <a:t>Fautin</a:t>
            </a:r>
            <a:r>
              <a:rPr lang="en-US" altLang="ja-JP" sz="1400" dirty="0">
                <a:solidFill>
                  <a:schemeClr val="bg1">
                    <a:lumMod val="50000"/>
                  </a:schemeClr>
                </a:solidFill>
                <a:latin typeface="Meiryo UI" panose="020B0604030504040204" pitchFamily="34" charset="-128"/>
                <a:ea typeface="Meiryo UI" panose="020B0604030504040204" pitchFamily="34" charset="-128"/>
              </a:rPr>
              <a:t> et al., 2013)</a:t>
            </a:r>
          </a:p>
          <a:p>
            <a:r>
              <a:rPr lang="en-US" altLang="ja-JP" sz="1400" dirty="0">
                <a:solidFill>
                  <a:schemeClr val="bg1">
                    <a:lumMod val="50000"/>
                  </a:schemeClr>
                </a:solidFill>
                <a:latin typeface="Meiryo UI" panose="020B0604030504040204" pitchFamily="34" charset="-128"/>
                <a:ea typeface="Meiryo UI" panose="020B0604030504040204" pitchFamily="34" charset="-128"/>
              </a:rPr>
              <a:t>Latitudinal diversity of sea anemones (Cnidaria: Actiniaria). Biol. Bull., 224 (2013), pp. 89-98</a:t>
            </a:r>
          </a:p>
          <a:p>
            <a:endParaRPr lang="en-US" altLang="ja-JP" sz="1400" dirty="0">
              <a:solidFill>
                <a:schemeClr val="bg1">
                  <a:lumMod val="50000"/>
                </a:schemeClr>
              </a:solidFill>
              <a:latin typeface="Meiryo UI" panose="020B0604030504040204" pitchFamily="34" charset="-128"/>
              <a:ea typeface="Meiryo UI" panose="020B0604030504040204" pitchFamily="34" charset="-128"/>
            </a:endParaRPr>
          </a:p>
        </p:txBody>
      </p:sp>
      <p:sp>
        <p:nvSpPr>
          <p:cNvPr id="8" name="テキスト ボックス 7">
            <a:extLst>
              <a:ext uri="{FF2B5EF4-FFF2-40B4-BE49-F238E27FC236}">
                <a16:creationId xmlns:a16="http://schemas.microsoft.com/office/drawing/2014/main" id="{6B17B3C2-03A2-2F47-9790-DBA17F8DB857}"/>
              </a:ext>
            </a:extLst>
          </p:cNvPr>
          <p:cNvSpPr txBox="1"/>
          <p:nvPr/>
        </p:nvSpPr>
        <p:spPr>
          <a:xfrm>
            <a:off x="1069979" y="4213170"/>
            <a:ext cx="10770296" cy="400110"/>
          </a:xfrm>
          <a:prstGeom prst="rect">
            <a:avLst/>
          </a:prstGeom>
          <a:noFill/>
        </p:spPr>
        <p:txBody>
          <a:bodyPr wrap="square" rtlCol="0">
            <a:spAutoFit/>
          </a:bodyPr>
          <a:lstStyle/>
          <a:p>
            <a:r>
              <a:rPr lang="ja-JP" altLang="en-US" sz="2000">
                <a:latin typeface="Meiryo UI" panose="020B0604030504040204" pitchFamily="34" charset="-128"/>
                <a:ea typeface="Meiryo UI" panose="020B0604030504040204" pitchFamily="34" charset="-128"/>
              </a:rPr>
              <a:t>北半球の方が大陸棚</a:t>
            </a:r>
            <a:r>
              <a:rPr lang="en" altLang="ja-JP" sz="2000" dirty="0">
                <a:latin typeface="Meiryo UI" panose="020B0604030504040204" pitchFamily="34" charset="-128"/>
                <a:ea typeface="Meiryo UI" panose="020B0604030504040204" pitchFamily="34" charset="-128"/>
              </a:rPr>
              <a:t>continental shelf</a:t>
            </a:r>
            <a:r>
              <a:rPr lang="ja-JP" altLang="en-US" sz="2000">
                <a:latin typeface="Meiryo UI" panose="020B0604030504040204" pitchFamily="34" charset="-128"/>
                <a:ea typeface="Meiryo UI" panose="020B0604030504040204" pitchFamily="34" charset="-128"/>
              </a:rPr>
              <a:t>が多いことが影響</a:t>
            </a:r>
            <a:endParaRPr lang="en-US" altLang="ja-JP"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02901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AA815E6-F331-0C45-BF59-4476A7EAE369}"/>
              </a:ext>
            </a:extLst>
          </p:cNvPr>
          <p:cNvSpPr txBox="1"/>
          <p:nvPr/>
        </p:nvSpPr>
        <p:spPr>
          <a:xfrm>
            <a:off x="488515" y="400833"/>
            <a:ext cx="10759858" cy="461665"/>
          </a:xfrm>
          <a:prstGeom prst="rect">
            <a:avLst/>
          </a:prstGeom>
          <a:noFill/>
        </p:spPr>
        <p:txBody>
          <a:bodyPr wrap="square" rtlCol="0">
            <a:spAutoFit/>
          </a:bodyPr>
          <a:lstStyle/>
          <a:p>
            <a:r>
              <a:rPr lang="en-US" altLang="ja-JP" sz="2400" dirty="0" err="1">
                <a:solidFill>
                  <a:srgbClr val="002060"/>
                </a:solidFill>
                <a:latin typeface="Meiryo UI" panose="020B0604030504040204" pitchFamily="34" charset="-128"/>
                <a:ea typeface="Meiryo UI" panose="020B0604030504040204" pitchFamily="34" charset="-128"/>
              </a:rPr>
              <a:t>γ</a:t>
            </a:r>
            <a:r>
              <a:rPr lang="en-US" altLang="ja-JP" sz="2400" dirty="0">
                <a:solidFill>
                  <a:srgbClr val="002060"/>
                </a:solidFill>
                <a:latin typeface="Meiryo UI" panose="020B0604030504040204" pitchFamily="34" charset="-128"/>
                <a:ea typeface="Meiryo UI" panose="020B0604030504040204" pitchFamily="34" charset="-128"/>
              </a:rPr>
              <a:t>-</a:t>
            </a:r>
            <a:r>
              <a:rPr lang="ja-JP" altLang="en-US" sz="2400">
                <a:solidFill>
                  <a:srgbClr val="002060"/>
                </a:solidFill>
                <a:latin typeface="Meiryo UI" panose="020B0604030504040204" pitchFamily="34" charset="-128"/>
                <a:ea typeface="Meiryo UI" panose="020B0604030504040204" pitchFamily="34" charset="-128"/>
              </a:rPr>
              <a:t>多様性の</a:t>
            </a:r>
            <a:r>
              <a:rPr lang="en-US" altLang="ja-JP" sz="2400" dirty="0">
                <a:solidFill>
                  <a:srgbClr val="002060"/>
                </a:solidFill>
                <a:latin typeface="Meiryo UI" panose="020B0604030504040204" pitchFamily="34" charset="-128"/>
                <a:ea typeface="Meiryo UI" panose="020B0604030504040204" pitchFamily="34" charset="-128"/>
              </a:rPr>
              <a:t>10°N〜35°N</a:t>
            </a:r>
            <a:r>
              <a:rPr lang="ja-JP" altLang="en-US" sz="2400">
                <a:solidFill>
                  <a:srgbClr val="002060"/>
                </a:solidFill>
                <a:latin typeface="Meiryo UI" panose="020B0604030504040204" pitchFamily="34" charset="-128"/>
                <a:ea typeface="Meiryo UI" panose="020B0604030504040204" pitchFamily="34" charset="-128"/>
              </a:rPr>
              <a:t>のピーク，</a:t>
            </a:r>
            <a:r>
              <a:rPr lang="en-US" altLang="ja-JP" sz="2400" dirty="0">
                <a:solidFill>
                  <a:srgbClr val="002060"/>
                </a:solidFill>
                <a:latin typeface="Meiryo UI" panose="020B0604030504040204" pitchFamily="34" charset="-128"/>
                <a:ea typeface="Meiryo UI" panose="020B0604030504040204" pitchFamily="34" charset="-128"/>
              </a:rPr>
              <a:t>α-</a:t>
            </a:r>
            <a:r>
              <a:rPr lang="ja-JP" altLang="en-US" sz="2400">
                <a:solidFill>
                  <a:srgbClr val="002060"/>
                </a:solidFill>
                <a:latin typeface="Meiryo UI" panose="020B0604030504040204" pitchFamily="34" charset="-128"/>
                <a:ea typeface="Meiryo UI" panose="020B0604030504040204" pitchFamily="34" charset="-128"/>
              </a:rPr>
              <a:t>多様性の</a:t>
            </a:r>
            <a:r>
              <a:rPr lang="en-US" altLang="ja-JP" sz="2400" dirty="0">
                <a:solidFill>
                  <a:srgbClr val="002060"/>
                </a:solidFill>
                <a:latin typeface="Meiryo UI" panose="020B0604030504040204" pitchFamily="34" charset="-128"/>
                <a:ea typeface="Meiryo UI" panose="020B0604030504040204" pitchFamily="34" charset="-128"/>
              </a:rPr>
              <a:t>55°N</a:t>
            </a:r>
            <a:r>
              <a:rPr lang="ja-JP" altLang="en-US" sz="2400">
                <a:solidFill>
                  <a:srgbClr val="002060"/>
                </a:solidFill>
                <a:latin typeface="Meiryo UI" panose="020B0604030504040204" pitchFamily="34" charset="-128"/>
                <a:ea typeface="Meiryo UI" panose="020B0604030504040204" pitchFamily="34" charset="-128"/>
              </a:rPr>
              <a:t>のピーク</a:t>
            </a:r>
            <a:endParaRPr kumimoji="1" lang="ja-JP" altLang="en-US" sz="2400">
              <a:solidFill>
                <a:srgbClr val="002060"/>
              </a:solidFill>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2CF71461-9859-9D45-AA0C-13404A36F181}"/>
              </a:ext>
            </a:extLst>
          </p:cNvPr>
          <p:cNvSpPr txBox="1"/>
          <p:nvPr/>
        </p:nvSpPr>
        <p:spPr>
          <a:xfrm>
            <a:off x="710852" y="1089129"/>
            <a:ext cx="10770296" cy="461665"/>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文献データは，緯度</a:t>
            </a:r>
            <a:r>
              <a:rPr lang="en-US" altLang="ja-JP" sz="2400" dirty="0">
                <a:latin typeface="Meiryo UI" panose="020B0604030504040204" pitchFamily="34" charset="-128"/>
                <a:ea typeface="Meiryo UI" panose="020B0604030504040204" pitchFamily="34" charset="-128"/>
              </a:rPr>
              <a:t>5°</a:t>
            </a:r>
            <a:r>
              <a:rPr lang="ja-JP" altLang="en-US" sz="2400">
                <a:latin typeface="Meiryo UI" panose="020B0604030504040204" pitchFamily="34" charset="-128"/>
                <a:ea typeface="Meiryo UI" panose="020B0604030504040204" pitchFamily="34" charset="-128"/>
              </a:rPr>
              <a:t>ごとに種数を足し合わせた値を使用している＝</a:t>
            </a:r>
            <a:r>
              <a:rPr lang="en-US" altLang="ja-JP" sz="2400" dirty="0" err="1">
                <a:latin typeface="Meiryo UI" panose="020B0604030504040204" pitchFamily="34" charset="-128"/>
                <a:ea typeface="Meiryo UI" panose="020B0604030504040204" pitchFamily="34" charset="-128"/>
              </a:rPr>
              <a:t>γ</a:t>
            </a:r>
            <a:r>
              <a:rPr lang="en-US" altLang="ja-JP" sz="2400" dirty="0">
                <a:latin typeface="Meiryo UI" panose="020B0604030504040204" pitchFamily="34" charset="-128"/>
                <a:ea typeface="Meiryo UI" panose="020B0604030504040204" pitchFamily="34" charset="-128"/>
              </a:rPr>
              <a:t>-</a:t>
            </a:r>
            <a:r>
              <a:rPr lang="ja-JP" altLang="en-US" sz="2400">
                <a:latin typeface="Meiryo UI" panose="020B0604030504040204" pitchFamily="34" charset="-128"/>
                <a:ea typeface="Meiryo UI" panose="020B0604030504040204" pitchFamily="34" charset="-128"/>
              </a:rPr>
              <a:t>多様性</a:t>
            </a:r>
            <a:endParaRPr lang="en-US" altLang="ja-JP" sz="2400" dirty="0">
              <a:latin typeface="Meiryo UI" panose="020B0604030504040204" pitchFamily="34" charset="-128"/>
              <a:ea typeface="Meiryo UI" panose="020B0604030504040204" pitchFamily="34" charset="-128"/>
            </a:endParaRPr>
          </a:p>
        </p:txBody>
      </p:sp>
      <p:pic>
        <p:nvPicPr>
          <p:cNvPr id="7" name="Picture 2">
            <a:extLst>
              <a:ext uri="{FF2B5EF4-FFF2-40B4-BE49-F238E27FC236}">
                <a16:creationId xmlns:a16="http://schemas.microsoft.com/office/drawing/2014/main" id="{963B13D8-BF38-2C4E-A5E4-BDBDA8D4A3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095"/>
          <a:stretch/>
        </p:blipFill>
        <p:spPr bwMode="auto">
          <a:xfrm>
            <a:off x="1204889" y="1727077"/>
            <a:ext cx="6953315" cy="17791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7E6F53F6-B589-794A-80B5-731BEE5F77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901" b="3388"/>
          <a:stretch/>
        </p:blipFill>
        <p:spPr bwMode="auto">
          <a:xfrm>
            <a:off x="1204889" y="4422098"/>
            <a:ext cx="4026521" cy="2271659"/>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32DCE47A-B66D-AF45-B67F-A284C1CDD1BB}"/>
              </a:ext>
            </a:extLst>
          </p:cNvPr>
          <p:cNvSpPr txBox="1"/>
          <p:nvPr/>
        </p:nvSpPr>
        <p:spPr>
          <a:xfrm>
            <a:off x="710852" y="3809094"/>
            <a:ext cx="11481148" cy="461665"/>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latin typeface="Meiryo UI" panose="020B0604030504040204" pitchFamily="34" charset="-128"/>
                <a:ea typeface="Meiryo UI" panose="020B0604030504040204" pitchFamily="34" charset="-128"/>
              </a:rPr>
              <a:t>OBIS</a:t>
            </a:r>
            <a:r>
              <a:rPr lang="ja-JP" altLang="en-US" sz="2400">
                <a:latin typeface="Meiryo UI" panose="020B0604030504040204" pitchFamily="34" charset="-128"/>
                <a:ea typeface="Meiryo UI" panose="020B0604030504040204" pitchFamily="34" charset="-128"/>
              </a:rPr>
              <a:t>データは，緯度経度の</a:t>
            </a:r>
            <a:r>
              <a:rPr lang="en-US" altLang="ja-JP" sz="2400" dirty="0">
                <a:latin typeface="Meiryo UI" panose="020B0604030504040204" pitchFamily="34" charset="-128"/>
                <a:ea typeface="Meiryo UI" panose="020B0604030504040204" pitchFamily="34" charset="-128"/>
              </a:rPr>
              <a:t>5°</a:t>
            </a:r>
            <a:r>
              <a:rPr lang="ja-JP" altLang="en-US" sz="2400">
                <a:latin typeface="Meiryo UI" panose="020B0604030504040204" pitchFamily="34" charset="-128"/>
                <a:ea typeface="Meiryo UI" panose="020B0604030504040204" pitchFamily="34" charset="-128"/>
              </a:rPr>
              <a:t>グリッドごとの種数同緯度帯で平均した値＝</a:t>
            </a:r>
            <a:r>
              <a:rPr lang="en-US" altLang="ja-JP" sz="2400" dirty="0">
                <a:latin typeface="Meiryo UI" panose="020B0604030504040204" pitchFamily="34" charset="-128"/>
                <a:ea typeface="Meiryo UI" panose="020B0604030504040204" pitchFamily="34" charset="-128"/>
              </a:rPr>
              <a:t>α-</a:t>
            </a:r>
            <a:r>
              <a:rPr lang="ja-JP" altLang="en-US" sz="2400">
                <a:latin typeface="Meiryo UI" panose="020B0604030504040204" pitchFamily="34" charset="-128"/>
                <a:ea typeface="Meiryo UI" panose="020B0604030504040204" pitchFamily="34" charset="-128"/>
              </a:rPr>
              <a:t>多様性</a:t>
            </a:r>
            <a:endParaRPr lang="en-US" altLang="ja-JP" sz="2400" dirty="0">
              <a:latin typeface="Meiryo UI" panose="020B0604030504040204" pitchFamily="34" charset="-128"/>
              <a:ea typeface="Meiryo UI" panose="020B0604030504040204" pitchFamily="34" charset="-128"/>
            </a:endParaRPr>
          </a:p>
        </p:txBody>
      </p:sp>
      <p:sp>
        <p:nvSpPr>
          <p:cNvPr id="10" name="テキスト ボックス 9">
            <a:extLst>
              <a:ext uri="{FF2B5EF4-FFF2-40B4-BE49-F238E27FC236}">
                <a16:creationId xmlns:a16="http://schemas.microsoft.com/office/drawing/2014/main" id="{3ADC6BDC-751A-744E-A373-062887ECD896}"/>
              </a:ext>
            </a:extLst>
          </p:cNvPr>
          <p:cNvSpPr txBox="1"/>
          <p:nvPr/>
        </p:nvSpPr>
        <p:spPr>
          <a:xfrm>
            <a:off x="5568641" y="4636758"/>
            <a:ext cx="6100531" cy="707886"/>
          </a:xfrm>
          <a:prstGeom prst="rect">
            <a:avLst/>
          </a:prstGeom>
          <a:noFill/>
        </p:spPr>
        <p:txBody>
          <a:bodyPr wrap="square" rtlCol="0">
            <a:spAutoFit/>
          </a:bodyPr>
          <a:lstStyle/>
          <a:p>
            <a:r>
              <a:rPr lang="ja-JP" altLang="en-US" sz="2000">
                <a:solidFill>
                  <a:srgbClr val="7030A0"/>
                </a:solidFill>
                <a:latin typeface="Meiryo UI" panose="020B0604030504040204" pitchFamily="34" charset="-128"/>
                <a:ea typeface="Meiryo UI" panose="020B0604030504040204" pitchFamily="34" charset="-128"/>
              </a:rPr>
              <a:t>これらの関係は，グリッド間の種組成</a:t>
            </a:r>
            <a:r>
              <a:rPr lang="en-US" altLang="ja-JP" sz="2000" dirty="0">
                <a:solidFill>
                  <a:srgbClr val="7030A0"/>
                </a:solidFill>
                <a:latin typeface="Meiryo UI" panose="020B0604030504040204" pitchFamily="34" charset="-128"/>
                <a:ea typeface="Meiryo UI" panose="020B0604030504040204" pitchFamily="34" charset="-128"/>
              </a:rPr>
              <a:t>or</a:t>
            </a:r>
            <a:r>
              <a:rPr lang="ja-JP" altLang="en-US" sz="2000">
                <a:solidFill>
                  <a:srgbClr val="7030A0"/>
                </a:solidFill>
                <a:latin typeface="Meiryo UI" panose="020B0604030504040204" pitchFamily="34" charset="-128"/>
                <a:ea typeface="Meiryo UI" panose="020B0604030504040204" pitchFamily="34" charset="-128"/>
              </a:rPr>
              <a:t>種数がどう異なるか</a:t>
            </a:r>
            <a:endParaRPr lang="en-US" altLang="ja-JP" sz="2000" dirty="0">
              <a:solidFill>
                <a:srgbClr val="7030A0"/>
              </a:solidFill>
              <a:latin typeface="Meiryo UI" panose="020B0604030504040204" pitchFamily="34" charset="-128"/>
              <a:ea typeface="Meiryo UI" panose="020B0604030504040204" pitchFamily="34" charset="-128"/>
            </a:endParaRPr>
          </a:p>
          <a:p>
            <a:r>
              <a:rPr lang="ja-JP" altLang="en-US" sz="2000">
                <a:solidFill>
                  <a:srgbClr val="7030A0"/>
                </a:solidFill>
                <a:latin typeface="Meiryo UI" panose="020B0604030504040204" pitchFamily="34" charset="-128"/>
                <a:ea typeface="Meiryo UI" panose="020B0604030504040204" pitchFamily="34" charset="-128"/>
              </a:rPr>
              <a:t>（</a:t>
            </a:r>
            <a:r>
              <a:rPr lang="en-US" altLang="ja-JP" sz="2000" dirty="0">
                <a:solidFill>
                  <a:srgbClr val="7030A0"/>
                </a:solidFill>
                <a:latin typeface="Meiryo UI" panose="020B0604030504040204" pitchFamily="34" charset="-128"/>
                <a:ea typeface="Meiryo UI" panose="020B0604030504040204" pitchFamily="34" charset="-128"/>
              </a:rPr>
              <a:t>β-</a:t>
            </a:r>
            <a:r>
              <a:rPr lang="ja-JP" altLang="en-US" sz="2000">
                <a:solidFill>
                  <a:srgbClr val="7030A0"/>
                </a:solidFill>
                <a:latin typeface="Meiryo UI" panose="020B0604030504040204" pitchFamily="34" charset="-128"/>
                <a:ea typeface="Meiryo UI" panose="020B0604030504040204" pitchFamily="34" charset="-128"/>
              </a:rPr>
              <a:t>多様性）によって違う．</a:t>
            </a:r>
            <a:endParaRPr lang="en-US" altLang="ja-JP" sz="2000" dirty="0">
              <a:solidFill>
                <a:srgbClr val="7030A0"/>
              </a:solidFill>
              <a:latin typeface="Meiryo UI" panose="020B0604030504040204" pitchFamily="34" charset="-128"/>
              <a:ea typeface="Meiryo UI" panose="020B0604030504040204" pitchFamily="34" charset="-128"/>
            </a:endParaRPr>
          </a:p>
        </p:txBody>
      </p:sp>
      <p:sp>
        <p:nvSpPr>
          <p:cNvPr id="11" name="テキスト ボックス 10">
            <a:extLst>
              <a:ext uri="{FF2B5EF4-FFF2-40B4-BE49-F238E27FC236}">
                <a16:creationId xmlns:a16="http://schemas.microsoft.com/office/drawing/2014/main" id="{F6A77D30-A316-6D41-B686-8F5EB89F6B8A}"/>
              </a:ext>
            </a:extLst>
          </p:cNvPr>
          <p:cNvSpPr txBox="1"/>
          <p:nvPr/>
        </p:nvSpPr>
        <p:spPr>
          <a:xfrm>
            <a:off x="5868444" y="5401316"/>
            <a:ext cx="6100531" cy="553998"/>
          </a:xfrm>
          <a:prstGeom prst="rect">
            <a:avLst/>
          </a:prstGeom>
          <a:noFill/>
        </p:spPr>
        <p:txBody>
          <a:bodyPr wrap="square" rtlCol="0">
            <a:spAutoFit/>
          </a:bodyPr>
          <a:lstStyle/>
          <a:p>
            <a:r>
              <a:rPr lang="en-US" altLang="ja-JP" sz="1600" dirty="0">
                <a:solidFill>
                  <a:schemeClr val="bg1">
                    <a:lumMod val="50000"/>
                  </a:schemeClr>
                </a:solidFill>
                <a:latin typeface="Meiryo UI" panose="020B0604030504040204" pitchFamily="34" charset="-128"/>
                <a:ea typeface="Meiryo UI" panose="020B0604030504040204" pitchFamily="34" charset="-128"/>
              </a:rPr>
              <a:t>30°N</a:t>
            </a:r>
            <a:r>
              <a:rPr lang="ja-JP" altLang="en-US" sz="1600">
                <a:solidFill>
                  <a:schemeClr val="bg1">
                    <a:lumMod val="50000"/>
                  </a:schemeClr>
                </a:solidFill>
                <a:latin typeface="Meiryo UI" panose="020B0604030504040204" pitchFamily="34" charset="-128"/>
                <a:ea typeface="Meiryo UI" panose="020B0604030504040204" pitchFamily="34" charset="-128"/>
              </a:rPr>
              <a:t>あたりは，合計の種数は多いが平均的種数は</a:t>
            </a:r>
            <a:r>
              <a:rPr lang="en-US" altLang="ja-JP" sz="1600" dirty="0">
                <a:solidFill>
                  <a:schemeClr val="bg1">
                    <a:lumMod val="50000"/>
                  </a:schemeClr>
                </a:solidFill>
                <a:latin typeface="Meiryo UI" panose="020B0604030504040204" pitchFamily="34" charset="-128"/>
                <a:ea typeface="Meiryo UI" panose="020B0604030504040204" pitchFamily="34" charset="-128"/>
              </a:rPr>
              <a:t>55°N</a:t>
            </a:r>
            <a:r>
              <a:rPr lang="ja-JP" altLang="en-US" sz="1600">
                <a:solidFill>
                  <a:schemeClr val="bg1">
                    <a:lumMod val="50000"/>
                  </a:schemeClr>
                </a:solidFill>
                <a:latin typeface="Meiryo UI" panose="020B0604030504040204" pitchFamily="34" charset="-128"/>
                <a:ea typeface="Meiryo UI" panose="020B0604030504040204" pitchFamily="34" charset="-128"/>
              </a:rPr>
              <a:t>のほうが多い</a:t>
            </a:r>
            <a:endParaRPr lang="en-US" altLang="ja-JP" sz="1600" dirty="0">
              <a:solidFill>
                <a:schemeClr val="bg1">
                  <a:lumMod val="50000"/>
                </a:schemeClr>
              </a:solidFill>
              <a:latin typeface="Meiryo UI" panose="020B0604030504040204" pitchFamily="34" charset="-128"/>
              <a:ea typeface="Meiryo UI" panose="020B0604030504040204" pitchFamily="34" charset="-128"/>
            </a:endParaRPr>
          </a:p>
          <a:p>
            <a:r>
              <a:rPr lang="ja-JP" altLang="en-US" sz="1400">
                <a:solidFill>
                  <a:schemeClr val="bg1">
                    <a:lumMod val="50000"/>
                  </a:schemeClr>
                </a:solidFill>
                <a:latin typeface="Meiryo UI" panose="020B0604030504040204" pitchFamily="34" charset="-128"/>
                <a:ea typeface="Meiryo UI" panose="020B0604030504040204" pitchFamily="34" charset="-128"/>
              </a:rPr>
              <a:t>（ただし，</a:t>
            </a:r>
            <a:r>
              <a:rPr lang="en-US" altLang="ja-JP" sz="1400" dirty="0">
                <a:solidFill>
                  <a:schemeClr val="bg1">
                    <a:lumMod val="50000"/>
                  </a:schemeClr>
                </a:solidFill>
                <a:latin typeface="Meiryo UI" panose="020B0604030504040204" pitchFamily="34" charset="-128"/>
                <a:ea typeface="Meiryo UI" panose="020B0604030504040204" pitchFamily="34" charset="-128"/>
              </a:rPr>
              <a:t>55°N</a:t>
            </a:r>
            <a:r>
              <a:rPr lang="ja-JP" altLang="en-US" sz="1400">
                <a:solidFill>
                  <a:schemeClr val="bg1">
                    <a:lumMod val="50000"/>
                  </a:schemeClr>
                </a:solidFill>
                <a:latin typeface="Meiryo UI" panose="020B0604030504040204" pitchFamily="34" charset="-128"/>
                <a:ea typeface="Meiryo UI" panose="020B0604030504040204" pitchFamily="34" charset="-128"/>
              </a:rPr>
              <a:t>は種数の分散が最も大きい＝</a:t>
            </a:r>
            <a:r>
              <a:rPr lang="en-US" altLang="ja-JP" sz="1400" dirty="0">
                <a:solidFill>
                  <a:schemeClr val="bg1">
                    <a:lumMod val="50000"/>
                  </a:schemeClr>
                </a:solidFill>
                <a:latin typeface="Meiryo UI" panose="020B0604030504040204" pitchFamily="34" charset="-128"/>
                <a:ea typeface="Meiryo UI" panose="020B0604030504040204" pitchFamily="34" charset="-128"/>
              </a:rPr>
              <a:t>β-</a:t>
            </a:r>
            <a:r>
              <a:rPr lang="ja-JP" altLang="en-US" sz="1400">
                <a:solidFill>
                  <a:schemeClr val="bg1">
                    <a:lumMod val="50000"/>
                  </a:schemeClr>
                </a:solidFill>
                <a:latin typeface="Meiryo UI" panose="020B0604030504040204" pitchFamily="34" charset="-128"/>
                <a:ea typeface="Meiryo UI" panose="020B0604030504040204" pitchFamily="34" charset="-128"/>
              </a:rPr>
              <a:t>多様性が高いことに注意）</a:t>
            </a:r>
            <a:endParaRPr lang="en-US" altLang="ja-JP" sz="1400" dirty="0">
              <a:solidFill>
                <a:schemeClr val="bg1">
                  <a:lumMod val="50000"/>
                </a:schemeClr>
              </a:solidFill>
              <a:latin typeface="Meiryo UI" panose="020B0604030504040204" pitchFamily="34" charset="-128"/>
              <a:ea typeface="Meiryo UI" panose="020B0604030504040204" pitchFamily="34" charset="-128"/>
            </a:endParaRPr>
          </a:p>
        </p:txBody>
      </p:sp>
      <p:sp>
        <p:nvSpPr>
          <p:cNvPr id="12" name="テキスト ボックス 11">
            <a:extLst>
              <a:ext uri="{FF2B5EF4-FFF2-40B4-BE49-F238E27FC236}">
                <a16:creationId xmlns:a16="http://schemas.microsoft.com/office/drawing/2014/main" id="{9400156D-557E-204D-BE95-3D083D6F155B}"/>
              </a:ext>
            </a:extLst>
          </p:cNvPr>
          <p:cNvSpPr txBox="1"/>
          <p:nvPr/>
        </p:nvSpPr>
        <p:spPr>
          <a:xfrm>
            <a:off x="5868443" y="6011986"/>
            <a:ext cx="6100531" cy="584775"/>
          </a:xfrm>
          <a:prstGeom prst="rect">
            <a:avLst/>
          </a:prstGeom>
          <a:noFill/>
        </p:spPr>
        <p:txBody>
          <a:bodyPr wrap="square" rtlCol="0">
            <a:spAutoFit/>
          </a:bodyPr>
          <a:lstStyle/>
          <a:p>
            <a:r>
              <a:rPr lang="ja-JP" altLang="en-US" sz="1600">
                <a:solidFill>
                  <a:schemeClr val="bg1">
                    <a:lumMod val="50000"/>
                  </a:schemeClr>
                </a:solidFill>
                <a:latin typeface="Meiryo UI" panose="020B0604030504040204" pitchFamily="34" charset="-128"/>
                <a:ea typeface="Meiryo UI" panose="020B0604030504040204" pitchFamily="34" charset="-128"/>
              </a:rPr>
              <a:t>また，</a:t>
            </a:r>
            <a:r>
              <a:rPr lang="en-US" altLang="ja-JP" sz="1600" dirty="0">
                <a:solidFill>
                  <a:schemeClr val="bg1">
                    <a:lumMod val="50000"/>
                  </a:schemeClr>
                </a:solidFill>
                <a:latin typeface="Meiryo UI" panose="020B0604030504040204" pitchFamily="34" charset="-128"/>
                <a:ea typeface="Meiryo UI" panose="020B0604030504040204" pitchFamily="34" charset="-128"/>
              </a:rPr>
              <a:t>1°</a:t>
            </a:r>
            <a:r>
              <a:rPr lang="ja-JP" altLang="en-US" sz="1600">
                <a:solidFill>
                  <a:schemeClr val="bg1">
                    <a:lumMod val="50000"/>
                  </a:schemeClr>
                </a:solidFill>
                <a:latin typeface="Meiryo UI" panose="020B0604030504040204" pitchFamily="34" charset="-128"/>
                <a:ea typeface="Meiryo UI" panose="020B0604030504040204" pitchFamily="34" charset="-128"/>
              </a:rPr>
              <a:t>あたりの面積は赤道付近ほど広いため，</a:t>
            </a:r>
            <a:endParaRPr lang="en-US" altLang="ja-JP" sz="1600" dirty="0">
              <a:solidFill>
                <a:schemeClr val="bg1">
                  <a:lumMod val="50000"/>
                </a:schemeClr>
              </a:solidFill>
              <a:latin typeface="Meiryo UI" panose="020B0604030504040204" pitchFamily="34" charset="-128"/>
              <a:ea typeface="Meiryo UI" panose="020B0604030504040204" pitchFamily="34" charset="-128"/>
            </a:endParaRPr>
          </a:p>
          <a:p>
            <a:r>
              <a:rPr lang="ja-JP" altLang="en-US" sz="1600">
                <a:solidFill>
                  <a:schemeClr val="bg1">
                    <a:lumMod val="50000"/>
                  </a:schemeClr>
                </a:solidFill>
                <a:latin typeface="Meiryo UI" panose="020B0604030504040204" pitchFamily="34" charset="-128"/>
                <a:ea typeface="Meiryo UI" panose="020B0604030504040204" pitchFamily="34" charset="-128"/>
              </a:rPr>
              <a:t>面積に依存して種数が決まっていれば</a:t>
            </a:r>
            <a:r>
              <a:rPr lang="en-US" altLang="ja-JP" sz="1600" dirty="0">
                <a:solidFill>
                  <a:schemeClr val="bg1">
                    <a:lumMod val="50000"/>
                  </a:schemeClr>
                </a:solidFill>
                <a:latin typeface="Meiryo UI" panose="020B0604030504040204" pitchFamily="34" charset="-128"/>
                <a:ea typeface="Meiryo UI" panose="020B0604030504040204" pitchFamily="34" charset="-128"/>
              </a:rPr>
              <a:t>unimodal</a:t>
            </a:r>
            <a:r>
              <a:rPr lang="ja-JP" altLang="en-US" sz="1600">
                <a:solidFill>
                  <a:schemeClr val="bg1">
                    <a:lumMod val="50000"/>
                  </a:schemeClr>
                </a:solidFill>
                <a:latin typeface="Meiryo UI" panose="020B0604030504040204" pitchFamily="34" charset="-128"/>
                <a:ea typeface="Meiryo UI" panose="020B0604030504040204" pitchFamily="34" charset="-128"/>
              </a:rPr>
              <a:t>なパターンが生じるはず</a:t>
            </a:r>
            <a:endParaRPr lang="en-US" altLang="ja-JP" sz="1600" dirty="0">
              <a:solidFill>
                <a:schemeClr val="bg1">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820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6BDAE23-2B5E-704D-BBC2-F389A5F8A936}"/>
              </a:ext>
            </a:extLst>
          </p:cNvPr>
          <p:cNvSpPr txBox="1"/>
          <p:nvPr/>
        </p:nvSpPr>
        <p:spPr>
          <a:xfrm>
            <a:off x="488515" y="400833"/>
            <a:ext cx="10759858" cy="461665"/>
          </a:xfrm>
          <a:prstGeom prst="rect">
            <a:avLst/>
          </a:prstGeom>
          <a:noFill/>
        </p:spPr>
        <p:txBody>
          <a:bodyPr wrap="square" rtlCol="0">
            <a:spAutoFit/>
          </a:bodyPr>
          <a:lstStyle/>
          <a:p>
            <a:r>
              <a:rPr lang="ja-JP" altLang="en-US" sz="2400">
                <a:solidFill>
                  <a:srgbClr val="002060"/>
                </a:solidFill>
                <a:latin typeface="Meiryo UI" panose="020B0604030504040204" pitchFamily="34" charset="-128"/>
                <a:ea typeface="Meiryo UI" panose="020B0604030504040204" pitchFamily="34" charset="-128"/>
              </a:rPr>
              <a:t>多くの種の生息に適した環境で種数が増える</a:t>
            </a:r>
            <a:endParaRPr kumimoji="1" lang="ja-JP" altLang="en-US" sz="2400">
              <a:solidFill>
                <a:srgbClr val="002060"/>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7A02CC9C-45B5-2741-9559-C4351E25C47F}"/>
              </a:ext>
            </a:extLst>
          </p:cNvPr>
          <p:cNvSpPr txBox="1"/>
          <p:nvPr/>
        </p:nvSpPr>
        <p:spPr>
          <a:xfrm>
            <a:off x="710852" y="1012095"/>
            <a:ext cx="10770296" cy="3970318"/>
          </a:xfrm>
          <a:prstGeom prst="rect">
            <a:avLst/>
          </a:prstGeom>
          <a:noFill/>
        </p:spPr>
        <p:txBody>
          <a:bodyPr wrap="square" rtlCol="0">
            <a:spAutoFit/>
          </a:bodyPr>
          <a:lstStyle/>
          <a:p>
            <a:r>
              <a:rPr lang="en-US" altLang="ja-JP" sz="2400" dirty="0">
                <a:latin typeface="Meiryo UI" panose="020B0604030504040204" pitchFamily="34" charset="-128"/>
                <a:ea typeface="Meiryo UI" panose="020B0604030504040204" pitchFamily="34" charset="-128"/>
              </a:rPr>
              <a:t>Bimodal pattern</a:t>
            </a:r>
            <a:r>
              <a:rPr lang="ja-JP" altLang="en-US" sz="2400">
                <a:latin typeface="Meiryo UI" panose="020B0604030504040204" pitchFamily="34" charset="-128"/>
                <a:ea typeface="Meiryo UI" panose="020B0604030504040204" pitchFamily="34" charset="-128"/>
              </a:rPr>
              <a:t>は，種は熱帯の端で適応し進化しているという仮説に矛盾しない</a:t>
            </a:r>
            <a:endParaRPr lang="en-US" altLang="ja-JP" sz="2400" dirty="0">
              <a:latin typeface="Meiryo UI" panose="020B0604030504040204" pitchFamily="34" charset="-128"/>
              <a:ea typeface="Meiryo UI" panose="020B0604030504040204" pitchFamily="34" charset="-128"/>
            </a:endParaRPr>
          </a:p>
          <a:p>
            <a:endParaRPr kumimoji="1" lang="en-US" altLang="ja-JP" sz="2400" dirty="0">
              <a:latin typeface="Meiryo UI" panose="020B0604030504040204" pitchFamily="34" charset="-128"/>
              <a:ea typeface="Meiryo UI" panose="020B0604030504040204" pitchFamily="34" charset="-128"/>
            </a:endParaRPr>
          </a:p>
          <a:p>
            <a:r>
              <a:rPr lang="ja-JP" altLang="en-US" sz="2400">
                <a:latin typeface="Meiryo UI" panose="020B0604030504040204" pitchFamily="34" charset="-128"/>
                <a:ea typeface="Meiryo UI" panose="020B0604030504040204" pitchFamily="34" charset="-128"/>
              </a:rPr>
              <a:t>一方，熱帯の外に適応した種が必ずしも赤道付近の温度に耐性がないわけではない</a:t>
            </a:r>
            <a:endParaRPr lang="en-US" altLang="ja-JP" sz="2400" dirty="0">
              <a:latin typeface="Meiryo UI" panose="020B0604030504040204" pitchFamily="34" charset="-128"/>
              <a:ea typeface="Meiryo UI" panose="020B0604030504040204" pitchFamily="34" charset="-128"/>
            </a:endParaRPr>
          </a:p>
          <a:p>
            <a:endParaRPr lang="en-US" altLang="ja-JP" sz="2400" dirty="0">
              <a:latin typeface="Meiryo UI" panose="020B0604030504040204" pitchFamily="34" charset="-128"/>
              <a:ea typeface="Meiryo UI" panose="020B0604030504040204" pitchFamily="34" charset="-128"/>
            </a:endParaRPr>
          </a:p>
          <a:p>
            <a:r>
              <a:rPr kumimoji="1" lang="ja-JP" altLang="en-US" sz="2400">
                <a:latin typeface="Meiryo UI" panose="020B0604030504040204" pitchFamily="34" charset="-128"/>
                <a:ea typeface="Meiryo UI" panose="020B0604030504040204" pitchFamily="34" charset="-128"/>
              </a:rPr>
              <a:t>そのため，温度以外の要因（生理学的選好，採餌選好，競争やこれらの複合）が</a:t>
            </a:r>
            <a:endParaRPr kumimoji="1" lang="en-US" altLang="ja-JP" sz="2400" dirty="0">
              <a:latin typeface="Meiryo UI" panose="020B0604030504040204" pitchFamily="34" charset="-128"/>
              <a:ea typeface="Meiryo UI" panose="020B0604030504040204" pitchFamily="34" charset="-128"/>
            </a:endParaRPr>
          </a:p>
          <a:p>
            <a:r>
              <a:rPr lang="ja-JP" altLang="en-US" sz="2400">
                <a:latin typeface="Meiryo UI" panose="020B0604030504040204" pitchFamily="34" charset="-128"/>
                <a:ea typeface="Meiryo UI" panose="020B0604030504040204" pitchFamily="34" charset="-128"/>
              </a:rPr>
              <a:t>赤道における</a:t>
            </a:r>
            <a:r>
              <a:rPr lang="en-US" altLang="ja-JP" sz="2400" dirty="0">
                <a:latin typeface="Meiryo UI" panose="020B0604030504040204" pitchFamily="34" charset="-128"/>
                <a:ea typeface="Meiryo UI" panose="020B0604030504040204" pitchFamily="34" charset="-128"/>
              </a:rPr>
              <a:t>dip</a:t>
            </a:r>
            <a:r>
              <a:rPr lang="ja-JP" altLang="en-US" sz="2400">
                <a:latin typeface="Meiryo UI" panose="020B0604030504040204" pitchFamily="34" charset="-128"/>
                <a:ea typeface="Meiryo UI" panose="020B0604030504040204" pitchFamily="34" charset="-128"/>
              </a:rPr>
              <a:t>を説明するはず．</a:t>
            </a: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kumimoji="1" lang="ja-JP" altLang="en-US" sz="2000">
                <a:latin typeface="Meiryo UI" panose="020B0604030504040204" pitchFamily="34" charset="-128"/>
                <a:ea typeface="Meiryo UI" panose="020B0604030504040204" pitchFamily="34" charset="-128"/>
              </a:rPr>
              <a:t>中緯度に適応した種は生理学的・生態学的に赤道の温度が適していないのかも</a:t>
            </a:r>
            <a:endParaRPr kumimoji="1" lang="en-US" altLang="ja-JP" sz="20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sz="2000">
                <a:latin typeface="Meiryo UI" panose="020B0604030504040204" pitchFamily="34" charset="-128"/>
                <a:ea typeface="Meiryo UI" panose="020B0604030504040204" pitchFamily="34" charset="-128"/>
              </a:rPr>
              <a:t>温暖化によって水温が上がりすぎたために赤道付近を出ていったのかも</a:t>
            </a:r>
            <a:r>
              <a:rPr lang="en-US" altLang="ja-JP" sz="2000" dirty="0">
                <a:latin typeface="Meiryo UI" panose="020B0604030504040204" pitchFamily="34" charset="-128"/>
                <a:ea typeface="Meiryo UI" panose="020B0604030504040204" pitchFamily="34" charset="-128"/>
              </a:rPr>
              <a:t> </a:t>
            </a:r>
            <a:r>
              <a:rPr lang="ja-JP" altLang="en-US" sz="2000">
                <a:solidFill>
                  <a:schemeClr val="bg1">
                    <a:lumMod val="50000"/>
                  </a:schemeClr>
                </a:solidFill>
                <a:latin typeface="Meiryo UI" panose="020B0604030504040204" pitchFamily="34" charset="-128"/>
                <a:ea typeface="Meiryo UI" panose="020B0604030504040204" pitchFamily="34" charset="-128"/>
              </a:rPr>
              <a:t>（例：サンゴの白化）</a:t>
            </a:r>
            <a:endParaRPr lang="en-US" altLang="ja-JP" sz="2000" dirty="0">
              <a:solidFill>
                <a:schemeClr val="bg1">
                  <a:lumMod val="50000"/>
                </a:schemeClr>
              </a:solidFill>
              <a:latin typeface="Meiryo UI" panose="020B0604030504040204" pitchFamily="34" charset="-128"/>
              <a:ea typeface="Meiryo UI" panose="020B0604030504040204" pitchFamily="34" charset="-128"/>
            </a:endParaRPr>
          </a:p>
          <a:p>
            <a:endParaRPr kumimoji="1" lang="en-US" altLang="ja-JP" sz="2000" dirty="0">
              <a:latin typeface="Meiryo UI" panose="020B0604030504040204" pitchFamily="34" charset="-128"/>
              <a:ea typeface="Meiryo UI" panose="020B0604030504040204" pitchFamily="34" charset="-128"/>
            </a:endParaRPr>
          </a:p>
          <a:p>
            <a:r>
              <a:rPr kumimoji="1" lang="en-US" altLang="ja-JP" sz="2000" dirty="0">
                <a:solidFill>
                  <a:schemeClr val="bg1">
                    <a:lumMod val="50000"/>
                  </a:schemeClr>
                </a:solidFill>
                <a:latin typeface="Meiryo UI" panose="020B0604030504040204" pitchFamily="34" charset="-128"/>
                <a:ea typeface="Meiryo UI" panose="020B0604030504040204" pitchFamily="34" charset="-128"/>
              </a:rPr>
              <a:t>ref. </a:t>
            </a:r>
            <a:r>
              <a:rPr kumimoji="1" lang="ja-JP" altLang="en-US" sz="2000">
                <a:solidFill>
                  <a:schemeClr val="bg1">
                    <a:lumMod val="50000"/>
                  </a:schemeClr>
                </a:solidFill>
                <a:latin typeface="Meiryo UI" panose="020B0604030504040204" pitchFamily="34" charset="-128"/>
                <a:ea typeface="Meiryo UI" panose="020B0604030504040204" pitchFamily="34" charset="-128"/>
              </a:rPr>
              <a:t>過去の温暖期に海域で二峰性がある緯度</a:t>
            </a:r>
            <a:r>
              <a:rPr kumimoji="1" lang="en-US" altLang="ja-JP" sz="2000" dirty="0">
                <a:solidFill>
                  <a:schemeClr val="bg1">
                    <a:lumMod val="50000"/>
                  </a:schemeClr>
                </a:solidFill>
                <a:latin typeface="Meiryo UI" panose="020B0604030504040204" pitchFamily="34" charset="-128"/>
                <a:ea typeface="Meiryo UI" panose="020B0604030504040204" pitchFamily="34" charset="-128"/>
              </a:rPr>
              <a:t>-</a:t>
            </a:r>
            <a:r>
              <a:rPr kumimoji="1" lang="ja-JP" altLang="en-US" sz="2000">
                <a:solidFill>
                  <a:schemeClr val="bg1">
                    <a:lumMod val="50000"/>
                  </a:schemeClr>
                </a:solidFill>
                <a:latin typeface="Meiryo UI" panose="020B0604030504040204" pitchFamily="34" charset="-128"/>
                <a:ea typeface="Meiryo UI" panose="020B0604030504040204" pitchFamily="34" charset="-128"/>
              </a:rPr>
              <a:t>種数関係</a:t>
            </a:r>
            <a:endParaRPr kumimoji="1" lang="en-US" altLang="ja-JP" sz="2000" dirty="0">
              <a:solidFill>
                <a:schemeClr val="bg1">
                  <a:lumMod val="50000"/>
                </a:schemeClr>
              </a:solidFill>
              <a:latin typeface="Meiryo UI" panose="020B0604030504040204" pitchFamily="34" charset="-128"/>
              <a:ea typeface="Meiryo UI" panose="020B0604030504040204" pitchFamily="34" charset="-128"/>
            </a:endParaRPr>
          </a:p>
          <a:p>
            <a:r>
              <a:rPr lang="en" altLang="ja-JP" sz="1600" dirty="0">
                <a:solidFill>
                  <a:schemeClr val="bg1">
                    <a:lumMod val="50000"/>
                  </a:schemeClr>
                </a:solidFill>
                <a:latin typeface="Meiryo UI" panose="020B0604030504040204" pitchFamily="34" charset="-128"/>
                <a:ea typeface="Meiryo UI" panose="020B0604030504040204" pitchFamily="34" charset="-128"/>
              </a:rPr>
              <a:t>(</a:t>
            </a:r>
            <a:r>
              <a:rPr lang="en" altLang="ja-JP" sz="1600" dirty="0" err="1">
                <a:solidFill>
                  <a:schemeClr val="bg1">
                    <a:lumMod val="50000"/>
                  </a:schemeClr>
                </a:solidFill>
                <a:latin typeface="Meiryo UI" panose="020B0604030504040204" pitchFamily="34" charset="-128"/>
                <a:ea typeface="Meiryo UI" panose="020B0604030504040204" pitchFamily="34" charset="-128"/>
              </a:rPr>
              <a:t>Kiessling</a:t>
            </a:r>
            <a:r>
              <a:rPr lang="en" altLang="ja-JP" sz="1600" dirty="0">
                <a:solidFill>
                  <a:schemeClr val="bg1">
                    <a:lumMod val="50000"/>
                  </a:schemeClr>
                </a:solidFill>
                <a:latin typeface="Meiryo UI" panose="020B0604030504040204" pitchFamily="34" charset="-128"/>
                <a:ea typeface="Meiryo UI" panose="020B0604030504040204" pitchFamily="34" charset="-128"/>
              </a:rPr>
              <a:t> &amp; </a:t>
            </a:r>
            <a:r>
              <a:rPr lang="en" altLang="ja-JP" sz="1600" dirty="0" err="1">
                <a:solidFill>
                  <a:schemeClr val="bg1">
                    <a:lumMod val="50000"/>
                  </a:schemeClr>
                </a:solidFill>
                <a:latin typeface="Meiryo UI" panose="020B0604030504040204" pitchFamily="34" charset="-128"/>
                <a:ea typeface="Meiryo UI" panose="020B0604030504040204" pitchFamily="34" charset="-128"/>
              </a:rPr>
              <a:t>Aberhan</a:t>
            </a:r>
            <a:r>
              <a:rPr lang="en" altLang="ja-JP" sz="1600" dirty="0">
                <a:solidFill>
                  <a:schemeClr val="bg1">
                    <a:lumMod val="50000"/>
                  </a:schemeClr>
                </a:solidFill>
                <a:latin typeface="Meiryo UI" panose="020B0604030504040204" pitchFamily="34" charset="-128"/>
                <a:ea typeface="Meiryo UI" panose="020B0604030504040204" pitchFamily="34" charset="-128"/>
              </a:rPr>
              <a:t>, 2007)</a:t>
            </a:r>
          </a:p>
          <a:p>
            <a:r>
              <a:rPr lang="en" altLang="ja-JP" sz="1200" dirty="0">
                <a:solidFill>
                  <a:schemeClr val="bg1">
                    <a:lumMod val="50000"/>
                  </a:schemeClr>
                </a:solidFill>
                <a:latin typeface="Meiryo UI" panose="020B0604030504040204" pitchFamily="34" charset="-128"/>
                <a:ea typeface="Meiryo UI" panose="020B0604030504040204" pitchFamily="34" charset="-128"/>
              </a:rPr>
              <a:t>Geographical distribution and extinction risk: lessons from Triassic–Jurassic marine benthic organisms J. </a:t>
            </a:r>
            <a:r>
              <a:rPr lang="en" altLang="ja-JP" sz="1200" dirty="0" err="1">
                <a:solidFill>
                  <a:schemeClr val="bg1">
                    <a:lumMod val="50000"/>
                  </a:schemeClr>
                </a:solidFill>
                <a:latin typeface="Meiryo UI" panose="020B0604030504040204" pitchFamily="34" charset="-128"/>
                <a:ea typeface="Meiryo UI" panose="020B0604030504040204" pitchFamily="34" charset="-128"/>
              </a:rPr>
              <a:t>Biogeogr</a:t>
            </a:r>
            <a:r>
              <a:rPr lang="en" altLang="ja-JP" sz="1200" dirty="0">
                <a:solidFill>
                  <a:schemeClr val="bg1">
                    <a:lumMod val="50000"/>
                  </a:schemeClr>
                </a:solidFill>
                <a:latin typeface="Meiryo UI" panose="020B0604030504040204" pitchFamily="34" charset="-128"/>
                <a:ea typeface="Meiryo UI" panose="020B0604030504040204" pitchFamily="34" charset="-128"/>
              </a:rPr>
              <a:t>., 34 (2007), pp. 1473-1489</a:t>
            </a:r>
            <a:endParaRPr kumimoji="1" lang="ja-JP" altLang="en-US" sz="1200">
              <a:solidFill>
                <a:schemeClr val="bg1">
                  <a:lumMod val="50000"/>
                </a:schemeClr>
              </a:solidFill>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B3A91412-6877-FF4C-9E90-27E1A71EB2E5}"/>
              </a:ext>
            </a:extLst>
          </p:cNvPr>
          <p:cNvSpPr txBox="1"/>
          <p:nvPr/>
        </p:nvSpPr>
        <p:spPr>
          <a:xfrm>
            <a:off x="488515" y="5384240"/>
            <a:ext cx="10770296" cy="461665"/>
          </a:xfrm>
          <a:prstGeom prst="rect">
            <a:avLst/>
          </a:prstGeom>
          <a:noFill/>
        </p:spPr>
        <p:txBody>
          <a:bodyPr wrap="square" rtlCol="0">
            <a:spAutoFit/>
          </a:bodyPr>
          <a:lstStyle/>
          <a:p>
            <a:r>
              <a:rPr kumimoji="1" lang="ja-JP" altLang="en-US" sz="2400">
                <a:solidFill>
                  <a:srgbClr val="7030A0"/>
                </a:solidFill>
                <a:latin typeface="Meiryo UI" panose="020B0604030504040204" pitchFamily="34" charset="-128"/>
                <a:ea typeface="Meiryo UI" panose="020B0604030504040204" pitchFamily="34" charset="-128"/>
              </a:rPr>
              <a:t>温暖化が進めば，赤道の</a:t>
            </a:r>
            <a:r>
              <a:rPr lang="ja-JP" altLang="en-US" sz="2400">
                <a:solidFill>
                  <a:srgbClr val="7030A0"/>
                </a:solidFill>
                <a:latin typeface="Meiryo UI" panose="020B0604030504040204" pitchFamily="34" charset="-128"/>
                <a:ea typeface="Meiryo UI" panose="020B0604030504040204" pitchFamily="34" charset="-128"/>
              </a:rPr>
              <a:t>凹み</a:t>
            </a:r>
            <a:r>
              <a:rPr kumimoji="1" lang="ja-JP" altLang="en-US" sz="2400">
                <a:solidFill>
                  <a:srgbClr val="7030A0"/>
                </a:solidFill>
                <a:latin typeface="Meiryo UI" panose="020B0604030504040204" pitchFamily="34" charset="-128"/>
                <a:ea typeface="Meiryo UI" panose="020B0604030504040204" pitchFamily="34" charset="-128"/>
              </a:rPr>
              <a:t>はより深くなり，中緯度の</a:t>
            </a:r>
            <a:r>
              <a:rPr lang="ja-JP" altLang="en-US" sz="2400">
                <a:solidFill>
                  <a:srgbClr val="7030A0"/>
                </a:solidFill>
                <a:latin typeface="Meiryo UI" panose="020B0604030504040204" pitchFamily="34" charset="-128"/>
                <a:ea typeface="Meiryo UI" panose="020B0604030504040204" pitchFamily="34" charset="-128"/>
              </a:rPr>
              <a:t>ピーク</a:t>
            </a:r>
            <a:r>
              <a:rPr kumimoji="1" lang="ja-JP" altLang="en-US" sz="2400">
                <a:solidFill>
                  <a:srgbClr val="7030A0"/>
                </a:solidFill>
                <a:latin typeface="Meiryo UI" panose="020B0604030504040204" pitchFamily="34" charset="-128"/>
                <a:ea typeface="Meiryo UI" panose="020B0604030504040204" pitchFamily="34" charset="-128"/>
              </a:rPr>
              <a:t>はさらに高緯度になるはず</a:t>
            </a:r>
            <a:endParaRPr kumimoji="1" lang="en-US" altLang="ja-JP" sz="2400" dirty="0">
              <a:solidFill>
                <a:srgbClr val="7030A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03503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9D8F828-445A-BD48-8E34-CB92ACF552BC}"/>
              </a:ext>
            </a:extLst>
          </p:cNvPr>
          <p:cNvSpPr txBox="1"/>
          <p:nvPr/>
        </p:nvSpPr>
        <p:spPr>
          <a:xfrm>
            <a:off x="488515" y="400833"/>
            <a:ext cx="10759858" cy="461665"/>
          </a:xfrm>
          <a:prstGeom prst="rect">
            <a:avLst/>
          </a:prstGeom>
          <a:noFill/>
        </p:spPr>
        <p:txBody>
          <a:bodyPr wrap="square" rtlCol="0">
            <a:spAutoFit/>
          </a:bodyPr>
          <a:lstStyle/>
          <a:p>
            <a:r>
              <a:rPr lang="ja-JP" altLang="en-US" sz="2400">
                <a:solidFill>
                  <a:srgbClr val="002060"/>
                </a:solidFill>
                <a:latin typeface="Meiryo UI" panose="020B0604030504040204" pitchFamily="34" charset="-128"/>
                <a:ea typeface="Meiryo UI" panose="020B0604030504040204" pitchFamily="34" charset="-128"/>
              </a:rPr>
              <a:t>分類群ごとにピークの位置が異なる理由</a:t>
            </a:r>
            <a:endParaRPr kumimoji="1" lang="ja-JP" altLang="en-US" sz="2400">
              <a:solidFill>
                <a:srgbClr val="002060"/>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6A308AE4-44AB-8B4C-A721-149C3A6974D6}"/>
              </a:ext>
            </a:extLst>
          </p:cNvPr>
          <p:cNvSpPr txBox="1"/>
          <p:nvPr/>
        </p:nvSpPr>
        <p:spPr>
          <a:xfrm>
            <a:off x="710852" y="1012095"/>
            <a:ext cx="11481148" cy="5016758"/>
          </a:xfrm>
          <a:prstGeom prst="rect">
            <a:avLst/>
          </a:prstGeom>
          <a:noFill/>
        </p:spPr>
        <p:txBody>
          <a:bodyPr wrap="square" rtlCol="0">
            <a:spAutoFit/>
          </a:bodyPr>
          <a:lstStyle/>
          <a:p>
            <a:r>
              <a:rPr lang="ja-JP" altLang="en-US" sz="2400">
                <a:latin typeface="Meiryo UI" panose="020B0604030504040204" pitchFamily="34" charset="-128"/>
                <a:ea typeface="Meiryo UI" panose="020B0604030504040204" pitchFamily="34" charset="-128"/>
              </a:rPr>
              <a:t>ピークの違い：温度以外の要因が効いている証拠</a:t>
            </a:r>
            <a:endParaRPr lang="en-US" altLang="ja-JP" sz="2400" dirty="0">
              <a:latin typeface="Meiryo UI" panose="020B0604030504040204" pitchFamily="34" charset="-128"/>
              <a:ea typeface="Meiryo UI" panose="020B0604030504040204" pitchFamily="34" charset="-128"/>
            </a:endParaRPr>
          </a:p>
          <a:p>
            <a:endParaRPr kumimoji="1" lang="en-US" altLang="ja-JP" sz="2400" dirty="0">
              <a:latin typeface="Meiryo UI" panose="020B0604030504040204" pitchFamily="34" charset="-128"/>
              <a:ea typeface="Meiryo UI" panose="020B0604030504040204" pitchFamily="34" charset="-128"/>
            </a:endParaRPr>
          </a:p>
          <a:p>
            <a:r>
              <a:rPr lang="ja-JP" altLang="en-US" sz="2400">
                <a:latin typeface="Meiryo UI" panose="020B0604030504040204" pitchFamily="34" charset="-128"/>
                <a:ea typeface="Meiryo UI" panose="020B0604030504040204" pitchFamily="34" charset="-128"/>
              </a:rPr>
              <a:t>ミゾガイ</a:t>
            </a:r>
            <a:r>
              <a:rPr lang="en-US" altLang="ja-JP" sz="2400" dirty="0">
                <a:latin typeface="Meiryo UI" panose="020B0604030504040204" pitchFamily="34" charset="-128"/>
                <a:ea typeface="Meiryo UI" panose="020B0604030504040204" pitchFamily="34" charset="-128"/>
              </a:rPr>
              <a:t>razor clams</a:t>
            </a:r>
            <a:r>
              <a:rPr lang="ja-JP" altLang="en-US" sz="2400">
                <a:latin typeface="Meiryo UI" panose="020B0604030504040204" pitchFamily="34" charset="-128"/>
                <a:ea typeface="Meiryo UI" panose="020B0604030504040204" pitchFamily="34" charset="-128"/>
              </a:rPr>
              <a:t>は浅い海にしか生息しないため，大陸棚が多い北半球に多い</a:t>
            </a:r>
            <a:endParaRPr lang="en-US" altLang="ja-JP" sz="2400" dirty="0">
              <a:latin typeface="Meiryo UI" panose="020B0604030504040204" pitchFamily="34" charset="-128"/>
              <a:ea typeface="Meiryo UI" panose="020B0604030504040204" pitchFamily="34" charset="-128"/>
            </a:endParaRPr>
          </a:p>
          <a:p>
            <a:r>
              <a:rPr lang="ja-JP" altLang="en-US" sz="2400">
                <a:solidFill>
                  <a:srgbClr val="7030A0"/>
                </a:solidFill>
                <a:latin typeface="Meiryo UI" panose="020B0604030504040204" pitchFamily="34" charset="-128"/>
                <a:ea typeface="Meiryo UI" panose="020B0604030504040204" pitchFamily="34" charset="-128"/>
              </a:rPr>
              <a:t>種分化は温度に影響されるが（熱帯の端で起きる） </a:t>
            </a:r>
            <a:endParaRPr lang="en-US" altLang="ja-JP" sz="2400" dirty="0">
              <a:solidFill>
                <a:srgbClr val="7030A0"/>
              </a:solidFill>
              <a:latin typeface="Meiryo UI" panose="020B0604030504040204" pitchFamily="34" charset="-128"/>
              <a:ea typeface="Meiryo UI" panose="020B0604030504040204" pitchFamily="34" charset="-128"/>
            </a:endParaRPr>
          </a:p>
          <a:p>
            <a:r>
              <a:rPr lang="ja-JP" altLang="en-US" sz="2400">
                <a:solidFill>
                  <a:srgbClr val="7030A0"/>
                </a:solidFill>
                <a:latin typeface="Meiryo UI" panose="020B0604030504040204" pitchFamily="34" charset="-128"/>
                <a:ea typeface="Meiryo UI" panose="020B0604030504040204" pitchFamily="34" charset="-128"/>
              </a:rPr>
              <a:t>北半球に多くの種の生息を許すのは</a:t>
            </a:r>
            <a:r>
              <a:rPr lang="en-US" altLang="ja-JP" sz="2400" dirty="0">
                <a:solidFill>
                  <a:srgbClr val="7030A0"/>
                </a:solidFill>
                <a:latin typeface="Meiryo UI" panose="020B0604030504040204" pitchFamily="34" charset="-128"/>
                <a:ea typeface="Meiryo UI" panose="020B0604030504040204" pitchFamily="34" charset="-128"/>
              </a:rPr>
              <a:t>habitat availability</a:t>
            </a:r>
            <a:r>
              <a:rPr lang="ja-JP" altLang="en-US" sz="2400">
                <a:solidFill>
                  <a:srgbClr val="7030A0"/>
                </a:solidFill>
                <a:latin typeface="Meiryo UI" panose="020B0604030504040204" pitchFamily="34" charset="-128"/>
                <a:ea typeface="Meiryo UI" panose="020B0604030504040204" pitchFamily="34" charset="-128"/>
              </a:rPr>
              <a:t>が大きいから</a:t>
            </a:r>
          </a:p>
          <a:p>
            <a:endParaRPr kumimoji="1" lang="en-US" altLang="ja-JP" sz="2400" dirty="0">
              <a:latin typeface="Meiryo UI" panose="020B0604030504040204" pitchFamily="34" charset="-128"/>
              <a:ea typeface="Meiryo UI" panose="020B0604030504040204" pitchFamily="34" charset="-128"/>
            </a:endParaRPr>
          </a:p>
          <a:p>
            <a:r>
              <a:rPr kumimoji="1" lang="ja-JP" altLang="en-US" sz="2000">
                <a:solidFill>
                  <a:schemeClr val="accent6">
                    <a:lumMod val="75000"/>
                  </a:schemeClr>
                </a:solidFill>
                <a:latin typeface="Meiryo UI" panose="020B0604030504040204" pitchFamily="34" charset="-128"/>
                <a:ea typeface="Meiryo UI" panose="020B0604030504040204" pitchFamily="34" charset="-128"/>
              </a:rPr>
              <a:t>大陸の北移動による北半球での生息域の偏在の影響が，化石データにおける種数分布</a:t>
            </a:r>
            <a:r>
              <a:rPr lang="ja-JP" altLang="en-US" sz="2000">
                <a:solidFill>
                  <a:schemeClr val="accent6">
                    <a:lumMod val="75000"/>
                  </a:schemeClr>
                </a:solidFill>
                <a:latin typeface="Meiryo UI" panose="020B0604030504040204" pitchFamily="34" charset="-128"/>
                <a:ea typeface="Meiryo UI" panose="020B0604030504040204" pitchFamily="34" charset="-128"/>
              </a:rPr>
              <a:t>にも現れている</a:t>
            </a:r>
            <a:endParaRPr lang="en-US" altLang="ja-JP" sz="2000" dirty="0">
              <a:solidFill>
                <a:schemeClr val="accent6">
                  <a:lumMod val="75000"/>
                </a:schemeClr>
              </a:solidFill>
              <a:latin typeface="Meiryo UI" panose="020B0604030504040204" pitchFamily="34" charset="-128"/>
              <a:ea typeface="Meiryo UI" panose="020B0604030504040204" pitchFamily="34" charset="-128"/>
            </a:endParaRPr>
          </a:p>
          <a:p>
            <a:r>
              <a:rPr lang="en-US" altLang="ja-JP" sz="1600" dirty="0">
                <a:solidFill>
                  <a:schemeClr val="bg1">
                    <a:lumMod val="50000"/>
                  </a:schemeClr>
                </a:solidFill>
                <a:latin typeface="Meiryo UI" panose="020B0604030504040204" pitchFamily="34" charset="-128"/>
                <a:ea typeface="Meiryo UI" panose="020B0604030504040204" pitchFamily="34" charset="-128"/>
              </a:rPr>
              <a:t>(</a:t>
            </a:r>
            <a:r>
              <a:rPr lang="en-US" altLang="ja-JP" sz="1600" dirty="0" err="1">
                <a:solidFill>
                  <a:schemeClr val="bg1">
                    <a:lumMod val="50000"/>
                  </a:schemeClr>
                </a:solidFill>
                <a:latin typeface="Meiryo UI" panose="020B0604030504040204" pitchFamily="34" charset="-128"/>
                <a:ea typeface="Meiryo UI" panose="020B0604030504040204" pitchFamily="34" charset="-128"/>
              </a:rPr>
              <a:t>Kiessling</a:t>
            </a:r>
            <a:r>
              <a:rPr lang="en-US" altLang="ja-JP" sz="1600" dirty="0">
                <a:solidFill>
                  <a:schemeClr val="bg1">
                    <a:lumMod val="50000"/>
                  </a:schemeClr>
                </a:solidFill>
                <a:latin typeface="Meiryo UI" panose="020B0604030504040204" pitchFamily="34" charset="-128"/>
                <a:ea typeface="Meiryo UI" panose="020B0604030504040204" pitchFamily="34" charset="-128"/>
              </a:rPr>
              <a:t> et al. 1999)</a:t>
            </a:r>
          </a:p>
          <a:p>
            <a:r>
              <a:rPr lang="en-US" altLang="ja-JP" sz="1400" dirty="0" err="1">
                <a:solidFill>
                  <a:schemeClr val="bg1">
                    <a:lumMod val="50000"/>
                  </a:schemeClr>
                </a:solidFill>
                <a:latin typeface="Meiryo UI" panose="020B0604030504040204" pitchFamily="34" charset="-128"/>
                <a:ea typeface="Meiryo UI" panose="020B0604030504040204" pitchFamily="34" charset="-128"/>
              </a:rPr>
              <a:t>Paleoreef</a:t>
            </a:r>
            <a:r>
              <a:rPr lang="en-US" altLang="ja-JP" sz="1400" dirty="0">
                <a:solidFill>
                  <a:schemeClr val="bg1">
                    <a:lumMod val="50000"/>
                  </a:schemeClr>
                </a:solidFill>
                <a:latin typeface="Meiryo UI" panose="020B0604030504040204" pitchFamily="34" charset="-128"/>
                <a:ea typeface="Meiryo UI" panose="020B0604030504040204" pitchFamily="34" charset="-128"/>
              </a:rPr>
              <a:t> maps: evaluation of a comprehensive database on Phanerozoic reefs. AAPG Bull., 83 (1999), pp. 1552-1587</a:t>
            </a:r>
          </a:p>
          <a:p>
            <a:endParaRPr kumimoji="1" lang="en-US" altLang="ja-JP" sz="2400" dirty="0">
              <a:latin typeface="Meiryo UI" panose="020B0604030504040204" pitchFamily="34" charset="-128"/>
              <a:ea typeface="Meiryo UI" panose="020B0604030504040204" pitchFamily="34" charset="-128"/>
            </a:endParaRPr>
          </a:p>
          <a:p>
            <a:r>
              <a:rPr kumimoji="1" lang="ja-JP" altLang="en-US" sz="2000">
                <a:solidFill>
                  <a:schemeClr val="accent6">
                    <a:lumMod val="75000"/>
                  </a:schemeClr>
                </a:solidFill>
                <a:latin typeface="Meiryo UI" panose="020B0604030504040204" pitchFamily="34" charset="-128"/>
                <a:ea typeface="Meiryo UI" panose="020B0604030504040204" pitchFamily="34" charset="-128"/>
              </a:rPr>
              <a:t>大陸棚における種数の多さは，植物による生産がコントロールしている．</a:t>
            </a:r>
            <a:endParaRPr kumimoji="1" lang="en-US" altLang="ja-JP" sz="2000" dirty="0">
              <a:solidFill>
                <a:schemeClr val="accent6">
                  <a:lumMod val="75000"/>
                </a:schemeClr>
              </a:solidFill>
              <a:latin typeface="Meiryo UI" panose="020B0604030504040204" pitchFamily="34" charset="-128"/>
              <a:ea typeface="Meiryo UI" panose="020B0604030504040204" pitchFamily="34" charset="-128"/>
            </a:endParaRPr>
          </a:p>
          <a:p>
            <a:r>
              <a:rPr kumimoji="1" lang="ja-JP" altLang="en-US" sz="2000">
                <a:solidFill>
                  <a:schemeClr val="bg1">
                    <a:lumMod val="50000"/>
                  </a:schemeClr>
                </a:solidFill>
                <a:latin typeface="Meiryo UI" panose="020B0604030504040204" pitchFamily="34" charset="-128"/>
                <a:ea typeface="Meiryo UI" panose="020B0604030504040204" pitchFamily="34" charset="-128"/>
              </a:rPr>
              <a:t>深海の</a:t>
            </a:r>
            <a:r>
              <a:rPr lang="ja-JP" altLang="en-US" sz="2000">
                <a:solidFill>
                  <a:schemeClr val="bg1">
                    <a:lumMod val="50000"/>
                  </a:schemeClr>
                </a:solidFill>
                <a:latin typeface="Meiryo UI" panose="020B0604030504040204" pitchFamily="34" charset="-128"/>
                <a:ea typeface="Meiryo UI" panose="020B0604030504040204" pitchFamily="34" charset="-128"/>
              </a:rPr>
              <a:t>クモヒトデ綱</a:t>
            </a:r>
            <a:r>
              <a:rPr lang="en" altLang="ja-JP" sz="2000" dirty="0">
                <a:solidFill>
                  <a:schemeClr val="bg1">
                    <a:lumMod val="50000"/>
                  </a:schemeClr>
                </a:solidFill>
                <a:latin typeface="Meiryo UI" panose="020B0604030504040204" pitchFamily="34" charset="-128"/>
                <a:ea typeface="Meiryo UI" panose="020B0604030504040204" pitchFamily="34" charset="-128"/>
              </a:rPr>
              <a:t>Ophiuroidea</a:t>
            </a:r>
            <a:r>
              <a:rPr lang="ja-JP" altLang="en-US" sz="2000">
                <a:solidFill>
                  <a:schemeClr val="bg1">
                    <a:lumMod val="50000"/>
                  </a:schemeClr>
                </a:solidFill>
                <a:latin typeface="Meiryo UI" panose="020B0604030504040204" pitchFamily="34" charset="-128"/>
                <a:ea typeface="Meiryo UI" panose="020B0604030504040204" pitchFamily="34" charset="-128"/>
              </a:rPr>
              <a:t>において，種数が多いところは炭素の固定が多いところ</a:t>
            </a:r>
            <a:endParaRPr lang="en-US" altLang="ja-JP" sz="2000" dirty="0">
              <a:solidFill>
                <a:schemeClr val="bg1">
                  <a:lumMod val="50000"/>
                </a:schemeClr>
              </a:solidFill>
              <a:latin typeface="Meiryo UI" panose="020B0604030504040204" pitchFamily="34" charset="-128"/>
              <a:ea typeface="Meiryo UI" panose="020B0604030504040204" pitchFamily="34" charset="-128"/>
            </a:endParaRPr>
          </a:p>
          <a:p>
            <a:r>
              <a:rPr lang="en-US" altLang="ja-JP" sz="1600" dirty="0">
                <a:solidFill>
                  <a:schemeClr val="bg1">
                    <a:lumMod val="50000"/>
                  </a:schemeClr>
                </a:solidFill>
                <a:latin typeface="Meiryo UI" panose="020B0604030504040204" pitchFamily="34" charset="-128"/>
                <a:ea typeface="Meiryo UI" panose="020B0604030504040204" pitchFamily="34" charset="-128"/>
              </a:rPr>
              <a:t>(Woolley et al., 2016).</a:t>
            </a:r>
          </a:p>
          <a:p>
            <a:r>
              <a:rPr lang="en-US" altLang="ja-JP" sz="1400" dirty="0">
                <a:solidFill>
                  <a:schemeClr val="bg1">
                    <a:lumMod val="50000"/>
                  </a:schemeClr>
                </a:solidFill>
                <a:latin typeface="Meiryo UI" panose="020B0604030504040204" pitchFamily="34" charset="-128"/>
                <a:ea typeface="Meiryo UI" panose="020B0604030504040204" pitchFamily="34" charset="-128"/>
              </a:rPr>
              <a:t>Deep-sea diversity patterns are shaped by energy availability. Nature, 533 (2016), pp. 393-396</a:t>
            </a:r>
          </a:p>
          <a:p>
            <a:endParaRPr kumimoji="1" lang="en-US" altLang="ja-JP" sz="2000" dirty="0">
              <a:solidFill>
                <a:schemeClr val="bg1">
                  <a:lumMod val="50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147400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7A0A55-77EB-FB4A-9A93-90FA7B3497B6}"/>
              </a:ext>
            </a:extLst>
          </p:cNvPr>
          <p:cNvSpPr txBox="1"/>
          <p:nvPr/>
        </p:nvSpPr>
        <p:spPr>
          <a:xfrm>
            <a:off x="488515" y="400833"/>
            <a:ext cx="10759858" cy="461665"/>
          </a:xfrm>
          <a:prstGeom prst="rect">
            <a:avLst/>
          </a:prstGeom>
          <a:noFill/>
        </p:spPr>
        <p:txBody>
          <a:bodyPr wrap="square" rtlCol="0">
            <a:spAutoFit/>
          </a:bodyPr>
          <a:lstStyle/>
          <a:p>
            <a:r>
              <a:rPr kumimoji="1" lang="ja-JP" altLang="en-US" sz="2400">
                <a:solidFill>
                  <a:srgbClr val="002060"/>
                </a:solidFill>
                <a:latin typeface="Meiryo UI" panose="020B0604030504040204" pitchFamily="34" charset="-128"/>
                <a:ea typeface="Meiryo UI" panose="020B0604030504040204" pitchFamily="34" charset="-128"/>
              </a:rPr>
              <a:t>結びと今後へ</a:t>
            </a:r>
          </a:p>
        </p:txBody>
      </p:sp>
      <p:sp>
        <p:nvSpPr>
          <p:cNvPr id="5" name="テキスト ボックス 4">
            <a:extLst>
              <a:ext uri="{FF2B5EF4-FFF2-40B4-BE49-F238E27FC236}">
                <a16:creationId xmlns:a16="http://schemas.microsoft.com/office/drawing/2014/main" id="{27ED0CB8-29CC-4847-B8B4-FE1F74606BFC}"/>
              </a:ext>
            </a:extLst>
          </p:cNvPr>
          <p:cNvSpPr txBox="1"/>
          <p:nvPr/>
        </p:nvSpPr>
        <p:spPr>
          <a:xfrm>
            <a:off x="716071" y="1450245"/>
            <a:ext cx="10759858" cy="1446550"/>
          </a:xfrm>
          <a:prstGeom prst="rect">
            <a:avLst/>
          </a:prstGeom>
          <a:noFill/>
        </p:spPr>
        <p:txBody>
          <a:bodyPr wrap="square" rtlCol="0">
            <a:spAutoFit/>
          </a:bodyPr>
          <a:lstStyle/>
          <a:p>
            <a:r>
              <a:rPr lang="ja-JP" altLang="en-US" sz="2400">
                <a:latin typeface="Meiryo UI" panose="020B0604030504040204" pitchFamily="34" charset="-128"/>
                <a:ea typeface="Meiryo UI" panose="020B0604030504040204" pitchFamily="34" charset="-128"/>
              </a:rPr>
              <a:t>海での種分化の速度は陸より遅い．</a:t>
            </a:r>
            <a:endParaRPr lang="en-US" altLang="ja-JP" sz="2400" dirty="0">
              <a:latin typeface="Meiryo UI" panose="020B0604030504040204" pitchFamily="34" charset="-128"/>
              <a:ea typeface="Meiryo UI" panose="020B0604030504040204" pitchFamily="34" charset="-128"/>
            </a:endParaRPr>
          </a:p>
          <a:p>
            <a:r>
              <a:rPr lang="en-US" altLang="ja-JP" sz="1600" dirty="0">
                <a:solidFill>
                  <a:schemeClr val="bg1">
                    <a:lumMod val="50000"/>
                  </a:schemeClr>
                </a:solidFill>
                <a:latin typeface="Meiryo UI" panose="020B0604030504040204" pitchFamily="34" charset="-128"/>
                <a:ea typeface="Meiryo UI" panose="020B0604030504040204" pitchFamily="34" charset="-128"/>
              </a:rPr>
              <a:t>(Wiens, 2015)</a:t>
            </a:r>
          </a:p>
          <a:p>
            <a:r>
              <a:rPr lang="en-US" altLang="ja-JP" sz="1400" dirty="0">
                <a:solidFill>
                  <a:schemeClr val="bg1">
                    <a:lumMod val="50000"/>
                  </a:schemeClr>
                </a:solidFill>
                <a:latin typeface="Meiryo UI" panose="020B0604030504040204" pitchFamily="34" charset="-128"/>
                <a:ea typeface="Meiryo UI" panose="020B0604030504040204" pitchFamily="34" charset="-128"/>
              </a:rPr>
              <a:t>Faster diversification on land than sea helps explain global biodiversity patterns among habitats and animal phyla. </a:t>
            </a:r>
          </a:p>
          <a:p>
            <a:r>
              <a:rPr lang="en-US" altLang="ja-JP" sz="1400" dirty="0">
                <a:solidFill>
                  <a:schemeClr val="bg1">
                    <a:lumMod val="50000"/>
                  </a:schemeClr>
                </a:solidFill>
                <a:latin typeface="Meiryo UI" panose="020B0604030504040204" pitchFamily="34" charset="-128"/>
                <a:ea typeface="Meiryo UI" panose="020B0604030504040204" pitchFamily="34" charset="-128"/>
              </a:rPr>
              <a:t>Ecol. Lett., 18 (2015). 1234–1124</a:t>
            </a:r>
          </a:p>
          <a:p>
            <a:endParaRPr kumimoji="1" lang="en-US" altLang="ja-JP" sz="2000" dirty="0">
              <a:solidFill>
                <a:schemeClr val="bg1">
                  <a:lumMod val="50000"/>
                </a:schemeClr>
              </a:solidFill>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0E8E98F0-5F7D-C746-AE8F-8A3A8B18929F}"/>
              </a:ext>
            </a:extLst>
          </p:cNvPr>
          <p:cNvSpPr txBox="1"/>
          <p:nvPr/>
        </p:nvSpPr>
        <p:spPr>
          <a:xfrm>
            <a:off x="716071" y="2896795"/>
            <a:ext cx="10759858" cy="1107996"/>
          </a:xfrm>
          <a:prstGeom prst="rect">
            <a:avLst/>
          </a:prstGeom>
          <a:noFill/>
        </p:spPr>
        <p:txBody>
          <a:bodyPr wrap="square" rtlCol="0">
            <a:spAutoFit/>
          </a:bodyPr>
          <a:lstStyle/>
          <a:p>
            <a:r>
              <a:rPr lang="ja-JP" altLang="en-US" sz="2400">
                <a:latin typeface="Meiryo UI" panose="020B0604030504040204" pitchFamily="34" charset="-128"/>
                <a:ea typeface="Meiryo UI" panose="020B0604030504040204" pitchFamily="34" charset="-128"/>
              </a:rPr>
              <a:t>よって，長期的な</a:t>
            </a:r>
            <a:r>
              <a:rPr lang="en-US" altLang="ja-JP" sz="2400" dirty="0">
                <a:latin typeface="Meiryo UI" panose="020B0604030504040204" pitchFamily="34" charset="-128"/>
                <a:ea typeface="Meiryo UI" panose="020B0604030504040204" pitchFamily="34" charset="-128"/>
              </a:rPr>
              <a:t>habitat</a:t>
            </a:r>
            <a:r>
              <a:rPr lang="ja-JP" altLang="en-US" sz="2400">
                <a:latin typeface="Meiryo UI" panose="020B0604030504040204" pitchFamily="34" charset="-128"/>
                <a:ea typeface="Meiryo UI" panose="020B0604030504040204" pitchFamily="34" charset="-128"/>
              </a:rPr>
              <a:t>の分布の影響がより大きい．</a:t>
            </a:r>
            <a:endParaRPr lang="en-US" altLang="ja-JP" sz="2400" dirty="0">
              <a:latin typeface="Meiryo UI" panose="020B0604030504040204" pitchFamily="34" charset="-128"/>
              <a:ea typeface="Meiryo UI" panose="020B0604030504040204" pitchFamily="34" charset="-128"/>
            </a:endParaRPr>
          </a:p>
          <a:p>
            <a:r>
              <a:rPr lang="en-US" altLang="ja-JP" sz="2400" dirty="0">
                <a:solidFill>
                  <a:srgbClr val="7030A0"/>
                </a:solidFill>
                <a:latin typeface="Meiryo UI" panose="020B0604030504040204" pitchFamily="34" charset="-128"/>
                <a:ea typeface="Meiryo UI" panose="020B0604030504040204" pitchFamily="34" charset="-128"/>
              </a:rPr>
              <a:t>Habitat</a:t>
            </a:r>
            <a:r>
              <a:rPr lang="ja-JP" altLang="en-US" sz="2400">
                <a:solidFill>
                  <a:srgbClr val="7030A0"/>
                </a:solidFill>
                <a:latin typeface="Meiryo UI" panose="020B0604030504040204" pitchFamily="34" charset="-128"/>
                <a:ea typeface="Meiryo UI" panose="020B0604030504040204" pitchFamily="34" charset="-128"/>
              </a:rPr>
              <a:t>と種分化の関係を知るには，異なる</a:t>
            </a:r>
            <a:r>
              <a:rPr lang="en-US" altLang="ja-JP" sz="2400" dirty="0">
                <a:solidFill>
                  <a:srgbClr val="7030A0"/>
                </a:solidFill>
                <a:latin typeface="Meiryo UI" panose="020B0604030504040204" pitchFamily="34" charset="-128"/>
                <a:ea typeface="Meiryo UI" panose="020B0604030504040204" pitchFamily="34" charset="-128"/>
              </a:rPr>
              <a:t>habitat</a:t>
            </a:r>
            <a:r>
              <a:rPr lang="ja-JP" altLang="en-US" sz="2400">
                <a:solidFill>
                  <a:srgbClr val="7030A0"/>
                </a:solidFill>
                <a:latin typeface="Meiryo UI" panose="020B0604030504040204" pitchFamily="34" charset="-128"/>
                <a:ea typeface="Meiryo UI" panose="020B0604030504040204" pitchFamily="34" charset="-128"/>
              </a:rPr>
              <a:t>を持つ種間の比較が重要</a:t>
            </a:r>
            <a:endParaRPr lang="en-US" altLang="ja-JP" sz="2400" dirty="0">
              <a:solidFill>
                <a:srgbClr val="7030A0"/>
              </a:solidFill>
              <a:latin typeface="Meiryo UI" panose="020B0604030504040204" pitchFamily="34" charset="-128"/>
              <a:ea typeface="Meiryo UI" panose="020B0604030504040204" pitchFamily="34" charset="-128"/>
            </a:endParaRPr>
          </a:p>
          <a:p>
            <a:r>
              <a:rPr lang="ja-JP" altLang="en-US">
                <a:solidFill>
                  <a:schemeClr val="bg1">
                    <a:lumMod val="50000"/>
                  </a:schemeClr>
                </a:solidFill>
                <a:latin typeface="Meiryo UI" panose="020B0604030504040204" pitchFamily="34" charset="-128"/>
                <a:ea typeface="Meiryo UI" panose="020B0604030504040204" pitchFamily="34" charset="-128"/>
              </a:rPr>
              <a:t>例えば浅瀬と深海（注：深海種のほうが</a:t>
            </a:r>
            <a:r>
              <a:rPr lang="en-US" altLang="ja-JP" dirty="0">
                <a:solidFill>
                  <a:schemeClr val="bg1">
                    <a:lumMod val="50000"/>
                  </a:schemeClr>
                </a:solidFill>
                <a:latin typeface="Meiryo UI" panose="020B0604030504040204" pitchFamily="34" charset="-128"/>
                <a:ea typeface="Meiryo UI" panose="020B0604030504040204" pitchFamily="34" charset="-128"/>
              </a:rPr>
              <a:t>range</a:t>
            </a:r>
            <a:r>
              <a:rPr lang="ja-JP" altLang="en-US">
                <a:solidFill>
                  <a:schemeClr val="bg1">
                    <a:lumMod val="50000"/>
                  </a:schemeClr>
                </a:solidFill>
                <a:latin typeface="Meiryo UI" panose="020B0604030504040204" pitchFamily="34" charset="-128"/>
                <a:ea typeface="Meiryo UI" panose="020B0604030504040204" pitchFamily="34" charset="-128"/>
              </a:rPr>
              <a:t>が広く，したがって種組成では深海は浅瀬の</a:t>
            </a:r>
            <a:r>
              <a:rPr lang="en-US" altLang="ja-JP" dirty="0">
                <a:solidFill>
                  <a:schemeClr val="bg1">
                    <a:lumMod val="50000"/>
                  </a:schemeClr>
                </a:solidFill>
                <a:latin typeface="Meiryo UI" panose="020B0604030504040204" pitchFamily="34" charset="-128"/>
                <a:ea typeface="Meiryo UI" panose="020B0604030504040204" pitchFamily="34" charset="-128"/>
              </a:rPr>
              <a:t>subset</a:t>
            </a:r>
            <a:r>
              <a:rPr lang="ja-JP" altLang="en-US">
                <a:solidFill>
                  <a:schemeClr val="bg1">
                    <a:lumMod val="50000"/>
                  </a:schemeClr>
                </a:solidFill>
                <a:latin typeface="Meiryo UI" panose="020B0604030504040204" pitchFamily="34" charset="-128"/>
                <a:ea typeface="Meiryo UI" panose="020B0604030504040204" pitchFamily="34" charset="-128"/>
              </a:rPr>
              <a:t>となっている）</a:t>
            </a:r>
            <a:endParaRPr lang="en-US" altLang="ja-JP" dirty="0">
              <a:solidFill>
                <a:schemeClr val="bg1">
                  <a:lumMod val="50000"/>
                </a:schemeClr>
              </a:solidFill>
              <a:latin typeface="Meiryo UI" panose="020B0604030504040204" pitchFamily="34" charset="-128"/>
              <a:ea typeface="Meiryo UI" panose="020B0604030504040204" pitchFamily="34" charset="-128"/>
            </a:endParaRPr>
          </a:p>
        </p:txBody>
      </p:sp>
      <p:sp>
        <p:nvSpPr>
          <p:cNvPr id="7" name="テキスト ボックス 6">
            <a:extLst>
              <a:ext uri="{FF2B5EF4-FFF2-40B4-BE49-F238E27FC236}">
                <a16:creationId xmlns:a16="http://schemas.microsoft.com/office/drawing/2014/main" id="{0F041484-3C5E-E249-B0CB-52A06096589B}"/>
              </a:ext>
            </a:extLst>
          </p:cNvPr>
          <p:cNvSpPr txBox="1"/>
          <p:nvPr/>
        </p:nvSpPr>
        <p:spPr>
          <a:xfrm>
            <a:off x="726509" y="4837505"/>
            <a:ext cx="10759858" cy="830997"/>
          </a:xfrm>
          <a:prstGeom prst="rect">
            <a:avLst/>
          </a:prstGeom>
          <a:noFill/>
        </p:spPr>
        <p:txBody>
          <a:bodyPr wrap="square" rtlCol="0">
            <a:spAutoFit/>
          </a:bodyPr>
          <a:lstStyle/>
          <a:p>
            <a:r>
              <a:rPr lang="ja-JP" altLang="en-US" sz="2400">
                <a:solidFill>
                  <a:schemeClr val="accent2"/>
                </a:solidFill>
                <a:latin typeface="Meiryo UI" panose="020B0604030504040204" pitchFamily="34" charset="-128"/>
                <a:ea typeface="Meiryo UI" panose="020B0604030504040204" pitchFamily="34" charset="-128"/>
              </a:rPr>
              <a:t>今後は，温度＋</a:t>
            </a:r>
            <a:r>
              <a:rPr lang="en-US" altLang="ja-JP" sz="2400" dirty="0">
                <a:solidFill>
                  <a:schemeClr val="accent2"/>
                </a:solidFill>
                <a:latin typeface="Meiryo UI" panose="020B0604030504040204" pitchFamily="34" charset="-128"/>
                <a:ea typeface="Meiryo UI" panose="020B0604030504040204" pitchFamily="34" charset="-128"/>
              </a:rPr>
              <a:t>habitat</a:t>
            </a:r>
            <a:r>
              <a:rPr lang="ja-JP" altLang="en-US" sz="2400">
                <a:solidFill>
                  <a:schemeClr val="accent2"/>
                </a:solidFill>
                <a:latin typeface="Meiryo UI" panose="020B0604030504040204" pitchFamily="34" charset="-128"/>
                <a:ea typeface="Meiryo UI" panose="020B0604030504040204" pitchFamily="34" charset="-128"/>
              </a:rPr>
              <a:t>＋生産性の影響を調べていく必要があるが．</a:t>
            </a:r>
            <a:endParaRPr lang="en-US" altLang="ja-JP" sz="2400" dirty="0">
              <a:solidFill>
                <a:schemeClr val="accent2"/>
              </a:solidFill>
              <a:latin typeface="Meiryo UI" panose="020B0604030504040204" pitchFamily="34" charset="-128"/>
              <a:ea typeface="Meiryo UI" panose="020B0604030504040204" pitchFamily="34" charset="-128"/>
            </a:endParaRPr>
          </a:p>
          <a:p>
            <a:r>
              <a:rPr lang="ja-JP" altLang="en-US" sz="2400">
                <a:solidFill>
                  <a:schemeClr val="accent2"/>
                </a:solidFill>
                <a:latin typeface="Meiryo UI" panose="020B0604030504040204" pitchFamily="34" charset="-128"/>
                <a:ea typeface="Meiryo UI" panose="020B0604030504040204" pitchFamily="34" charset="-128"/>
              </a:rPr>
              <a:t>その際，緯度</a:t>
            </a:r>
            <a:r>
              <a:rPr lang="en-US" altLang="ja-JP" sz="2400" dirty="0">
                <a:solidFill>
                  <a:schemeClr val="accent2"/>
                </a:solidFill>
                <a:latin typeface="Meiryo UI" panose="020B0604030504040204" pitchFamily="34" charset="-128"/>
                <a:ea typeface="Meiryo UI" panose="020B0604030504040204" pitchFamily="34" charset="-128"/>
              </a:rPr>
              <a:t>-</a:t>
            </a:r>
            <a:r>
              <a:rPr lang="ja-JP" altLang="en-US" sz="2400">
                <a:solidFill>
                  <a:schemeClr val="accent2"/>
                </a:solidFill>
                <a:latin typeface="Meiryo UI" panose="020B0604030504040204" pitchFamily="34" charset="-128"/>
                <a:ea typeface="Meiryo UI" panose="020B0604030504040204" pitchFamily="34" charset="-128"/>
              </a:rPr>
              <a:t>種数が</a:t>
            </a:r>
            <a:r>
              <a:rPr lang="en-US" altLang="ja-JP" sz="2400" dirty="0">
                <a:solidFill>
                  <a:schemeClr val="accent2"/>
                </a:solidFill>
                <a:latin typeface="Meiryo UI" panose="020B0604030504040204" pitchFamily="34" charset="-128"/>
                <a:ea typeface="Meiryo UI" panose="020B0604030504040204" pitchFamily="34" charset="-128"/>
              </a:rPr>
              <a:t>bimodal pattern</a:t>
            </a:r>
            <a:r>
              <a:rPr lang="ja-JP" altLang="en-US" sz="2400">
                <a:solidFill>
                  <a:schemeClr val="accent2"/>
                </a:solidFill>
                <a:latin typeface="Meiryo UI" panose="020B0604030504040204" pitchFamily="34" charset="-128"/>
                <a:ea typeface="Meiryo UI" panose="020B0604030504040204" pitchFamily="34" charset="-128"/>
              </a:rPr>
              <a:t>を持つことを意識する必要がある．</a:t>
            </a:r>
            <a:endParaRPr lang="en-US" altLang="ja-JP" sz="2400" dirty="0">
              <a:solidFill>
                <a:schemeClr val="accent2"/>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35029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C9694BE-F809-CB4A-A672-8C19EAA6D7A1}"/>
              </a:ext>
            </a:extLst>
          </p:cNvPr>
          <p:cNvSpPr txBox="1"/>
          <p:nvPr/>
        </p:nvSpPr>
        <p:spPr>
          <a:xfrm>
            <a:off x="488515" y="400833"/>
            <a:ext cx="10759858" cy="461665"/>
          </a:xfrm>
          <a:prstGeom prst="rect">
            <a:avLst/>
          </a:prstGeom>
          <a:noFill/>
        </p:spPr>
        <p:txBody>
          <a:bodyPr wrap="square" rtlCol="0">
            <a:spAutoFit/>
          </a:bodyPr>
          <a:lstStyle/>
          <a:p>
            <a:r>
              <a:rPr kumimoji="1" lang="en-US" altLang="ja-JP" sz="2400" dirty="0">
                <a:solidFill>
                  <a:srgbClr val="002060"/>
                </a:solidFill>
                <a:latin typeface="Meiryo UI" panose="020B0604030504040204" pitchFamily="34" charset="-128"/>
                <a:ea typeface="Meiryo UI" panose="020B0604030504040204" pitchFamily="34" charset="-128"/>
              </a:rPr>
              <a:t>Questions</a:t>
            </a:r>
            <a:endParaRPr kumimoji="1" lang="ja-JP" altLang="en-US" sz="2400">
              <a:solidFill>
                <a:srgbClr val="002060"/>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FFF85E3B-11D0-9847-AF7E-9F007795F102}"/>
              </a:ext>
            </a:extLst>
          </p:cNvPr>
          <p:cNvSpPr txBox="1"/>
          <p:nvPr/>
        </p:nvSpPr>
        <p:spPr>
          <a:xfrm>
            <a:off x="710852" y="1012095"/>
            <a:ext cx="10759858" cy="341632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なぜ海では，赤道付近に種数の凹みがあるのか？</a:t>
            </a: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種数のピークは気候変動により極に移動するか？</a:t>
            </a: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化石データにおいて，氷河期ではピークが赤道であり間氷期に高緯度に移動したか？</a:t>
            </a: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en-US" altLang="ja-JP" sz="2400" dirty="0">
                <a:latin typeface="Meiryo UI" panose="020B0604030504040204" pitchFamily="34" charset="-128"/>
                <a:ea typeface="Meiryo UI" panose="020B0604030504040204" pitchFamily="34" charset="-128"/>
              </a:rPr>
              <a:t>α</a:t>
            </a:r>
            <a:r>
              <a:rPr lang="ja-JP" altLang="en-US" sz="240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β</a:t>
            </a:r>
            <a:r>
              <a:rPr lang="ja-JP" altLang="en-US" sz="2400">
                <a:latin typeface="Meiryo UI" panose="020B0604030504040204" pitchFamily="34" charset="-128"/>
                <a:ea typeface="Meiryo UI" panose="020B0604030504040204" pitchFamily="34" charset="-128"/>
              </a:rPr>
              <a:t>，</a:t>
            </a:r>
            <a:r>
              <a:rPr lang="en-US" altLang="ja-JP" sz="2400" dirty="0" err="1">
                <a:latin typeface="Meiryo UI" panose="020B0604030504040204" pitchFamily="34" charset="-128"/>
                <a:ea typeface="Meiryo UI" panose="020B0604030504040204" pitchFamily="34" charset="-128"/>
              </a:rPr>
              <a:t>γ</a:t>
            </a:r>
            <a:r>
              <a:rPr lang="ja-JP" altLang="en-US" sz="2400">
                <a:latin typeface="Meiryo UI" panose="020B0604030504040204" pitchFamily="34" charset="-128"/>
                <a:ea typeface="Meiryo UI" panose="020B0604030504040204" pitchFamily="34" charset="-128"/>
              </a:rPr>
              <a:t>多様性と緯度，水深との関係は？</a:t>
            </a: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温度と生産性の分布が種数に与える影響は（淡水を含む）陸と海で共通か？</a:t>
            </a:r>
            <a:endParaRPr lang="en-US" altLang="ja-JP" sz="2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70567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43BF48C-69D6-454D-A2EC-941F5D79C07E}"/>
              </a:ext>
            </a:extLst>
          </p:cNvPr>
          <p:cNvSpPr txBox="1"/>
          <p:nvPr/>
        </p:nvSpPr>
        <p:spPr>
          <a:xfrm>
            <a:off x="488515" y="400833"/>
            <a:ext cx="10759858" cy="461665"/>
          </a:xfrm>
          <a:prstGeom prst="rect">
            <a:avLst/>
          </a:prstGeom>
          <a:noFill/>
        </p:spPr>
        <p:txBody>
          <a:bodyPr wrap="square" rtlCol="0">
            <a:spAutoFit/>
          </a:bodyPr>
          <a:lstStyle/>
          <a:p>
            <a:r>
              <a:rPr kumimoji="1" lang="en-US" altLang="ja-JP" sz="2400" dirty="0">
                <a:solidFill>
                  <a:srgbClr val="002060"/>
                </a:solidFill>
                <a:latin typeface="Meiryo UI" panose="020B0604030504040204" pitchFamily="34" charset="-128"/>
                <a:ea typeface="Meiryo UI" panose="020B0604030504040204" pitchFamily="34" charset="-128"/>
              </a:rPr>
              <a:t>Latitudinal</a:t>
            </a:r>
            <a:r>
              <a:rPr kumimoji="1" lang="ja-JP" altLang="en-US" sz="2400">
                <a:solidFill>
                  <a:srgbClr val="002060"/>
                </a:solidFill>
                <a:latin typeface="Meiryo UI" panose="020B0604030504040204" pitchFamily="34" charset="-128"/>
                <a:ea typeface="Meiryo UI" panose="020B0604030504040204" pitchFamily="34" charset="-128"/>
              </a:rPr>
              <a:t> </a:t>
            </a:r>
            <a:r>
              <a:rPr kumimoji="1" lang="en-US" altLang="ja-JP" sz="2400" dirty="0">
                <a:solidFill>
                  <a:srgbClr val="002060"/>
                </a:solidFill>
                <a:latin typeface="Meiryo UI" panose="020B0604030504040204" pitchFamily="34" charset="-128"/>
                <a:ea typeface="Meiryo UI" panose="020B0604030504040204" pitchFamily="34" charset="-128"/>
              </a:rPr>
              <a:t>diversity gradient</a:t>
            </a:r>
            <a:endParaRPr kumimoji="1" lang="ja-JP" altLang="en-US" sz="2400">
              <a:solidFill>
                <a:srgbClr val="002060"/>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46703D20-6506-1341-8E8B-9192724D45BB}"/>
              </a:ext>
            </a:extLst>
          </p:cNvPr>
          <p:cNvSpPr txBox="1"/>
          <p:nvPr/>
        </p:nvSpPr>
        <p:spPr>
          <a:xfrm>
            <a:off x="716071" y="917966"/>
            <a:ext cx="10770296" cy="461665"/>
          </a:xfrm>
          <a:prstGeom prst="rect">
            <a:avLst/>
          </a:prstGeom>
          <a:noFill/>
        </p:spPr>
        <p:txBody>
          <a:bodyPr wrap="square" rtlCol="0">
            <a:spAutoFit/>
          </a:bodyPr>
          <a:lstStyle/>
          <a:p>
            <a:r>
              <a:rPr kumimoji="1" lang="en-US" altLang="ja-JP" sz="2400" dirty="0">
                <a:latin typeface="Meiryo UI" panose="020B0604030504040204" pitchFamily="34" charset="-128"/>
                <a:ea typeface="Meiryo UI" panose="020B0604030504040204" pitchFamily="34" charset="-128"/>
              </a:rPr>
              <a:t>LDG</a:t>
            </a:r>
            <a:r>
              <a:rPr lang="ja-JP" altLang="en-US" sz="2400">
                <a:latin typeface="Meiryo UI" panose="020B0604030504040204" pitchFamily="34" charset="-128"/>
                <a:ea typeface="Meiryo UI" panose="020B0604030504040204" pitchFamily="34" charset="-128"/>
              </a:rPr>
              <a:t>：</a:t>
            </a:r>
            <a:r>
              <a:rPr kumimoji="1" lang="ja-JP" altLang="en-US" sz="2400">
                <a:latin typeface="Meiryo UI" panose="020B0604030504040204" pitchFamily="34" charset="-128"/>
                <a:ea typeface="Meiryo UI" panose="020B0604030504040204" pitchFamily="34" charset="-128"/>
              </a:rPr>
              <a:t>高緯度になるに従い種多様性が減少するパターン</a:t>
            </a:r>
          </a:p>
        </p:txBody>
      </p:sp>
      <p:sp>
        <p:nvSpPr>
          <p:cNvPr id="6" name="テキスト ボックス 5">
            <a:extLst>
              <a:ext uri="{FF2B5EF4-FFF2-40B4-BE49-F238E27FC236}">
                <a16:creationId xmlns:a16="http://schemas.microsoft.com/office/drawing/2014/main" id="{BCE2D9BF-BED5-D74A-B696-1497B44DF197}"/>
              </a:ext>
            </a:extLst>
          </p:cNvPr>
          <p:cNvSpPr txBox="1"/>
          <p:nvPr/>
        </p:nvSpPr>
        <p:spPr>
          <a:xfrm>
            <a:off x="716071" y="4880820"/>
            <a:ext cx="10770296" cy="461665"/>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ほぼすべての陸の分類群にあてはまる，</a:t>
            </a:r>
            <a:r>
              <a:rPr kumimoji="1" lang="en-US" altLang="ja-JP" sz="2400" dirty="0">
                <a:latin typeface="Meiryo UI" panose="020B0604030504040204" pitchFamily="34" charset="-128"/>
                <a:ea typeface="Meiryo UI" panose="020B0604030504040204" pitchFamily="34" charset="-128"/>
              </a:rPr>
              <a:t>unimodal</a:t>
            </a:r>
            <a:r>
              <a:rPr kumimoji="1" lang="ja-JP" altLang="en-US" sz="2400">
                <a:latin typeface="Meiryo UI" panose="020B0604030504040204" pitchFamily="34" charset="-128"/>
                <a:ea typeface="Meiryo UI" panose="020B0604030504040204" pitchFamily="34" charset="-128"/>
              </a:rPr>
              <a:t>（単峰性）なパターン</a:t>
            </a:r>
          </a:p>
        </p:txBody>
      </p:sp>
      <p:pic>
        <p:nvPicPr>
          <p:cNvPr id="1026" name="Picture 2">
            <a:extLst>
              <a:ext uri="{FF2B5EF4-FFF2-40B4-BE49-F238E27FC236}">
                <a16:creationId xmlns:a16="http://schemas.microsoft.com/office/drawing/2014/main" id="{8F7044CB-3B00-5D46-9FC3-6944236FB4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0" t="16600" r="65762" b="42113"/>
          <a:stretch/>
        </p:blipFill>
        <p:spPr bwMode="auto">
          <a:xfrm>
            <a:off x="4020656" y="1617981"/>
            <a:ext cx="2069543" cy="30385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5F8F0572-4F76-304C-A118-632EF73A94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8" t="58341" r="66144"/>
          <a:stretch/>
        </p:blipFill>
        <p:spPr bwMode="auto">
          <a:xfrm>
            <a:off x="6064073" y="1745532"/>
            <a:ext cx="2069543" cy="30658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6E5A5859-F368-BD4E-AAB2-DD4F3F938B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8" t="95916" r="66144" b="-1"/>
          <a:stretch/>
        </p:blipFill>
        <p:spPr bwMode="auto">
          <a:xfrm>
            <a:off x="3994530" y="4510786"/>
            <a:ext cx="2069543" cy="3005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91402837-B6DA-C448-9501-215FB346DB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0" t="476" r="65762" b="82429"/>
          <a:stretch/>
        </p:blipFill>
        <p:spPr bwMode="auto">
          <a:xfrm>
            <a:off x="679988" y="2141483"/>
            <a:ext cx="3314542" cy="2015030"/>
          </a:xfrm>
          <a:prstGeom prst="rect">
            <a:avLst/>
          </a:prstGeom>
          <a:noFill/>
          <a:extLst>
            <a:ext uri="{909E8E84-426E-40DD-AFC4-6F175D3DCCD1}">
              <a14:hiddenFill xmlns:a14="http://schemas.microsoft.com/office/drawing/2010/main">
                <a:solidFill>
                  <a:srgbClr val="FFFFFF"/>
                </a:solidFill>
              </a14:hiddenFill>
            </a:ext>
          </a:extLst>
        </p:spPr>
      </p:pic>
      <p:sp>
        <p:nvSpPr>
          <p:cNvPr id="11" name="正方形/長方形 10">
            <a:extLst>
              <a:ext uri="{FF2B5EF4-FFF2-40B4-BE49-F238E27FC236}">
                <a16:creationId xmlns:a16="http://schemas.microsoft.com/office/drawing/2014/main" id="{8C9A7E40-E099-6D4E-B81C-9EC9C77B8388}"/>
              </a:ext>
            </a:extLst>
          </p:cNvPr>
          <p:cNvSpPr/>
          <p:nvPr/>
        </p:nvSpPr>
        <p:spPr>
          <a:xfrm>
            <a:off x="1234468" y="4156513"/>
            <a:ext cx="2238626" cy="338554"/>
          </a:xfrm>
          <a:prstGeom prst="rect">
            <a:avLst/>
          </a:prstGeom>
        </p:spPr>
        <p:txBody>
          <a:bodyPr wrap="none">
            <a:spAutoFit/>
          </a:bodyPr>
          <a:lstStyle/>
          <a:p>
            <a:r>
              <a:rPr lang="ja-JP" altLang="en-US" sz="1600">
                <a:solidFill>
                  <a:schemeClr val="bg1">
                    <a:lumMod val="50000"/>
                  </a:schemeClr>
                </a:solidFill>
                <a:latin typeface="Meiryo UI" panose="020B0604030504040204" pitchFamily="34" charset="-128"/>
                <a:ea typeface="Meiryo UI" panose="020B0604030504040204" pitchFamily="34" charset="-128"/>
              </a:rPr>
              <a:t>Ceballos et al., 2017</a:t>
            </a:r>
          </a:p>
        </p:txBody>
      </p:sp>
      <p:pic>
        <p:nvPicPr>
          <p:cNvPr id="1028" name="Picture 4" descr="The latitudinal species richness gradient in New World woody angiosperms is  consistent with the tropical conservatism hypothesis | PNAS">
            <a:extLst>
              <a:ext uri="{FF2B5EF4-FFF2-40B4-BE49-F238E27FC236}">
                <a16:creationId xmlns:a16="http://schemas.microsoft.com/office/drawing/2014/main" id="{566DF623-DEB6-A14F-872D-9AD8655B0D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000"/>
          <a:stretch/>
        </p:blipFill>
        <p:spPr bwMode="auto">
          <a:xfrm>
            <a:off x="8133616" y="1834798"/>
            <a:ext cx="3787231" cy="2274769"/>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CF27ADA-0246-674B-B2B1-B29753FBC62C}"/>
              </a:ext>
            </a:extLst>
          </p:cNvPr>
          <p:cNvSpPr txBox="1"/>
          <p:nvPr/>
        </p:nvSpPr>
        <p:spPr>
          <a:xfrm>
            <a:off x="8650510" y="4112089"/>
            <a:ext cx="3350404" cy="584775"/>
          </a:xfrm>
          <a:prstGeom prst="rect">
            <a:avLst/>
          </a:prstGeom>
          <a:noFill/>
        </p:spPr>
        <p:txBody>
          <a:bodyPr wrap="none" rtlCol="0">
            <a:spAutoFit/>
          </a:bodyPr>
          <a:lstStyle/>
          <a:p>
            <a:r>
              <a:rPr lang="en-US" altLang="ja-JP" sz="1600" dirty="0" err="1">
                <a:solidFill>
                  <a:schemeClr val="bg1">
                    <a:lumMod val="50000"/>
                  </a:schemeClr>
                </a:solidFill>
                <a:latin typeface="Meiryo UI" panose="020B0604030504040204" pitchFamily="34" charset="-128"/>
                <a:ea typeface="Meiryo UI" panose="020B0604030504040204" pitchFamily="34" charset="-128"/>
              </a:rPr>
              <a:t>Kerkhoff</a:t>
            </a:r>
            <a:r>
              <a:rPr lang="en-US" altLang="ja-JP" sz="1600" dirty="0">
                <a:solidFill>
                  <a:schemeClr val="bg1">
                    <a:lumMod val="50000"/>
                  </a:schemeClr>
                </a:solidFill>
                <a:latin typeface="Meiryo UI" panose="020B0604030504040204" pitchFamily="34" charset="-128"/>
                <a:ea typeface="Meiryo UI" panose="020B0604030504040204" pitchFamily="34" charset="-128"/>
              </a:rPr>
              <a:t> et al., 2014</a:t>
            </a:r>
          </a:p>
          <a:p>
            <a:r>
              <a:rPr lang="en-US" altLang="ja-JP" sz="1600" dirty="0">
                <a:solidFill>
                  <a:schemeClr val="bg1">
                    <a:lumMod val="50000"/>
                  </a:schemeClr>
                </a:solidFill>
                <a:latin typeface="Meiryo UI" panose="020B0604030504040204" pitchFamily="34" charset="-128"/>
                <a:ea typeface="Meiryo UI" panose="020B0604030504040204" pitchFamily="34" charset="-128"/>
              </a:rPr>
              <a:t>New World woody angiosperms</a:t>
            </a:r>
            <a:endParaRPr kumimoji="1" lang="en-US" altLang="ja-JP" sz="1600" dirty="0">
              <a:solidFill>
                <a:schemeClr val="bg1">
                  <a:lumMod val="50000"/>
                </a:schemeClr>
              </a:solidFill>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7906984A-1217-4641-865A-D597ECEE2A70}"/>
              </a:ext>
            </a:extLst>
          </p:cNvPr>
          <p:cNvSpPr txBox="1"/>
          <p:nvPr/>
        </p:nvSpPr>
        <p:spPr>
          <a:xfrm>
            <a:off x="716071" y="5670689"/>
            <a:ext cx="10770296" cy="461665"/>
          </a:xfrm>
          <a:prstGeom prst="rect">
            <a:avLst/>
          </a:prstGeom>
          <a:noFill/>
        </p:spPr>
        <p:txBody>
          <a:bodyPr wrap="square" rtlCol="0">
            <a:spAutoFit/>
          </a:bodyPr>
          <a:lstStyle/>
          <a:p>
            <a:r>
              <a:rPr kumimoji="1" lang="ja-JP" altLang="en-US" sz="2400">
                <a:solidFill>
                  <a:schemeClr val="accent2"/>
                </a:solidFill>
                <a:latin typeface="Meiryo UI" panose="020B0604030504040204" pitchFamily="34" charset="-128"/>
                <a:ea typeface="Meiryo UI" panose="020B0604030504040204" pitchFamily="34" charset="-128"/>
              </a:rPr>
              <a:t>海の生物についても当てはまると思われてきた．</a:t>
            </a:r>
          </a:p>
        </p:txBody>
      </p:sp>
    </p:spTree>
    <p:extLst>
      <p:ext uri="{BB962C8B-B14F-4D97-AF65-F5344CB8AC3E}">
        <p14:creationId xmlns:p14="http://schemas.microsoft.com/office/powerpoint/2010/main" val="245338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Fighting their last stand? A global analysis of the distribution and  conservation status of gymnosperms - Fragnière - 2015 - Journal of  Biogeography - Wiley Online Library">
            <a:extLst>
              <a:ext uri="{FF2B5EF4-FFF2-40B4-BE49-F238E27FC236}">
                <a16:creationId xmlns:a16="http://schemas.microsoft.com/office/drawing/2014/main" id="{1CC1056D-1950-C443-B902-A05082CAD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4" y="1000998"/>
            <a:ext cx="6416675" cy="532667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E600A840-EF00-C644-9EE9-87033797D9E9}"/>
              </a:ext>
            </a:extLst>
          </p:cNvPr>
          <p:cNvSpPr txBox="1"/>
          <p:nvPr/>
        </p:nvSpPr>
        <p:spPr>
          <a:xfrm>
            <a:off x="488515" y="400833"/>
            <a:ext cx="10759858" cy="461665"/>
          </a:xfrm>
          <a:prstGeom prst="rect">
            <a:avLst/>
          </a:prstGeom>
          <a:noFill/>
        </p:spPr>
        <p:txBody>
          <a:bodyPr wrap="square" rtlCol="0">
            <a:spAutoFit/>
          </a:bodyPr>
          <a:lstStyle/>
          <a:p>
            <a:r>
              <a:rPr kumimoji="1" lang="en-US" altLang="ja-JP" sz="2400" dirty="0">
                <a:solidFill>
                  <a:srgbClr val="002060"/>
                </a:solidFill>
                <a:latin typeface="Meiryo UI" panose="020B0604030504040204" pitchFamily="34" charset="-128"/>
                <a:ea typeface="Meiryo UI" panose="020B0604030504040204" pitchFamily="34" charset="-128"/>
              </a:rPr>
              <a:t>Latitudinal</a:t>
            </a:r>
            <a:r>
              <a:rPr kumimoji="1" lang="ja-JP" altLang="en-US" sz="2400">
                <a:solidFill>
                  <a:srgbClr val="002060"/>
                </a:solidFill>
                <a:latin typeface="Meiryo UI" panose="020B0604030504040204" pitchFamily="34" charset="-128"/>
                <a:ea typeface="Meiryo UI" panose="020B0604030504040204" pitchFamily="34" charset="-128"/>
              </a:rPr>
              <a:t> </a:t>
            </a:r>
            <a:r>
              <a:rPr kumimoji="1" lang="en-US" altLang="ja-JP" sz="2400" dirty="0">
                <a:solidFill>
                  <a:srgbClr val="002060"/>
                </a:solidFill>
                <a:latin typeface="Meiryo UI" panose="020B0604030504040204" pitchFamily="34" charset="-128"/>
                <a:ea typeface="Meiryo UI" panose="020B0604030504040204" pitchFamily="34" charset="-128"/>
              </a:rPr>
              <a:t>diversity gradient</a:t>
            </a:r>
            <a:endParaRPr kumimoji="1" lang="ja-JP" altLang="en-US" sz="2400">
              <a:solidFill>
                <a:srgbClr val="002060"/>
              </a:solidFill>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EA3E355E-70F5-3C47-8CD3-2B731BD6B4CF}"/>
              </a:ext>
            </a:extLst>
          </p:cNvPr>
          <p:cNvSpPr txBox="1"/>
          <p:nvPr/>
        </p:nvSpPr>
        <p:spPr>
          <a:xfrm>
            <a:off x="746124" y="6393478"/>
            <a:ext cx="10770296" cy="461665"/>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裸子植物は二峰性</a:t>
            </a:r>
            <a:r>
              <a:rPr lang="en-US" altLang="ja-JP" sz="2400" dirty="0">
                <a:latin typeface="Meiryo UI" panose="020B0604030504040204" pitchFamily="34" charset="-128"/>
                <a:ea typeface="Meiryo UI" panose="020B0604030504040204" pitchFamily="34" charset="-128"/>
              </a:rPr>
              <a:t>bimodal</a:t>
            </a:r>
            <a:endParaRPr kumimoji="1" lang="ja-JP" altLang="en-US" sz="2400">
              <a:latin typeface="Meiryo UI" panose="020B0604030504040204" pitchFamily="34" charset="-128"/>
              <a:ea typeface="Meiryo UI" panose="020B0604030504040204" pitchFamily="34" charset="-128"/>
            </a:endParaRPr>
          </a:p>
        </p:txBody>
      </p:sp>
      <p:sp>
        <p:nvSpPr>
          <p:cNvPr id="4" name="正方形/長方形 3">
            <a:extLst>
              <a:ext uri="{FF2B5EF4-FFF2-40B4-BE49-F238E27FC236}">
                <a16:creationId xmlns:a16="http://schemas.microsoft.com/office/drawing/2014/main" id="{CFA3E13E-6F49-554D-8DFE-8A38705D4C27}"/>
              </a:ext>
            </a:extLst>
          </p:cNvPr>
          <p:cNvSpPr/>
          <p:nvPr/>
        </p:nvSpPr>
        <p:spPr>
          <a:xfrm>
            <a:off x="4882366" y="6254978"/>
            <a:ext cx="2811411" cy="369332"/>
          </a:xfrm>
          <a:prstGeom prst="rect">
            <a:avLst/>
          </a:prstGeom>
        </p:spPr>
        <p:txBody>
          <a:bodyPr wrap="none">
            <a:spAutoFit/>
          </a:bodyPr>
          <a:lstStyle/>
          <a:p>
            <a:r>
              <a:rPr lang="en-US" altLang="ja-JP" dirty="0">
                <a:solidFill>
                  <a:schemeClr val="bg1">
                    <a:lumMod val="50000"/>
                  </a:schemeClr>
                </a:solidFill>
                <a:latin typeface="Meiryo UI" panose="020B0604030504040204" pitchFamily="34" charset="-128"/>
                <a:ea typeface="Meiryo UI" panose="020B0604030504040204" pitchFamily="34" charset="-128"/>
              </a:rPr>
              <a:t>(</a:t>
            </a:r>
            <a:r>
              <a:rPr lang="ja-JP" altLang="en-US">
                <a:solidFill>
                  <a:schemeClr val="bg1">
                    <a:lumMod val="50000"/>
                  </a:schemeClr>
                </a:solidFill>
                <a:latin typeface="Meiryo UI" panose="020B0604030504040204" pitchFamily="34" charset="-128"/>
                <a:ea typeface="Meiryo UI" panose="020B0604030504040204" pitchFamily="34" charset="-128"/>
              </a:rPr>
              <a:t>Fragnière et al., 2015</a:t>
            </a:r>
            <a:r>
              <a:rPr lang="en-US" altLang="ja-JP" dirty="0">
                <a:solidFill>
                  <a:schemeClr val="bg1">
                    <a:lumMod val="50000"/>
                  </a:schemeClr>
                </a:solidFill>
                <a:latin typeface="Meiryo UI" panose="020B0604030504040204" pitchFamily="34" charset="-128"/>
                <a:ea typeface="Meiryo UI" panose="020B0604030504040204" pitchFamily="34" charset="-128"/>
              </a:rPr>
              <a:t>)</a:t>
            </a:r>
            <a:endParaRPr lang="ja-JP" altLang="en-US">
              <a:solidFill>
                <a:schemeClr val="bg1">
                  <a:lumMod val="50000"/>
                </a:schemeClr>
              </a:solidFill>
              <a:latin typeface="Meiryo UI" panose="020B0604030504040204" pitchFamily="34" charset="-128"/>
              <a:ea typeface="Meiryo UI" panose="020B0604030504040204" pitchFamily="34" charset="-128"/>
            </a:endParaRPr>
          </a:p>
        </p:txBody>
      </p:sp>
      <p:sp>
        <p:nvSpPr>
          <p:cNvPr id="8" name="テキスト ボックス 7">
            <a:extLst>
              <a:ext uri="{FF2B5EF4-FFF2-40B4-BE49-F238E27FC236}">
                <a16:creationId xmlns:a16="http://schemas.microsoft.com/office/drawing/2014/main" id="{C4375D0A-CF75-D749-AB43-8440B477E611}"/>
              </a:ext>
            </a:extLst>
          </p:cNvPr>
          <p:cNvSpPr txBox="1"/>
          <p:nvPr/>
        </p:nvSpPr>
        <p:spPr>
          <a:xfrm>
            <a:off x="7183819" y="2357327"/>
            <a:ext cx="2418628" cy="338554"/>
          </a:xfrm>
          <a:prstGeom prst="rect">
            <a:avLst/>
          </a:prstGeom>
          <a:noFill/>
        </p:spPr>
        <p:txBody>
          <a:bodyPr wrap="square" rtlCol="0">
            <a:spAutoFit/>
          </a:bodyPr>
          <a:lstStyle/>
          <a:p>
            <a:r>
              <a:rPr kumimoji="1" lang="ja-JP" altLang="en-US" sz="1600">
                <a:latin typeface="Meiryo UI" panose="020B0604030504040204" pitchFamily="34" charset="-128"/>
                <a:ea typeface="Meiryo UI" panose="020B0604030504040204" pitchFamily="34" charset="-128"/>
              </a:rPr>
              <a:t>ソテツ</a:t>
            </a:r>
            <a:r>
              <a:rPr kumimoji="1" lang="en-US" altLang="ja-JP" sz="1600" dirty="0" err="1">
                <a:latin typeface="Meiryo UI" panose="020B0604030504040204" pitchFamily="34" charset="-128"/>
                <a:ea typeface="Meiryo UI" panose="020B0604030504040204" pitchFamily="34" charset="-128"/>
              </a:rPr>
              <a:t>Cydads</a:t>
            </a:r>
            <a:endParaRPr kumimoji="1" lang="en-US" altLang="ja-JP"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60272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0EC1F8D-F8C2-E441-BACE-D454AD552061}"/>
              </a:ext>
            </a:extLst>
          </p:cNvPr>
          <p:cNvSpPr txBox="1"/>
          <p:nvPr/>
        </p:nvSpPr>
        <p:spPr>
          <a:xfrm>
            <a:off x="488515" y="400833"/>
            <a:ext cx="10759858" cy="461665"/>
          </a:xfrm>
          <a:prstGeom prst="rect">
            <a:avLst/>
          </a:prstGeom>
          <a:noFill/>
        </p:spPr>
        <p:txBody>
          <a:bodyPr wrap="square" rtlCol="0">
            <a:spAutoFit/>
          </a:bodyPr>
          <a:lstStyle/>
          <a:p>
            <a:r>
              <a:rPr kumimoji="1" lang="ja-JP" altLang="en-US" sz="2400">
                <a:solidFill>
                  <a:srgbClr val="002060"/>
                </a:solidFill>
                <a:latin typeface="Meiryo UI" panose="020B0604030504040204" pitchFamily="34" charset="-128"/>
                <a:ea typeface="Meiryo UI" panose="020B0604030504040204" pitchFamily="34" charset="-128"/>
              </a:rPr>
              <a:t>本当に</a:t>
            </a:r>
            <a:r>
              <a:rPr kumimoji="1" lang="en-US" altLang="ja-JP" sz="2400" dirty="0">
                <a:solidFill>
                  <a:srgbClr val="002060"/>
                </a:solidFill>
                <a:latin typeface="Meiryo UI" panose="020B0604030504040204" pitchFamily="34" charset="-128"/>
                <a:ea typeface="Meiryo UI" panose="020B0604030504040204" pitchFamily="34" charset="-128"/>
              </a:rPr>
              <a:t>unimodal</a:t>
            </a:r>
            <a:r>
              <a:rPr kumimoji="1" lang="ja-JP" altLang="en-US" sz="2400">
                <a:solidFill>
                  <a:srgbClr val="002060"/>
                </a:solidFill>
                <a:latin typeface="Meiryo UI" panose="020B0604030504040204" pitchFamily="34" charset="-128"/>
                <a:ea typeface="Meiryo UI" panose="020B0604030504040204" pitchFamily="34" charset="-128"/>
              </a:rPr>
              <a:t>か</a:t>
            </a:r>
          </a:p>
        </p:txBody>
      </p:sp>
      <p:sp>
        <p:nvSpPr>
          <p:cNvPr id="5" name="テキスト ボックス 4">
            <a:extLst>
              <a:ext uri="{FF2B5EF4-FFF2-40B4-BE49-F238E27FC236}">
                <a16:creationId xmlns:a16="http://schemas.microsoft.com/office/drawing/2014/main" id="{2FD8E50E-4274-6647-80BE-A20BED014EAC}"/>
              </a:ext>
            </a:extLst>
          </p:cNvPr>
          <p:cNvSpPr txBox="1"/>
          <p:nvPr/>
        </p:nvSpPr>
        <p:spPr>
          <a:xfrm>
            <a:off x="716071" y="917966"/>
            <a:ext cx="10770296"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latin typeface="Meiryo UI" panose="020B0604030504040204" pitchFamily="34" charset="-128"/>
                <a:ea typeface="Meiryo UI" panose="020B0604030504040204" pitchFamily="34" charset="-128"/>
              </a:rPr>
              <a:t>大西洋の有孔虫</a:t>
            </a:r>
            <a:endParaRPr kumimoji="1"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マテガイ科</a:t>
            </a:r>
            <a:r>
              <a:rPr lang="en" altLang="ja-JP" sz="2400" dirty="0" err="1">
                <a:latin typeface="Meiryo UI" panose="020B0604030504040204" pitchFamily="34" charset="-128"/>
                <a:ea typeface="Meiryo UI" panose="020B0604030504040204" pitchFamily="34" charset="-128"/>
              </a:rPr>
              <a:t>Solenidae</a:t>
            </a:r>
            <a:endParaRPr lang="en-US" altLang="ja-JP" sz="24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クモヒトデ綱</a:t>
            </a:r>
            <a:r>
              <a:rPr lang="en" altLang="ja-JP" sz="2400" dirty="0">
                <a:latin typeface="Meiryo UI" panose="020B0604030504040204" pitchFamily="34" charset="-128"/>
                <a:ea typeface="Meiryo UI" panose="020B0604030504040204" pitchFamily="34" charset="-128"/>
              </a:rPr>
              <a:t>Ophiuroidea</a:t>
            </a:r>
            <a:endParaRPr lang="en-US" altLang="ja-JP" sz="2400" dirty="0">
              <a:latin typeface="Meiryo UI" panose="020B0604030504040204" pitchFamily="34" charset="-128"/>
              <a:ea typeface="Meiryo UI" panose="020B0604030504040204" pitchFamily="34" charset="-128"/>
            </a:endParaRPr>
          </a:p>
          <a:p>
            <a:r>
              <a:rPr kumimoji="1" lang="ja-JP" altLang="en-US" sz="2400">
                <a:latin typeface="Meiryo UI" panose="020B0604030504040204" pitchFamily="34" charset="-128"/>
                <a:ea typeface="Meiryo UI" panose="020B0604030504040204" pitchFamily="34" charset="-128"/>
              </a:rPr>
              <a:t>などでは，</a:t>
            </a:r>
            <a:r>
              <a:rPr kumimoji="1" lang="en-US" altLang="ja-JP" sz="2400" dirty="0">
                <a:latin typeface="Meiryo UI" panose="020B0604030504040204" pitchFamily="34" charset="-128"/>
                <a:ea typeface="Meiryo UI" panose="020B0604030504040204" pitchFamily="34" charset="-128"/>
              </a:rPr>
              <a:t>bimodal</a:t>
            </a:r>
            <a:r>
              <a:rPr kumimoji="1" lang="ja-JP" altLang="en-US" sz="2400">
                <a:latin typeface="Meiryo UI" panose="020B0604030504040204" pitchFamily="34" charset="-128"/>
                <a:ea typeface="Meiryo UI" panose="020B0604030504040204" pitchFamily="34" charset="-128"/>
              </a:rPr>
              <a:t>なパターンが知られている．</a:t>
            </a:r>
            <a:endParaRPr kumimoji="1" lang="en-US" altLang="ja-JP" sz="2400" dirty="0">
              <a:latin typeface="Meiryo UI" panose="020B0604030504040204" pitchFamily="34" charset="-128"/>
              <a:ea typeface="Meiryo UI" panose="020B0604030504040204" pitchFamily="34" charset="-128"/>
            </a:endParaRPr>
          </a:p>
          <a:p>
            <a:endParaRPr lang="en-US" altLang="ja-JP" sz="2400" dirty="0">
              <a:latin typeface="Meiryo UI" panose="020B0604030504040204" pitchFamily="34" charset="-128"/>
              <a:ea typeface="Meiryo UI" panose="020B0604030504040204" pitchFamily="34" charset="-128"/>
            </a:endParaRPr>
          </a:p>
          <a:p>
            <a:r>
              <a:rPr lang="ja-JP" altLang="en-US" sz="2400">
                <a:latin typeface="Meiryo UI" panose="020B0604030504040204" pitchFamily="34" charset="-128"/>
                <a:ea typeface="Meiryo UI" panose="020B0604030504040204" pitchFamily="34" charset="-128"/>
              </a:rPr>
              <a:t>これまで</a:t>
            </a:r>
            <a:r>
              <a:rPr lang="en-US" altLang="ja-JP" sz="2400" dirty="0">
                <a:latin typeface="Meiryo UI" panose="020B0604030504040204" pitchFamily="34" charset="-128"/>
                <a:ea typeface="Meiryo UI" panose="020B0604030504040204" pitchFamily="34" charset="-128"/>
              </a:rPr>
              <a:t>18</a:t>
            </a:r>
            <a:r>
              <a:rPr lang="ja-JP" altLang="en-US" sz="2400">
                <a:latin typeface="Meiryo UI" panose="020B0604030504040204" pitchFamily="34" charset="-128"/>
                <a:ea typeface="Meiryo UI" panose="020B0604030504040204" pitchFamily="34" charset="-128"/>
              </a:rPr>
              <a:t>の研究のうち</a:t>
            </a:r>
            <a:r>
              <a:rPr lang="en-US" altLang="ja-JP" sz="2400" dirty="0">
                <a:latin typeface="Meiryo UI" panose="020B0604030504040204" pitchFamily="34" charset="-128"/>
                <a:ea typeface="Meiryo UI" panose="020B0604030504040204" pitchFamily="34" charset="-128"/>
              </a:rPr>
              <a:t>9</a:t>
            </a:r>
            <a:r>
              <a:rPr lang="ja-JP" altLang="en-US" sz="2400">
                <a:latin typeface="Meiryo UI" panose="020B0604030504040204" pitchFamily="34" charset="-128"/>
                <a:ea typeface="Meiryo UI" panose="020B0604030504040204" pitchFamily="34" charset="-128"/>
              </a:rPr>
              <a:t>つでは</a:t>
            </a:r>
            <a:r>
              <a:rPr lang="en-US" altLang="ja-JP" sz="2400" dirty="0">
                <a:latin typeface="Meiryo UI" panose="020B0604030504040204" pitchFamily="34" charset="-128"/>
                <a:ea typeface="Meiryo UI" panose="020B0604030504040204" pitchFamily="34" charset="-128"/>
              </a:rPr>
              <a:t>unimodal</a:t>
            </a:r>
            <a:r>
              <a:rPr lang="ja-JP" altLang="en-US" sz="2400">
                <a:latin typeface="Meiryo UI" panose="020B0604030504040204" pitchFamily="34" charset="-128"/>
                <a:ea typeface="Meiryo UI" panose="020B0604030504040204" pitchFamily="34" charset="-128"/>
              </a:rPr>
              <a:t>な分類群が報告され，</a:t>
            </a:r>
            <a:endParaRPr lang="en-US" altLang="ja-JP" sz="2400" dirty="0">
              <a:latin typeface="Meiryo UI" panose="020B0604030504040204" pitchFamily="34" charset="-128"/>
              <a:ea typeface="Meiryo UI" panose="020B0604030504040204" pitchFamily="34" charset="-128"/>
            </a:endParaRPr>
          </a:p>
          <a:p>
            <a:r>
              <a:rPr lang="en-US" altLang="ja-JP" sz="2400" dirty="0">
                <a:latin typeface="Meiryo UI" panose="020B0604030504040204" pitchFamily="34" charset="-128"/>
                <a:ea typeface="Meiryo UI" panose="020B0604030504040204" pitchFamily="34" charset="-128"/>
              </a:rPr>
              <a:t>9</a:t>
            </a:r>
            <a:r>
              <a:rPr lang="ja-JP" altLang="en-US" sz="2400">
                <a:latin typeface="Meiryo UI" panose="020B0604030504040204" pitchFamily="34" charset="-128"/>
                <a:ea typeface="Meiryo UI" panose="020B0604030504040204" pitchFamily="34" charset="-128"/>
              </a:rPr>
              <a:t>つでは</a:t>
            </a:r>
            <a:r>
              <a:rPr lang="en-US" altLang="ja-JP" sz="2400" dirty="0">
                <a:latin typeface="Meiryo UI" panose="020B0604030504040204" pitchFamily="34" charset="-128"/>
                <a:ea typeface="Meiryo UI" panose="020B0604030504040204" pitchFamily="34" charset="-128"/>
              </a:rPr>
              <a:t>not unimodal</a:t>
            </a:r>
            <a:r>
              <a:rPr lang="ja-JP" altLang="en-US" sz="2400">
                <a:latin typeface="Meiryo UI" panose="020B0604030504040204" pitchFamily="34" charset="-128"/>
                <a:ea typeface="Meiryo UI" panose="020B0604030504040204" pitchFamily="34" charset="-128"/>
              </a:rPr>
              <a:t>な分類群が，</a:t>
            </a:r>
            <a:r>
              <a:rPr lang="en-US" altLang="ja-JP" sz="2400" dirty="0">
                <a:latin typeface="Meiryo UI" panose="020B0604030504040204" pitchFamily="34" charset="-128"/>
                <a:ea typeface="Meiryo UI" panose="020B0604030504040204" pitchFamily="34" charset="-128"/>
              </a:rPr>
              <a:t>2</a:t>
            </a:r>
            <a:r>
              <a:rPr lang="ja-JP" altLang="en-US" sz="2400">
                <a:latin typeface="Meiryo UI" panose="020B0604030504040204" pitchFamily="34" charset="-128"/>
                <a:ea typeface="Meiryo UI" panose="020B0604030504040204" pitchFamily="34" charset="-128"/>
              </a:rPr>
              <a:t>つでは</a:t>
            </a:r>
            <a:r>
              <a:rPr lang="en-US" altLang="ja-JP" sz="2400" dirty="0">
                <a:latin typeface="Meiryo UI" panose="020B0604030504040204" pitchFamily="34" charset="-128"/>
                <a:ea typeface="Meiryo UI" panose="020B0604030504040204" pitchFamily="34" charset="-128"/>
              </a:rPr>
              <a:t>bimodal</a:t>
            </a:r>
            <a:r>
              <a:rPr lang="ja-JP" altLang="en-US" sz="2400">
                <a:latin typeface="Meiryo UI" panose="020B0604030504040204" pitchFamily="34" charset="-128"/>
                <a:ea typeface="Meiryo UI" panose="020B0604030504040204" pitchFamily="34" charset="-128"/>
              </a:rPr>
              <a:t>な分類群が報告されている．</a:t>
            </a:r>
            <a:endParaRPr kumimoji="1" lang="en-US" altLang="ja-JP" sz="2400" dirty="0">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16B417FA-FE82-244D-90D5-4D7E23A89DAC}"/>
              </a:ext>
            </a:extLst>
          </p:cNvPr>
          <p:cNvSpPr txBox="1"/>
          <p:nvPr/>
        </p:nvSpPr>
        <p:spPr>
          <a:xfrm>
            <a:off x="619410" y="4599534"/>
            <a:ext cx="11215537" cy="954107"/>
          </a:xfrm>
          <a:prstGeom prst="rect">
            <a:avLst/>
          </a:prstGeom>
          <a:noFill/>
        </p:spPr>
        <p:txBody>
          <a:bodyPr wrap="square" rtlCol="0">
            <a:spAutoFit/>
          </a:bodyPr>
          <a:lstStyle/>
          <a:p>
            <a:r>
              <a:rPr kumimoji="1" lang="ja-JP" altLang="en-US" sz="2800">
                <a:solidFill>
                  <a:schemeClr val="accent2"/>
                </a:solidFill>
                <a:latin typeface="Meiryo UI" panose="020B0604030504040204" pitchFamily="34" charset="-128"/>
                <a:ea typeface="Meiryo UI" panose="020B0604030504040204" pitchFamily="34" charset="-128"/>
              </a:rPr>
              <a:t>以下では，これらのパターンを精査し，</a:t>
            </a:r>
            <a:endParaRPr kumimoji="1" lang="en-US" altLang="ja-JP" sz="2800" dirty="0">
              <a:solidFill>
                <a:schemeClr val="accent2"/>
              </a:solidFill>
              <a:latin typeface="Meiryo UI" panose="020B0604030504040204" pitchFamily="34" charset="-128"/>
              <a:ea typeface="Meiryo UI" panose="020B0604030504040204" pitchFamily="34" charset="-128"/>
            </a:endParaRPr>
          </a:p>
          <a:p>
            <a:r>
              <a:rPr kumimoji="1" lang="ja-JP" altLang="en-US" sz="2800">
                <a:solidFill>
                  <a:schemeClr val="accent2"/>
                </a:solidFill>
                <a:latin typeface="Meiryo UI" panose="020B0604030504040204" pitchFamily="34" charset="-128"/>
                <a:ea typeface="Meiryo UI" panose="020B0604030504040204" pitchFamily="34" charset="-128"/>
              </a:rPr>
              <a:t>実際には</a:t>
            </a:r>
            <a:r>
              <a:rPr kumimoji="1" lang="en-US" altLang="ja-JP" sz="2800" dirty="0">
                <a:solidFill>
                  <a:schemeClr val="accent2"/>
                </a:solidFill>
                <a:latin typeface="Meiryo UI" panose="020B0604030504040204" pitchFamily="34" charset="-128"/>
                <a:ea typeface="Meiryo UI" panose="020B0604030504040204" pitchFamily="34" charset="-128"/>
              </a:rPr>
              <a:t>bimodal</a:t>
            </a:r>
            <a:r>
              <a:rPr kumimoji="1" lang="ja-JP" altLang="en-US" sz="2800">
                <a:solidFill>
                  <a:schemeClr val="accent2"/>
                </a:solidFill>
                <a:latin typeface="Meiryo UI" panose="020B0604030504040204" pitchFamily="34" charset="-128"/>
                <a:ea typeface="Meiryo UI" panose="020B0604030504040204" pitchFamily="34" charset="-128"/>
              </a:rPr>
              <a:t>ではないかという考え</a:t>
            </a:r>
            <a:r>
              <a:rPr lang="ja-JP" altLang="en-US" sz="2800">
                <a:solidFill>
                  <a:schemeClr val="accent2"/>
                </a:solidFill>
                <a:latin typeface="Meiryo UI" panose="020B0604030504040204" pitchFamily="34" charset="-128"/>
                <a:ea typeface="Meiryo UI" panose="020B0604030504040204" pitchFamily="34" charset="-128"/>
              </a:rPr>
              <a:t>を検証する．</a:t>
            </a:r>
            <a:endParaRPr kumimoji="1" lang="ja-JP" altLang="en-US" sz="2800">
              <a:solidFill>
                <a:schemeClr val="accent2"/>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3008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E1832FA-9A70-CF4D-9617-C159F958D871}"/>
              </a:ext>
            </a:extLst>
          </p:cNvPr>
          <p:cNvSpPr txBox="1"/>
          <p:nvPr/>
        </p:nvSpPr>
        <p:spPr>
          <a:xfrm>
            <a:off x="488515" y="400833"/>
            <a:ext cx="10759858" cy="461665"/>
          </a:xfrm>
          <a:prstGeom prst="rect">
            <a:avLst/>
          </a:prstGeom>
          <a:noFill/>
        </p:spPr>
        <p:txBody>
          <a:bodyPr wrap="square" rtlCol="0">
            <a:spAutoFit/>
          </a:bodyPr>
          <a:lstStyle/>
          <a:p>
            <a:r>
              <a:rPr kumimoji="1" lang="en-US" altLang="ja-JP" sz="2400" dirty="0">
                <a:solidFill>
                  <a:srgbClr val="002060"/>
                </a:solidFill>
                <a:latin typeface="Meiryo UI" panose="020B0604030504040204" pitchFamily="34" charset="-128"/>
                <a:ea typeface="Meiryo UI" panose="020B0604030504040204" pitchFamily="34" charset="-128"/>
              </a:rPr>
              <a:t>Unimodal pattern </a:t>
            </a:r>
            <a:r>
              <a:rPr lang="ja-JP" altLang="en-US" sz="2400">
                <a:solidFill>
                  <a:srgbClr val="002060"/>
                </a:solidFill>
                <a:latin typeface="Meiryo UI" panose="020B0604030504040204" pitchFamily="34" charset="-128"/>
                <a:ea typeface="Meiryo UI" panose="020B0604030504040204" pitchFamily="34" charset="-128"/>
              </a:rPr>
              <a:t>の根拠となっている理論</a:t>
            </a:r>
            <a:endParaRPr kumimoji="1" lang="ja-JP" altLang="en-US" sz="2400">
              <a:solidFill>
                <a:srgbClr val="002060"/>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BF2E093E-9264-3E4B-B057-3B0CBA72F7C2}"/>
              </a:ext>
            </a:extLst>
          </p:cNvPr>
          <p:cNvSpPr txBox="1"/>
          <p:nvPr/>
        </p:nvSpPr>
        <p:spPr>
          <a:xfrm>
            <a:off x="710852" y="1270663"/>
            <a:ext cx="10770296" cy="2308324"/>
          </a:xfrm>
          <a:prstGeom prst="rect">
            <a:avLst/>
          </a:prstGeom>
          <a:noFill/>
        </p:spPr>
        <p:txBody>
          <a:bodyPr wrap="square" rtlCol="0">
            <a:spAutoFit/>
          </a:bodyPr>
          <a:lstStyle/>
          <a:p>
            <a:r>
              <a:rPr kumimoji="1" lang="en-US" altLang="ja-JP" sz="2400" dirty="0">
                <a:solidFill>
                  <a:schemeClr val="accent6">
                    <a:lumMod val="75000"/>
                  </a:schemeClr>
                </a:solidFill>
                <a:latin typeface="Meiryo UI" panose="020B0604030504040204" pitchFamily="34" charset="-128"/>
                <a:ea typeface="Meiryo UI" panose="020B0604030504040204" pitchFamily="34" charset="-128"/>
              </a:rPr>
              <a:t>Rapoport’s rule</a:t>
            </a:r>
          </a:p>
          <a:p>
            <a:r>
              <a:rPr kumimoji="1" lang="ja-JP" altLang="en-US" sz="2400">
                <a:latin typeface="Meiryo UI" panose="020B0604030504040204" pitchFamily="34" charset="-128"/>
                <a:ea typeface="Meiryo UI" panose="020B0604030504040204" pitchFamily="34" charset="-128"/>
              </a:rPr>
              <a:t>種の分布域は高緯度ほど広いという性質のために</a:t>
            </a:r>
            <a:r>
              <a:rPr kumimoji="1" lang="en-US" altLang="ja-JP" sz="2400" dirty="0">
                <a:latin typeface="Meiryo UI" panose="020B0604030504040204" pitchFamily="34" charset="-128"/>
                <a:ea typeface="Meiryo UI" panose="020B0604030504040204" pitchFamily="34" charset="-128"/>
              </a:rPr>
              <a:t>LDG</a:t>
            </a:r>
            <a:r>
              <a:rPr kumimoji="1" lang="ja-JP" altLang="en-US" sz="2400">
                <a:latin typeface="Meiryo UI" panose="020B0604030504040204" pitchFamily="34" charset="-128"/>
                <a:ea typeface="Meiryo UI" panose="020B0604030504040204" pitchFamily="34" charset="-128"/>
              </a:rPr>
              <a:t>が生じる</a:t>
            </a:r>
            <a:endParaRPr kumimoji="1" lang="en-US" altLang="ja-JP" sz="2400" dirty="0">
              <a:latin typeface="Meiryo UI" panose="020B0604030504040204" pitchFamily="34" charset="-128"/>
              <a:ea typeface="Meiryo UI" panose="020B0604030504040204" pitchFamily="34" charset="-128"/>
            </a:endParaRPr>
          </a:p>
          <a:p>
            <a:endParaRPr lang="en-US" altLang="ja-JP" sz="2400" dirty="0">
              <a:latin typeface="Meiryo UI" panose="020B0604030504040204" pitchFamily="34" charset="-128"/>
              <a:ea typeface="Meiryo UI" panose="020B0604030504040204" pitchFamily="34" charset="-128"/>
            </a:endParaRPr>
          </a:p>
          <a:p>
            <a:r>
              <a:rPr kumimoji="1" lang="en-US" altLang="ja-JP" sz="2400" dirty="0">
                <a:solidFill>
                  <a:schemeClr val="accent6">
                    <a:lumMod val="75000"/>
                  </a:schemeClr>
                </a:solidFill>
                <a:latin typeface="Meiryo UI" panose="020B0604030504040204" pitchFamily="34" charset="-128"/>
                <a:ea typeface="Meiryo UI" panose="020B0604030504040204" pitchFamily="34" charset="-128"/>
              </a:rPr>
              <a:t>Mid Domain Effect (MDE)</a:t>
            </a:r>
          </a:p>
          <a:p>
            <a:r>
              <a:rPr lang="ja-JP" altLang="en-US" sz="2400">
                <a:latin typeface="Meiryo UI" panose="020B0604030504040204" pitchFamily="34" charset="-128"/>
                <a:ea typeface="Meiryo UI" panose="020B0604030504040204" pitchFamily="34" charset="-128"/>
              </a:rPr>
              <a:t>ランダムに分布が決まっていれば，</a:t>
            </a:r>
            <a:r>
              <a:rPr lang="en-US" altLang="ja-JP" sz="2400" dirty="0">
                <a:latin typeface="Meiryo UI" panose="020B0604030504040204" pitchFamily="34" charset="-128"/>
                <a:ea typeface="Meiryo UI" panose="020B0604030504040204" pitchFamily="34" charset="-128"/>
              </a:rPr>
              <a:t>domain (</a:t>
            </a:r>
            <a:r>
              <a:rPr lang="ja-JP" altLang="en-US" sz="2400">
                <a:latin typeface="Meiryo UI" panose="020B0604030504040204" pitchFamily="34" charset="-128"/>
                <a:ea typeface="Meiryo UI" panose="020B0604030504040204" pitchFamily="34" charset="-128"/>
              </a:rPr>
              <a:t>対象となる領域</a:t>
            </a:r>
            <a:r>
              <a:rPr lang="en-US" altLang="ja-JP" sz="2400" dirty="0">
                <a:latin typeface="Meiryo UI" panose="020B0604030504040204" pitchFamily="34" charset="-128"/>
                <a:ea typeface="Meiryo UI" panose="020B0604030504040204" pitchFamily="34" charset="-128"/>
              </a:rPr>
              <a:t>) </a:t>
            </a:r>
            <a:r>
              <a:rPr lang="ja-JP" altLang="en-US" sz="2400">
                <a:latin typeface="Meiryo UI" panose="020B0604030504040204" pitchFamily="34" charset="-128"/>
                <a:ea typeface="Meiryo UI" panose="020B0604030504040204" pitchFamily="34" charset="-128"/>
              </a:rPr>
              <a:t>の中心に最も多くの</a:t>
            </a:r>
            <a:endParaRPr lang="en-US" altLang="ja-JP" sz="2400" dirty="0">
              <a:latin typeface="Meiryo UI" panose="020B0604030504040204" pitchFamily="34" charset="-128"/>
              <a:ea typeface="Meiryo UI" panose="020B0604030504040204" pitchFamily="34" charset="-128"/>
            </a:endParaRPr>
          </a:p>
          <a:p>
            <a:r>
              <a:rPr lang="ja-JP" altLang="en-US" sz="2400">
                <a:latin typeface="Meiryo UI" panose="020B0604030504040204" pitchFamily="34" charset="-128"/>
                <a:ea typeface="Meiryo UI" panose="020B0604030504040204" pitchFamily="34" charset="-128"/>
              </a:rPr>
              <a:t>種分布が重なる場所が現れる．これにより赤道で最も種数が多くなる</a:t>
            </a:r>
            <a:endParaRPr lang="en-US" altLang="ja-JP" sz="2400" dirty="0">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2A58951C-4137-2445-881B-1363563CE614}"/>
              </a:ext>
            </a:extLst>
          </p:cNvPr>
          <p:cNvSpPr txBox="1"/>
          <p:nvPr/>
        </p:nvSpPr>
        <p:spPr>
          <a:xfrm>
            <a:off x="710852" y="4498318"/>
            <a:ext cx="10770296" cy="954107"/>
          </a:xfrm>
          <a:prstGeom prst="rect">
            <a:avLst/>
          </a:prstGeom>
          <a:noFill/>
        </p:spPr>
        <p:txBody>
          <a:bodyPr wrap="square" rtlCol="0">
            <a:spAutoFit/>
          </a:bodyPr>
          <a:lstStyle/>
          <a:p>
            <a:r>
              <a:rPr kumimoji="1" lang="ja-JP" altLang="en-US" sz="2800">
                <a:solidFill>
                  <a:schemeClr val="accent2"/>
                </a:solidFill>
                <a:latin typeface="Meiryo UI" panose="020B0604030504040204" pitchFamily="34" charset="-128"/>
                <a:ea typeface="Meiryo UI" panose="020B0604030504040204" pitchFamily="34" charset="-128"/>
              </a:rPr>
              <a:t>もしも，</a:t>
            </a:r>
            <a:r>
              <a:rPr kumimoji="1" lang="en-US" altLang="ja-JP" sz="2800" dirty="0">
                <a:solidFill>
                  <a:schemeClr val="accent2"/>
                </a:solidFill>
                <a:latin typeface="Meiryo UI" panose="020B0604030504040204" pitchFamily="34" charset="-128"/>
                <a:ea typeface="Meiryo UI" panose="020B0604030504040204" pitchFamily="34" charset="-128"/>
              </a:rPr>
              <a:t>unimodal</a:t>
            </a:r>
            <a:r>
              <a:rPr kumimoji="1" lang="ja-JP" altLang="en-US" sz="2800">
                <a:solidFill>
                  <a:schemeClr val="accent2"/>
                </a:solidFill>
                <a:latin typeface="Meiryo UI" panose="020B0604030504040204" pitchFamily="34" charset="-128"/>
                <a:ea typeface="Meiryo UI" panose="020B0604030504040204" pitchFamily="34" charset="-128"/>
              </a:rPr>
              <a:t>なパターンが一般的ではないならば，</a:t>
            </a:r>
            <a:endParaRPr kumimoji="1" lang="en-US" altLang="ja-JP" sz="2800" dirty="0">
              <a:solidFill>
                <a:schemeClr val="accent2"/>
              </a:solidFill>
              <a:latin typeface="Meiryo UI" panose="020B0604030504040204" pitchFamily="34" charset="-128"/>
              <a:ea typeface="Meiryo UI" panose="020B0604030504040204" pitchFamily="34" charset="-128"/>
            </a:endParaRPr>
          </a:p>
          <a:p>
            <a:r>
              <a:rPr kumimoji="1" lang="ja-JP" altLang="en-US" sz="2800">
                <a:solidFill>
                  <a:schemeClr val="accent2"/>
                </a:solidFill>
                <a:latin typeface="Meiryo UI" panose="020B0604030504040204" pitchFamily="34" charset="-128"/>
                <a:ea typeface="Meiryo UI" panose="020B0604030504040204" pitchFamily="34" charset="-128"/>
              </a:rPr>
              <a:t>以上の仮説は退けられるか，大幅な修正を迫られることになる．</a:t>
            </a:r>
            <a:endParaRPr kumimoji="1" lang="en-US" altLang="ja-JP" sz="2800" dirty="0">
              <a:solidFill>
                <a:schemeClr val="accent2"/>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2677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9A3BFFE-1690-E04A-ADEE-F94EECE70975}"/>
              </a:ext>
            </a:extLst>
          </p:cNvPr>
          <p:cNvSpPr txBox="1"/>
          <p:nvPr/>
        </p:nvSpPr>
        <p:spPr>
          <a:xfrm>
            <a:off x="488515" y="400833"/>
            <a:ext cx="10759858" cy="461665"/>
          </a:xfrm>
          <a:prstGeom prst="rect">
            <a:avLst/>
          </a:prstGeom>
          <a:noFill/>
        </p:spPr>
        <p:txBody>
          <a:bodyPr wrap="square" rtlCol="0">
            <a:spAutoFit/>
          </a:bodyPr>
          <a:lstStyle/>
          <a:p>
            <a:r>
              <a:rPr lang="ja-JP" altLang="en-US" sz="2400">
                <a:solidFill>
                  <a:srgbClr val="002060"/>
                </a:solidFill>
                <a:latin typeface="Meiryo UI" panose="020B0604030504040204" pitchFamily="34" charset="-128"/>
                <a:ea typeface="Meiryo UI" panose="020B0604030504040204" pitchFamily="34" charset="-128"/>
              </a:rPr>
              <a:t>現在＆過去のデータを用いてパターンを（再）検証</a:t>
            </a:r>
            <a:endParaRPr kumimoji="1" lang="ja-JP" altLang="en-US" sz="2400">
              <a:solidFill>
                <a:srgbClr val="002060"/>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DCD70A1F-853E-2A46-BE21-1918D8F029F5}"/>
              </a:ext>
            </a:extLst>
          </p:cNvPr>
          <p:cNvSpPr txBox="1"/>
          <p:nvPr/>
        </p:nvSpPr>
        <p:spPr>
          <a:xfrm>
            <a:off x="710852" y="1074720"/>
            <a:ext cx="10770296" cy="2154436"/>
          </a:xfrm>
          <a:prstGeom prst="rect">
            <a:avLst/>
          </a:prstGeom>
          <a:noFill/>
        </p:spPr>
        <p:txBody>
          <a:bodyPr wrap="square" rtlCol="0">
            <a:spAutoFit/>
          </a:bodyPr>
          <a:lstStyle/>
          <a:p>
            <a:r>
              <a:rPr kumimoji="1" lang="ja-JP" altLang="en-US" sz="2000">
                <a:latin typeface="Meiryo UI" panose="020B0604030504040204" pitchFamily="34" charset="-128"/>
                <a:ea typeface="Meiryo UI" panose="020B0604030504040204" pitchFamily="34" charset="-128"/>
              </a:rPr>
              <a:t>対象とした分類群</a:t>
            </a:r>
            <a:endParaRPr kumimoji="1" lang="en-US" altLang="ja-JP" sz="20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kumimoji="1" lang="ja-JP" altLang="en-US">
                <a:latin typeface="Meiryo UI" panose="020B0604030504040204" pitchFamily="34" charset="-128"/>
                <a:ea typeface="Meiryo UI" panose="020B0604030504040204" pitchFamily="34" charset="-128"/>
              </a:rPr>
              <a:t>硬骨魚類</a:t>
            </a:r>
            <a:r>
              <a:rPr kumimoji="1" lang="en-US" altLang="ja-JP" dirty="0">
                <a:latin typeface="Meiryo UI" panose="020B0604030504040204" pitchFamily="34" charset="-128"/>
                <a:ea typeface="Meiryo UI" panose="020B0604030504040204" pitchFamily="34" charset="-128"/>
              </a:rPr>
              <a:t>Bony fish 2600</a:t>
            </a:r>
            <a:r>
              <a:rPr kumimoji="1" lang="ja-JP" altLang="en-US">
                <a:latin typeface="Meiryo UI" panose="020B0604030504040204" pitchFamily="34" charset="-128"/>
                <a:ea typeface="Meiryo UI" panose="020B0604030504040204" pitchFamily="34" charset="-128"/>
              </a:rPr>
              <a:t>種</a:t>
            </a:r>
            <a:endParaRPr kumimoji="1" lang="en-US" altLang="ja-JP"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a:latin typeface="Meiryo UI" panose="020B0604030504040204" pitchFamily="34" charset="-128"/>
                <a:ea typeface="Meiryo UI" panose="020B0604030504040204" pitchFamily="34" charset="-128"/>
              </a:rPr>
              <a:t>腹足綱</a:t>
            </a:r>
            <a:r>
              <a:rPr lang="en-US" altLang="ja-JP" dirty="0">
                <a:latin typeface="Meiryo UI" panose="020B0604030504040204" pitchFamily="34" charset="-128"/>
                <a:ea typeface="Meiryo UI" panose="020B0604030504040204" pitchFamily="34" charset="-128"/>
              </a:rPr>
              <a:t>gastropods 1036</a:t>
            </a:r>
            <a:r>
              <a:rPr lang="ja-JP" altLang="en-US">
                <a:latin typeface="Meiryo UI" panose="020B0604030504040204" pitchFamily="34" charset="-128"/>
                <a:ea typeface="Meiryo UI" panose="020B0604030504040204" pitchFamily="34" charset="-128"/>
              </a:rPr>
              <a:t>種</a:t>
            </a:r>
            <a:endParaRPr lang="en-US" altLang="ja-JP"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a:latin typeface="Meiryo UI" panose="020B0604030504040204" pitchFamily="34" charset="-128"/>
                <a:ea typeface="Meiryo UI" panose="020B0604030504040204" pitchFamily="34" charset="-128"/>
              </a:rPr>
              <a:t>ヒドロ虫綱</a:t>
            </a:r>
            <a:r>
              <a:rPr lang="en" altLang="ja-JP" dirty="0">
                <a:latin typeface="Meiryo UI" panose="020B0604030504040204" pitchFamily="34" charset="-128"/>
                <a:ea typeface="Meiryo UI" panose="020B0604030504040204" pitchFamily="34" charset="-128"/>
              </a:rPr>
              <a:t>Hydrozoa 237</a:t>
            </a:r>
            <a:r>
              <a:rPr lang="ja-JP" altLang="en-US">
                <a:latin typeface="Meiryo UI" panose="020B0604030504040204" pitchFamily="34" charset="-128"/>
                <a:ea typeface="Meiryo UI" panose="020B0604030504040204" pitchFamily="34" charset="-128"/>
              </a:rPr>
              <a:t>種</a:t>
            </a:r>
            <a:endParaRPr lang="en-US" altLang="ja-JP" dirty="0">
              <a:latin typeface="Meiryo UI" panose="020B0604030504040204" pitchFamily="34" charset="-128"/>
              <a:ea typeface="Meiryo UI" panose="020B0604030504040204" pitchFamily="34" charset="-128"/>
            </a:endParaRPr>
          </a:p>
          <a:p>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先行研究</a:t>
            </a:r>
            <a:r>
              <a:rPr lang="en-US" altLang="ja-JP" sz="2000" dirty="0">
                <a:latin typeface="Meiryo UI" panose="020B0604030504040204" pitchFamily="34" charset="-128"/>
                <a:ea typeface="Meiryo UI" panose="020B0604030504040204" pitchFamily="34" charset="-128"/>
              </a:rPr>
              <a:t> or OBIS</a:t>
            </a:r>
            <a:r>
              <a:rPr lang="ja-JP" altLang="en-US" sz="2000">
                <a:latin typeface="Meiryo UI" panose="020B0604030504040204" pitchFamily="34" charset="-128"/>
                <a:ea typeface="Meiryo UI" panose="020B0604030504040204" pitchFamily="34" charset="-128"/>
              </a:rPr>
              <a:t>のデータを使用</a:t>
            </a:r>
            <a:endParaRPr lang="en-US" altLang="ja-JP" sz="2000" dirty="0">
              <a:latin typeface="Meiryo UI" panose="020B0604030504040204" pitchFamily="34" charset="-128"/>
              <a:ea typeface="Meiryo UI" panose="020B0604030504040204" pitchFamily="34" charset="-128"/>
            </a:endParaRPr>
          </a:p>
          <a:p>
            <a:r>
              <a:rPr kumimoji="1" lang="en-US" altLang="ja-JP" sz="2000" dirty="0">
                <a:latin typeface="Meiryo UI" panose="020B0604030504040204" pitchFamily="34" charset="-128"/>
                <a:ea typeface="Meiryo UI" panose="020B0604030504040204" pitchFamily="34" charset="-128"/>
              </a:rPr>
              <a:t>OBIS</a:t>
            </a:r>
            <a:r>
              <a:rPr kumimoji="1" lang="ja-JP" altLang="en-US" sz="2000">
                <a:latin typeface="Meiryo UI" panose="020B0604030504040204" pitchFamily="34" charset="-128"/>
                <a:ea typeface="Meiryo UI" panose="020B0604030504040204" pitchFamily="34" charset="-128"/>
              </a:rPr>
              <a:t>データは</a:t>
            </a:r>
            <a:r>
              <a:rPr kumimoji="1" lang="en-US" altLang="ja-JP" sz="2000" dirty="0">
                <a:latin typeface="Meiryo UI" panose="020B0604030504040204" pitchFamily="34" charset="-128"/>
                <a:ea typeface="Meiryo UI" panose="020B0604030504040204" pitchFamily="34" charset="-128"/>
              </a:rPr>
              <a:t>5°</a:t>
            </a:r>
            <a:r>
              <a:rPr kumimoji="1" lang="ja-JP" altLang="en-US" sz="2000">
                <a:latin typeface="Meiryo UI" panose="020B0604030504040204" pitchFamily="34" charset="-128"/>
                <a:ea typeface="Meiryo UI" panose="020B0604030504040204" pitchFamily="34" charset="-128"/>
              </a:rPr>
              <a:t>グリッドで区切ったものを緯度ごとに集計</a:t>
            </a:r>
            <a:endParaRPr kumimoji="1" lang="en-US" altLang="ja-JP" sz="2000" dirty="0">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E72877A7-BD1F-5545-BC0E-76BDEB66EEB9}"/>
              </a:ext>
            </a:extLst>
          </p:cNvPr>
          <p:cNvSpPr/>
          <p:nvPr/>
        </p:nvSpPr>
        <p:spPr>
          <a:xfrm>
            <a:off x="710852" y="3542363"/>
            <a:ext cx="10770295" cy="1200329"/>
          </a:xfrm>
          <a:prstGeom prst="rect">
            <a:avLst/>
          </a:prstGeom>
        </p:spPr>
        <p:txBody>
          <a:bodyPr wrap="square">
            <a:spAutoFit/>
          </a:bodyPr>
          <a:lstStyle/>
          <a:p>
            <a:r>
              <a:rPr lang="en" altLang="ja-JP" dirty="0">
                <a:latin typeface="Meiryo UI" panose="020B0604030504040204" pitchFamily="34" charset="-128"/>
                <a:ea typeface="Meiryo UI" panose="020B0604030504040204" pitchFamily="34" charset="-128"/>
              </a:rPr>
              <a:t>Paleobiology database</a:t>
            </a:r>
            <a:r>
              <a:rPr lang="ja-JP" altLang="en-US">
                <a:latin typeface="Meiryo UI" panose="020B0604030504040204" pitchFamily="34" charset="-128"/>
                <a:ea typeface="Meiryo UI" panose="020B0604030504040204" pitchFamily="34" charset="-128"/>
              </a:rPr>
              <a:t> から化石のデータも取得；</a:t>
            </a:r>
            <a:r>
              <a:rPr lang="en" altLang="ja-JP" sz="1400" dirty="0">
                <a:latin typeface="Meiryo UI" panose="020B0604030504040204" pitchFamily="34" charset="-128"/>
                <a:ea typeface="Meiryo UI" panose="020B0604030504040204" pitchFamily="34" charset="-128"/>
              </a:rPr>
              <a:t>World Register of Marine Species</a:t>
            </a:r>
            <a:r>
              <a:rPr lang="ja-JP" altLang="en-US" sz="1400">
                <a:latin typeface="Meiryo UI" panose="020B0604030504040204" pitchFamily="34" charset="-128"/>
                <a:ea typeface="Meiryo UI" panose="020B0604030504040204" pitchFamily="34" charset="-128"/>
              </a:rPr>
              <a:t>の分類と対応させてデータ整理</a:t>
            </a:r>
            <a:endParaRPr lang="en-US" altLang="ja-JP" dirty="0">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r>
              <a:rPr lang="en" altLang="ja-JP" dirty="0">
                <a:latin typeface="Meiryo UI" panose="020B0604030504040204" pitchFamily="34" charset="-128"/>
                <a:ea typeface="Meiryo UI" panose="020B0604030504040204" pitchFamily="34" charset="-128"/>
              </a:rPr>
              <a:t>Paleozoic: 23,106</a:t>
            </a:r>
            <a:r>
              <a:rPr lang="ja-JP" altLang="en-US">
                <a:latin typeface="Meiryo UI" panose="020B0604030504040204" pitchFamily="34" charset="-128"/>
                <a:ea typeface="Meiryo UI" panose="020B0604030504040204" pitchFamily="34" charset="-128"/>
              </a:rPr>
              <a:t>種</a:t>
            </a:r>
            <a:endParaRPr lang="en" altLang="ja-JP" dirty="0">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r>
              <a:rPr lang="en" altLang="ja-JP" dirty="0">
                <a:latin typeface="Meiryo UI" panose="020B0604030504040204" pitchFamily="34" charset="-128"/>
                <a:ea typeface="Meiryo UI" panose="020B0604030504040204" pitchFamily="34" charset="-128"/>
              </a:rPr>
              <a:t>Mesozoic: 15,882</a:t>
            </a:r>
            <a:r>
              <a:rPr lang="ja-JP" altLang="en-US">
                <a:latin typeface="Meiryo UI" panose="020B0604030504040204" pitchFamily="34" charset="-128"/>
                <a:ea typeface="Meiryo UI" panose="020B0604030504040204" pitchFamily="34" charset="-128"/>
              </a:rPr>
              <a:t>種</a:t>
            </a:r>
            <a:endParaRPr lang="en" altLang="ja-JP" dirty="0">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r>
              <a:rPr lang="en" altLang="ja-JP" dirty="0">
                <a:latin typeface="Meiryo UI" panose="020B0604030504040204" pitchFamily="34" charset="-128"/>
                <a:ea typeface="Meiryo UI" panose="020B0604030504040204" pitchFamily="34" charset="-128"/>
              </a:rPr>
              <a:t>Cenozoic: 11,181</a:t>
            </a:r>
            <a:r>
              <a:rPr lang="ja-JP" altLang="en-US">
                <a:latin typeface="Meiryo UI" panose="020B0604030504040204" pitchFamily="34" charset="-128"/>
                <a:ea typeface="Meiryo UI" panose="020B0604030504040204" pitchFamily="34" charset="-128"/>
              </a:rPr>
              <a:t>種</a:t>
            </a:r>
          </a:p>
        </p:txBody>
      </p:sp>
      <p:sp>
        <p:nvSpPr>
          <p:cNvPr id="8" name="正方形/長方形 7">
            <a:extLst>
              <a:ext uri="{FF2B5EF4-FFF2-40B4-BE49-F238E27FC236}">
                <a16:creationId xmlns:a16="http://schemas.microsoft.com/office/drawing/2014/main" id="{C99C9940-1661-6E44-B007-879E21D3D182}"/>
              </a:ext>
            </a:extLst>
          </p:cNvPr>
          <p:cNvSpPr/>
          <p:nvPr/>
        </p:nvSpPr>
        <p:spPr>
          <a:xfrm>
            <a:off x="4302037" y="1385297"/>
            <a:ext cx="6096000" cy="1200329"/>
          </a:xfrm>
          <a:prstGeom prst="rect">
            <a:avLst/>
          </a:prstGeom>
        </p:spPr>
        <p:txBody>
          <a:bodyPr>
            <a:spAutoFit/>
          </a:bodyPr>
          <a:lstStyle/>
          <a:p>
            <a:pPr marL="342900" indent="-342900">
              <a:buFont typeface="Arial" panose="020B0604020202020204" pitchFamily="34" charset="0"/>
              <a:buChar char="•"/>
            </a:pPr>
            <a:r>
              <a:rPr lang="ja-JP" altLang="en-US">
                <a:latin typeface="Meiryo UI" panose="020B0604030504040204" pitchFamily="34" charset="-128"/>
                <a:ea typeface="Meiryo UI" panose="020B0604030504040204" pitchFamily="34" charset="-128"/>
              </a:rPr>
              <a:t>クモヒトデ綱</a:t>
            </a:r>
            <a:r>
              <a:rPr lang="en" altLang="ja-JP" dirty="0">
                <a:latin typeface="Meiryo UI" panose="020B0604030504040204" pitchFamily="34" charset="-128"/>
                <a:ea typeface="Meiryo UI" panose="020B0604030504040204" pitchFamily="34" charset="-128"/>
              </a:rPr>
              <a:t>Ophiuroids 69</a:t>
            </a:r>
            <a:r>
              <a:rPr lang="ja-JP" altLang="en-US">
                <a:latin typeface="Meiryo UI" panose="020B0604030504040204" pitchFamily="34" charset="-128"/>
                <a:ea typeface="Meiryo UI" panose="020B0604030504040204" pitchFamily="34" charset="-128"/>
              </a:rPr>
              <a:t>種</a:t>
            </a:r>
            <a:endParaRPr lang="en-US" altLang="ja-JP"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a:latin typeface="Meiryo UI" panose="020B0604030504040204" pitchFamily="34" charset="-128"/>
                <a:ea typeface="Meiryo UI" panose="020B0604030504040204" pitchFamily="34" charset="-128"/>
              </a:rPr>
              <a:t>紅藻</a:t>
            </a:r>
            <a:r>
              <a:rPr lang="en" altLang="ja-JP" dirty="0">
                <a:latin typeface="Meiryo UI" panose="020B0604030504040204" pitchFamily="34" charset="-128"/>
                <a:ea typeface="Meiryo UI" panose="020B0604030504040204" pitchFamily="34" charset="-128"/>
              </a:rPr>
              <a:t>Red algae</a:t>
            </a:r>
            <a:r>
              <a:rPr lang="ja-JP" altLang="en-US">
                <a:latin typeface="Meiryo UI" panose="020B0604030504040204" pitchFamily="34" charset="-128"/>
                <a:ea typeface="Meiryo UI" panose="020B0604030504040204" pitchFamily="34" charset="-128"/>
              </a:rPr>
              <a:t> </a:t>
            </a:r>
            <a:r>
              <a:rPr lang="en-US" altLang="ja-JP" dirty="0">
                <a:latin typeface="Meiryo UI" panose="020B0604030504040204" pitchFamily="34" charset="-128"/>
                <a:ea typeface="Meiryo UI" panose="020B0604030504040204" pitchFamily="34" charset="-128"/>
              </a:rPr>
              <a:t>183</a:t>
            </a:r>
            <a:r>
              <a:rPr lang="ja-JP" altLang="en-US">
                <a:latin typeface="Meiryo UI" panose="020B0604030504040204" pitchFamily="34" charset="-128"/>
                <a:ea typeface="Meiryo UI" panose="020B0604030504040204" pitchFamily="34" charset="-128"/>
              </a:rPr>
              <a:t>種</a:t>
            </a:r>
            <a:endParaRPr lang="en-US" altLang="ja-JP"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a:latin typeface="Meiryo UI" panose="020B0604030504040204" pitchFamily="34" charset="-128"/>
                <a:ea typeface="Meiryo UI" panose="020B0604030504040204" pitchFamily="34" charset="-128"/>
              </a:rPr>
              <a:t>サメとエイ </a:t>
            </a:r>
            <a:r>
              <a:rPr lang="en-US" altLang="ja-JP" dirty="0">
                <a:latin typeface="Meiryo UI" panose="020B0604030504040204" pitchFamily="34" charset="-128"/>
                <a:ea typeface="Meiryo UI" panose="020B0604030504040204" pitchFamily="34" charset="-128"/>
              </a:rPr>
              <a:t>132</a:t>
            </a:r>
            <a:r>
              <a:rPr lang="ja-JP" altLang="en-US">
                <a:latin typeface="Meiryo UI" panose="020B0604030504040204" pitchFamily="34" charset="-128"/>
                <a:ea typeface="Meiryo UI" panose="020B0604030504040204" pitchFamily="34" charset="-128"/>
              </a:rPr>
              <a:t>種</a:t>
            </a:r>
            <a:endParaRPr lang="en-US" altLang="ja-JP"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endParaRPr lang="ja-JP" altLang="en-US"/>
          </a:p>
        </p:txBody>
      </p:sp>
      <p:sp>
        <p:nvSpPr>
          <p:cNvPr id="9" name="正方形/長方形 8">
            <a:extLst>
              <a:ext uri="{FF2B5EF4-FFF2-40B4-BE49-F238E27FC236}">
                <a16:creationId xmlns:a16="http://schemas.microsoft.com/office/drawing/2014/main" id="{32AC6F3F-3C2D-4848-A7AD-15D089DD7723}"/>
              </a:ext>
            </a:extLst>
          </p:cNvPr>
          <p:cNvSpPr/>
          <p:nvPr/>
        </p:nvSpPr>
        <p:spPr>
          <a:xfrm>
            <a:off x="7933510" y="1390826"/>
            <a:ext cx="6096000" cy="923330"/>
          </a:xfrm>
          <a:prstGeom prst="rect">
            <a:avLst/>
          </a:prstGeom>
        </p:spPr>
        <p:txBody>
          <a:bodyPr>
            <a:spAutoFit/>
          </a:bodyPr>
          <a:lstStyle/>
          <a:p>
            <a:pPr marL="342900" indent="-342900">
              <a:buFont typeface="Arial" panose="020B0604020202020204" pitchFamily="34" charset="0"/>
              <a:buChar char="•"/>
            </a:pPr>
            <a:r>
              <a:rPr lang="ja-JP" altLang="en-US">
                <a:latin typeface="Meiryo UI" panose="020B0604030504040204" pitchFamily="34" charset="-128"/>
                <a:ea typeface="Meiryo UI" panose="020B0604030504040204" pitchFamily="34" charset="-128"/>
              </a:rPr>
              <a:t>海綿動物門</a:t>
            </a:r>
            <a:r>
              <a:rPr lang="en-US" altLang="ja-JP" dirty="0">
                <a:latin typeface="Meiryo UI" panose="020B0604030504040204" pitchFamily="34" charset="-128"/>
                <a:ea typeface="Meiryo UI" panose="020B0604030504040204" pitchFamily="34" charset="-128"/>
              </a:rPr>
              <a:t>Porifera 184</a:t>
            </a:r>
            <a:r>
              <a:rPr lang="ja-JP" altLang="en-US">
                <a:latin typeface="Meiryo UI" panose="020B0604030504040204" pitchFamily="34" charset="-128"/>
                <a:ea typeface="Meiryo UI" panose="020B0604030504040204" pitchFamily="34" charset="-128"/>
              </a:rPr>
              <a:t>種</a:t>
            </a:r>
            <a:endParaRPr lang="en-US" altLang="ja-JP"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a:latin typeface="Meiryo UI" panose="020B0604030504040204" pitchFamily="34" charset="-128"/>
                <a:ea typeface="Meiryo UI" panose="020B0604030504040204" pitchFamily="34" charset="-128"/>
              </a:rPr>
              <a:t>イシサンゴ</a:t>
            </a:r>
            <a:r>
              <a:rPr lang="en-US" altLang="ja-JP" dirty="0">
                <a:latin typeface="Meiryo UI" panose="020B0604030504040204" pitchFamily="34" charset="-128"/>
                <a:ea typeface="Meiryo UI" panose="020B0604030504040204" pitchFamily="34" charset="-128"/>
              </a:rPr>
              <a:t> 213</a:t>
            </a:r>
            <a:r>
              <a:rPr lang="ja-JP" altLang="en-US">
                <a:latin typeface="Meiryo UI" panose="020B0604030504040204" pitchFamily="34" charset="-128"/>
                <a:ea typeface="Meiryo UI" panose="020B0604030504040204" pitchFamily="34" charset="-128"/>
              </a:rPr>
              <a:t>種</a:t>
            </a:r>
            <a:endParaRPr lang="en-US" altLang="ja-JP"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lang="ja-JP" altLang="en-US">
                <a:latin typeface="Meiryo UI" panose="020B0604030504040204" pitchFamily="34" charset="-128"/>
                <a:ea typeface="Meiryo UI" panose="020B0604030504040204" pitchFamily="34" charset="-128"/>
              </a:rPr>
              <a:t>端脚類</a:t>
            </a:r>
            <a:r>
              <a:rPr lang="en-US" altLang="ja-JP" dirty="0">
                <a:latin typeface="Meiryo UI" panose="020B0604030504040204" pitchFamily="34" charset="-128"/>
                <a:ea typeface="Meiryo UI" panose="020B0604030504040204" pitchFamily="34" charset="-128"/>
              </a:rPr>
              <a:t>Amphipods 250</a:t>
            </a:r>
            <a:r>
              <a:rPr lang="ja-JP" altLang="en-US">
                <a:latin typeface="Meiryo UI" panose="020B0604030504040204" pitchFamily="34" charset="-128"/>
                <a:ea typeface="Meiryo UI" panose="020B0604030504040204" pitchFamily="34" charset="-128"/>
              </a:rPr>
              <a:t>種</a:t>
            </a:r>
            <a:endParaRPr lang="ja-JP" altLang="en-US"/>
          </a:p>
        </p:txBody>
      </p:sp>
      <p:sp>
        <p:nvSpPr>
          <p:cNvPr id="10" name="テキスト ボックス 9">
            <a:extLst>
              <a:ext uri="{FF2B5EF4-FFF2-40B4-BE49-F238E27FC236}">
                <a16:creationId xmlns:a16="http://schemas.microsoft.com/office/drawing/2014/main" id="{F4395290-E06B-3049-8338-20E85335B708}"/>
              </a:ext>
            </a:extLst>
          </p:cNvPr>
          <p:cNvSpPr txBox="1"/>
          <p:nvPr/>
        </p:nvSpPr>
        <p:spPr>
          <a:xfrm>
            <a:off x="710852" y="5412893"/>
            <a:ext cx="11215537" cy="461665"/>
          </a:xfrm>
          <a:prstGeom prst="rect">
            <a:avLst/>
          </a:prstGeom>
          <a:noFill/>
        </p:spPr>
        <p:txBody>
          <a:bodyPr wrap="square" rtlCol="0">
            <a:spAutoFit/>
          </a:bodyPr>
          <a:lstStyle/>
          <a:p>
            <a:r>
              <a:rPr kumimoji="1" lang="ja-JP" altLang="en-US" sz="2400">
                <a:solidFill>
                  <a:schemeClr val="accent2"/>
                </a:solidFill>
                <a:latin typeface="Meiryo UI" panose="020B0604030504040204" pitchFamily="34" charset="-128"/>
                <a:ea typeface="Meiryo UI" panose="020B0604030504040204" pitchFamily="34" charset="-128"/>
              </a:rPr>
              <a:t>カーネル密度検定により，</a:t>
            </a:r>
            <a:r>
              <a:rPr kumimoji="1" lang="en-US" altLang="ja-JP" sz="2400" dirty="0" err="1">
                <a:solidFill>
                  <a:schemeClr val="accent2"/>
                </a:solidFill>
                <a:latin typeface="Meiryo UI" panose="020B0604030504040204" pitchFamily="34" charset="-128"/>
                <a:ea typeface="Meiryo UI" panose="020B0604030504040204" pitchFamily="34" charset="-128"/>
              </a:rPr>
              <a:t>uni</a:t>
            </a:r>
            <a:r>
              <a:rPr kumimoji="1" lang="en-US" altLang="ja-JP" sz="2400" dirty="0">
                <a:solidFill>
                  <a:schemeClr val="accent2"/>
                </a:solidFill>
                <a:latin typeface="Meiryo UI" panose="020B0604030504040204" pitchFamily="34" charset="-128"/>
                <a:ea typeface="Meiryo UI" panose="020B0604030504040204" pitchFamily="34" charset="-128"/>
              </a:rPr>
              <a:t>/bi-modal</a:t>
            </a:r>
            <a:r>
              <a:rPr kumimoji="1" lang="ja-JP" altLang="en-US" sz="2400">
                <a:solidFill>
                  <a:schemeClr val="accent2"/>
                </a:solidFill>
                <a:latin typeface="Meiryo UI" panose="020B0604030504040204" pitchFamily="34" charset="-128"/>
                <a:ea typeface="Meiryo UI" panose="020B0604030504040204" pitchFamily="34" charset="-128"/>
              </a:rPr>
              <a:t>をテストする．</a:t>
            </a:r>
          </a:p>
        </p:txBody>
      </p:sp>
    </p:spTree>
    <p:extLst>
      <p:ext uri="{BB962C8B-B14F-4D97-AF65-F5344CB8AC3E}">
        <p14:creationId xmlns:p14="http://schemas.microsoft.com/office/powerpoint/2010/main" val="410435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095C520-6C59-4D46-B4D7-E9B969220A75}"/>
              </a:ext>
            </a:extLst>
          </p:cNvPr>
          <p:cNvSpPr txBox="1"/>
          <p:nvPr/>
        </p:nvSpPr>
        <p:spPr>
          <a:xfrm>
            <a:off x="488515" y="400833"/>
            <a:ext cx="10759858" cy="461665"/>
          </a:xfrm>
          <a:prstGeom prst="rect">
            <a:avLst/>
          </a:prstGeom>
          <a:noFill/>
        </p:spPr>
        <p:txBody>
          <a:bodyPr wrap="square" rtlCol="0">
            <a:spAutoFit/>
          </a:bodyPr>
          <a:lstStyle/>
          <a:p>
            <a:r>
              <a:rPr lang="en-US" altLang="ja-JP" sz="2400" dirty="0">
                <a:solidFill>
                  <a:srgbClr val="002060"/>
                </a:solidFill>
                <a:latin typeface="Meiryo UI" panose="020B0604030504040204" pitchFamily="34" charset="-128"/>
                <a:ea typeface="Meiryo UI" panose="020B0604030504040204" pitchFamily="34" charset="-128"/>
              </a:rPr>
              <a:t>B</a:t>
            </a:r>
            <a:r>
              <a:rPr kumimoji="1" lang="en-US" altLang="ja-JP" sz="2400" dirty="0">
                <a:solidFill>
                  <a:srgbClr val="002060"/>
                </a:solidFill>
                <a:latin typeface="Meiryo UI" panose="020B0604030504040204" pitchFamily="34" charset="-128"/>
                <a:ea typeface="Meiryo UI" panose="020B0604030504040204" pitchFamily="34" charset="-128"/>
              </a:rPr>
              <a:t>imodal dominance</a:t>
            </a:r>
            <a:endParaRPr kumimoji="1" lang="ja-JP" altLang="en-US" sz="2400">
              <a:solidFill>
                <a:srgbClr val="002060"/>
              </a:solidFill>
              <a:latin typeface="Meiryo UI" panose="020B0604030504040204" pitchFamily="34" charset="-128"/>
              <a:ea typeface="Meiryo UI" panose="020B0604030504040204" pitchFamily="34" charset="-128"/>
            </a:endParaRPr>
          </a:p>
        </p:txBody>
      </p:sp>
      <p:pic>
        <p:nvPicPr>
          <p:cNvPr id="5122" name="Picture 2">
            <a:extLst>
              <a:ext uri="{FF2B5EF4-FFF2-40B4-BE49-F238E27FC236}">
                <a16:creationId xmlns:a16="http://schemas.microsoft.com/office/drawing/2014/main" id="{73BBF78A-EB15-8E40-A3E7-089B22F48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1211"/>
            <a:ext cx="12192000" cy="371792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882E226C-8CCF-B745-9724-EE3766E9E927}"/>
              </a:ext>
            </a:extLst>
          </p:cNvPr>
          <p:cNvSpPr txBox="1"/>
          <p:nvPr/>
        </p:nvSpPr>
        <p:spPr>
          <a:xfrm>
            <a:off x="337248" y="4833931"/>
            <a:ext cx="10770296" cy="1908215"/>
          </a:xfrm>
          <a:prstGeom prst="rect">
            <a:avLst/>
          </a:prstGeom>
          <a:noFill/>
        </p:spPr>
        <p:txBody>
          <a:bodyPr wrap="square" rtlCol="0">
            <a:spAutoFit/>
          </a:bodyPr>
          <a:lstStyle/>
          <a:p>
            <a:r>
              <a:rPr kumimoji="1" lang="ja-JP" altLang="en-US" sz="2400">
                <a:solidFill>
                  <a:srgbClr val="7030A0"/>
                </a:solidFill>
                <a:latin typeface="Meiryo UI" panose="020B0604030504040204" pitchFamily="34" charset="-128"/>
                <a:ea typeface="Meiryo UI" panose="020B0604030504040204" pitchFamily="34" charset="-128"/>
              </a:rPr>
              <a:t>検証したすべての</a:t>
            </a:r>
            <a:r>
              <a:rPr kumimoji="1" lang="en-US" altLang="ja-JP" sz="2400" dirty="0">
                <a:solidFill>
                  <a:srgbClr val="7030A0"/>
                </a:solidFill>
                <a:latin typeface="Meiryo UI" panose="020B0604030504040204" pitchFamily="34" charset="-128"/>
                <a:ea typeface="Meiryo UI" panose="020B0604030504040204" pitchFamily="34" charset="-128"/>
              </a:rPr>
              <a:t>Globa</a:t>
            </a:r>
            <a:r>
              <a:rPr lang="en-US" altLang="ja-JP" sz="2400" dirty="0">
                <a:solidFill>
                  <a:srgbClr val="7030A0"/>
                </a:solidFill>
                <a:latin typeface="Meiryo UI" panose="020B0604030504040204" pitchFamily="34" charset="-128"/>
                <a:ea typeface="Meiryo UI" panose="020B0604030504040204" pitchFamily="34" charset="-128"/>
              </a:rPr>
              <a:t>l scale dataset</a:t>
            </a:r>
            <a:r>
              <a:rPr kumimoji="1" lang="ja-JP" altLang="en-US" sz="2400">
                <a:solidFill>
                  <a:srgbClr val="7030A0"/>
                </a:solidFill>
                <a:latin typeface="Meiryo UI" panose="020B0604030504040204" pitchFamily="34" charset="-128"/>
                <a:ea typeface="Meiryo UI" panose="020B0604030504040204" pitchFamily="34" charset="-128"/>
              </a:rPr>
              <a:t>で</a:t>
            </a:r>
            <a:r>
              <a:rPr kumimoji="1" lang="en-US" altLang="ja-JP" sz="2400" dirty="0">
                <a:solidFill>
                  <a:srgbClr val="7030A0"/>
                </a:solidFill>
                <a:latin typeface="Meiryo UI" panose="020B0604030504040204" pitchFamily="34" charset="-128"/>
                <a:ea typeface="Meiryo UI" panose="020B0604030504040204" pitchFamily="34" charset="-128"/>
              </a:rPr>
              <a:t>Bimodal</a:t>
            </a:r>
            <a:r>
              <a:rPr kumimoji="1" lang="ja-JP" altLang="en-US" sz="2400">
                <a:solidFill>
                  <a:srgbClr val="7030A0"/>
                </a:solidFill>
                <a:latin typeface="Meiryo UI" panose="020B0604030504040204" pitchFamily="34" charset="-128"/>
                <a:ea typeface="Meiryo UI" panose="020B0604030504040204" pitchFamily="34" charset="-128"/>
              </a:rPr>
              <a:t>なパターンが検出された．</a:t>
            </a:r>
            <a:endParaRPr kumimoji="1" lang="en-US" altLang="ja-JP" sz="2400" dirty="0">
              <a:solidFill>
                <a:srgbClr val="7030A0"/>
              </a:solidFill>
              <a:latin typeface="Meiryo UI" panose="020B0604030504040204" pitchFamily="34" charset="-128"/>
              <a:ea typeface="Meiryo UI" panose="020B0604030504040204" pitchFamily="34" charset="-128"/>
            </a:endParaRPr>
          </a:p>
          <a:p>
            <a:r>
              <a:rPr kumimoji="1" lang="ja-JP" altLang="en-US" sz="2000">
                <a:latin typeface="Meiryo UI" panose="020B0604030504040204" pitchFamily="34" charset="-128"/>
                <a:ea typeface="Meiryo UI" panose="020B0604030504040204" pitchFamily="34" charset="-128"/>
              </a:rPr>
              <a:t>黒いところがピークで，灰色のところが凹み</a:t>
            </a:r>
            <a:r>
              <a:rPr kumimoji="1" lang="en-US" altLang="ja-JP" sz="2000" dirty="0">
                <a:latin typeface="Meiryo UI" panose="020B0604030504040204" pitchFamily="34" charset="-128"/>
                <a:ea typeface="Meiryo UI" panose="020B0604030504040204" pitchFamily="34" charset="-128"/>
              </a:rPr>
              <a:t> (dip)</a:t>
            </a:r>
            <a:endParaRPr lang="en-US" altLang="ja-JP" sz="20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kumimoji="1" lang="en-US" altLang="ja-JP" sz="2000" dirty="0">
                <a:latin typeface="Meiryo UI" panose="020B0604030504040204" pitchFamily="34" charset="-128"/>
                <a:ea typeface="Meiryo UI" panose="020B0604030504040204" pitchFamily="34" charset="-128"/>
              </a:rPr>
              <a:t>12</a:t>
            </a:r>
            <a:r>
              <a:rPr kumimoji="1" lang="ja-JP" altLang="en-US" sz="2000">
                <a:latin typeface="Meiryo UI" panose="020B0604030504040204" pitchFamily="34" charset="-128"/>
                <a:ea typeface="Meiryo UI" panose="020B0604030504040204" pitchFamily="34" charset="-128"/>
              </a:rPr>
              <a:t>のケースで，</a:t>
            </a:r>
            <a:r>
              <a:rPr lang="en-US" altLang="ja-JP" sz="2000" dirty="0">
                <a:latin typeface="Meiryo UI" panose="020B0604030504040204" pitchFamily="34" charset="-128"/>
                <a:ea typeface="Meiryo UI" panose="020B0604030504040204" pitchFamily="34" charset="-128"/>
              </a:rPr>
              <a:t>5〜-15°</a:t>
            </a:r>
            <a:r>
              <a:rPr lang="ja-JP" altLang="en-US" sz="2000">
                <a:latin typeface="Meiryo UI" panose="020B0604030504040204" pitchFamily="34" charset="-128"/>
                <a:ea typeface="Meiryo UI" panose="020B0604030504040204" pitchFamily="34" charset="-128"/>
              </a:rPr>
              <a:t>に</a:t>
            </a:r>
            <a:r>
              <a:rPr lang="en-US" altLang="ja-JP" sz="2000" dirty="0">
                <a:latin typeface="Meiryo UI" panose="020B0604030504040204" pitchFamily="34" charset="-128"/>
                <a:ea typeface="Meiryo UI" panose="020B0604030504040204" pitchFamily="34" charset="-128"/>
              </a:rPr>
              <a:t>dip</a:t>
            </a:r>
            <a:r>
              <a:rPr lang="ja-JP" altLang="en-US" sz="2000">
                <a:latin typeface="Meiryo UI" panose="020B0604030504040204" pitchFamily="34" charset="-128"/>
                <a:ea typeface="Meiryo UI" panose="020B0604030504040204" pitchFamily="34" charset="-128"/>
              </a:rPr>
              <a:t>がある</a:t>
            </a:r>
            <a:endParaRPr lang="en-US" altLang="ja-JP" sz="2000" dirty="0">
              <a:latin typeface="Meiryo UI" panose="020B0604030504040204" pitchFamily="34" charset="-128"/>
              <a:ea typeface="Meiryo UI" panose="020B0604030504040204" pitchFamily="34" charset="-128"/>
            </a:endParaRPr>
          </a:p>
          <a:p>
            <a:pPr marL="342900" indent="-342900">
              <a:buFont typeface="Arial" panose="020B0604020202020204" pitchFamily="34" charset="0"/>
              <a:buChar char="•"/>
            </a:pPr>
            <a:r>
              <a:rPr kumimoji="1" lang="ja-JP" altLang="en-US" sz="2000">
                <a:latin typeface="Meiryo UI" panose="020B0604030504040204" pitchFamily="34" charset="-128"/>
                <a:ea typeface="Meiryo UI" panose="020B0604030504040204" pitchFamily="34" charset="-128"/>
              </a:rPr>
              <a:t>一方で，ピークの位置は分散が大きい</a:t>
            </a:r>
            <a:endParaRPr kumimoji="1" lang="en-US" altLang="ja-JP" sz="2000" dirty="0">
              <a:latin typeface="Meiryo UI" panose="020B0604030504040204" pitchFamily="34" charset="-128"/>
              <a:ea typeface="Meiryo UI" panose="020B0604030504040204" pitchFamily="34" charset="-128"/>
            </a:endParaRPr>
          </a:p>
          <a:p>
            <a:endParaRPr lang="en-US" altLang="ja-JP" sz="14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硬骨＆軟骨魚類以外は，北半球のほうが種数が多い</a:t>
            </a:r>
            <a:r>
              <a:rPr lang="en-US" altLang="ja-JP" sz="2000" dirty="0">
                <a:latin typeface="Meiryo UI" panose="020B0604030504040204" pitchFamily="34" charset="-128"/>
                <a:ea typeface="Meiryo UI" panose="020B0604030504040204" pitchFamily="34" charset="-128"/>
              </a:rPr>
              <a:t>asymmetric</a:t>
            </a:r>
            <a:r>
              <a:rPr lang="ja-JP" altLang="en-US" sz="2000">
                <a:latin typeface="Meiryo UI" panose="020B0604030504040204" pitchFamily="34" charset="-128"/>
                <a:ea typeface="Meiryo UI" panose="020B0604030504040204" pitchFamily="34" charset="-128"/>
              </a:rPr>
              <a:t>なパターン</a:t>
            </a:r>
            <a:endParaRPr lang="en-US" altLang="ja-JP" sz="2000" dirty="0">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2FC55F97-E466-9447-A948-63A99132C473}"/>
              </a:ext>
            </a:extLst>
          </p:cNvPr>
          <p:cNvSpPr txBox="1"/>
          <p:nvPr/>
        </p:nvSpPr>
        <p:spPr>
          <a:xfrm>
            <a:off x="-12514" y="821879"/>
            <a:ext cx="1223412" cy="369332"/>
          </a:xfrm>
          <a:prstGeom prst="rect">
            <a:avLst/>
          </a:prstGeom>
          <a:noFill/>
        </p:spPr>
        <p:txBody>
          <a:bodyPr wrap="none" rtlCol="0">
            <a:spAutoFit/>
          </a:bodyPr>
          <a:lstStyle/>
          <a:p>
            <a:r>
              <a:rPr kumimoji="1" lang="ja-JP" altLang="en-US" b="1">
                <a:solidFill>
                  <a:schemeClr val="bg1">
                    <a:lumMod val="50000"/>
                  </a:schemeClr>
                </a:solidFill>
                <a:latin typeface="Meiryo UI" panose="020B0604030504040204" pitchFamily="34" charset="-128"/>
                <a:ea typeface="Meiryo UI" panose="020B0604030504040204" pitchFamily="34" charset="-128"/>
              </a:rPr>
              <a:t>文献データ</a:t>
            </a:r>
          </a:p>
        </p:txBody>
      </p:sp>
      <p:sp>
        <p:nvSpPr>
          <p:cNvPr id="7" name="テキスト ボックス 6">
            <a:extLst>
              <a:ext uri="{FF2B5EF4-FFF2-40B4-BE49-F238E27FC236}">
                <a16:creationId xmlns:a16="http://schemas.microsoft.com/office/drawing/2014/main" id="{B697B1A3-F278-5249-957E-5BB27075BAF8}"/>
              </a:ext>
            </a:extLst>
          </p:cNvPr>
          <p:cNvSpPr txBox="1"/>
          <p:nvPr/>
        </p:nvSpPr>
        <p:spPr>
          <a:xfrm>
            <a:off x="11802079" y="848005"/>
            <a:ext cx="415498"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南</a:t>
            </a:r>
          </a:p>
        </p:txBody>
      </p:sp>
      <p:sp>
        <p:nvSpPr>
          <p:cNvPr id="10" name="テキスト ボックス 9">
            <a:extLst>
              <a:ext uri="{FF2B5EF4-FFF2-40B4-BE49-F238E27FC236}">
                <a16:creationId xmlns:a16="http://schemas.microsoft.com/office/drawing/2014/main" id="{80B2B1D7-AEBA-AF42-9323-797CFC0F7578}"/>
              </a:ext>
            </a:extLst>
          </p:cNvPr>
          <p:cNvSpPr txBox="1"/>
          <p:nvPr/>
        </p:nvSpPr>
        <p:spPr>
          <a:xfrm>
            <a:off x="1935268" y="874480"/>
            <a:ext cx="415498"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北</a:t>
            </a:r>
          </a:p>
        </p:txBody>
      </p:sp>
      <p:sp>
        <p:nvSpPr>
          <p:cNvPr id="9" name="テキスト ボックス 8">
            <a:extLst>
              <a:ext uri="{FF2B5EF4-FFF2-40B4-BE49-F238E27FC236}">
                <a16:creationId xmlns:a16="http://schemas.microsoft.com/office/drawing/2014/main" id="{195638C8-E1C9-9A4D-A0F9-D0034AFB5A85}"/>
              </a:ext>
            </a:extLst>
          </p:cNvPr>
          <p:cNvSpPr txBox="1"/>
          <p:nvPr/>
        </p:nvSpPr>
        <p:spPr>
          <a:xfrm>
            <a:off x="6270171" y="5093802"/>
            <a:ext cx="3913251" cy="369332"/>
          </a:xfrm>
          <a:prstGeom prst="rect">
            <a:avLst/>
          </a:prstGeom>
          <a:noFill/>
        </p:spPr>
        <p:txBody>
          <a:bodyPr wrap="none" rtlCol="0">
            <a:spAutoFit/>
          </a:bodyPr>
          <a:lstStyle/>
          <a:p>
            <a:r>
              <a:rPr kumimoji="1" lang="en-US" altLang="ja-JP" dirty="0">
                <a:solidFill>
                  <a:schemeClr val="bg1">
                    <a:lumMod val="50000"/>
                  </a:schemeClr>
                </a:solidFill>
                <a:latin typeface="Meiryo UI" panose="020B0604030504040204" pitchFamily="34" charset="-128"/>
                <a:ea typeface="Meiryo UI" panose="020B0604030504040204" pitchFamily="34" charset="-128"/>
              </a:rPr>
              <a:t>Local</a:t>
            </a:r>
            <a:r>
              <a:rPr kumimoji="1" lang="ja-JP" altLang="en-US">
                <a:solidFill>
                  <a:schemeClr val="bg1">
                    <a:lumMod val="50000"/>
                  </a:schemeClr>
                </a:solidFill>
                <a:latin typeface="Meiryo UI" panose="020B0604030504040204" pitchFamily="34" charset="-128"/>
                <a:ea typeface="Meiryo UI" panose="020B0604030504040204" pitchFamily="34" charset="-128"/>
              </a:rPr>
              <a:t>なものも含めたパターンは次スライド</a:t>
            </a:r>
          </a:p>
        </p:txBody>
      </p:sp>
      <p:sp>
        <p:nvSpPr>
          <p:cNvPr id="11" name="テキスト ボックス 10">
            <a:extLst>
              <a:ext uri="{FF2B5EF4-FFF2-40B4-BE49-F238E27FC236}">
                <a16:creationId xmlns:a16="http://schemas.microsoft.com/office/drawing/2014/main" id="{E60E647F-0023-E441-8838-5E00140E7D36}"/>
              </a:ext>
            </a:extLst>
          </p:cNvPr>
          <p:cNvSpPr txBox="1"/>
          <p:nvPr/>
        </p:nvSpPr>
        <p:spPr>
          <a:xfrm>
            <a:off x="2423918" y="4503930"/>
            <a:ext cx="676788" cy="338554"/>
          </a:xfrm>
          <a:prstGeom prst="rect">
            <a:avLst/>
          </a:prstGeom>
          <a:noFill/>
        </p:spPr>
        <p:txBody>
          <a:bodyPr wrap="none" rtlCol="0">
            <a:spAutoFit/>
          </a:bodyPr>
          <a:lstStyle/>
          <a:p>
            <a:r>
              <a:rPr kumimoji="1" lang="en-US" altLang="ja-JP" sz="800" dirty="0">
                <a:solidFill>
                  <a:schemeClr val="bg1">
                    <a:lumMod val="50000"/>
                  </a:schemeClr>
                </a:solidFill>
                <a:latin typeface="Meiryo UI" panose="020B0604030504040204" pitchFamily="34" charset="-128"/>
                <a:ea typeface="Meiryo UI" panose="020B0604030504040204" pitchFamily="34" charset="-128"/>
              </a:rPr>
              <a:t>↑</a:t>
            </a:r>
          </a:p>
          <a:p>
            <a:r>
              <a:rPr kumimoji="1" lang="en-US" altLang="ja-JP" sz="800" dirty="0">
                <a:solidFill>
                  <a:schemeClr val="bg1">
                    <a:lumMod val="50000"/>
                  </a:schemeClr>
                </a:solidFill>
                <a:latin typeface="Meiryo UI" panose="020B0604030504040204" pitchFamily="34" charset="-128"/>
                <a:ea typeface="Meiryo UI" panose="020B0604030504040204" pitchFamily="34" charset="-128"/>
              </a:rPr>
              <a:t>OBIS</a:t>
            </a:r>
            <a:r>
              <a:rPr kumimoji="1" lang="ja-JP" altLang="en-US" sz="800">
                <a:solidFill>
                  <a:schemeClr val="bg1">
                    <a:lumMod val="50000"/>
                  </a:schemeClr>
                </a:solidFill>
                <a:latin typeface="Meiryo UI" panose="020B0604030504040204" pitchFamily="34" charset="-128"/>
                <a:ea typeface="Meiryo UI" panose="020B0604030504040204" pitchFamily="34" charset="-128"/>
              </a:rPr>
              <a:t>データ</a:t>
            </a:r>
          </a:p>
        </p:txBody>
      </p:sp>
    </p:spTree>
    <p:extLst>
      <p:ext uri="{BB962C8B-B14F-4D97-AF65-F5344CB8AC3E}">
        <p14:creationId xmlns:p14="http://schemas.microsoft.com/office/powerpoint/2010/main" val="351323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2">
            <a:extLst>
              <a:ext uri="{FF2B5EF4-FFF2-40B4-BE49-F238E27FC236}">
                <a16:creationId xmlns:a16="http://schemas.microsoft.com/office/drawing/2014/main" id="{23C04E87-CDB6-9543-9A3E-75A9993D546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256406" y="533400"/>
            <a:ext cx="4123476" cy="5414682"/>
          </a:xfrm>
          <a:prstGeom prst="rect">
            <a:avLst/>
          </a:prstGeom>
        </p:spPr>
      </p:pic>
      <p:pic>
        <p:nvPicPr>
          <p:cNvPr id="9" name="Picture 23">
            <a:extLst>
              <a:ext uri="{FF2B5EF4-FFF2-40B4-BE49-F238E27FC236}">
                <a16:creationId xmlns:a16="http://schemas.microsoft.com/office/drawing/2014/main" id="{54FCD78F-6D4A-D944-A177-0C9B8485CF42}"/>
              </a:ext>
            </a:extLst>
          </p:cNvPr>
          <p:cNvPicPr/>
          <p:nvPr/>
        </p:nvPicPr>
        <p:blipFill rotWithShape="1">
          <a:blip r:embed="rId4" cstate="print">
            <a:extLst>
              <a:ext uri="{28A0092B-C50C-407E-A947-70E740481C1C}">
                <a14:useLocalDpi xmlns:a14="http://schemas.microsoft.com/office/drawing/2010/main" val="0"/>
              </a:ext>
            </a:extLst>
          </a:blip>
          <a:srcRect t="5883" r="3996" b="2220"/>
          <a:stretch/>
        </p:blipFill>
        <p:spPr bwMode="auto">
          <a:xfrm>
            <a:off x="0" y="495301"/>
            <a:ext cx="4307206" cy="5414682"/>
          </a:xfrm>
          <a:prstGeom prst="rect">
            <a:avLst/>
          </a:prstGeom>
          <a:ln>
            <a:noFill/>
          </a:ln>
          <a:extLst>
            <a:ext uri="{53640926-AAD7-44d8-BBD7-CCE9431645EC}">
              <a14:shadowObscured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lc="http://schemas.openxmlformats.org/drawingml/2006/lockedCanvas"/>
            </a:ext>
          </a:extLst>
        </p:spPr>
      </p:pic>
      <p:pic>
        <p:nvPicPr>
          <p:cNvPr id="10" name="Picture 3">
            <a:extLst>
              <a:ext uri="{FF2B5EF4-FFF2-40B4-BE49-F238E27FC236}">
                <a16:creationId xmlns:a16="http://schemas.microsoft.com/office/drawing/2014/main" id="{9C7578F2-2468-A449-8D85-B117417ABA5E}"/>
              </a:ext>
            </a:extLst>
          </p:cNvPr>
          <p:cNvPicPr/>
          <p:nvPr/>
        </p:nvPicPr>
        <p:blipFill rotWithShape="1">
          <a:blip r:embed="rId5"/>
          <a:srcRect l="4764"/>
          <a:stretch/>
        </p:blipFill>
        <p:spPr>
          <a:xfrm>
            <a:off x="8278282" y="508001"/>
            <a:ext cx="3913718" cy="5441681"/>
          </a:xfrm>
          <a:prstGeom prst="rect">
            <a:avLst/>
          </a:prstGeom>
        </p:spPr>
      </p:pic>
    </p:spTree>
    <p:extLst>
      <p:ext uri="{BB962C8B-B14F-4D97-AF65-F5344CB8AC3E}">
        <p14:creationId xmlns:p14="http://schemas.microsoft.com/office/powerpoint/2010/main" val="412140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095C520-6C59-4D46-B4D7-E9B969220A75}"/>
              </a:ext>
            </a:extLst>
          </p:cNvPr>
          <p:cNvSpPr txBox="1"/>
          <p:nvPr/>
        </p:nvSpPr>
        <p:spPr>
          <a:xfrm>
            <a:off x="488515" y="400833"/>
            <a:ext cx="10759858" cy="461665"/>
          </a:xfrm>
          <a:prstGeom prst="rect">
            <a:avLst/>
          </a:prstGeom>
          <a:noFill/>
        </p:spPr>
        <p:txBody>
          <a:bodyPr wrap="square" rtlCol="0">
            <a:spAutoFit/>
          </a:bodyPr>
          <a:lstStyle/>
          <a:p>
            <a:r>
              <a:rPr lang="en-US" altLang="ja-JP" sz="2400" dirty="0">
                <a:solidFill>
                  <a:srgbClr val="002060"/>
                </a:solidFill>
                <a:latin typeface="Meiryo UI" panose="020B0604030504040204" pitchFamily="34" charset="-128"/>
                <a:ea typeface="Meiryo UI" panose="020B0604030504040204" pitchFamily="34" charset="-128"/>
              </a:rPr>
              <a:t>B</a:t>
            </a:r>
            <a:r>
              <a:rPr kumimoji="1" lang="en-US" altLang="ja-JP" sz="2400" dirty="0">
                <a:solidFill>
                  <a:srgbClr val="002060"/>
                </a:solidFill>
                <a:latin typeface="Meiryo UI" panose="020B0604030504040204" pitchFamily="34" charset="-128"/>
                <a:ea typeface="Meiryo UI" panose="020B0604030504040204" pitchFamily="34" charset="-128"/>
              </a:rPr>
              <a:t>imodal dominance</a:t>
            </a:r>
            <a:endParaRPr kumimoji="1" lang="ja-JP" altLang="en-US" sz="2400">
              <a:solidFill>
                <a:srgbClr val="002060"/>
              </a:solidFill>
              <a:latin typeface="Meiryo UI" panose="020B0604030504040204" pitchFamily="34" charset="-128"/>
              <a:ea typeface="Meiryo UI" panose="020B0604030504040204" pitchFamily="34" charset="-128"/>
            </a:endParaRPr>
          </a:p>
        </p:txBody>
      </p:sp>
      <p:pic>
        <p:nvPicPr>
          <p:cNvPr id="6146" name="Picture 2">
            <a:extLst>
              <a:ext uri="{FF2B5EF4-FFF2-40B4-BE49-F238E27FC236}">
                <a16:creationId xmlns:a16="http://schemas.microsoft.com/office/drawing/2014/main" id="{83DE12B9-8033-EC4A-A5A8-D61AFBD1C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086" y="0"/>
            <a:ext cx="616426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7C416BC9-29BF-0649-BE2D-0B01E34B6CE8}"/>
              </a:ext>
            </a:extLst>
          </p:cNvPr>
          <p:cNvSpPr/>
          <p:nvPr/>
        </p:nvSpPr>
        <p:spPr>
          <a:xfrm>
            <a:off x="488515" y="1644257"/>
            <a:ext cx="4812379" cy="1477328"/>
          </a:xfrm>
          <a:prstGeom prst="rect">
            <a:avLst/>
          </a:prstGeom>
        </p:spPr>
        <p:txBody>
          <a:bodyPr wrap="square">
            <a:spAutoFit/>
          </a:bodyPr>
          <a:lstStyle/>
          <a:p>
            <a:r>
              <a:rPr lang="ja-JP" altLang="en-US">
                <a:latin typeface="Meiryo UI" panose="020B0604030504040204" pitchFamily="34" charset="-128"/>
                <a:ea typeface="Meiryo UI" panose="020B0604030504040204" pitchFamily="34" charset="-128"/>
              </a:rPr>
              <a:t>ここでも</a:t>
            </a:r>
            <a:r>
              <a:rPr lang="en-US" altLang="ja-JP" dirty="0">
                <a:latin typeface="Meiryo UI" panose="020B0604030504040204" pitchFamily="34" charset="-128"/>
                <a:ea typeface="Meiryo UI" panose="020B0604030504040204" pitchFamily="34" charset="-128"/>
              </a:rPr>
              <a:t>bimodal pattern</a:t>
            </a:r>
          </a:p>
          <a:p>
            <a:endParaRPr lang="en-US" altLang="ja-JP" dirty="0">
              <a:latin typeface="Meiryo UI" panose="020B0604030504040204" pitchFamily="34" charset="-128"/>
              <a:ea typeface="Meiryo UI" panose="020B0604030504040204" pitchFamily="34" charset="-128"/>
            </a:endParaRPr>
          </a:p>
          <a:p>
            <a:r>
              <a:rPr lang="en-US" altLang="ja-JP" dirty="0">
                <a:latin typeface="Meiryo UI" panose="020B0604030504040204" pitchFamily="34" charset="-128"/>
                <a:ea typeface="Meiryo UI" panose="020B0604030504040204" pitchFamily="34" charset="-128"/>
              </a:rPr>
              <a:t>(A)</a:t>
            </a:r>
            <a:r>
              <a:rPr lang="ja-JP" altLang="en-US">
                <a:latin typeface="Meiryo UI" panose="020B0604030504040204" pitchFamily="34" charset="-128"/>
                <a:ea typeface="Meiryo UI" panose="020B0604030504040204" pitchFamily="34" charset="-128"/>
              </a:rPr>
              <a:t>黒丸が</a:t>
            </a:r>
            <a:r>
              <a:rPr lang="en-US" altLang="ja-JP" dirty="0">
                <a:latin typeface="Meiryo UI" panose="020B0604030504040204" pitchFamily="34" charset="-128"/>
                <a:ea typeface="Meiryo UI" panose="020B0604030504040204" pitchFamily="34" charset="-128"/>
              </a:rPr>
              <a:t>record</a:t>
            </a:r>
            <a:r>
              <a:rPr lang="ja-JP" altLang="en-US">
                <a:latin typeface="Meiryo UI" panose="020B0604030504040204" pitchFamily="34" charset="-128"/>
                <a:ea typeface="Meiryo UI" panose="020B0604030504040204" pitchFamily="34" charset="-128"/>
              </a:rPr>
              <a:t>数，白丸が種数の</a:t>
            </a:r>
            <a:r>
              <a:rPr lang="en-US" altLang="ja-JP" dirty="0" err="1">
                <a:latin typeface="Meiryo UI" panose="020B0604030504040204" pitchFamily="34" charset="-128"/>
                <a:ea typeface="Meiryo UI" panose="020B0604030504040204" pitchFamily="34" charset="-128"/>
              </a:rPr>
              <a:t>Mean±SD</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en-US" altLang="ja-JP" dirty="0">
                <a:latin typeface="Meiryo UI" panose="020B0604030504040204" pitchFamily="34" charset="-128"/>
                <a:ea typeface="Meiryo UI" panose="020B0604030504040204" pitchFamily="34" charset="-128"/>
              </a:rPr>
              <a:t>(B)</a:t>
            </a:r>
            <a:r>
              <a:rPr lang="ja-JP" altLang="en-US">
                <a:latin typeface="Meiryo UI" panose="020B0604030504040204" pitchFamily="34" charset="-128"/>
                <a:ea typeface="Meiryo UI" panose="020B0604030504040204" pitchFamily="34" charset="-128"/>
              </a:rPr>
              <a:t>カーネル密度推定</a:t>
            </a:r>
          </a:p>
        </p:txBody>
      </p:sp>
      <p:sp>
        <p:nvSpPr>
          <p:cNvPr id="9" name="テキスト ボックス 8">
            <a:extLst>
              <a:ext uri="{FF2B5EF4-FFF2-40B4-BE49-F238E27FC236}">
                <a16:creationId xmlns:a16="http://schemas.microsoft.com/office/drawing/2014/main" id="{7456ED4F-D505-7F4D-BAAE-19C28DDA7538}"/>
              </a:ext>
            </a:extLst>
          </p:cNvPr>
          <p:cNvSpPr txBox="1"/>
          <p:nvPr/>
        </p:nvSpPr>
        <p:spPr>
          <a:xfrm>
            <a:off x="310651" y="1263331"/>
            <a:ext cx="1386918" cy="369332"/>
          </a:xfrm>
          <a:prstGeom prst="rect">
            <a:avLst/>
          </a:prstGeom>
          <a:noFill/>
        </p:spPr>
        <p:txBody>
          <a:bodyPr wrap="none" rtlCol="0">
            <a:spAutoFit/>
          </a:bodyPr>
          <a:lstStyle/>
          <a:p>
            <a:r>
              <a:rPr kumimoji="1" lang="en-US" altLang="ja-JP" b="1" dirty="0">
                <a:solidFill>
                  <a:schemeClr val="bg1">
                    <a:lumMod val="50000"/>
                  </a:schemeClr>
                </a:solidFill>
                <a:latin typeface="Meiryo UI" panose="020B0604030504040204" pitchFamily="34" charset="-128"/>
                <a:ea typeface="Meiryo UI" panose="020B0604030504040204" pitchFamily="34" charset="-128"/>
              </a:rPr>
              <a:t>OBIS</a:t>
            </a:r>
            <a:r>
              <a:rPr kumimoji="1" lang="ja-JP" altLang="en-US" b="1">
                <a:solidFill>
                  <a:schemeClr val="bg1">
                    <a:lumMod val="50000"/>
                  </a:schemeClr>
                </a:solidFill>
                <a:latin typeface="Meiryo UI" panose="020B0604030504040204" pitchFamily="34" charset="-128"/>
                <a:ea typeface="Meiryo UI" panose="020B0604030504040204" pitchFamily="34" charset="-128"/>
              </a:rPr>
              <a:t>データ</a:t>
            </a:r>
          </a:p>
        </p:txBody>
      </p:sp>
    </p:spTree>
    <p:extLst>
      <p:ext uri="{BB962C8B-B14F-4D97-AF65-F5344CB8AC3E}">
        <p14:creationId xmlns:p14="http://schemas.microsoft.com/office/powerpoint/2010/main" val="36658715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TotalTime>
  <Words>1574</Words>
  <Application>Microsoft Macintosh PowerPoint</Application>
  <PresentationFormat>ワイド画面</PresentationFormat>
  <Paragraphs>156</Paragraphs>
  <Slides>16</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五十里　翔吾</dc:creator>
  <cp:lastModifiedBy>五十里　翔吾</cp:lastModifiedBy>
  <cp:revision>136</cp:revision>
  <dcterms:created xsi:type="dcterms:W3CDTF">2022-02-28T08:21:52Z</dcterms:created>
  <dcterms:modified xsi:type="dcterms:W3CDTF">2022-03-01T05:54:35Z</dcterms:modified>
</cp:coreProperties>
</file>