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71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6" r:id="rId10"/>
    <p:sldId id="265" r:id="rId11"/>
    <p:sldId id="264" r:id="rId12"/>
  </p:sldIdLst>
  <p:sldSz cx="9144000" cy="5143500" type="screen16x9"/>
  <p:notesSz cx="7315200" cy="9601200"/>
  <p:defaultTextStyle>
    <a:defPPr>
      <a:defRPr lang="en-US"/>
    </a:defPPr>
    <a:lvl1pPr marL="0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4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8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23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98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72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46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20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94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123">
          <p15:clr>
            <a:srgbClr val="A4A3A4"/>
          </p15:clr>
        </p15:guide>
        <p15:guide id="2" orient="horz" pos="496">
          <p15:clr>
            <a:srgbClr val="A4A3A4"/>
          </p15:clr>
        </p15:guide>
        <p15:guide id="3" orient="horz" pos="927">
          <p15:clr>
            <a:srgbClr val="A4A3A4"/>
          </p15:clr>
        </p15:guide>
        <p15:guide id="4" orient="horz" pos="2154">
          <p15:clr>
            <a:srgbClr val="A4A3A4"/>
          </p15:clr>
        </p15:guide>
        <p15:guide id="5" pos="5479">
          <p15:clr>
            <a:srgbClr val="A4A3A4"/>
          </p15:clr>
        </p15:guide>
        <p15:guide id="6" pos="293">
          <p15:clr>
            <a:srgbClr val="A4A3A4"/>
          </p15:clr>
        </p15:guide>
        <p15:guide id="7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1" autoAdjust="0"/>
    <p:restoredTop sz="91379" autoAdjust="0"/>
  </p:normalViewPr>
  <p:slideViewPr>
    <p:cSldViewPr snapToGrid="0">
      <p:cViewPr varScale="1">
        <p:scale>
          <a:sx n="113" d="100"/>
          <a:sy n="113" d="100"/>
        </p:scale>
        <p:origin x="-848" y="-96"/>
      </p:cViewPr>
      <p:guideLst>
        <p:guide orient="horz" pos="3092"/>
        <p:guide orient="horz" pos="372"/>
        <p:guide orient="horz" pos="695"/>
        <p:guide orient="horz" pos="1616"/>
        <p:guide pos="5479"/>
        <p:guide pos="29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42908-1762-4484-BB92-D6D82B1D0A45}" type="datetimeFigureOut">
              <a:rPr lang="en-US" smtClean="0"/>
              <a:pPr/>
              <a:t>9/2/15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4F7AF1-1119-4026-BE30-02C49FE48B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887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4F7AF1-1119-4026-BE30-02C49FE48BE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4F7AF1-1119-4026-BE30-02C49FE48BE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0489" y="4748213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ni.com</a:t>
            </a:r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566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ust Conf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3935" y="107122"/>
            <a:ext cx="8223978" cy="723069"/>
          </a:xfrm>
        </p:spPr>
        <p:txBody>
          <a:bodyPr/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67911" y="838615"/>
            <a:ext cx="4038600" cy="3711756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7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838615"/>
            <a:ext cx="4038600" cy="3711756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7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965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 Conf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Customer confidential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47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 Conf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469696" y="336550"/>
            <a:ext cx="8228217" cy="4216244"/>
          </a:xfr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127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External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0551" y="690915"/>
            <a:ext cx="8053387" cy="1873691"/>
          </a:xfrm>
        </p:spPr>
        <p:txBody>
          <a:bodyPr anchor="b">
            <a:normAutofit/>
          </a:bodyPr>
          <a:lstStyle>
            <a:lvl1pPr algn="ctr">
              <a:lnSpc>
                <a:spcPts val="4498"/>
              </a:lnSpc>
              <a:defRPr sz="4500" spc="-15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90550" y="2725987"/>
            <a:ext cx="8053388" cy="578456"/>
          </a:xfrm>
        </p:spPr>
        <p:txBody>
          <a:bodyPr>
            <a:noAutofit/>
          </a:bodyPr>
          <a:lstStyle>
            <a:lvl1pPr marL="0" indent="0" algn="ctr">
              <a:buNone/>
              <a:defRPr sz="2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0489" y="4748213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ni.com</a:t>
            </a:r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216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xternal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59158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External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3935" y="107122"/>
            <a:ext cx="8223978" cy="723069"/>
          </a:xfrm>
        </p:spPr>
        <p:txBody>
          <a:bodyPr/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67911" y="838615"/>
            <a:ext cx="4038600" cy="3711756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7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838615"/>
            <a:ext cx="4038600" cy="3711756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7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051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ternal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07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ternal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469696" y="336550"/>
            <a:ext cx="8228217" cy="4216244"/>
          </a:xfr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447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0489" y="4748213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ni.com</a:t>
            </a:r>
            <a:endParaRPr lang="en-US" sz="12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0489" y="4748213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ni.com</a:t>
            </a:r>
            <a:endParaRPr lang="en-US" sz="1200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09444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ust Conf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0551" y="690915"/>
            <a:ext cx="8053387" cy="1873691"/>
          </a:xfrm>
        </p:spPr>
        <p:txBody>
          <a:bodyPr anchor="b">
            <a:normAutofit/>
          </a:bodyPr>
          <a:lstStyle>
            <a:lvl1pPr algn="ctr">
              <a:lnSpc>
                <a:spcPts val="4498"/>
              </a:lnSpc>
              <a:defRPr sz="4500" spc="-15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90550" y="2725987"/>
            <a:ext cx="8053388" cy="578456"/>
          </a:xfrm>
        </p:spPr>
        <p:txBody>
          <a:bodyPr>
            <a:noAutofit/>
          </a:bodyPr>
          <a:lstStyle>
            <a:lvl1pPr marL="0" indent="0" algn="ctr">
              <a:buNone/>
              <a:defRPr sz="2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0490" y="4748213"/>
            <a:ext cx="2832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ni.com  |  </a:t>
            </a:r>
            <a:r>
              <a:rPr lang="en-US" sz="1200" b="1" dirty="0" smtClean="0">
                <a:solidFill>
                  <a:schemeClr val="accent2"/>
                </a:solidFill>
                <a:latin typeface="+mn-lt"/>
              </a:rPr>
              <a:t>CUSTOMER CONFIDENTIAL</a:t>
            </a:r>
            <a:endParaRPr lang="en-US" sz="1200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5942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ust Conf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Customer confidential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91873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theme" Target="../theme/theme2.xml"/><Relationship Id="rId8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3936" y="107122"/>
            <a:ext cx="8170003" cy="723069"/>
          </a:xfrm>
          <a:prstGeom prst="rect">
            <a:avLst/>
          </a:prstGeom>
        </p:spPr>
        <p:txBody>
          <a:bodyPr vert="horz" lIns="91435" tIns="45717" rIns="91435" bIns="45717" rtlCol="0" anchor="ctr">
            <a:normAutofit/>
          </a:bodyPr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9696" y="841038"/>
            <a:ext cx="8174242" cy="3711756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/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78881" y="3829590"/>
            <a:ext cx="129848" cy="341890"/>
          </a:xfrm>
          <a:prstGeom prst="rect">
            <a:avLst/>
          </a:prstGeom>
          <a:noFill/>
        </p:spPr>
        <p:txBody>
          <a:bodyPr wrap="none" lIns="64264" tIns="32132" rIns="64264" bIns="32132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469774" y="5369459"/>
            <a:ext cx="129848" cy="341890"/>
          </a:xfrm>
          <a:prstGeom prst="rect">
            <a:avLst/>
          </a:prstGeom>
          <a:noFill/>
        </p:spPr>
        <p:txBody>
          <a:bodyPr wrap="none" lIns="64264" tIns="32132" rIns="64264" bIns="32132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46460" y="1526480"/>
            <a:ext cx="129848" cy="341890"/>
          </a:xfrm>
          <a:prstGeom prst="rect">
            <a:avLst/>
          </a:prstGeom>
          <a:noFill/>
        </p:spPr>
        <p:txBody>
          <a:bodyPr wrap="none" lIns="64264" tIns="32132" rIns="64264" bIns="32132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160656" y="3052960"/>
            <a:ext cx="129848" cy="341890"/>
          </a:xfrm>
          <a:prstGeom prst="rect">
            <a:avLst/>
          </a:prstGeom>
          <a:noFill/>
        </p:spPr>
        <p:txBody>
          <a:bodyPr wrap="none" lIns="64264" tIns="32132" rIns="64264" bIns="32132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93908" y="4758164"/>
            <a:ext cx="356187" cy="20774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defPPr>
              <a:defRPr lang="en-US"/>
            </a:defPPr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Univers LT Std 45 Light"/>
                <a:cs typeface="Univers LT Std 45 Light"/>
              </a:defRPr>
            </a:lvl1pPr>
          </a:lstStyle>
          <a:p>
            <a:fld id="{C53BE2A3-E884-4DA2-864E-54215D46267C}" type="slidenum">
              <a:rPr lang="en-US" sz="1100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sz="11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0489" y="4748213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ni.com</a:t>
            </a:r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604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</p:sldLayoutIdLst>
  <p:txStyles>
    <p:titleStyle>
      <a:lvl1pPr algn="l" defTabSz="457174" rtl="0" eaLnBrk="1" latinLnBrk="0" hangingPunct="1">
        <a:spcBef>
          <a:spcPct val="0"/>
        </a:spcBef>
        <a:buNone/>
        <a:defRPr sz="3200" b="0" i="0" kern="1200" spc="-100">
          <a:solidFill>
            <a:schemeClr val="accent1"/>
          </a:solidFill>
          <a:latin typeface="+mn-lt"/>
          <a:ea typeface="+mj-ea"/>
          <a:cs typeface="Arial"/>
        </a:defRPr>
      </a:lvl1pPr>
    </p:titleStyle>
    <p:bodyStyle>
      <a:lvl1pPr marL="173038" indent="-173038" algn="l" defTabSz="457174" rtl="0" eaLnBrk="1" latinLnBrk="0" hangingPunct="1">
        <a:spcBef>
          <a:spcPts val="573"/>
        </a:spcBef>
        <a:buClr>
          <a:schemeClr val="bg1">
            <a:lumMod val="50000"/>
          </a:schemeClr>
        </a:buClr>
        <a:buSzPct val="7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Arial"/>
        </a:defRPr>
      </a:lvl1pPr>
      <a:lvl2pPr marL="642640" indent="-186321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Arial"/>
        </a:defRPr>
      </a:lvl2pPr>
      <a:lvl3pPr marL="1082224" indent="-167354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Courier New"/>
        <a:buChar char="o"/>
        <a:defRPr sz="1800" kern="1200">
          <a:solidFill>
            <a:schemeClr val="tx1"/>
          </a:solidFill>
          <a:latin typeface="+mn-lt"/>
          <a:ea typeface="+mn-ea"/>
          <a:cs typeface="Arial"/>
        </a:defRPr>
      </a:lvl3pPr>
      <a:lvl4pPr marL="1600110" indent="-228587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Arial"/>
        </a:defRPr>
      </a:lvl4pPr>
      <a:lvl5pPr marL="1828698" indent="0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None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459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33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7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81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4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8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23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8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72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6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20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94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3936" y="107122"/>
            <a:ext cx="8170003" cy="723069"/>
          </a:xfrm>
          <a:prstGeom prst="rect">
            <a:avLst/>
          </a:prstGeom>
        </p:spPr>
        <p:txBody>
          <a:bodyPr vert="horz" lIns="91435" tIns="45717" rIns="91435" bIns="45717" rtlCol="0" anchor="ctr">
            <a:normAutofit/>
          </a:bodyPr>
          <a:lstStyle/>
          <a:p>
            <a:r>
              <a:rPr lang="en-US" dirty="0" smtClean="0"/>
              <a:t>Customer confidential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9696" y="841038"/>
            <a:ext cx="8174242" cy="3711756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/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78881" y="3829590"/>
            <a:ext cx="129848" cy="341890"/>
          </a:xfrm>
          <a:prstGeom prst="rect">
            <a:avLst/>
          </a:prstGeom>
          <a:noFill/>
        </p:spPr>
        <p:txBody>
          <a:bodyPr wrap="none" lIns="64264" tIns="32132" rIns="64264" bIns="32132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469774" y="5369459"/>
            <a:ext cx="129848" cy="341890"/>
          </a:xfrm>
          <a:prstGeom prst="rect">
            <a:avLst/>
          </a:prstGeom>
          <a:noFill/>
        </p:spPr>
        <p:txBody>
          <a:bodyPr wrap="none" lIns="64264" tIns="32132" rIns="64264" bIns="32132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746460" y="1526480"/>
            <a:ext cx="129848" cy="341890"/>
          </a:xfrm>
          <a:prstGeom prst="rect">
            <a:avLst/>
          </a:prstGeom>
          <a:noFill/>
        </p:spPr>
        <p:txBody>
          <a:bodyPr wrap="none" lIns="64264" tIns="32132" rIns="64264" bIns="32132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-160656" y="3052960"/>
            <a:ext cx="129848" cy="341890"/>
          </a:xfrm>
          <a:prstGeom prst="rect">
            <a:avLst/>
          </a:prstGeom>
          <a:noFill/>
        </p:spPr>
        <p:txBody>
          <a:bodyPr wrap="none" lIns="64264" tIns="32132" rIns="64264" bIns="32132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93908" y="4758164"/>
            <a:ext cx="356187" cy="20774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defPPr>
              <a:defRPr lang="en-US"/>
            </a:defPPr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Univers LT Std 45 Light"/>
                <a:cs typeface="Univers LT Std 45 Light"/>
              </a:defRPr>
            </a:lvl1pPr>
          </a:lstStyle>
          <a:p>
            <a:pPr lvl="0"/>
            <a:fld id="{C53BE2A3-E884-4DA2-864E-54215D46267C}" type="slidenum">
              <a:rPr lang="en-US" sz="1100" smtClean="0"/>
              <a:pPr lvl="0"/>
              <a:t>‹#›</a:t>
            </a:fld>
            <a:endParaRPr 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350490" y="4748213"/>
            <a:ext cx="2832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ni.com  |  </a:t>
            </a:r>
            <a:r>
              <a:rPr lang="en-US" sz="1200" b="1" dirty="0" smtClean="0">
                <a:solidFill>
                  <a:schemeClr val="accent2"/>
                </a:solidFill>
                <a:latin typeface="+mn-lt"/>
              </a:rPr>
              <a:t>CUSTOMER CONFIDENTIAL</a:t>
            </a:r>
            <a:endParaRPr lang="en-US" sz="1200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69510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8" r:id="rId4"/>
    <p:sldLayoutId id="2147483683" r:id="rId5"/>
    <p:sldLayoutId id="2147483680" r:id="rId6"/>
  </p:sldLayoutIdLst>
  <p:txStyles>
    <p:titleStyle>
      <a:lvl1pPr algn="l" defTabSz="457174" rtl="0" eaLnBrk="1" latinLnBrk="0" hangingPunct="1">
        <a:spcBef>
          <a:spcPct val="0"/>
        </a:spcBef>
        <a:buNone/>
        <a:defRPr sz="3200" b="0" i="0" kern="1200" spc="-100">
          <a:solidFill>
            <a:schemeClr val="accent1"/>
          </a:solidFill>
          <a:latin typeface="+mn-lt"/>
          <a:ea typeface="+mj-ea"/>
          <a:cs typeface="Arial"/>
        </a:defRPr>
      </a:lvl1pPr>
    </p:titleStyle>
    <p:bodyStyle>
      <a:lvl1pPr marL="173038" indent="-173038" algn="l" defTabSz="457174" rtl="0" eaLnBrk="1" latinLnBrk="0" hangingPunct="1">
        <a:spcBef>
          <a:spcPts val="573"/>
        </a:spcBef>
        <a:buClr>
          <a:schemeClr val="bg1">
            <a:lumMod val="50000"/>
          </a:schemeClr>
        </a:buClr>
        <a:buSzPct val="7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Arial"/>
        </a:defRPr>
      </a:lvl1pPr>
      <a:lvl2pPr marL="642640" indent="-186321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Arial"/>
        </a:defRPr>
      </a:lvl2pPr>
      <a:lvl3pPr marL="1082224" indent="-167354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Courier New"/>
        <a:buChar char="o"/>
        <a:defRPr sz="1800" kern="1200">
          <a:solidFill>
            <a:schemeClr val="tx1"/>
          </a:solidFill>
          <a:latin typeface="+mn-lt"/>
          <a:ea typeface="+mn-ea"/>
          <a:cs typeface="Arial"/>
        </a:defRPr>
      </a:lvl3pPr>
      <a:lvl4pPr marL="1600110" indent="-228587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Arial"/>
        </a:defRPr>
      </a:lvl4pPr>
      <a:lvl5pPr marL="1828698" indent="0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None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459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33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7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81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4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8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23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8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72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6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20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94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6366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6658" y="900888"/>
            <a:ext cx="8053387" cy="1873691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523" y="937827"/>
            <a:ext cx="8053388" cy="578456"/>
          </a:xfrm>
        </p:spPr>
        <p:txBody>
          <a:bodyPr/>
          <a:lstStyle/>
          <a:p>
            <a:pPr>
              <a:lnSpc>
                <a:spcPts val="4498"/>
              </a:lnSpc>
              <a:spcBef>
                <a:spcPct val="0"/>
              </a:spcBef>
            </a:pPr>
            <a:r>
              <a:rPr lang="en-US" sz="4500" spc="-150" dirty="0" smtClean="0">
                <a:solidFill>
                  <a:schemeClr val="tx2"/>
                </a:solidFill>
                <a:ea typeface="+mj-ea"/>
              </a:rPr>
              <a:t>Thanks for your attention!</a:t>
            </a:r>
            <a:endParaRPr lang="en-US" sz="4500" spc="-150" dirty="0">
              <a:solidFill>
                <a:schemeClr val="tx2"/>
              </a:solidFill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53419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553" y="165433"/>
            <a:ext cx="8053387" cy="1873691"/>
          </a:xfrm>
        </p:spPr>
        <p:txBody>
          <a:bodyPr/>
          <a:lstStyle/>
          <a:p>
            <a:r>
              <a:rPr lang="en-US" dirty="0" smtClean="0"/>
              <a:t>Crio9229 &amp; </a:t>
            </a:r>
            <a:r>
              <a:rPr lang="en-US" smtClean="0"/>
              <a:t>Crio9234 Interface </a:t>
            </a:r>
            <a:r>
              <a:rPr lang="en-US" dirty="0" smtClean="0"/>
              <a:t>Implementation and Test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176" y="2093626"/>
            <a:ext cx="8053388" cy="578456"/>
          </a:xfrm>
        </p:spPr>
        <p:txBody>
          <a:bodyPr/>
          <a:lstStyle/>
          <a:p>
            <a:r>
              <a:rPr lang="en-US" dirty="0" smtClean="0"/>
              <a:t>Bo Zhang, 7/16/2015</a:t>
            </a:r>
            <a:endParaRPr lang="en-US" dirty="0"/>
          </a:p>
        </p:txBody>
      </p:sp>
      <p:pic>
        <p:nvPicPr>
          <p:cNvPr id="4" name="Picture 3" descr="12041220_1219_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7615" y="2749012"/>
            <a:ext cx="2884385" cy="1573793"/>
          </a:xfrm>
          <a:prstGeom prst="rect">
            <a:avLst/>
          </a:prstGeom>
        </p:spPr>
      </p:pic>
      <p:pic>
        <p:nvPicPr>
          <p:cNvPr id="5" name="Picture 4" descr="ni-9234_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0686" y="2917340"/>
            <a:ext cx="2245006" cy="122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033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</a:p>
          <a:p>
            <a:r>
              <a:rPr lang="en-US" dirty="0" smtClean="0"/>
              <a:t>Project details</a:t>
            </a:r>
          </a:p>
          <a:p>
            <a:r>
              <a:rPr lang="en-US" dirty="0" smtClean="0"/>
              <a:t>Problems encountered</a:t>
            </a:r>
          </a:p>
          <a:p>
            <a:r>
              <a:rPr lang="en-US" dirty="0" smtClean="0"/>
              <a:t>Q &amp; A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237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University: University of Michigan</a:t>
            </a:r>
          </a:p>
          <a:p>
            <a:pPr lvl="1"/>
            <a:r>
              <a:rPr lang="en-US" dirty="0" smtClean="0"/>
              <a:t>Major: </a:t>
            </a:r>
            <a:r>
              <a:rPr lang="en-US" dirty="0" err="1" smtClean="0"/>
              <a:t>Mas</a:t>
            </a:r>
            <a:r>
              <a:rPr lang="en-US" dirty="0" smtClean="0"/>
              <a:t>. Electrical Engineering</a:t>
            </a:r>
          </a:p>
          <a:p>
            <a:r>
              <a:rPr lang="en-US" dirty="0" smtClean="0"/>
              <a:t>Home Town: </a:t>
            </a:r>
            <a:r>
              <a:rPr lang="en-US" dirty="0" err="1" smtClean="0"/>
              <a:t>Hebei</a:t>
            </a:r>
            <a:r>
              <a:rPr lang="en-US" dirty="0" smtClean="0"/>
              <a:t>, China</a:t>
            </a:r>
          </a:p>
          <a:p>
            <a:r>
              <a:rPr lang="en-US" dirty="0" smtClean="0"/>
              <a:t>Mentor Name: </a:t>
            </a:r>
            <a:r>
              <a:rPr lang="en-US" dirty="0" err="1" smtClean="0"/>
              <a:t>Jie</a:t>
            </a:r>
            <a:r>
              <a:rPr lang="en-US" dirty="0" smtClean="0"/>
              <a:t> Liu</a:t>
            </a:r>
            <a:endParaRPr lang="en-US" dirty="0"/>
          </a:p>
        </p:txBody>
      </p:sp>
      <p:pic>
        <p:nvPicPr>
          <p:cNvPr id="8" name="Picture 7" descr="2014-12-28 14512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780476" y="1868458"/>
            <a:ext cx="3160059" cy="2370044"/>
          </a:xfrm>
          <a:prstGeom prst="rect">
            <a:avLst/>
          </a:prstGeom>
        </p:spPr>
      </p:pic>
      <p:pic>
        <p:nvPicPr>
          <p:cNvPr id="9" name="Picture 8" descr="downlo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5838" y="253234"/>
            <a:ext cx="988881" cy="98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461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25810" y="162124"/>
            <a:ext cx="8170003" cy="723069"/>
          </a:xfrm>
        </p:spPr>
        <p:txBody>
          <a:bodyPr/>
          <a:lstStyle/>
          <a:p>
            <a:r>
              <a:rPr lang="en-US" dirty="0" smtClean="0"/>
              <a:t>Project details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35320" y="861663"/>
            <a:ext cx="3538539" cy="3711756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Crio9229</a:t>
            </a:r>
          </a:p>
          <a:p>
            <a:r>
              <a:rPr lang="en-US" sz="1600" dirty="0" smtClean="0"/>
              <a:t>Modify sub-modules to make them applicable to both </a:t>
            </a:r>
            <a:r>
              <a:rPr lang="en-US" sz="1600" i="1" dirty="0" smtClean="0"/>
              <a:t>9229</a:t>
            </a:r>
            <a:r>
              <a:rPr lang="en-US" sz="1600" dirty="0" smtClean="0"/>
              <a:t> and </a:t>
            </a:r>
            <a:r>
              <a:rPr lang="en-US" sz="1600" i="1" dirty="0" smtClean="0"/>
              <a:t>9234</a:t>
            </a:r>
          </a:p>
          <a:p>
            <a:pPr lvl="1"/>
            <a:r>
              <a:rPr lang="en-US" sz="1200" i="1" dirty="0" smtClean="0"/>
              <a:t>Ni9229ModResConfighandler</a:t>
            </a:r>
          </a:p>
          <a:p>
            <a:pPr lvl="1"/>
            <a:r>
              <a:rPr lang="en-US" sz="1200" i="1" dirty="0" smtClean="0"/>
              <a:t>Ni9229ModResIoHandler</a:t>
            </a:r>
          </a:p>
          <a:p>
            <a:pPr lvl="1"/>
            <a:r>
              <a:rPr lang="en-US" sz="1200" i="1" dirty="0" smtClean="0"/>
              <a:t>Ni9229ModResStateHandler</a:t>
            </a:r>
          </a:p>
          <a:p>
            <a:r>
              <a:rPr lang="en-US" sz="1600" dirty="0" smtClean="0"/>
              <a:t>Component-level </a:t>
            </a:r>
            <a:r>
              <a:rPr lang="en-US" sz="1600" dirty="0" err="1" smtClean="0"/>
              <a:t>testbench</a:t>
            </a:r>
            <a:endParaRPr lang="en-US" sz="1600" dirty="0" smtClean="0"/>
          </a:p>
          <a:p>
            <a:r>
              <a:rPr lang="en-US" sz="1600" dirty="0" smtClean="0"/>
              <a:t>System-level </a:t>
            </a:r>
            <a:r>
              <a:rPr lang="en-US" sz="1600" dirty="0" err="1" smtClean="0"/>
              <a:t>testbench</a:t>
            </a:r>
            <a:endParaRPr lang="en-US" sz="1600" dirty="0" smtClean="0"/>
          </a:p>
          <a:p>
            <a:endParaRPr lang="en-US" sz="1600" dirty="0"/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4348448" y="787182"/>
            <a:ext cx="4795552" cy="3711756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/>
          <a:p>
            <a:pPr marL="173038" marR="0" lvl="0" indent="-173038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70000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Crio9234</a:t>
            </a:r>
          </a:p>
          <a:p>
            <a:pPr marL="173038" marR="0" lvl="0" indent="-173038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Implement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 </a:t>
            </a:r>
            <a:r>
              <a:rPr kumimoji="0" lang="en-US" sz="1600" b="0" i="1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ModRes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 and </a:t>
            </a:r>
            <a:r>
              <a:rPr kumimoji="0" lang="en-US" sz="1600" b="0" i="1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ModRes</a:t>
            </a:r>
            <a:r>
              <a:rPr lang="en-US" sz="1600" i="1" dirty="0" smtClean="0">
                <a:cs typeface="Arial"/>
              </a:rPr>
              <a:t>Wrapper</a:t>
            </a:r>
          </a:p>
          <a:p>
            <a:pPr marL="173038" marR="0" lvl="0" indent="-173038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System-level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 </a:t>
            </a:r>
            <a:r>
              <a:rPr kumimoji="0" lang="en-US" sz="1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testbench</a:t>
            </a:r>
            <a:endParaRPr kumimoji="0" lang="en-US" sz="16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/>
            </a:endParaRPr>
          </a:p>
          <a:p>
            <a:pPr marL="630212" lvl="1" indent="-173038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Char char="•"/>
            </a:pPr>
            <a:r>
              <a:rPr lang="en-US" sz="1600" baseline="0" dirty="0" smtClean="0">
                <a:cs typeface="Arial"/>
              </a:rPr>
              <a:t>Simulation with </a:t>
            </a:r>
            <a:r>
              <a:rPr lang="en-US" sz="1600" i="1" baseline="0" dirty="0" smtClean="0">
                <a:cs typeface="Arial"/>
              </a:rPr>
              <a:t>sim_crio9234</a:t>
            </a:r>
          </a:p>
          <a:p>
            <a:pPr marL="630212" lvl="1" indent="-173038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Char char="•"/>
            </a:pPr>
            <a:r>
              <a:rPr lang="en-US" sz="1600" dirty="0" smtClean="0">
                <a:cs typeface="Arial"/>
              </a:rPr>
              <a:t>Following the requirement of</a:t>
            </a:r>
          </a:p>
          <a:p>
            <a:pPr marL="630212" lvl="1" indent="-173038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</a:pPr>
            <a:r>
              <a:rPr lang="en-US" sz="1600" i="1" dirty="0" smtClean="0">
                <a:cs typeface="Arial"/>
              </a:rPr>
              <a:t>         </a:t>
            </a:r>
            <a:r>
              <a:rPr lang="en-US" sz="1600" i="1" u="sng" dirty="0" smtClean="0">
                <a:cs typeface="Arial"/>
              </a:rPr>
              <a:t> </a:t>
            </a:r>
            <a:r>
              <a:rPr lang="en-US" sz="1600" i="1" u="sng" dirty="0" err="1" smtClean="0">
                <a:cs typeface="Arial"/>
              </a:rPr>
              <a:t>Testbench</a:t>
            </a:r>
            <a:r>
              <a:rPr lang="en-US" sz="1600" i="1" u="sng" dirty="0" smtClean="0">
                <a:cs typeface="Arial"/>
              </a:rPr>
              <a:t> Framework for NEXTGEN </a:t>
            </a:r>
            <a:endParaRPr kumimoji="0" lang="en-US" sz="1600" b="0" i="1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/>
            </a:endParaRPr>
          </a:p>
          <a:p>
            <a:pPr marL="173038" marR="0" lvl="0" indent="-173038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/>
            </a:endParaRPr>
          </a:p>
        </p:txBody>
      </p:sp>
      <p:pic>
        <p:nvPicPr>
          <p:cNvPr id="7" name="Picture 6" descr="12041220_1219_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41" y="3465707"/>
            <a:ext cx="2402496" cy="1310862"/>
          </a:xfrm>
          <a:prstGeom prst="rect">
            <a:avLst/>
          </a:prstGeom>
        </p:spPr>
      </p:pic>
      <p:pic>
        <p:nvPicPr>
          <p:cNvPr id="8" name="Picture 7" descr="ni-9234_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885" y="3770555"/>
            <a:ext cx="1853121" cy="101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131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Details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914400" y="852523"/>
            <a:ext cx="4221365" cy="3210713"/>
            <a:chOff x="914400" y="852523"/>
            <a:chExt cx="4221365" cy="3210713"/>
          </a:xfrm>
        </p:grpSpPr>
        <p:sp>
          <p:nvSpPr>
            <p:cNvPr id="12" name="Rounded Rectangle 11"/>
            <p:cNvSpPr/>
            <p:nvPr/>
          </p:nvSpPr>
          <p:spPr>
            <a:xfrm>
              <a:off x="914400" y="852523"/>
              <a:ext cx="4221365" cy="3210713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45028" y="2048805"/>
              <a:ext cx="20831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9229 </a:t>
              </a:r>
              <a:r>
                <a:rPr lang="en-US" dirty="0" err="1" smtClean="0"/>
                <a:t>ModResWrapper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534993" y="1093155"/>
            <a:ext cx="1424313" cy="2779868"/>
            <a:chOff x="3534993" y="1093155"/>
            <a:chExt cx="1424313" cy="2779868"/>
          </a:xfrm>
        </p:grpSpPr>
        <p:sp>
          <p:nvSpPr>
            <p:cNvPr id="6" name="Rounded Rectangle 5"/>
            <p:cNvSpPr/>
            <p:nvPr/>
          </p:nvSpPr>
          <p:spPr>
            <a:xfrm>
              <a:off x="3554473" y="1093155"/>
              <a:ext cx="1388788" cy="831896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NI9229</a:t>
              </a:r>
            </a:p>
            <a:p>
              <a:pPr algn="ctr"/>
              <a:r>
                <a:rPr lang="en-US" sz="1100" dirty="0" err="1" smtClean="0"/>
                <a:t>IoHandler</a:t>
              </a:r>
              <a:endParaRPr lang="en-US" sz="1100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534993" y="2070578"/>
              <a:ext cx="1388788" cy="831896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NI9229</a:t>
              </a:r>
            </a:p>
            <a:p>
              <a:pPr algn="ctr"/>
              <a:r>
                <a:rPr lang="en-US" sz="1100" dirty="0" err="1" smtClean="0"/>
                <a:t>StateHandler</a:t>
              </a:r>
              <a:endParaRPr lang="en-US" sz="1100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570518" y="3041127"/>
              <a:ext cx="1388788" cy="831896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NI9229</a:t>
              </a:r>
            </a:p>
            <a:p>
              <a:pPr algn="ctr"/>
              <a:r>
                <a:rPr lang="en-US" sz="1100" dirty="0" err="1" smtClean="0"/>
                <a:t>ConfigHandler</a:t>
              </a:r>
              <a:endParaRPr lang="en-US" sz="11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320716" y="708144"/>
            <a:ext cx="4386370" cy="3533847"/>
            <a:chOff x="3320716" y="708144"/>
            <a:chExt cx="4386370" cy="3533847"/>
          </a:xfrm>
        </p:grpSpPr>
        <p:sp>
          <p:nvSpPr>
            <p:cNvPr id="14" name="Rounded Rectangle 13"/>
            <p:cNvSpPr/>
            <p:nvPr/>
          </p:nvSpPr>
          <p:spPr>
            <a:xfrm>
              <a:off x="3320716" y="708144"/>
              <a:ext cx="4386370" cy="3533847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60045" y="2056826"/>
              <a:ext cx="20831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9234 </a:t>
              </a:r>
              <a:r>
                <a:rPr lang="en-US" dirty="0" err="1" smtClean="0"/>
                <a:t>ModResWrapper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58506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Encountered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err="1" smtClean="0"/>
              <a:t>Commint</a:t>
            </a:r>
            <a:r>
              <a:rPr lang="en-US" sz="1600" dirty="0" smtClean="0"/>
              <a:t> does not recognize Crio9234</a:t>
            </a:r>
          </a:p>
          <a:p>
            <a:endParaRPr lang="en-US" sz="16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990028" y="1280639"/>
            <a:ext cx="7500828" cy="1837880"/>
            <a:chOff x="990028" y="1280639"/>
            <a:chExt cx="7500828" cy="1837880"/>
          </a:xfrm>
        </p:grpSpPr>
        <p:pic>
          <p:nvPicPr>
            <p:cNvPr id="4" name="Picture 3" descr="sentinel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0028" y="1280639"/>
              <a:ext cx="4045889" cy="183788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5479524" y="1567543"/>
              <a:ext cx="30113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Commint</a:t>
              </a:r>
              <a:r>
                <a:rPr lang="en-US" sz="1400" dirty="0" smtClean="0"/>
                <a:t> will check 6 bytes data to identify the module.</a:t>
              </a:r>
              <a:endParaRPr lang="en-US" sz="1400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5018887" y="1842550"/>
              <a:ext cx="405636" cy="17875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67514" y="3293346"/>
            <a:ext cx="8337813" cy="1278004"/>
            <a:chOff x="151255" y="3293346"/>
            <a:chExt cx="8337813" cy="1278004"/>
          </a:xfrm>
        </p:grpSpPr>
        <p:pic>
          <p:nvPicPr>
            <p:cNvPr id="5" name="Picture 4" descr="sentinel1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57590" y="3293346"/>
              <a:ext cx="4831478" cy="127800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51255" y="3327591"/>
              <a:ext cx="260569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Sim_Crio9234 only accept </a:t>
              </a:r>
            </a:p>
            <a:p>
              <a:r>
                <a:rPr lang="en-US" sz="1400" dirty="0" err="1" smtClean="0"/>
                <a:t>CartIn.EE_Contents_t</a:t>
              </a:r>
              <a:r>
                <a:rPr lang="en-US" sz="1400" dirty="0" smtClean="0"/>
                <a:t> with 5 bytes of specified data.</a:t>
              </a:r>
              <a:endParaRPr lang="en-US" sz="1400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2791326" y="3698851"/>
              <a:ext cx="831898" cy="13062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/>
          <p:cNvSpPr/>
          <p:nvPr/>
        </p:nvSpPr>
        <p:spPr>
          <a:xfrm>
            <a:off x="5208872" y="2226963"/>
            <a:ext cx="348390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Cannot change </a:t>
            </a:r>
            <a:r>
              <a:rPr lang="en-US" sz="20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commint</a:t>
            </a:r>
            <a:r>
              <a:rPr lang="en-US" sz="2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,</a:t>
            </a:r>
          </a:p>
          <a:p>
            <a:pPr algn="ctr"/>
            <a:r>
              <a:rPr lang="en-US" sz="2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I changed the Sim_Crio9234</a:t>
            </a:r>
            <a:endParaRPr lang="en-US" sz="2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00076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Encountered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1" dirty="0" smtClean="0"/>
              <a:t>Bug: </a:t>
            </a:r>
            <a:r>
              <a:rPr lang="en-US" sz="1600" dirty="0" smtClean="0"/>
              <a:t>error happens when send </a:t>
            </a:r>
            <a:r>
              <a:rPr lang="en-US" sz="1600" i="1" dirty="0" err="1" smtClean="0"/>
              <a:t>cStopRun</a:t>
            </a:r>
            <a:r>
              <a:rPr lang="en-US" sz="1600" i="1" dirty="0" smtClean="0"/>
              <a:t> </a:t>
            </a:r>
            <a:r>
              <a:rPr lang="en-US" sz="1600" dirty="0" smtClean="0"/>
              <a:t>while running, and read EEPROM right after stop</a:t>
            </a:r>
            <a:endParaRPr lang="en-US" sz="1600" i="1" dirty="0" smtClean="0"/>
          </a:p>
          <a:p>
            <a:endParaRPr lang="en-US" sz="1600" dirty="0"/>
          </a:p>
        </p:txBody>
      </p:sp>
      <p:pic>
        <p:nvPicPr>
          <p:cNvPr id="13" name="Picture 12" descr="bu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07" y="1646552"/>
            <a:ext cx="8703988" cy="14747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8147" y="3416968"/>
            <a:ext cx="7253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StateHandler</a:t>
            </a:r>
            <a:r>
              <a:rPr lang="en-US" dirty="0" smtClean="0"/>
              <a:t> shows the module is not running.</a:t>
            </a:r>
          </a:p>
          <a:p>
            <a:r>
              <a:rPr lang="en-US" dirty="0" smtClean="0"/>
              <a:t>However, the </a:t>
            </a:r>
            <a:r>
              <a:rPr lang="en-US" dirty="0" err="1" smtClean="0"/>
              <a:t>IoHandler</a:t>
            </a:r>
            <a:r>
              <a:rPr lang="en-US" dirty="0" smtClean="0"/>
              <a:t> still receiving data from module.</a:t>
            </a:r>
          </a:p>
          <a:p>
            <a:r>
              <a:rPr lang="en-US" dirty="0" smtClean="0"/>
              <a:t> When </a:t>
            </a:r>
            <a:r>
              <a:rPr lang="en-US" dirty="0" err="1" smtClean="0"/>
              <a:t>EepromRead</a:t>
            </a:r>
            <a:r>
              <a:rPr lang="en-US" dirty="0" smtClean="0"/>
              <a:t> also wants to use SPI, error happens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928830" y="2151934"/>
            <a:ext cx="2406316" cy="13819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5630779" y="2915080"/>
            <a:ext cx="1230659" cy="5843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696433" y="2990707"/>
            <a:ext cx="357510" cy="11550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076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Encountered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1" dirty="0" smtClean="0"/>
              <a:t>Bug: </a:t>
            </a:r>
            <a:r>
              <a:rPr lang="en-US" sz="1600" dirty="0" smtClean="0"/>
              <a:t>error happens when send </a:t>
            </a:r>
            <a:r>
              <a:rPr lang="en-US" sz="1600" i="1" dirty="0" err="1" smtClean="0"/>
              <a:t>cStopRun</a:t>
            </a:r>
            <a:r>
              <a:rPr lang="en-US" sz="1600" i="1" dirty="0" smtClean="0"/>
              <a:t>  </a:t>
            </a:r>
            <a:r>
              <a:rPr lang="en-US" sz="1600" dirty="0" smtClean="0"/>
              <a:t>right after </a:t>
            </a:r>
            <a:r>
              <a:rPr lang="en-US" sz="1600" i="1" dirty="0" err="1" smtClean="0"/>
              <a:t>tSendConvert</a:t>
            </a:r>
            <a:endParaRPr lang="en-US" sz="1600" i="1" dirty="0" smtClean="0"/>
          </a:p>
          <a:p>
            <a:endParaRPr lang="en-US" sz="1600" dirty="0"/>
          </a:p>
        </p:txBody>
      </p:sp>
      <p:pic>
        <p:nvPicPr>
          <p:cNvPr id="15" name="Picture 14" descr="bug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383" y="1929269"/>
            <a:ext cx="8786490" cy="77955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46887" y="3128211"/>
            <a:ext cx="80184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When </a:t>
            </a:r>
            <a:r>
              <a:rPr lang="en-US" b="1" dirty="0" smtClean="0"/>
              <a:t>start</a:t>
            </a:r>
            <a:r>
              <a:rPr lang="en-US" dirty="0" smtClean="0"/>
              <a:t> I/O node is applied in </a:t>
            </a:r>
            <a:r>
              <a:rPr lang="en-US" dirty="0" err="1" smtClean="0"/>
              <a:t>LabView</a:t>
            </a:r>
            <a:r>
              <a:rPr lang="en-US" dirty="0" smtClean="0"/>
              <a:t>, </a:t>
            </a:r>
            <a:r>
              <a:rPr lang="en-US" i="1" dirty="0" err="1" smtClean="0"/>
              <a:t>tSendConvert</a:t>
            </a:r>
            <a:r>
              <a:rPr lang="en-US" i="1" dirty="0" smtClean="0"/>
              <a:t> </a:t>
            </a:r>
            <a:r>
              <a:rPr lang="en-US" dirty="0" smtClean="0"/>
              <a:t>would be asserted.</a:t>
            </a:r>
          </a:p>
          <a:p>
            <a:r>
              <a:rPr lang="en-US" dirty="0" smtClean="0"/>
              <a:t>When </a:t>
            </a:r>
            <a:r>
              <a:rPr lang="en-US" b="1" dirty="0" smtClean="0"/>
              <a:t>stop</a:t>
            </a:r>
            <a:r>
              <a:rPr lang="en-US" dirty="0" smtClean="0"/>
              <a:t> I/O node is applied in </a:t>
            </a:r>
            <a:r>
              <a:rPr lang="en-US" dirty="0" err="1" smtClean="0"/>
              <a:t>LabView</a:t>
            </a:r>
            <a:r>
              <a:rPr lang="en-US" dirty="0" smtClean="0"/>
              <a:t>, </a:t>
            </a:r>
            <a:r>
              <a:rPr lang="en-US" dirty="0" err="1" smtClean="0"/>
              <a:t>cStopRun</a:t>
            </a:r>
            <a:r>
              <a:rPr lang="en-US" dirty="0" smtClean="0"/>
              <a:t> would be asserted</a:t>
            </a:r>
          </a:p>
          <a:p>
            <a:r>
              <a:rPr lang="en-US" dirty="0" smtClean="0"/>
              <a:t>But </a:t>
            </a:r>
            <a:r>
              <a:rPr lang="en-US" i="1" dirty="0" err="1" smtClean="0"/>
              <a:t>StateHandler</a:t>
            </a:r>
            <a:r>
              <a:rPr lang="en-US" dirty="0" smtClean="0"/>
              <a:t>  waits </a:t>
            </a:r>
            <a:r>
              <a:rPr lang="en-US" i="1" dirty="0" err="1" smtClean="0"/>
              <a:t>cSynPulseSent</a:t>
            </a:r>
            <a:r>
              <a:rPr lang="en-US" dirty="0" smtClean="0"/>
              <a:t> and </a:t>
            </a:r>
            <a:r>
              <a:rPr lang="en-US" i="1" dirty="0" err="1" smtClean="0"/>
              <a:t>cStopRun</a:t>
            </a:r>
            <a:r>
              <a:rPr lang="en-US" i="1" dirty="0" smtClean="0"/>
              <a:t>. </a:t>
            </a:r>
          </a:p>
          <a:p>
            <a:r>
              <a:rPr lang="en-US" dirty="0" smtClean="0"/>
              <a:t>Due to some delay, </a:t>
            </a:r>
            <a:r>
              <a:rPr lang="en-US" i="1" dirty="0" err="1" smtClean="0"/>
              <a:t>cStopRun</a:t>
            </a:r>
            <a:r>
              <a:rPr lang="en-US" dirty="0" smtClean="0"/>
              <a:t> asserted ahead of </a:t>
            </a:r>
            <a:r>
              <a:rPr lang="en-US" i="1" dirty="0" err="1" smtClean="0"/>
              <a:t>cSynPulseSent</a:t>
            </a:r>
            <a:r>
              <a:rPr lang="en-US" i="1" dirty="0" smtClean="0"/>
              <a:t>.</a:t>
            </a:r>
            <a:endParaRPr lang="en-US" i="1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3623224" y="2069432"/>
            <a:ext cx="2220686" cy="11000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5101389" y="2186310"/>
            <a:ext cx="1285661" cy="13337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727032" y="2289438"/>
            <a:ext cx="886899" cy="15469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076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</p:bldLst>
  </p:timing>
</p:sld>
</file>

<file path=ppt/theme/theme1.xml><?xml version="1.0" encoding="utf-8"?>
<a:theme xmlns:a="http://schemas.openxmlformats.org/drawingml/2006/main" name="NI Company Template - Confidential(4x3)">
  <a:themeElements>
    <a:clrScheme name="National Instruments">
      <a:dk1>
        <a:sysClr val="windowText" lastClr="000000"/>
      </a:dk1>
      <a:lt1>
        <a:sysClr val="window" lastClr="FFFFFF"/>
      </a:lt1>
      <a:dk2>
        <a:srgbClr val="0A60A3"/>
      </a:dk2>
      <a:lt2>
        <a:srgbClr val="F5F5F5"/>
      </a:lt2>
      <a:accent1>
        <a:srgbClr val="0A60A3"/>
      </a:accent1>
      <a:accent2>
        <a:srgbClr val="93191A"/>
      </a:accent2>
      <a:accent3>
        <a:srgbClr val="79B04E"/>
      </a:accent3>
      <a:accent4>
        <a:srgbClr val="EDB72E"/>
      </a:accent4>
      <a:accent5>
        <a:srgbClr val="73AED9"/>
      </a:accent5>
      <a:accent6>
        <a:srgbClr val="DE8C2D"/>
      </a:accent6>
      <a:hlink>
        <a:srgbClr val="0A60A3"/>
      </a:hlink>
      <a:folHlink>
        <a:srgbClr val="73AED9"/>
      </a:folHlink>
    </a:clrScheme>
    <a:fontScheme name="NationalInstruments">
      <a:majorFont>
        <a:latin typeface="Univers Com 55"/>
        <a:ea typeface=""/>
        <a:cs typeface=""/>
      </a:majorFont>
      <a:minorFont>
        <a:latin typeface="Univers Com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NI Company Template - Confidential(4x3)" id="{ED056365-9D42-4D36-B108-50A253430B68}" vid="{D429AE47-4C4A-4BFA-AA09-C36344E2F687}"/>
    </a:ext>
  </a:extLst>
</a:theme>
</file>

<file path=ppt/theme/theme2.xml><?xml version="1.0" encoding="utf-8"?>
<a:theme xmlns:a="http://schemas.openxmlformats.org/drawingml/2006/main" name="Customer Confidential">
  <a:themeElements>
    <a:clrScheme name="National Instruments">
      <a:dk1>
        <a:sysClr val="windowText" lastClr="000000"/>
      </a:dk1>
      <a:lt1>
        <a:sysClr val="window" lastClr="FFFFFF"/>
      </a:lt1>
      <a:dk2>
        <a:srgbClr val="0A60A3"/>
      </a:dk2>
      <a:lt2>
        <a:srgbClr val="F5F5F5"/>
      </a:lt2>
      <a:accent1>
        <a:srgbClr val="0A60A3"/>
      </a:accent1>
      <a:accent2>
        <a:srgbClr val="93191A"/>
      </a:accent2>
      <a:accent3>
        <a:srgbClr val="79B04E"/>
      </a:accent3>
      <a:accent4>
        <a:srgbClr val="EDB72E"/>
      </a:accent4>
      <a:accent5>
        <a:srgbClr val="73AED9"/>
      </a:accent5>
      <a:accent6>
        <a:srgbClr val="DE8C2D"/>
      </a:accent6>
      <a:hlink>
        <a:srgbClr val="0A60A3"/>
      </a:hlink>
      <a:folHlink>
        <a:srgbClr val="73AED9"/>
      </a:folHlink>
    </a:clrScheme>
    <a:fontScheme name="NationalInstruments">
      <a:majorFont>
        <a:latin typeface="Univers Com 55"/>
        <a:ea typeface=""/>
        <a:cs typeface=""/>
      </a:majorFont>
      <a:minorFont>
        <a:latin typeface="Univers Com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NI Company Template - Confidential(4x3)</Template>
  <TotalTime>1610</TotalTime>
  <Words>264</Words>
  <Application>Microsoft Macintosh PowerPoint</Application>
  <PresentationFormat>On-screen Show (16:9)</PresentationFormat>
  <Paragraphs>57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NI Company Template - Confidential(4x3)</vt:lpstr>
      <vt:lpstr>Customer Confidential</vt:lpstr>
      <vt:lpstr>PowerPoint Presentation</vt:lpstr>
      <vt:lpstr>Crio9229 &amp; Crio9234 Interface Implementation and Test</vt:lpstr>
      <vt:lpstr>Agenda</vt:lpstr>
      <vt:lpstr>About Me</vt:lpstr>
      <vt:lpstr>Project details</vt:lpstr>
      <vt:lpstr>Project Details</vt:lpstr>
      <vt:lpstr>Problems Encountered</vt:lpstr>
      <vt:lpstr>Problems Encountered</vt:lpstr>
      <vt:lpstr>Problems Encountered</vt:lpstr>
      <vt:lpstr>Questions?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TJ Giere</dc:creator>
  <cp:lastModifiedBy>Bo</cp:lastModifiedBy>
  <cp:revision>33</cp:revision>
  <dcterms:created xsi:type="dcterms:W3CDTF">2015-06-22T16:22:59Z</dcterms:created>
  <dcterms:modified xsi:type="dcterms:W3CDTF">2015-09-02T18:19:10Z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Jive_VersionGuid">
    <vt:lpwstr>9c808b1a-78e1-4ced-bff5-0c799f619426</vt:lpwstr>
  </property>
  <property fmtid="{D5CDD505-2E9C-101B-9397-08002B2CF9AE}" pid="3" name="Offisync_ServerID">
    <vt:lpwstr>638648a1-17a2-40fc-9ade-fdecfab97907</vt:lpwstr>
  </property>
  <property fmtid="{D5CDD505-2E9C-101B-9397-08002B2CF9AE}" pid="4" name="Jive_LatestUserAccountName">
    <vt:lpwstr>james.w.gorman@ni.com</vt:lpwstr>
  </property>
  <property fmtid="{D5CDD505-2E9C-101B-9397-08002B2CF9AE}" pid="5" name="Offisync_ProviderInitializationData">
    <vt:lpwstr>https://nitalk.jiveon.com</vt:lpwstr>
  </property>
  <property fmtid="{D5CDD505-2E9C-101B-9397-08002B2CF9AE}" pid="6" name="Offisync_UpdateToken">
    <vt:lpwstr>16</vt:lpwstr>
  </property>
  <property fmtid="{D5CDD505-2E9C-101B-9397-08002B2CF9AE}" pid="7" name="Offisync_UniqueId">
    <vt:lpwstr>275656</vt:lpwstr>
  </property>
</Properties>
</file>