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4" r:id="rId8"/>
    <p:sldId id="285" r:id="rId9"/>
    <p:sldId id="264" r:id="rId10"/>
    <p:sldId id="265" r:id="rId11"/>
    <p:sldId id="266" r:id="rId12"/>
    <p:sldId id="267" r:id="rId13"/>
    <p:sldId id="268" r:id="rId14"/>
    <p:sldId id="269" r:id="rId15"/>
    <p:sldId id="286" r:id="rId16"/>
    <p:sldId id="271" r:id="rId17"/>
    <p:sldId id="272" r:id="rId18"/>
    <p:sldId id="273" r:id="rId19"/>
    <p:sldId id="287" r:id="rId20"/>
    <p:sldId id="275" r:id="rId21"/>
    <p:sldId id="276" r:id="rId22"/>
    <p:sldId id="288" r:id="rId23"/>
    <p:sldId id="278" r:id="rId24"/>
    <p:sldId id="279" r:id="rId25"/>
    <p:sldId id="280" r:id="rId26"/>
    <p:sldId id="281" r:id="rId27"/>
    <p:sldId id="289" r:id="rId28"/>
    <p:sldId id="283" r:id="rId29"/>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安传旭" initials="安传旭" lastIdx="1" clrIdx="0">
    <p:extLst>
      <p:ext uri="{19B8F6BF-5375-455C-9EA6-DF929625EA0E}">
        <p15:presenceInfo xmlns:p15="http://schemas.microsoft.com/office/powerpoint/2012/main" userId="56ec5ab5b0f23e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4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26T10:24:05.298"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38678" y="3894835"/>
            <a:ext cx="7727442" cy="944879"/>
          </a:xfrm>
          <a:prstGeom prst="rect">
            <a:avLst/>
          </a:prstGeom>
        </p:spPr>
        <p:txBody>
          <a:bodyPr wrap="square" lIns="0" tIns="0" rIns="0" bIns="0">
            <a:spAutoFit/>
          </a:bodyPr>
          <a:lstStyle>
            <a:lvl1pPr>
              <a:defRPr sz="6200" b="0" i="0">
                <a:solidFill>
                  <a:schemeClr val="tx1"/>
                </a:solidFill>
                <a:latin typeface="Calibri"/>
                <a:cs typeface="Calibri"/>
              </a:defRPr>
            </a:lvl1pPr>
          </a:lstStyle>
          <a:p>
            <a:endParaRPr/>
          </a:p>
        </p:txBody>
      </p:sp>
      <p:sp>
        <p:nvSpPr>
          <p:cNvPr id="3" name="Holder 3"/>
          <p:cNvSpPr>
            <a:spLocks noGrp="1"/>
          </p:cNvSpPr>
          <p:nvPr>
            <p:ph type="subTitle" idx="4"/>
          </p:nvPr>
        </p:nvSpPr>
        <p:spPr>
          <a:xfrm>
            <a:off x="4182111" y="5052059"/>
            <a:ext cx="4640577" cy="1036320"/>
          </a:xfrm>
          <a:prstGeom prst="rect">
            <a:avLst/>
          </a:prstGeom>
        </p:spPr>
        <p:txBody>
          <a:bodyPr wrap="square" lIns="0" tIns="0" rIns="0" bIns="0">
            <a:spAutoFit/>
          </a:bodyPr>
          <a:lstStyle>
            <a:lvl1pPr>
              <a:defRPr sz="3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7" name="Holder 7"/>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5" name="Holder 5"/>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4" name="Holder 4"/>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91207" y="257047"/>
            <a:ext cx="9422384" cy="1155700"/>
          </a:xfrm>
          <a:prstGeom prst="rect">
            <a:avLst/>
          </a:prstGeom>
        </p:spPr>
        <p:txBody>
          <a:bodyPr wrap="square" lIns="0" tIns="0" rIns="0" bIns="0">
            <a:spAutoFit/>
          </a:bodyPr>
          <a:lstStyle>
            <a:lvl1pPr>
              <a:defRPr sz="7200" b="0" i="0">
                <a:solidFill>
                  <a:schemeClr val="tx1"/>
                </a:solidFill>
                <a:latin typeface="Calibri"/>
                <a:cs typeface="Calibri"/>
              </a:defRPr>
            </a:lvl1pPr>
          </a:lstStyle>
          <a:p>
            <a:endParaRPr/>
          </a:p>
        </p:txBody>
      </p:sp>
      <p:sp>
        <p:nvSpPr>
          <p:cNvPr id="3" name="Holder 3"/>
          <p:cNvSpPr>
            <a:spLocks noGrp="1"/>
          </p:cNvSpPr>
          <p:nvPr>
            <p:ph type="body" idx="1"/>
          </p:nvPr>
        </p:nvSpPr>
        <p:spPr>
          <a:xfrm>
            <a:off x="1365884" y="1630171"/>
            <a:ext cx="10273030" cy="4145279"/>
          </a:xfrm>
          <a:prstGeom prst="rect">
            <a:avLst/>
          </a:prstGeom>
        </p:spPr>
        <p:txBody>
          <a:bodyPr wrap="square" lIns="0" tIns="0" rIns="0" bIns="0">
            <a:spAutoFit/>
          </a:bodyPr>
          <a:lstStyle>
            <a:lvl1pPr>
              <a:defRPr sz="4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4737" y="9429750"/>
            <a:ext cx="2713990" cy="254000"/>
          </a:xfrm>
          <a:prstGeom prst="rect">
            <a:avLst/>
          </a:prstGeom>
        </p:spPr>
        <p:txBody>
          <a:bodyPr wrap="square" lIns="0" tIns="0" rIns="0" bIns="0">
            <a:spAutoFit/>
          </a:bodyPr>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6" name="Holder 6"/>
          <p:cNvSpPr>
            <a:spLocks noGrp="1"/>
          </p:cNvSpPr>
          <p:nvPr>
            <p:ph type="sldNum" sz="quarter" idx="7"/>
          </p:nvPr>
        </p:nvSpPr>
        <p:spPr>
          <a:xfrm>
            <a:off x="11814407" y="9475120"/>
            <a:ext cx="1123315" cy="228600"/>
          </a:xfrm>
          <a:prstGeom prst="rect">
            <a:avLst/>
          </a:prstGeom>
        </p:spPr>
        <p:txBody>
          <a:bodyPr wrap="square" lIns="0" tIns="0" rIns="0" bIns="0">
            <a:spAutoFit/>
          </a:bodyPr>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38678" y="3894835"/>
            <a:ext cx="7727442" cy="954107"/>
          </a:xfrm>
          <a:prstGeom prst="rect">
            <a:avLst/>
          </a:prstGeom>
        </p:spPr>
        <p:txBody>
          <a:bodyPr vert="horz" wrap="square" lIns="0" tIns="0" rIns="0" bIns="0" rtlCol="0">
            <a:spAutoFit/>
          </a:bodyPr>
          <a:lstStyle/>
          <a:p>
            <a:pPr marL="13970">
              <a:lnSpc>
                <a:spcPct val="100000"/>
              </a:lnSpc>
            </a:pPr>
            <a:r>
              <a:rPr lang="zh-CN" altLang="en-US" dirty="0" smtClean="0"/>
              <a:t>      机器人</a:t>
            </a:r>
            <a:r>
              <a:rPr dirty="0" smtClean="0"/>
              <a:t>:</a:t>
            </a:r>
            <a:r>
              <a:rPr spc="-85" dirty="0" smtClean="0"/>
              <a:t> </a:t>
            </a:r>
            <a:r>
              <a:rPr lang="zh-CN" altLang="en-US" dirty="0" smtClean="0"/>
              <a:t>基础篇</a:t>
            </a:r>
            <a:endParaRPr dirty="0"/>
          </a:p>
        </p:txBody>
      </p:sp>
      <p:sp>
        <p:nvSpPr>
          <p:cNvPr id="3" name="object 3"/>
          <p:cNvSpPr txBox="1">
            <a:spLocks noGrp="1"/>
          </p:cNvSpPr>
          <p:nvPr>
            <p:ph type="subTitle" idx="4"/>
          </p:nvPr>
        </p:nvSpPr>
        <p:spPr>
          <a:prstGeom prst="rect">
            <a:avLst/>
          </a:prstGeom>
        </p:spPr>
        <p:txBody>
          <a:bodyPr vert="horz" wrap="square" lIns="0" tIns="0" rIns="0" bIns="0" rtlCol="0">
            <a:spAutoFit/>
          </a:bodyPr>
          <a:lstStyle/>
          <a:p>
            <a:pPr marL="12700" marR="5080" indent="949325">
              <a:lnSpc>
                <a:spcPct val="100000"/>
              </a:lnSpc>
            </a:pPr>
            <a:r>
              <a:rPr spc="-5" dirty="0"/>
              <a:t>Prof. </a:t>
            </a:r>
            <a:r>
              <a:rPr spc="-10" dirty="0"/>
              <a:t>C.J. </a:t>
            </a:r>
            <a:r>
              <a:rPr spc="-5" dirty="0"/>
              <a:t>Taylor  University of</a:t>
            </a:r>
            <a:r>
              <a:rPr spc="-75" dirty="0"/>
              <a:t> </a:t>
            </a:r>
            <a:r>
              <a:rPr spc="-5" dirty="0"/>
              <a:t>Pennsylvania</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1</a:t>
            </a:fld>
            <a:endParaRPr spc="-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138555" algn="l">
              <a:lnSpc>
                <a:spcPct val="100000"/>
              </a:lnSpc>
            </a:pPr>
            <a:r>
              <a:rPr lang="zh-CN" altLang="en-US" spc="-5" dirty="0" smtClean="0"/>
              <a:t>       增加维度</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10</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625601" y="2057400"/>
                <a:ext cx="10439400" cy="60864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t>我们将表单</a:t>
                </a:r>
                <a14:m>
                  <m:oMath xmlns:m="http://schemas.openxmlformats.org/officeDocument/2006/math">
                    <m:d>
                      <m:dPr>
                        <m:ctrlPr>
                          <a:rPr lang="en-US" altLang="zh-CN" sz="2400" i="1" dirty="0" smtClean="0">
                            <a:latin typeface="Cambria Math" panose="02040503050406030204" pitchFamily="18" charset="0"/>
                          </a:rPr>
                        </m:ctrlPr>
                      </m:dPr>
                      <m:e>
                        <m:m>
                          <m:mPr>
                            <m:mcs>
                              <m:mc>
                                <m:mcPr>
                                  <m:count m:val="1"/>
                                  <m:mcJc m:val="center"/>
                                </m:mcPr>
                              </m:mc>
                            </m:mcs>
                            <m:ctrlPr>
                              <a:rPr lang="en-US" altLang="zh-CN" sz="2400" i="1" dirty="0" smtClean="0">
                                <a:latin typeface="Cambria Math" panose="02040503050406030204" pitchFamily="18" charset="0"/>
                              </a:rPr>
                            </m:ctrlPr>
                          </m:mPr>
                          <m:mr>
                            <m:e>
                              <m:r>
                                <a:rPr lang="en-US" altLang="zh-CN" sz="2400" i="1" dirty="0" smtClean="0">
                                  <a:latin typeface="Cambria Math" panose="02040503050406030204" pitchFamily="18" charset="0"/>
                                </a:rPr>
                                <m:t>1</m:t>
                              </m:r>
                            </m:e>
                          </m:mr>
                          <m:mr>
                            <m:e>
                              <m:r>
                                <a:rPr lang="en-US" altLang="zh-CN" sz="2400" i="1" dirty="0" smtClean="0">
                                  <a:latin typeface="Cambria Math" panose="02040503050406030204" pitchFamily="18" charset="0"/>
                                </a:rPr>
                                <m:t>2</m:t>
                              </m:r>
                            </m:e>
                          </m:mr>
                        </m:m>
                      </m:e>
                    </m:d>
                  </m:oMath>
                </a14:m>
                <a:r>
                  <a:rPr lang="zh-CN" altLang="en-US" sz="2400" dirty="0"/>
                  <a:t>的向量称为</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𝑅</m:t>
                        </m:r>
                      </m:e>
                      <m:sup>
                        <m:r>
                          <a:rPr lang="en-US" altLang="zh-CN" sz="2400" i="1" dirty="0" smtClean="0">
                            <a:latin typeface="Cambria Math" panose="02040503050406030204" pitchFamily="18" charset="0"/>
                          </a:rPr>
                          <m:t>2</m:t>
                        </m:r>
                      </m:sup>
                    </m:sSup>
                  </m:oMath>
                </a14:m>
                <a:r>
                  <a:rPr lang="zh-CN" altLang="en-US" sz="2400" dirty="0"/>
                  <a:t>的</a:t>
                </a:r>
                <a:r>
                  <a:rPr lang="zh-CN" altLang="en-US" sz="2400" dirty="0" smtClean="0"/>
                  <a:t>元素</a:t>
                </a:r>
                <a:endParaRPr lang="en-US" altLang="zh-CN" sz="2400" dirty="0" smtClean="0"/>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r>
                  <a:rPr lang="zh-CN" altLang="en-US" sz="2400" dirty="0">
                    <a:solidFill>
                      <a:srgbClr val="2E3033"/>
                    </a:solidFill>
                    <a:latin typeface="Arial" panose="020B0604020202020204" pitchFamily="34" charset="0"/>
                  </a:rPr>
                  <a:t>在</a:t>
                </a:r>
                <a:r>
                  <a:rPr lang="zh-CN" altLang="en-US" sz="2400" dirty="0" smtClean="0">
                    <a:solidFill>
                      <a:srgbClr val="2E3033"/>
                    </a:solidFill>
                    <a:latin typeface="Arial" panose="020B0604020202020204" pitchFamily="34" charset="0"/>
                  </a:rPr>
                  <a:t>这里</a:t>
                </a:r>
                <a:r>
                  <a:rPr lang="en-US" altLang="zh-CN" sz="2400" dirty="0" smtClean="0">
                    <a:solidFill>
                      <a:srgbClr val="2E3033"/>
                    </a:solidFill>
                    <a:latin typeface="Arial" panose="020B0604020202020204" pitchFamily="34" charset="0"/>
                  </a:rPr>
                  <a:t>R</a:t>
                </a:r>
                <a:r>
                  <a:rPr lang="zh-CN" altLang="en-US" sz="2400" dirty="0" smtClean="0">
                    <a:solidFill>
                      <a:srgbClr val="2E3033"/>
                    </a:solidFill>
                    <a:latin typeface="Arial" panose="020B0604020202020204" pitchFamily="34" charset="0"/>
                  </a:rPr>
                  <a:t>代表的意义，</a:t>
                </a:r>
                <a:r>
                  <a:rPr lang="zh-CN" altLang="en-US" sz="2400" dirty="0">
                    <a:solidFill>
                      <a:srgbClr val="2E3033"/>
                    </a:solidFill>
                    <a:latin typeface="Arial" panose="020B0604020202020204" pitchFamily="34" charset="0"/>
                  </a:rPr>
                  <a:t>矢量中的项是实数，而不是复数，而</a:t>
                </a:r>
                <a:r>
                  <a:rPr lang="en-US" altLang="zh-CN" sz="2400" dirty="0">
                    <a:solidFill>
                      <a:srgbClr val="2E3033"/>
                    </a:solidFill>
                    <a:latin typeface="Arial" panose="020B0604020202020204" pitchFamily="34" charset="0"/>
                  </a:rPr>
                  <a:t>2</a:t>
                </a:r>
                <a:r>
                  <a:rPr lang="zh-CN" altLang="en-US" sz="2400" dirty="0">
                    <a:solidFill>
                      <a:srgbClr val="2E3033"/>
                    </a:solidFill>
                    <a:latin typeface="Arial" panose="020B0604020202020204" pitchFamily="34" charset="0"/>
                  </a:rPr>
                  <a:t>表示矢量中有两个</a:t>
                </a:r>
                <a:r>
                  <a:rPr lang="zh-CN" altLang="en-US" sz="2400" dirty="0" smtClean="0">
                    <a:solidFill>
                      <a:srgbClr val="2E3033"/>
                    </a:solidFill>
                    <a:latin typeface="Arial" panose="020B0604020202020204" pitchFamily="34" charset="0"/>
                  </a:rPr>
                  <a:t>分量</a:t>
                </a:r>
                <a:endParaRPr lang="en-US" altLang="zh-CN" sz="2400" dirty="0" smtClean="0">
                  <a:solidFill>
                    <a:srgbClr val="2E3033"/>
                  </a:solidFill>
                  <a:latin typeface="Arial" panose="020B0604020202020204" pitchFamily="34" charset="0"/>
                </a:endParaRPr>
              </a:p>
              <a:p>
                <a:endParaRPr lang="en-US" altLang="zh-CN" sz="2400" dirty="0" smtClean="0">
                  <a:solidFill>
                    <a:srgbClr val="2E3033"/>
                  </a:solidFill>
                  <a:latin typeface="Arial" panose="020B0604020202020204" pitchFamily="34" charset="0"/>
                </a:endParaRPr>
              </a:p>
              <a:p>
                <a:pPr marL="285750" indent="-285750">
                  <a:buFont typeface="Wingdings" panose="05000000000000000000" pitchFamily="2" charset="2"/>
                  <a:buChar char="l"/>
                </a:pPr>
                <a:r>
                  <a:rPr lang="zh-CN" altLang="en-US" sz="2400" dirty="0">
                    <a:solidFill>
                      <a:srgbClr val="2E3033"/>
                    </a:solidFill>
                    <a:latin typeface="Arial" panose="020B0604020202020204" pitchFamily="34" charset="0"/>
                  </a:rPr>
                  <a:t>在这里，</a:t>
                </a:r>
                <a:r>
                  <a:rPr lang="en-US" altLang="zh-CN" sz="2400" dirty="0">
                    <a:solidFill>
                      <a:srgbClr val="2E3033"/>
                    </a:solidFill>
                    <a:latin typeface="Arial" panose="020B0604020202020204" pitchFamily="34" charset="0"/>
                  </a:rPr>
                  <a:t>R</a:t>
                </a:r>
                <a:r>
                  <a:rPr lang="zh-CN" altLang="en-US" sz="2400" dirty="0">
                    <a:solidFill>
                      <a:srgbClr val="2E3033"/>
                    </a:solidFill>
                    <a:latin typeface="Arial" panose="020B0604020202020204" pitchFamily="34" charset="0"/>
                  </a:rPr>
                  <a:t>提醒我们，矢量中的项是实数，而不是复数，而</a:t>
                </a:r>
                <a:r>
                  <a:rPr lang="en-US" altLang="zh-CN" sz="2400" dirty="0">
                    <a:solidFill>
                      <a:srgbClr val="2E3033"/>
                    </a:solidFill>
                    <a:latin typeface="Arial" panose="020B0604020202020204" pitchFamily="34" charset="0"/>
                  </a:rPr>
                  <a:t>2</a:t>
                </a:r>
                <a:r>
                  <a:rPr lang="zh-CN" altLang="en-US" sz="2400" dirty="0">
                    <a:solidFill>
                      <a:srgbClr val="2E3033"/>
                    </a:solidFill>
                    <a:latin typeface="Arial" panose="020B0604020202020204" pitchFamily="34" charset="0"/>
                  </a:rPr>
                  <a:t>表示矢量中有两个</a:t>
                </a:r>
                <a:r>
                  <a:rPr lang="zh-CN" altLang="en-US" sz="2400" dirty="0" smtClean="0">
                    <a:solidFill>
                      <a:srgbClr val="2E3033"/>
                    </a:solidFill>
                    <a:latin typeface="Arial" panose="020B0604020202020204" pitchFamily="34" charset="0"/>
                  </a:rPr>
                  <a:t>分量</a:t>
                </a:r>
                <a:endParaRPr lang="en-US" altLang="zh-CN" sz="2400" dirty="0" smtClean="0">
                  <a:solidFill>
                    <a:srgbClr val="2E3033"/>
                  </a:solidFill>
                  <a:latin typeface="Arial" panose="020B0604020202020204" pitchFamily="34" charset="0"/>
                </a:endParaRPr>
              </a:p>
              <a:p>
                <a:pPr marL="285750" indent="-285750">
                  <a:buFont typeface="Wingdings" panose="05000000000000000000" pitchFamily="2" charset="2"/>
                  <a:buChar char="l"/>
                </a:pPr>
                <a:endParaRPr lang="en-US" altLang="zh-CN" sz="2400" dirty="0">
                  <a:solidFill>
                    <a:srgbClr val="2E3033"/>
                  </a:solidFill>
                  <a:latin typeface="Arial" panose="020B0604020202020204" pitchFamily="34" charset="0"/>
                </a:endParaRPr>
              </a:p>
              <a:p>
                <a:pPr marL="285750" indent="-285750">
                  <a:buFont typeface="Wingdings" panose="05000000000000000000" pitchFamily="2" charset="2"/>
                  <a:buChar char="l"/>
                </a:pPr>
                <a:r>
                  <a:rPr lang="zh-CN" altLang="en-US" sz="2400" dirty="0" smtClean="0">
                    <a:solidFill>
                      <a:srgbClr val="2E3033"/>
                    </a:solidFill>
                    <a:latin typeface="Arial" panose="020B0604020202020204" pitchFamily="34" charset="0"/>
                  </a:rPr>
                  <a:t>例如：</a:t>
                </a:r>
                <a14:m>
                  <m:oMath xmlns:m="http://schemas.openxmlformats.org/officeDocument/2006/math">
                    <m:d>
                      <m:dPr>
                        <m:ctrlPr>
                          <a:rPr lang="zh-CN" altLang="en-US" sz="2400" i="1" smtClean="0">
                            <a:solidFill>
                              <a:srgbClr val="2E3033"/>
                            </a:solidFill>
                            <a:latin typeface="Cambria Math" panose="02040503050406030204" pitchFamily="18" charset="0"/>
                          </a:rPr>
                        </m:ctrlPr>
                      </m:dPr>
                      <m:e>
                        <m:m>
                          <m:mPr>
                            <m:mcs>
                              <m:mc>
                                <m:mcPr>
                                  <m:count m:val="1"/>
                                  <m:mcJc m:val="center"/>
                                </m:mcPr>
                              </m:mc>
                            </m:mcs>
                            <m:ctrlPr>
                              <a:rPr lang="zh-CN" altLang="en-US" sz="2400" i="1" smtClean="0">
                                <a:solidFill>
                                  <a:srgbClr val="2E3033"/>
                                </a:solidFill>
                                <a:latin typeface="Cambria Math" panose="02040503050406030204" pitchFamily="18" charset="0"/>
                              </a:rPr>
                            </m:ctrlPr>
                          </m:mPr>
                          <m:mr>
                            <m:e>
                              <m:r>
                                <a:rPr lang="zh-CN" altLang="en-US" sz="2400" i="1" smtClean="0">
                                  <a:solidFill>
                                    <a:srgbClr val="2E3033"/>
                                  </a:solidFill>
                                  <a:latin typeface="Cambria Math" panose="02040503050406030204" pitchFamily="18" charset="0"/>
                                </a:rPr>
                                <m:t>2</m:t>
                              </m:r>
                            </m:e>
                          </m:mr>
                          <m:mr>
                            <m:e>
                              <m:r>
                                <a:rPr lang="zh-CN" altLang="en-US" sz="2400" i="1" smtClean="0">
                                  <a:solidFill>
                                    <a:srgbClr val="2E3033"/>
                                  </a:solidFill>
                                  <a:latin typeface="Cambria Math" panose="02040503050406030204" pitchFamily="18" charset="0"/>
                                </a:rPr>
                                <m:t>−3</m:t>
                              </m:r>
                            </m:e>
                          </m:mr>
                          <m:mr>
                            <m:e>
                              <m:r>
                                <a:rPr lang="zh-CN" altLang="en-US" sz="2400" i="1" smtClean="0">
                                  <a:solidFill>
                                    <a:srgbClr val="2E3033"/>
                                  </a:solidFill>
                                  <a:latin typeface="Cambria Math" panose="02040503050406030204" pitchFamily="18" charset="0"/>
                                </a:rPr>
                                <m:t>7</m:t>
                              </m:r>
                            </m:e>
                          </m:mr>
                        </m:m>
                      </m:e>
                    </m:d>
                    <m:r>
                      <a:rPr lang="zh-CN" altLang="en-US" sz="2400" i="1" smtClean="0">
                        <a:solidFill>
                          <a:srgbClr val="2E3033"/>
                        </a:solidFill>
                        <a:latin typeface="Cambria Math" panose="02040503050406030204" pitchFamily="18" charset="0"/>
                      </a:rPr>
                      <m:t>∈</m:t>
                    </m:r>
                    <m:sSup>
                      <m:sSupPr>
                        <m:ctrlPr>
                          <a:rPr lang="zh-CN" altLang="en-US" sz="2400" i="1" smtClean="0">
                            <a:solidFill>
                              <a:srgbClr val="2E3033"/>
                            </a:solidFill>
                            <a:latin typeface="Cambria Math" panose="02040503050406030204" pitchFamily="18" charset="0"/>
                          </a:rPr>
                        </m:ctrlPr>
                      </m:sSupPr>
                      <m:e>
                        <m:r>
                          <a:rPr lang="zh-CN" altLang="en-US" sz="2400" i="1" smtClean="0">
                            <a:solidFill>
                              <a:srgbClr val="2E3033"/>
                            </a:solidFill>
                            <a:latin typeface="Cambria Math" panose="02040503050406030204" pitchFamily="18" charset="0"/>
                          </a:rPr>
                          <m:t>𝑅</m:t>
                        </m:r>
                      </m:e>
                      <m:sup>
                        <m:r>
                          <a:rPr lang="zh-CN" altLang="en-US" sz="2400" i="1" smtClean="0">
                            <a:solidFill>
                              <a:srgbClr val="2E3033"/>
                            </a:solidFill>
                            <a:latin typeface="Cambria Math" panose="02040503050406030204" pitchFamily="18" charset="0"/>
                          </a:rPr>
                          <m:t>3</m:t>
                        </m:r>
                      </m:sup>
                    </m:sSup>
                  </m:oMath>
                </a14:m>
                <a:r>
                  <a:rPr lang="en-US" altLang="zh-CN" sz="2400" dirty="0" smtClean="0">
                    <a:solidFill>
                      <a:srgbClr val="2E3033"/>
                    </a:solidFill>
                    <a:latin typeface="Arial" panose="020B0604020202020204" pitchFamily="34" charset="0"/>
                  </a:rPr>
                  <a:t> </a:t>
                </a:r>
                <a:r>
                  <a:rPr lang="zh-CN" altLang="en-US" sz="2400" dirty="0" smtClean="0">
                    <a:solidFill>
                      <a:srgbClr val="2E3033"/>
                    </a:solidFill>
                    <a:latin typeface="Arial" panose="020B0604020202020204" pitchFamily="34" charset="0"/>
                  </a:rPr>
                  <a:t>，</a:t>
                </a:r>
                <a14:m>
                  <m:oMath xmlns:m="http://schemas.openxmlformats.org/officeDocument/2006/math">
                    <m:d>
                      <m:dPr>
                        <m:ctrlPr>
                          <a:rPr lang="en-US" altLang="zh-CN" sz="2400" i="1" dirty="0" smtClean="0">
                            <a:solidFill>
                              <a:srgbClr val="2E3033"/>
                            </a:solidFill>
                            <a:latin typeface="Cambria Math" panose="02040503050406030204" pitchFamily="18" charset="0"/>
                          </a:rPr>
                        </m:ctrlPr>
                      </m:dPr>
                      <m:e>
                        <m:m>
                          <m:mPr>
                            <m:mcs>
                              <m:mc>
                                <m:mcPr>
                                  <m:count m:val="1"/>
                                  <m:mcJc m:val="center"/>
                                </m:mcPr>
                              </m:mc>
                            </m:mcs>
                            <m:ctrlPr>
                              <a:rPr lang="en-US" altLang="zh-CN" sz="2400" i="1" dirty="0" smtClean="0">
                                <a:solidFill>
                                  <a:srgbClr val="2E3033"/>
                                </a:solidFill>
                                <a:latin typeface="Cambria Math" panose="02040503050406030204" pitchFamily="18" charset="0"/>
                              </a:rPr>
                            </m:ctrlPr>
                          </m:mPr>
                          <m:mr>
                            <m:e>
                              <m:r>
                                <a:rPr lang="en-US" altLang="zh-CN" sz="2400" i="1" dirty="0" smtClean="0">
                                  <a:solidFill>
                                    <a:srgbClr val="2E3033"/>
                                  </a:solidFill>
                                  <a:latin typeface="Cambria Math" panose="02040503050406030204" pitchFamily="18" charset="0"/>
                                </a:rPr>
                                <m:t>2</m:t>
                              </m:r>
                            </m:e>
                          </m:mr>
                          <m:mr>
                            <m:e>
                              <m:r>
                                <a:rPr lang="en-US" altLang="zh-CN" sz="2400" i="1" dirty="0" smtClean="0">
                                  <a:solidFill>
                                    <a:srgbClr val="2E3033"/>
                                  </a:solidFill>
                                  <a:latin typeface="Cambria Math" panose="02040503050406030204" pitchFamily="18" charset="0"/>
                                </a:rPr>
                                <m:t>4</m:t>
                              </m:r>
                            </m:e>
                          </m:mr>
                          <m:mr>
                            <m:e>
                              <m:r>
                                <a:rPr lang="en-US" altLang="zh-CN" sz="2400" i="1" dirty="0" smtClean="0">
                                  <a:solidFill>
                                    <a:srgbClr val="2E3033"/>
                                  </a:solidFill>
                                  <a:latin typeface="Cambria Math" panose="02040503050406030204" pitchFamily="18" charset="0"/>
                                </a:rPr>
                                <m:t>−3</m:t>
                              </m:r>
                            </m:e>
                          </m:mr>
                          <m:mr>
                            <m:e>
                              <m:r>
                                <a:rPr lang="en-US" altLang="zh-CN" sz="2400" i="1" dirty="0" smtClean="0">
                                  <a:solidFill>
                                    <a:srgbClr val="2E3033"/>
                                  </a:solidFill>
                                  <a:latin typeface="Cambria Math" panose="02040503050406030204" pitchFamily="18" charset="0"/>
                                </a:rPr>
                                <m:t>1</m:t>
                              </m:r>
                            </m:e>
                          </m:mr>
                          <m:mr>
                            <m:e>
                              <m:r>
                                <a:rPr lang="en-US" altLang="zh-CN" sz="2400" i="1" dirty="0" smtClean="0">
                                  <a:solidFill>
                                    <a:srgbClr val="2E3033"/>
                                  </a:solidFill>
                                  <a:latin typeface="Cambria Math" panose="02040503050406030204" pitchFamily="18" charset="0"/>
                                </a:rPr>
                                <m:t>7</m:t>
                              </m:r>
                            </m:e>
                          </m:mr>
                          <m:mr>
                            <m:e>
                              <m:r>
                                <a:rPr lang="en-US" altLang="zh-CN" sz="2400" i="1" dirty="0" smtClean="0">
                                  <a:solidFill>
                                    <a:srgbClr val="2E3033"/>
                                  </a:solidFill>
                                  <a:latin typeface="Cambria Math" panose="02040503050406030204" pitchFamily="18" charset="0"/>
                                </a:rPr>
                                <m:t>−2</m:t>
                              </m:r>
                            </m:e>
                          </m:mr>
                        </m:m>
                      </m:e>
                    </m:d>
                    <m:r>
                      <a:rPr lang="en-US" altLang="zh-CN" sz="2400" i="1" dirty="0" smtClean="0">
                        <a:solidFill>
                          <a:srgbClr val="2E3033"/>
                        </a:solidFill>
                        <a:latin typeface="Cambria Math" panose="02040503050406030204" pitchFamily="18" charset="0"/>
                      </a:rPr>
                      <m:t>∈</m:t>
                    </m:r>
                    <m:sSup>
                      <m:sSupPr>
                        <m:ctrlPr>
                          <a:rPr lang="en-US" altLang="zh-CN" sz="2400" i="1" dirty="0" smtClean="0">
                            <a:solidFill>
                              <a:srgbClr val="2E3033"/>
                            </a:solidFill>
                            <a:latin typeface="Cambria Math" panose="02040503050406030204" pitchFamily="18" charset="0"/>
                          </a:rPr>
                        </m:ctrlPr>
                      </m:sSupPr>
                      <m:e>
                        <m:r>
                          <a:rPr lang="en-US" altLang="zh-CN" sz="2400" i="1" dirty="0" smtClean="0">
                            <a:solidFill>
                              <a:srgbClr val="2E3033"/>
                            </a:solidFill>
                            <a:latin typeface="Cambria Math" panose="02040503050406030204" pitchFamily="18" charset="0"/>
                          </a:rPr>
                          <m:t>𝑅</m:t>
                        </m:r>
                      </m:e>
                      <m:sup>
                        <m:r>
                          <a:rPr lang="en-US" altLang="zh-CN" sz="2400" i="1" dirty="0" smtClean="0">
                            <a:solidFill>
                              <a:srgbClr val="2E3033"/>
                            </a:solidFill>
                            <a:latin typeface="Cambria Math" panose="02040503050406030204" pitchFamily="18" charset="0"/>
                          </a:rPr>
                          <m:t>6</m:t>
                        </m:r>
                      </m:sup>
                    </m:sSup>
                  </m:oMath>
                </a14:m>
                <a:endParaRPr lang="en-US" altLang="zh-CN" sz="2400" dirty="0" smtClean="0">
                  <a:solidFill>
                    <a:srgbClr val="2E3033"/>
                  </a:solidFill>
                  <a:latin typeface="Arial" panose="020B0604020202020204" pitchFamily="34" charset="0"/>
                </a:endParaRPr>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endParaRPr lang="en-US" altLang="zh-CN"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25601" y="2057400"/>
                <a:ext cx="10439400" cy="6086410"/>
              </a:xfrm>
              <a:prstGeom prst="rect">
                <a:avLst/>
              </a:prstGeom>
              <a:blipFill>
                <a:blip r:embed="rId2"/>
                <a:stretch>
                  <a:fillRect l="-81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827530">
              <a:lnSpc>
                <a:spcPct val="100000"/>
              </a:lnSpc>
            </a:pPr>
            <a:r>
              <a:rPr lang="zh-CN" altLang="en-US" spc="-5" dirty="0" smtClean="0"/>
              <a:t>三维笛卡尔系</a:t>
            </a:r>
            <a:endParaRPr dirty="0"/>
          </a:p>
        </p:txBody>
      </p:sp>
      <p:sp>
        <p:nvSpPr>
          <p:cNvPr id="3" name="object 3"/>
          <p:cNvSpPr txBox="1"/>
          <p:nvPr/>
        </p:nvSpPr>
        <p:spPr>
          <a:xfrm>
            <a:off x="2070099" y="1630171"/>
            <a:ext cx="9143491" cy="1292662"/>
          </a:xfrm>
          <a:prstGeom prst="rect">
            <a:avLst/>
          </a:prstGeom>
        </p:spPr>
        <p:txBody>
          <a:bodyPr vert="horz" wrap="square" lIns="0" tIns="0" rIns="0" bIns="0" rtlCol="0">
            <a:spAutoFit/>
          </a:bodyPr>
          <a:lstStyle/>
          <a:p>
            <a:pPr marL="584200" marR="5080" indent="-571500">
              <a:lnSpc>
                <a:spcPct val="100000"/>
              </a:lnSpc>
              <a:buSzPct val="170238"/>
              <a:buChar char="•"/>
              <a:tabLst>
                <a:tab pos="584200" algn="l"/>
              </a:tabLst>
            </a:pPr>
            <a:r>
              <a:rPr lang="zh-CN" altLang="en-US" sz="4200" dirty="0" smtClean="0">
                <a:latin typeface="Calibri"/>
                <a:cs typeface="Calibri"/>
              </a:rPr>
              <a:t>我们将要研究空间中的物体位置，所以三维的坐标系对我们有帮助。</a:t>
            </a:r>
            <a:endParaRPr sz="4200" dirty="0">
              <a:latin typeface="Calibri"/>
              <a:cs typeface="Calibri"/>
            </a:endParaRPr>
          </a:p>
        </p:txBody>
      </p:sp>
      <p:sp>
        <p:nvSpPr>
          <p:cNvPr id="4" name="object 4"/>
          <p:cNvSpPr/>
          <p:nvPr/>
        </p:nvSpPr>
        <p:spPr>
          <a:xfrm>
            <a:off x="5962646" y="4280153"/>
            <a:ext cx="1905" cy="2731135"/>
          </a:xfrm>
          <a:custGeom>
            <a:avLst/>
            <a:gdLst/>
            <a:ahLst/>
            <a:cxnLst/>
            <a:rect l="l" t="t" r="r" b="b"/>
            <a:pathLst>
              <a:path w="1904" h="2731134">
                <a:moveTo>
                  <a:pt x="1485" y="0"/>
                </a:moveTo>
                <a:lnTo>
                  <a:pt x="0" y="2731008"/>
                </a:lnTo>
              </a:path>
            </a:pathLst>
          </a:custGeom>
          <a:ln w="38100">
            <a:solidFill>
              <a:srgbClr val="000000"/>
            </a:solidFill>
          </a:ln>
        </p:spPr>
        <p:txBody>
          <a:bodyPr wrap="square" lIns="0" tIns="0" rIns="0" bIns="0" rtlCol="0"/>
          <a:lstStyle/>
          <a:p>
            <a:endParaRPr/>
          </a:p>
        </p:txBody>
      </p:sp>
      <p:sp>
        <p:nvSpPr>
          <p:cNvPr id="5" name="object 5"/>
          <p:cNvSpPr/>
          <p:nvPr/>
        </p:nvSpPr>
        <p:spPr>
          <a:xfrm>
            <a:off x="5906954" y="4203953"/>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6" name="object 6"/>
          <p:cNvSpPr/>
          <p:nvPr/>
        </p:nvSpPr>
        <p:spPr>
          <a:xfrm>
            <a:off x="5962650" y="7011201"/>
            <a:ext cx="2909570" cy="1905"/>
          </a:xfrm>
          <a:custGeom>
            <a:avLst/>
            <a:gdLst/>
            <a:ahLst/>
            <a:cxnLst/>
            <a:rect l="l" t="t" r="r" b="b"/>
            <a:pathLst>
              <a:path w="2909570" h="1904">
                <a:moveTo>
                  <a:pt x="2909316" y="0"/>
                </a:moveTo>
                <a:lnTo>
                  <a:pt x="0" y="1485"/>
                </a:lnTo>
              </a:path>
            </a:pathLst>
          </a:custGeom>
          <a:ln w="38100">
            <a:solidFill>
              <a:srgbClr val="000000"/>
            </a:solidFill>
          </a:ln>
        </p:spPr>
        <p:txBody>
          <a:bodyPr wrap="square" lIns="0" tIns="0" rIns="0" bIns="0" rtlCol="0"/>
          <a:lstStyle/>
          <a:p>
            <a:endParaRPr/>
          </a:p>
        </p:txBody>
      </p:sp>
      <p:sp>
        <p:nvSpPr>
          <p:cNvPr id="7" name="object 7"/>
          <p:cNvSpPr/>
          <p:nvPr/>
        </p:nvSpPr>
        <p:spPr>
          <a:xfrm>
            <a:off x="8833840" y="6954060"/>
            <a:ext cx="114935" cy="114300"/>
          </a:xfrm>
          <a:custGeom>
            <a:avLst/>
            <a:gdLst/>
            <a:ahLst/>
            <a:cxnLst/>
            <a:rect l="l" t="t" r="r" b="b"/>
            <a:pathLst>
              <a:path w="114934" h="114300">
                <a:moveTo>
                  <a:pt x="0" y="0"/>
                </a:moveTo>
                <a:lnTo>
                  <a:pt x="38125" y="57137"/>
                </a:lnTo>
                <a:lnTo>
                  <a:pt x="50" y="114299"/>
                </a:lnTo>
                <a:lnTo>
                  <a:pt x="114325" y="57099"/>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3792628" y="7002016"/>
            <a:ext cx="2186940" cy="1285875"/>
          </a:xfrm>
          <a:custGeom>
            <a:avLst/>
            <a:gdLst/>
            <a:ahLst/>
            <a:cxnLst/>
            <a:rect l="l" t="t" r="r" b="b"/>
            <a:pathLst>
              <a:path w="2186940" h="1285875">
                <a:moveTo>
                  <a:pt x="0" y="1285735"/>
                </a:moveTo>
                <a:lnTo>
                  <a:pt x="2186787" y="0"/>
                </a:lnTo>
              </a:path>
            </a:pathLst>
          </a:custGeom>
          <a:ln w="38100">
            <a:solidFill>
              <a:srgbClr val="000000"/>
            </a:solidFill>
          </a:ln>
        </p:spPr>
        <p:txBody>
          <a:bodyPr wrap="square" lIns="0" tIns="0" rIns="0" bIns="0" rtlCol="0"/>
          <a:lstStyle/>
          <a:p>
            <a:endParaRPr/>
          </a:p>
        </p:txBody>
      </p:sp>
      <p:sp>
        <p:nvSpPr>
          <p:cNvPr id="9" name="object 9"/>
          <p:cNvSpPr/>
          <p:nvPr/>
        </p:nvSpPr>
        <p:spPr>
          <a:xfrm>
            <a:off x="3726946" y="8219175"/>
            <a:ext cx="127635" cy="107314"/>
          </a:xfrm>
          <a:custGeom>
            <a:avLst/>
            <a:gdLst/>
            <a:ahLst/>
            <a:cxnLst/>
            <a:rect l="l" t="t" r="r" b="b"/>
            <a:pathLst>
              <a:path w="127635" h="107315">
                <a:moveTo>
                  <a:pt x="69570" y="0"/>
                </a:moveTo>
                <a:lnTo>
                  <a:pt x="0" y="107200"/>
                </a:lnTo>
                <a:lnTo>
                  <a:pt x="127495" y="98539"/>
                </a:lnTo>
                <a:lnTo>
                  <a:pt x="65684" y="68579"/>
                </a:lnTo>
                <a:lnTo>
                  <a:pt x="69570" y="0"/>
                </a:lnTo>
                <a:close/>
              </a:path>
            </a:pathLst>
          </a:custGeom>
          <a:solidFill>
            <a:srgbClr val="000000"/>
          </a:solidFill>
        </p:spPr>
        <p:txBody>
          <a:bodyPr wrap="square" lIns="0" tIns="0" rIns="0" bIns="0" rtlCol="0"/>
          <a:lstStyle/>
          <a:p>
            <a:endParaRPr/>
          </a:p>
        </p:txBody>
      </p:sp>
      <p:sp>
        <p:nvSpPr>
          <p:cNvPr id="10" name="object 10"/>
          <p:cNvSpPr txBox="1"/>
          <p:nvPr/>
        </p:nvSpPr>
        <p:spPr>
          <a:xfrm>
            <a:off x="8112221" y="4688391"/>
            <a:ext cx="1668145"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(1, 3,</a:t>
            </a:r>
            <a:r>
              <a:rPr sz="4200" spc="-70" dirty="0">
                <a:latin typeface="Calibri"/>
                <a:cs typeface="Calibri"/>
              </a:rPr>
              <a:t> </a:t>
            </a:r>
            <a:r>
              <a:rPr sz="4200" spc="-5" dirty="0">
                <a:latin typeface="Calibri"/>
                <a:cs typeface="Calibri"/>
              </a:rPr>
              <a:t>2)</a:t>
            </a:r>
            <a:endParaRPr sz="4200">
              <a:latin typeface="Calibri"/>
              <a:cs typeface="Calibri"/>
            </a:endParaRPr>
          </a:p>
        </p:txBody>
      </p:sp>
      <p:sp>
        <p:nvSpPr>
          <p:cNvPr id="11" name="object 11"/>
          <p:cNvSpPr txBox="1"/>
          <p:nvPr/>
        </p:nvSpPr>
        <p:spPr>
          <a:xfrm>
            <a:off x="7003816" y="5621841"/>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2" name="object 12"/>
          <p:cNvSpPr txBox="1"/>
          <p:nvPr/>
        </p:nvSpPr>
        <p:spPr>
          <a:xfrm>
            <a:off x="8621618" y="7107894"/>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3" name="object 13"/>
          <p:cNvSpPr txBox="1"/>
          <p:nvPr/>
        </p:nvSpPr>
        <p:spPr>
          <a:xfrm>
            <a:off x="5429219" y="4326746"/>
            <a:ext cx="26733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y</a:t>
            </a:r>
            <a:endParaRPr sz="4200">
              <a:latin typeface="Calibri"/>
              <a:cs typeface="Calibri"/>
            </a:endParaRPr>
          </a:p>
        </p:txBody>
      </p:sp>
      <p:sp>
        <p:nvSpPr>
          <p:cNvPr id="14" name="object 14"/>
          <p:cNvSpPr/>
          <p:nvPr/>
        </p:nvSpPr>
        <p:spPr>
          <a:xfrm>
            <a:off x="7581900" y="4724400"/>
            <a:ext cx="361187" cy="38252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7621523" y="4738115"/>
            <a:ext cx="281940" cy="303275"/>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3352258" y="7469691"/>
            <a:ext cx="23622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z</a:t>
            </a:r>
            <a:endParaRPr sz="4200">
              <a:latin typeface="Calibri"/>
              <a:cs typeface="Calibri"/>
            </a:endParaRPr>
          </a:p>
        </p:txBody>
      </p:sp>
      <p:sp>
        <p:nvSpPr>
          <p:cNvPr id="17" name="object 17"/>
          <p:cNvSpPr/>
          <p:nvPr/>
        </p:nvSpPr>
        <p:spPr>
          <a:xfrm>
            <a:off x="5979415" y="5100663"/>
            <a:ext cx="1594485" cy="1910714"/>
          </a:xfrm>
          <a:custGeom>
            <a:avLst/>
            <a:gdLst/>
            <a:ahLst/>
            <a:cxnLst/>
            <a:rect l="l" t="t" r="r" b="b"/>
            <a:pathLst>
              <a:path w="1594484" h="1910715">
                <a:moveTo>
                  <a:pt x="1594053" y="0"/>
                </a:moveTo>
                <a:lnTo>
                  <a:pt x="0" y="1910499"/>
                </a:lnTo>
              </a:path>
            </a:pathLst>
          </a:custGeom>
          <a:ln w="38100">
            <a:solidFill>
              <a:srgbClr val="000000"/>
            </a:solidFill>
            <a:prstDash val="lgDash"/>
          </a:ln>
        </p:spPr>
        <p:txBody>
          <a:bodyPr wrap="square" lIns="0" tIns="0" rIns="0" bIns="0" rtlCol="0"/>
          <a:lstStyle/>
          <a:p>
            <a:endParaRPr/>
          </a:p>
        </p:txBody>
      </p:sp>
      <p:sp>
        <p:nvSpPr>
          <p:cNvPr id="18" name="object 18"/>
          <p:cNvSpPr/>
          <p:nvPr/>
        </p:nvSpPr>
        <p:spPr>
          <a:xfrm>
            <a:off x="7505178" y="5042151"/>
            <a:ext cx="117475" cy="124460"/>
          </a:xfrm>
          <a:custGeom>
            <a:avLst/>
            <a:gdLst/>
            <a:ahLst/>
            <a:cxnLst/>
            <a:rect l="l" t="t" r="r" b="b"/>
            <a:pathLst>
              <a:path w="117475" h="124460">
                <a:moveTo>
                  <a:pt x="117106" y="0"/>
                </a:moveTo>
                <a:lnTo>
                  <a:pt x="0" y="51142"/>
                </a:lnTo>
                <a:lnTo>
                  <a:pt x="68287" y="58508"/>
                </a:lnTo>
                <a:lnTo>
                  <a:pt x="87756" y="124371"/>
                </a:lnTo>
                <a:lnTo>
                  <a:pt x="117106" y="0"/>
                </a:lnTo>
                <a:close/>
              </a:path>
            </a:pathLst>
          </a:custGeom>
          <a:solidFill>
            <a:srgbClr val="000000"/>
          </a:solidFill>
        </p:spPr>
        <p:txBody>
          <a:bodyPr wrap="square" lIns="0" tIns="0" rIns="0" bIns="0" rtlCol="0"/>
          <a:lstStyle/>
          <a:p>
            <a:endParaRPr/>
          </a:p>
        </p:txBody>
      </p:sp>
      <p:sp>
        <p:nvSpPr>
          <p:cNvPr id="19" name="object 19"/>
          <p:cNvSpPr/>
          <p:nvPr/>
        </p:nvSpPr>
        <p:spPr>
          <a:xfrm>
            <a:off x="7777733" y="4970526"/>
            <a:ext cx="41910" cy="3328035"/>
          </a:xfrm>
          <a:custGeom>
            <a:avLst/>
            <a:gdLst/>
            <a:ahLst/>
            <a:cxnLst/>
            <a:rect l="l" t="t" r="r" b="b"/>
            <a:pathLst>
              <a:path w="41909" h="3328034">
                <a:moveTo>
                  <a:pt x="0" y="0"/>
                </a:moveTo>
                <a:lnTo>
                  <a:pt x="41338" y="3327501"/>
                </a:lnTo>
              </a:path>
            </a:pathLst>
          </a:custGeom>
          <a:ln w="25907">
            <a:solidFill>
              <a:srgbClr val="000000"/>
            </a:solidFill>
            <a:prstDash val="lgDash"/>
          </a:ln>
        </p:spPr>
        <p:txBody>
          <a:bodyPr wrap="square" lIns="0" tIns="0" rIns="0" bIns="0" rtlCol="0"/>
          <a:lstStyle/>
          <a:p>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11</a:t>
            </a:fld>
            <a:endParaRPr spc="-5"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smtClean="0">
                <a:latin typeface="Calibri"/>
                <a:cs typeface="Calibri"/>
              </a:rPr>
              <a:t>视频</a:t>
            </a:r>
            <a:r>
              <a:rPr sz="6000" spc="-120" dirty="0" smtClean="0">
                <a:latin typeface="Calibri"/>
                <a:cs typeface="Calibri"/>
              </a:rPr>
              <a:t> </a:t>
            </a:r>
            <a:r>
              <a:rPr sz="6000" spc="-5" dirty="0">
                <a:latin typeface="Calibri"/>
                <a:cs typeface="Calibri"/>
              </a:rPr>
              <a:t>1.2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12</a:t>
            </a:fld>
            <a:endParaRPr spc="-5"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161540">
              <a:lnSpc>
                <a:spcPct val="100000"/>
              </a:lnSpc>
            </a:pPr>
            <a:r>
              <a:rPr lang="zh-CN" altLang="en-US" dirty="0" smtClean="0"/>
              <a:t>       内积</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13</a:t>
            </a:fld>
            <a:endParaRPr spc="-5" dirty="0"/>
          </a:p>
        </p:txBody>
      </p:sp>
      <mc:AlternateContent xmlns:mc="http://schemas.openxmlformats.org/markup-compatibility/2006" xmlns:a14="http://schemas.microsoft.com/office/drawing/2010/main">
        <mc:Choice Requires="a14">
          <p:sp>
            <p:nvSpPr>
              <p:cNvPr id="8" name="文本框 7"/>
              <p:cNvSpPr txBox="1"/>
              <p:nvPr/>
            </p:nvSpPr>
            <p:spPr>
              <a:xfrm>
                <a:off x="1397001" y="1905000"/>
                <a:ext cx="9296400" cy="3395738"/>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已经知道两个向量</a:t>
                </a:r>
                <a:r>
                  <a:rPr lang="en-US" altLang="zh-CN" sz="2800" dirty="0" smtClean="0"/>
                  <a:t>V</a:t>
                </a:r>
                <a:r>
                  <a:rPr lang="zh-CN" altLang="en-US" sz="2800" dirty="0" smtClean="0"/>
                  <a:t>，</a:t>
                </a:r>
                <a:r>
                  <a:rPr lang="en-US" altLang="zh-CN" sz="2800" dirty="0" smtClean="0"/>
                  <a:t>W </a:t>
                </a:r>
                <a14:m>
                  <m:oMath xmlns:m="http://schemas.openxmlformats.org/officeDocument/2006/math">
                    <m:r>
                      <a:rPr lang="zh-CN" altLang="en-US" sz="2800" i="1" smtClean="0">
                        <a:latin typeface="Cambria Math" panose="02040503050406030204" pitchFamily="18" charset="0"/>
                      </a:rPr>
                      <m:t>𝜖</m:t>
                    </m:r>
                    <m:sSup>
                      <m:sSupPr>
                        <m:ctrlPr>
                          <a:rPr lang="zh-CN" altLang="en-US" sz="2800" i="1" smtClean="0">
                            <a:latin typeface="Cambria Math" panose="02040503050406030204" pitchFamily="18" charset="0"/>
                          </a:rPr>
                        </m:ctrlPr>
                      </m:sSupPr>
                      <m:e>
                        <m:r>
                          <a:rPr lang="zh-CN" altLang="en-US" sz="2800" i="1" smtClean="0">
                            <a:latin typeface="Cambria Math" panose="02040503050406030204" pitchFamily="18" charset="0"/>
                          </a:rPr>
                          <m:t>𝑅</m:t>
                        </m:r>
                      </m:e>
                      <m:sup>
                        <m:r>
                          <a:rPr lang="zh-CN" altLang="en-US" sz="2800" i="1" smtClean="0">
                            <a:latin typeface="Cambria Math" panose="02040503050406030204" pitchFamily="18" charset="0"/>
                          </a:rPr>
                          <m:t>2</m:t>
                        </m:r>
                      </m:sup>
                    </m:sSup>
                  </m:oMath>
                </a14:m>
                <a:r>
                  <a:rPr lang="zh-CN" altLang="en-US" sz="2800" dirty="0" smtClean="0"/>
                  <a:t>，则它们的内积</a:t>
                </a:r>
                <a14:m>
                  <m:oMath xmlns:m="http://schemas.openxmlformats.org/officeDocument/2006/math">
                    <m:r>
                      <a:rPr lang="zh-CN" altLang="en-US" sz="2800" i="1">
                        <a:latin typeface="Cambria Math" panose="02040503050406030204" pitchFamily="18" charset="0"/>
                      </a:rPr>
                      <m:t>𝑣</m:t>
                    </m:r>
                    <m:r>
                      <a:rPr lang="zh-CN" altLang="en-US" sz="2800" i="1">
                        <a:latin typeface="Cambria Math" panose="02040503050406030204" pitchFamily="18" charset="0"/>
                      </a:rPr>
                      <m:t>⋅</m:t>
                    </m:r>
                    <m:r>
                      <a:rPr lang="zh-CN" altLang="en-US" sz="2800" i="1">
                        <a:latin typeface="Cambria Math" panose="02040503050406030204" pitchFamily="18" charset="0"/>
                      </a:rPr>
                      <m:t>𝑤</m:t>
                    </m:r>
                  </m:oMath>
                </a14:m>
                <a:r>
                  <a:rPr lang="zh-CN" altLang="en-US" sz="2800" dirty="0" smtClean="0"/>
                  <a:t>可表示为：</a:t>
                </a:r>
                <a:endParaRPr lang="en-US" altLang="zh-CN" sz="2800" dirty="0"/>
              </a:p>
              <a:p>
                <a:r>
                  <a:rPr lang="en-US" altLang="zh-CN" sz="2800" dirty="0" smtClean="0"/>
                  <a:t>                            </a:t>
                </a:r>
                <a14:m>
                  <m:oMath xmlns:m="http://schemas.openxmlformats.org/officeDocument/2006/math">
                    <m:r>
                      <a:rPr lang="zh-CN" altLang="en-US" sz="2800" i="1">
                        <a:latin typeface="Cambria Math" panose="02040503050406030204" pitchFamily="18" charset="0"/>
                      </a:rPr>
                      <m:t>𝑣</m:t>
                    </m:r>
                    <m:r>
                      <a:rPr lang="zh-CN" altLang="en-US" sz="2800" i="1">
                        <a:latin typeface="Cambria Math" panose="02040503050406030204" pitchFamily="18" charset="0"/>
                      </a:rPr>
                      <m:t>⋅</m:t>
                    </m:r>
                    <m:r>
                      <a:rPr lang="zh-CN" altLang="en-US" sz="2800" i="1">
                        <a:latin typeface="Cambria Math" panose="02040503050406030204" pitchFamily="18" charset="0"/>
                      </a:rPr>
                      <m:t>𝑤</m:t>
                    </m:r>
                    <m:r>
                      <a:rPr lang="zh-CN" altLang="en-US" sz="2800" i="1">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1</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𝑤</m:t>
                        </m:r>
                      </m:e>
                      <m:sub>
                        <m:r>
                          <a:rPr lang="zh-CN" altLang="en-US" sz="2800" i="1">
                            <a:latin typeface="Cambria Math" panose="02040503050406030204" pitchFamily="18" charset="0"/>
                          </a:rPr>
                          <m:t>1</m:t>
                        </m:r>
                      </m:sub>
                    </m:sSub>
                    <m:r>
                      <a:rPr lang="zh-CN" altLang="en-US" sz="2800" i="1">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2</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𝑤</m:t>
                        </m:r>
                      </m:e>
                      <m:sub>
                        <m:r>
                          <a:rPr lang="zh-CN" altLang="en-US" sz="2800" i="1">
                            <a:latin typeface="Cambria Math" panose="02040503050406030204" pitchFamily="18" charset="0"/>
                          </a:rPr>
                          <m:t>2</m:t>
                        </m:r>
                      </m:sub>
                    </m:sSub>
                  </m:oMath>
                </a14:m>
                <a:r>
                  <a:rPr lang="zh-CN" altLang="en-US" sz="2800" dirty="0" smtClean="0"/>
                  <a:t>                                      </a:t>
                </a:r>
                <a:endParaRPr lang="en-US" altLang="zh-CN" sz="2800" dirty="0" smtClean="0"/>
              </a:p>
              <a:p>
                <a:r>
                  <a:rPr lang="zh-CN" altLang="en-US" sz="2800" dirty="0" smtClean="0"/>
                  <a:t>      这里：</a:t>
                </a:r>
                <a:endParaRPr lang="en-US" altLang="zh-CN" sz="2800" dirty="0" smtClean="0"/>
              </a:p>
              <a:p>
                <a:r>
                  <a:rPr lang="en-US" altLang="zh-CN" sz="2800" dirty="0"/>
                  <a:t> </a:t>
                </a:r>
                <a:r>
                  <a:rPr lang="en-US" altLang="zh-CN" sz="2800" dirty="0" smtClean="0"/>
                  <a:t>                  </a:t>
                </a:r>
                <a14:m>
                  <m:oMath xmlns:m="http://schemas.openxmlformats.org/officeDocument/2006/math">
                    <m:r>
                      <a:rPr lang="en-US" altLang="zh-CN" sz="2800" i="1" smtClean="0">
                        <a:latin typeface="Cambria Math" panose="02040503050406030204" pitchFamily="18" charset="0"/>
                      </a:rPr>
                      <m:t>𝑣</m:t>
                    </m:r>
                    <m:r>
                      <a:rPr lang="en-US" altLang="zh-CN" sz="2800" i="1" smtClean="0">
                        <a:latin typeface="Cambria Math" panose="02040503050406030204" pitchFamily="18" charset="0"/>
                      </a:rPr>
                      <m:t>=</m:t>
                    </m:r>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𝑣</m:t>
                                  </m:r>
                                </m:e>
                                <m:sub>
                                  <m:r>
                                    <a:rPr lang="en-US" altLang="zh-CN" sz="2800" i="1" smtClean="0">
                                      <a:latin typeface="Cambria Math" panose="02040503050406030204" pitchFamily="18" charset="0"/>
                                    </a:rPr>
                                    <m:t>1</m:t>
                                  </m:r>
                                </m:sub>
                              </m:sSub>
                            </m:e>
                          </m:mr>
                          <m:mr>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𝑣</m:t>
                                  </m:r>
                                </m:e>
                                <m:sub>
                                  <m:r>
                                    <a:rPr lang="en-US" altLang="zh-CN" sz="2800" i="1" smtClean="0">
                                      <a:latin typeface="Cambria Math" panose="02040503050406030204" pitchFamily="18" charset="0"/>
                                    </a:rPr>
                                    <m:t>2</m:t>
                                  </m:r>
                                </m:sub>
                              </m:sSub>
                            </m:e>
                          </m:mr>
                        </m:m>
                      </m:e>
                    </m:d>
                  </m:oMath>
                </a14:m>
                <a:r>
                  <a:rPr lang="en-US" altLang="zh-CN" sz="2800" dirty="0" smtClean="0"/>
                  <a:t>     </a:t>
                </a:r>
                <a:r>
                  <a:rPr lang="zh-CN" altLang="en-US" sz="2800" dirty="0" smtClean="0"/>
                  <a:t>，</a:t>
                </a:r>
                <a:r>
                  <a:rPr lang="en-US" altLang="zh-CN" sz="2800" dirty="0" smtClean="0"/>
                  <a:t>     </a:t>
                </a:r>
                <a14:m>
                  <m:oMath xmlns:m="http://schemas.openxmlformats.org/officeDocument/2006/math">
                    <m:r>
                      <a:rPr lang="en-US" altLang="zh-CN" sz="2800" i="1" dirty="0" smtClean="0">
                        <a:latin typeface="Cambria Math" panose="02040503050406030204" pitchFamily="18" charset="0"/>
                      </a:rPr>
                      <m:t>𝜔</m:t>
                    </m:r>
                    <m:r>
                      <a:rPr lang="en-US" altLang="zh-CN" sz="2800" i="1" dirty="0" smtClean="0">
                        <a:latin typeface="Cambria Math" panose="02040503050406030204" pitchFamily="18" charset="0"/>
                      </a:rPr>
                      <m:t>=</m:t>
                    </m:r>
                    <m:d>
                      <m:dPr>
                        <m:ctrlPr>
                          <a:rPr lang="en-US" altLang="zh-CN" sz="2800" i="1" dirty="0" smtClean="0">
                            <a:latin typeface="Cambria Math" panose="02040503050406030204" pitchFamily="18" charset="0"/>
                          </a:rPr>
                        </m:ctrlPr>
                      </m:dPr>
                      <m:e>
                        <m:m>
                          <m:mPr>
                            <m:mcs>
                              <m:mc>
                                <m:mcPr>
                                  <m:count m:val="1"/>
                                  <m:mcJc m:val="center"/>
                                </m:mcPr>
                              </m:mc>
                            </m:mcs>
                            <m:ctrlPr>
                              <a:rPr lang="en-US" altLang="zh-CN" sz="2800" i="1" dirty="0" smtClean="0">
                                <a:latin typeface="Cambria Math" panose="02040503050406030204" pitchFamily="18" charset="0"/>
                              </a:rPr>
                            </m:ctrlPr>
                          </m:mPr>
                          <m:mr>
                            <m:e>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𝑤</m:t>
                                  </m:r>
                                </m:e>
                                <m:sub>
                                  <m:r>
                                    <a:rPr lang="en-US" altLang="zh-CN" sz="2800" i="1" dirty="0" smtClean="0">
                                      <a:latin typeface="Cambria Math" panose="02040503050406030204" pitchFamily="18" charset="0"/>
                                    </a:rPr>
                                    <m:t>1</m:t>
                                  </m:r>
                                </m:sub>
                              </m:sSub>
                            </m:e>
                          </m:mr>
                          <m:mr>
                            <m:e>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𝑤</m:t>
                                  </m:r>
                                </m:e>
                                <m:sub>
                                  <m:r>
                                    <a:rPr lang="en-US" altLang="zh-CN" sz="2800" i="1" dirty="0" smtClean="0">
                                      <a:latin typeface="Cambria Math" panose="02040503050406030204" pitchFamily="18" charset="0"/>
                                    </a:rPr>
                                    <m:t>2</m:t>
                                  </m:r>
                                </m:sub>
                              </m:sSub>
                            </m:e>
                          </m:mr>
                        </m:m>
                      </m:e>
                    </m:d>
                  </m:oMath>
                </a14:m>
                <a:endParaRPr lang="zh-CN" altLang="en-US" sz="2800" dirty="0"/>
              </a:p>
              <a:p>
                <a:pPr marL="457200" indent="-457200">
                  <a:buFont typeface="Wingdings" panose="05000000000000000000" pitchFamily="2" charset="2"/>
                  <a:buChar char="l"/>
                </a:pPr>
                <a:endParaRPr lang="en-US" altLang="zh-CN" sz="2800" dirty="0" smtClean="0"/>
              </a:p>
              <a:p>
                <a:r>
                  <a:rPr lang="en-US" altLang="zh-CN" sz="2800" dirty="0"/>
                  <a:t> </a:t>
                </a:r>
                <a:r>
                  <a:rPr lang="en-US" altLang="zh-CN" sz="2800" dirty="0" smtClean="0"/>
                  <a:t>   </a:t>
                </a:r>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397001" y="1905000"/>
                <a:ext cx="9296400" cy="3395738"/>
              </a:xfrm>
              <a:prstGeom prst="rect">
                <a:avLst/>
              </a:prstGeom>
              <a:blipFill>
                <a:blip r:embed="rId2"/>
                <a:stretch>
                  <a:fillRect l="-1115" t="-26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478831" y="5105400"/>
                <a:ext cx="5708481" cy="3680879"/>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注意，内积的结果返回一个标量</a:t>
                </a:r>
                <a:endParaRPr lang="en-US" altLang="zh-CN" sz="2800" dirty="0" smtClean="0"/>
              </a:p>
              <a:p>
                <a:r>
                  <a:rPr lang="zh-CN" altLang="en-US" sz="2800" dirty="0" smtClean="0"/>
                  <a:t>例如：</a:t>
                </a:r>
                <a:endParaRPr lang="en-US" altLang="zh-CN" sz="2800" dirty="0" smtClean="0"/>
              </a:p>
              <a:p>
                <a:endParaRPr lang="en-US" altLang="zh-CN" sz="2800" dirty="0" smtClean="0"/>
              </a:p>
              <a:p>
                <a:r>
                  <a:rPr lang="en-US" altLang="zh-CN" sz="2800" dirty="0"/>
                  <a:t> </a:t>
                </a:r>
                <a:r>
                  <a:rPr lang="en-US" altLang="zh-CN" sz="2800" dirty="0" smtClean="0"/>
                  <a:t>   </a:t>
                </a:r>
                <a14:m>
                  <m:oMath xmlns:m="http://schemas.openxmlformats.org/officeDocument/2006/math">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1</m:t>
                              </m:r>
                            </m:e>
                          </m:mr>
                          <m:mr>
                            <m:e>
                              <m:r>
                                <a:rPr lang="en-US" altLang="zh-CN" sz="2800" i="1" smtClean="0">
                                  <a:latin typeface="Cambria Math" panose="02040503050406030204" pitchFamily="18" charset="0"/>
                                </a:rPr>
                                <m:t>2</m:t>
                              </m:r>
                            </m:e>
                          </m:mr>
                        </m:m>
                      </m:e>
                    </m:d>
                    <m:r>
                      <a:rPr lang="en-US" altLang="zh-CN" sz="2800" i="1" smtClean="0">
                        <a:latin typeface="Cambria Math" panose="02040503050406030204" pitchFamily="18" charset="0"/>
                      </a:rPr>
                      <m:t>⋅</m:t>
                    </m:r>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3</m:t>
                              </m:r>
                            </m:e>
                          </m:mr>
                          <m:mr>
                            <m:e>
                              <m:r>
                                <a:rPr lang="en-US" altLang="zh-CN" sz="2800" i="1" smtClean="0">
                                  <a:latin typeface="Cambria Math" panose="02040503050406030204" pitchFamily="18" charset="0"/>
                                </a:rPr>
                                <m:t>4</m:t>
                              </m:r>
                            </m:e>
                          </m:mr>
                        </m:m>
                        <m:r>
                          <a:rPr lang="en-US" altLang="zh-CN" sz="2800" b="0" i="1" smtClean="0">
                            <a:latin typeface="Cambria Math" panose="02040503050406030204" pitchFamily="18" charset="0"/>
                          </a:rPr>
                          <m:t> </m:t>
                        </m:r>
                      </m:e>
                    </m:d>
                    <m:r>
                      <a:rPr lang="en-US" altLang="zh-CN" sz="2800" b="0" i="1" smtClean="0">
                        <a:latin typeface="Cambria Math" panose="02040503050406030204" pitchFamily="18" charset="0"/>
                      </a:rPr>
                      <m:t>=1</m:t>
                    </m:r>
                    <m:r>
                      <a:rPr lang="zh-CN" altLang="en-US" sz="2800" i="1">
                        <a:latin typeface="Cambria Math" panose="02040503050406030204" pitchFamily="18" charset="0"/>
                      </a:rPr>
                      <m:t>∗</m:t>
                    </m:r>
                  </m:oMath>
                </a14:m>
                <a:r>
                  <a:rPr lang="en-US" altLang="zh-CN" sz="2800" dirty="0" smtClean="0"/>
                  <a:t>3+2</a:t>
                </a:r>
                <a:r>
                  <a:rPr lang="zh-CN" altLang="en-US" sz="2800" dirty="0" smtClean="0"/>
                  <a:t>*</a:t>
                </a:r>
                <a:r>
                  <a:rPr lang="en-US" altLang="zh-CN" sz="2800" dirty="0" smtClean="0"/>
                  <a:t>4=11</a:t>
                </a:r>
              </a:p>
              <a:p>
                <a:endParaRPr lang="en-US" altLang="zh-CN" sz="2800" dirty="0" smtClean="0"/>
              </a:p>
              <a:p>
                <a:r>
                  <a:rPr lang="en-US" altLang="zh-CN" sz="2800" dirty="0" smtClean="0"/>
                  <a:t>   </a:t>
                </a:r>
                <a14:m>
                  <m:oMath xmlns:m="http://schemas.openxmlformats.org/officeDocument/2006/math">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3</m:t>
                              </m:r>
                            </m:e>
                          </m:mr>
                          <m:mr>
                            <m:e>
                              <m:r>
                                <a:rPr lang="en-US" altLang="zh-CN" sz="2800" i="1" smtClean="0">
                                  <a:latin typeface="Cambria Math" panose="02040503050406030204" pitchFamily="18" charset="0"/>
                                </a:rPr>
                                <m:t>−5</m:t>
                              </m:r>
                            </m:e>
                          </m:mr>
                        </m:m>
                      </m:e>
                    </m:d>
                    <m:r>
                      <a:rPr lang="en-US" altLang="zh-CN" sz="2800" i="1" smtClean="0">
                        <a:latin typeface="Cambria Math" panose="02040503050406030204" pitchFamily="18" charset="0"/>
                      </a:rPr>
                      <m:t>⋅</m:t>
                    </m:r>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2</m:t>
                              </m:r>
                            </m:e>
                          </m:mr>
                          <m:mr>
                            <m:e>
                              <m:r>
                                <a:rPr lang="en-US" altLang="zh-CN" sz="2800" i="1" smtClean="0">
                                  <a:latin typeface="Cambria Math" panose="02040503050406030204" pitchFamily="18" charset="0"/>
                                </a:rPr>
                                <m:t>1</m:t>
                              </m:r>
                            </m:e>
                          </m:mr>
                        </m:m>
                      </m:e>
                    </m:d>
                  </m:oMath>
                </a14:m>
                <a:r>
                  <a:rPr lang="en-US" altLang="zh-CN" sz="2800" dirty="0" smtClean="0"/>
                  <a:t> =3</a:t>
                </a:r>
                <a:r>
                  <a:rPr lang="zh-CN" altLang="en-US" sz="2800" dirty="0" smtClean="0"/>
                  <a:t>*</a:t>
                </a:r>
                <a:r>
                  <a:rPr lang="en-US" altLang="zh-CN" sz="2800" dirty="0" smtClean="0"/>
                  <a:t>2+</a:t>
                </a:r>
                <a:r>
                  <a:rPr lang="zh-CN" altLang="en-US" sz="2800" dirty="0" smtClean="0"/>
                  <a:t>（</a:t>
                </a:r>
                <a:r>
                  <a:rPr lang="en-US" altLang="zh-CN" sz="2800" dirty="0" smtClean="0"/>
                  <a:t>-5</a:t>
                </a:r>
                <a:r>
                  <a:rPr lang="zh-CN" altLang="en-US" sz="2800" dirty="0" smtClean="0"/>
                  <a:t>）*</a:t>
                </a:r>
                <a:r>
                  <a:rPr lang="en-US" altLang="zh-CN" sz="2800" dirty="0" smtClean="0"/>
                  <a:t>1=1</a:t>
                </a:r>
              </a:p>
              <a:p>
                <a:endParaRPr lang="zh-CN" altLang="en-US" sz="28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478831" y="5105400"/>
                <a:ext cx="5708481" cy="3680879"/>
              </a:xfrm>
              <a:prstGeom prst="rect">
                <a:avLst/>
              </a:prstGeom>
              <a:blipFill>
                <a:blip r:embed="rId3"/>
                <a:stretch>
                  <a:fillRect l="-2244" t="-2488" r="-10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859790">
              <a:lnSpc>
                <a:spcPct val="100000"/>
              </a:lnSpc>
            </a:pPr>
            <a:r>
              <a:rPr lang="zh-CN" altLang="en-US" spc="-5" dirty="0" smtClean="0"/>
              <a:t>         多维内积</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14</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791207" y="2590800"/>
                <a:ext cx="9664193" cy="3386953"/>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更一般的情况下，</a:t>
                </a:r>
                <a:r>
                  <a:rPr lang="zh-CN" altLang="en-US" sz="2800" dirty="0"/>
                  <a:t>已经知道两个向量</a:t>
                </a:r>
                <a:r>
                  <a:rPr lang="en-US" altLang="zh-CN" sz="2800" dirty="0"/>
                  <a:t>V</a:t>
                </a:r>
                <a:r>
                  <a:rPr lang="zh-CN" altLang="en-US" sz="2800" dirty="0"/>
                  <a:t>，</a:t>
                </a:r>
                <a:r>
                  <a:rPr lang="en-US" altLang="zh-CN" sz="2800" dirty="0"/>
                  <a:t>W </a:t>
                </a:r>
                <a14:m>
                  <m:oMath xmlns:m="http://schemas.openxmlformats.org/officeDocument/2006/math">
                    <m:r>
                      <a:rPr lang="zh-CN" altLang="en-US" sz="2800" i="1">
                        <a:latin typeface="Cambria Math" panose="02040503050406030204" pitchFamily="18" charset="0"/>
                      </a:rPr>
                      <m:t>𝜖</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en-US" altLang="zh-CN" sz="2800" b="0" i="1" smtClean="0">
                            <a:latin typeface="Cambria Math" panose="02040503050406030204" pitchFamily="18" charset="0"/>
                          </a:rPr>
                          <m:t>𝑛</m:t>
                        </m:r>
                      </m:sup>
                    </m:sSup>
                  </m:oMath>
                </a14:m>
                <a:r>
                  <a:rPr lang="zh-CN" altLang="en-US" sz="2800" dirty="0"/>
                  <a:t>，则它们的内积</a:t>
                </a:r>
                <a14:m>
                  <m:oMath xmlns:m="http://schemas.openxmlformats.org/officeDocument/2006/math">
                    <m:r>
                      <a:rPr lang="zh-CN" altLang="en-US" sz="2800" i="1">
                        <a:latin typeface="Cambria Math" panose="02040503050406030204" pitchFamily="18" charset="0"/>
                      </a:rPr>
                      <m:t>𝑣</m:t>
                    </m:r>
                    <m:r>
                      <a:rPr lang="zh-CN" altLang="en-US" sz="2800" i="1">
                        <a:latin typeface="Cambria Math" panose="02040503050406030204" pitchFamily="18" charset="0"/>
                      </a:rPr>
                      <m:t>⋅</m:t>
                    </m:r>
                    <m:r>
                      <a:rPr lang="zh-CN" altLang="en-US" sz="2800" i="1">
                        <a:latin typeface="Cambria Math" panose="02040503050406030204" pitchFamily="18" charset="0"/>
                      </a:rPr>
                      <m:t>𝑤</m:t>
                    </m:r>
                  </m:oMath>
                </a14:m>
                <a:r>
                  <a:rPr lang="zh-CN" altLang="en-US" sz="2800" dirty="0"/>
                  <a:t>可表示为</a:t>
                </a:r>
                <a:r>
                  <a:rPr lang="zh-CN" altLang="en-US" sz="2800" dirty="0" smtClean="0"/>
                  <a:t>：</a:t>
                </a:r>
                <a:endParaRPr lang="en-US" altLang="zh-CN" sz="2800" dirty="0" smtClean="0"/>
              </a:p>
              <a:p>
                <a:r>
                  <a:rPr lang="en-US" altLang="zh-CN" sz="2800" dirty="0"/>
                  <a:t> </a:t>
                </a:r>
                <a:r>
                  <a:rPr lang="en-US" altLang="zh-CN" sz="2800" dirty="0" smtClean="0"/>
                  <a:t>                                    </a:t>
                </a:r>
                <a14:m>
                  <m:oMath xmlns:m="http://schemas.openxmlformats.org/officeDocument/2006/math">
                    <m:r>
                      <a:rPr lang="en-US" altLang="zh-CN" sz="2800" i="1" smtClean="0">
                        <a:latin typeface="Cambria Math" panose="02040503050406030204" pitchFamily="18" charset="0"/>
                      </a:rPr>
                      <m:t>𝑣</m:t>
                    </m:r>
                    <m:r>
                      <a:rPr lang="en-US" altLang="zh-CN" sz="2800" i="1" smtClean="0">
                        <a:latin typeface="Cambria Math" panose="02040503050406030204" pitchFamily="18" charset="0"/>
                      </a:rPr>
                      <m:t>⋅</m:t>
                    </m:r>
                    <m:r>
                      <a:rPr lang="en-US" altLang="zh-CN" sz="2800" i="1" smtClean="0">
                        <a:latin typeface="Cambria Math" panose="02040503050406030204" pitchFamily="18" charset="0"/>
                      </a:rPr>
                      <m:t>𝑤</m:t>
                    </m:r>
                    <m:r>
                      <a:rPr lang="en-US" altLang="zh-CN" sz="2800" i="1" smtClean="0">
                        <a:latin typeface="Cambria Math" panose="02040503050406030204" pitchFamily="18" charset="0"/>
                      </a:rPr>
                      <m:t>=</m:t>
                    </m:r>
                    <m:nary>
                      <m:naryPr>
                        <m:chr m:val="∑"/>
                        <m:limLoc m:val="undOvr"/>
                        <m:grow m:val="on"/>
                        <m:ctrlPr>
                          <a:rPr lang="en-US" altLang="zh-CN" sz="2800" i="1" smtClean="0">
                            <a:latin typeface="Cambria Math" panose="02040503050406030204" pitchFamily="18" charset="0"/>
                          </a:rPr>
                        </m:ctrlPr>
                      </m:naryPr>
                      <m:sub>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𝑛</m:t>
                        </m:r>
                      </m:sup>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𝑣</m:t>
                            </m:r>
                          </m:e>
                          <m:sub>
                            <m:r>
                              <a:rPr lang="en-US" altLang="zh-CN" sz="2800" i="1" smtClean="0">
                                <a:latin typeface="Cambria Math" panose="02040503050406030204" pitchFamily="18" charset="0"/>
                              </a:rPr>
                              <m:t>𝑖</m:t>
                            </m:r>
                          </m:sub>
                        </m:sSub>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𝑤</m:t>
                            </m:r>
                          </m:e>
                          <m:sub>
                            <m:r>
                              <a:rPr lang="en-US" altLang="zh-CN" sz="2800" i="1" smtClean="0">
                                <a:latin typeface="Cambria Math" panose="02040503050406030204" pitchFamily="18" charset="0"/>
                              </a:rPr>
                              <m:t>𝑖</m:t>
                            </m:r>
                          </m:sub>
                        </m:sSub>
                      </m:e>
                    </m:nary>
                  </m:oMath>
                </a14:m>
                <a:endParaRPr lang="en-US" altLang="zh-CN" sz="2800" dirty="0" smtClean="0"/>
              </a:p>
              <a:p>
                <a:r>
                  <a:rPr lang="en-US" altLang="zh-CN" sz="2800" dirty="0"/>
                  <a:t> </a:t>
                </a:r>
                <a:r>
                  <a:rPr lang="en-US" altLang="zh-CN" sz="2800" dirty="0" smtClean="0"/>
                  <a:t>  </a:t>
                </a:r>
                <a:r>
                  <a:rPr lang="zh-CN" altLang="en-US" sz="2800" dirty="0"/>
                  <a:t> </a:t>
                </a:r>
                <a:r>
                  <a:rPr lang="zh-CN" altLang="en-US" sz="2800" dirty="0" smtClean="0"/>
                  <a:t>  这里：</a:t>
                </a:r>
                <a:endParaRPr lang="en-US" altLang="zh-CN" sz="2800" dirty="0" smtClean="0"/>
              </a:p>
              <a:p>
                <a:r>
                  <a:rPr lang="en-US" altLang="zh-CN" sz="2800" dirty="0"/>
                  <a:t> </a:t>
                </a:r>
                <a:r>
                  <a:rPr lang="en-US" altLang="zh-CN" sz="2800" dirty="0" smtClean="0"/>
                  <a:t>                     </a:t>
                </a:r>
              </a:p>
              <a:p>
                <a:r>
                  <a:rPr lang="en-US" altLang="zh-CN" sz="2800" dirty="0"/>
                  <a:t> </a:t>
                </a:r>
                <a:r>
                  <a:rPr lang="en-US" altLang="zh-CN" sz="2800" dirty="0" smtClean="0"/>
                  <a:t>             </a:t>
                </a:r>
              </a:p>
              <a:p>
                <a:r>
                  <a:rPr lang="en-US" altLang="zh-CN" sz="2800" dirty="0"/>
                  <a:t> </a:t>
                </a:r>
                <a:r>
                  <a:rPr lang="en-US" altLang="zh-CN" sz="2800" dirty="0" smtClean="0"/>
                  <a:t>  </a:t>
                </a:r>
                <a:endParaRPr lang="en-US" altLang="zh-CN" sz="2800"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791207" y="2590800"/>
                <a:ext cx="9664193" cy="3386953"/>
              </a:xfrm>
              <a:prstGeom prst="rect">
                <a:avLst/>
              </a:prstGeom>
              <a:blipFill>
                <a:blip r:embed="rId2"/>
                <a:stretch>
                  <a:fillRect l="-1136" t="-2518" r="-1199"/>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683000" y="3947980"/>
            <a:ext cx="5268099" cy="2366070"/>
          </a:xfrm>
          <a:prstGeom prst="rect">
            <a:avLst/>
          </a:prstGeom>
        </p:spPr>
      </p:pic>
      <p:sp>
        <p:nvSpPr>
          <p:cNvPr id="8" name="文本框 7"/>
          <p:cNvSpPr txBox="1"/>
          <p:nvPr/>
        </p:nvSpPr>
        <p:spPr>
          <a:xfrm>
            <a:off x="1930400" y="6400800"/>
            <a:ext cx="8458200" cy="954107"/>
          </a:xfrm>
          <a:prstGeom prst="rect">
            <a:avLst/>
          </a:prstGeom>
          <a:noFill/>
        </p:spPr>
        <p:txBody>
          <a:bodyPr wrap="square" rtlCol="0">
            <a:spAutoFit/>
          </a:bodyPr>
          <a:lstStyle/>
          <a:p>
            <a:pPr marL="457200" lvl="0" indent="-457200">
              <a:buFont typeface="Wingdings" panose="05000000000000000000" pitchFamily="2" charset="2"/>
              <a:buChar char="l"/>
            </a:pPr>
            <a:r>
              <a:rPr lang="zh-CN" altLang="en-US" sz="2800" dirty="0">
                <a:solidFill>
                  <a:prstClr val="black"/>
                </a:solidFill>
              </a:rPr>
              <a:t>注意，内积的结果返回一个</a:t>
            </a:r>
            <a:r>
              <a:rPr lang="zh-CN" altLang="en-US" sz="2800" dirty="0" smtClean="0">
                <a:solidFill>
                  <a:prstClr val="black"/>
                </a:solidFill>
              </a:rPr>
              <a:t>标量，例如：</a:t>
            </a:r>
            <a:endParaRPr lang="en-US" altLang="zh-CN" sz="2800" dirty="0" smtClean="0">
              <a:solidFill>
                <a:prstClr val="black"/>
              </a:solidFill>
            </a:endParaRPr>
          </a:p>
          <a:p>
            <a:pPr lvl="0"/>
            <a:endParaRPr lang="en-US" altLang="zh-CN" sz="2800" dirty="0">
              <a:solidFill>
                <a:prstClr val="black"/>
              </a:solidFill>
            </a:endParaRPr>
          </a:p>
        </p:txBody>
      </p:sp>
      <p:pic>
        <p:nvPicPr>
          <p:cNvPr id="9" name="图片 8"/>
          <p:cNvPicPr>
            <a:picLocks noChangeAspect="1"/>
          </p:cNvPicPr>
          <p:nvPr/>
        </p:nvPicPr>
        <p:blipFill>
          <a:blip r:embed="rId4"/>
          <a:stretch>
            <a:fillRect/>
          </a:stretch>
        </p:blipFill>
        <p:spPr>
          <a:xfrm>
            <a:off x="3708400" y="7294104"/>
            <a:ext cx="7908126" cy="133850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958850">
              <a:lnSpc>
                <a:spcPct val="100000"/>
              </a:lnSpc>
            </a:pPr>
            <a:r>
              <a:rPr lang="zh-CN" altLang="en-US" spc="-5" dirty="0" smtClean="0"/>
              <a:t>    欧几里得范数</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15</a:t>
            </a:fld>
            <a:endParaRPr spc="-5" dirty="0"/>
          </a:p>
        </p:txBody>
      </p:sp>
      <mc:AlternateContent xmlns:mc="http://schemas.openxmlformats.org/markup-compatibility/2006" xmlns:a14="http://schemas.microsoft.com/office/drawing/2010/main">
        <mc:Choice Requires="a14">
          <p:sp>
            <p:nvSpPr>
              <p:cNvPr id="7" name="文本框 6"/>
              <p:cNvSpPr txBox="1"/>
              <p:nvPr/>
            </p:nvSpPr>
            <p:spPr>
              <a:xfrm>
                <a:off x="1931917" y="2362200"/>
                <a:ext cx="8905002" cy="1815882"/>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t>我们取一个向量的内积会取得一个正数，一个平方和</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例如，</a:t>
                </a:r>
                <a:r>
                  <a:rPr lang="zh-CN" altLang="en-US" sz="2800" dirty="0"/>
                  <a:t>我们在</a:t>
                </a:r>
                <a14:m>
                  <m:oMath xmlns:m="http://schemas.openxmlformats.org/officeDocument/2006/math">
                    <m:sSup>
                      <m:sSupPr>
                        <m:ctrlPr>
                          <a:rPr lang="zh-CN" altLang="en-US" sz="2800" i="1">
                            <a:solidFill>
                              <a:prstClr val="black"/>
                            </a:solidFill>
                            <a:latin typeface="Cambria Math" panose="02040503050406030204" pitchFamily="18" charset="0"/>
                          </a:rPr>
                        </m:ctrlPr>
                      </m:sSupPr>
                      <m:e>
                        <m:r>
                          <a:rPr lang="zh-CN" altLang="en-US" sz="2800" i="1">
                            <a:solidFill>
                              <a:prstClr val="black"/>
                            </a:solidFill>
                            <a:latin typeface="Cambria Math" panose="02040503050406030204" pitchFamily="18" charset="0"/>
                          </a:rPr>
                          <m:t>𝑅</m:t>
                        </m:r>
                      </m:e>
                      <m:sup>
                        <m:r>
                          <a:rPr lang="zh-CN" altLang="en-US" sz="2800" i="1">
                            <a:solidFill>
                              <a:prstClr val="black"/>
                            </a:solidFill>
                            <a:latin typeface="Cambria Math" panose="02040503050406030204" pitchFamily="18" charset="0"/>
                          </a:rPr>
                          <m:t>2</m:t>
                        </m:r>
                      </m:sup>
                    </m:sSup>
                  </m:oMath>
                </a14:m>
                <a:r>
                  <a:rPr lang="zh-CN" altLang="en-US" sz="2800" dirty="0" smtClean="0"/>
                  <a:t>中取得一个向量</a:t>
                </a:r>
                <a:r>
                  <a:rPr lang="en-US" altLang="zh-CN" sz="2800" dirty="0" smtClean="0"/>
                  <a:t>V</a:t>
                </a:r>
                <a:r>
                  <a:rPr lang="zh-CN" altLang="en-US" sz="2800" dirty="0" smtClean="0"/>
                  <a:t>，我们可以得到：</a:t>
                </a:r>
                <a:endParaRPr lang="en-US" altLang="zh-CN" sz="2800" dirty="0" smtClean="0"/>
              </a:p>
              <a:p>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31917" y="2362200"/>
                <a:ext cx="8905002" cy="1815882"/>
              </a:xfrm>
              <a:prstGeom prst="rect">
                <a:avLst/>
              </a:prstGeom>
              <a:blipFill>
                <a:blip r:embed="rId2"/>
                <a:stretch>
                  <a:fillRect l="-1232" t="-5051" r="-68"/>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4673600" y="3657600"/>
            <a:ext cx="4699482" cy="1219199"/>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1931917" y="4824124"/>
                <a:ext cx="8830319" cy="181588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t>我们可以把这个量解释为向量长度的平方，如下所示。这个量被称为</a:t>
                </a:r>
                <a:r>
                  <a:rPr lang="zh-CN" altLang="en-US" sz="2800" dirty="0" smtClean="0"/>
                  <a:t>向量的</a:t>
                </a:r>
                <a:r>
                  <a:rPr lang="zh-CN" altLang="en-US" sz="2800" b="1" dirty="0"/>
                  <a:t>欧几里得</a:t>
                </a:r>
                <a:r>
                  <a:rPr lang="zh-CN" altLang="en-US" sz="2800" b="1" dirty="0" smtClean="0"/>
                  <a:t>范数</a:t>
                </a:r>
                <a:r>
                  <a:rPr lang="zh-CN" altLang="en-US" sz="2800" dirty="0"/>
                  <a:t>，</a:t>
                </a:r>
                <a:r>
                  <a:rPr lang="zh-CN" altLang="en-US" sz="2800" dirty="0" smtClean="0"/>
                  <a:t>用</a:t>
                </a:r>
                <a14:m>
                  <m:oMath xmlns:m="http://schemas.openxmlformats.org/officeDocument/2006/math">
                    <m:d>
                      <m:dPr>
                        <m:begChr m:val="‖"/>
                        <m:endChr m:val="‖"/>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𝑉</m:t>
                        </m:r>
                      </m:e>
                    </m:d>
                  </m:oMath>
                </a14:m>
                <a:r>
                  <a:rPr lang="zh-CN" altLang="en-US" sz="2800" dirty="0" smtClean="0"/>
                  <a:t>表示：</a:t>
                </a:r>
                <a:endParaRPr lang="en-US" altLang="zh-CN" sz="2800" dirty="0" smtClean="0"/>
              </a:p>
              <a:p>
                <a:endParaRPr lang="en-US" altLang="zh-CN" sz="2800" dirty="0" smtClean="0"/>
              </a:p>
              <a:p>
                <a:pPr marL="457200" indent="-457200">
                  <a:buFont typeface="Wingdings" panose="05000000000000000000" pitchFamily="2" charset="2"/>
                  <a:buChar char="l"/>
                </a:pPr>
                <a:r>
                  <a:rPr lang="zh-CN" altLang="en-US" sz="2800" dirty="0" smtClean="0"/>
                  <a:t>另一种表达方式：</a:t>
                </a:r>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931917" y="4824124"/>
                <a:ext cx="8830319" cy="1815882"/>
              </a:xfrm>
              <a:prstGeom prst="rect">
                <a:avLst/>
              </a:prstGeom>
              <a:blipFill>
                <a:blip r:embed="rId4"/>
                <a:stretch>
                  <a:fillRect l="-1243" t="-3356" r="-5318" b="-7047"/>
                </a:stretch>
              </a:blipFill>
            </p:spPr>
            <p:txBody>
              <a:bodyPr/>
              <a:lstStyle/>
              <a:p>
                <a:r>
                  <a:rPr lang="zh-CN" altLang="en-US">
                    <a:noFill/>
                  </a:rPr>
                  <a:t> </a:t>
                </a:r>
              </a:p>
            </p:txBody>
          </p:sp>
        </mc:Fallback>
      </mc:AlternateContent>
      <p:pic>
        <p:nvPicPr>
          <p:cNvPr id="10" name="图片 9"/>
          <p:cNvPicPr>
            <a:picLocks noChangeAspect="1"/>
          </p:cNvPicPr>
          <p:nvPr/>
        </p:nvPicPr>
        <p:blipFill>
          <a:blip r:embed="rId5"/>
          <a:stretch>
            <a:fillRect/>
          </a:stretch>
        </p:blipFill>
        <p:spPr>
          <a:xfrm>
            <a:off x="4292600" y="6646632"/>
            <a:ext cx="5412700" cy="1408406"/>
          </a:xfrm>
          <a:prstGeom prst="rect">
            <a:avLst/>
          </a:prstGeom>
        </p:spPr>
      </p:pic>
    </p:spTree>
    <p:extLst>
      <p:ext uri="{BB962C8B-B14F-4D97-AF65-F5344CB8AC3E}">
        <p14:creationId xmlns:p14="http://schemas.microsoft.com/office/powerpoint/2010/main" val="3403547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752600">
              <a:lnSpc>
                <a:spcPct val="100000"/>
              </a:lnSpc>
            </a:pPr>
            <a:r>
              <a:rPr lang="zh-CN" altLang="en-US" spc="-5" dirty="0" smtClean="0"/>
              <a:t>欧几里得范数</a:t>
            </a:r>
            <a:endParaRPr spc="-5" dirty="0"/>
          </a:p>
        </p:txBody>
      </p:sp>
      <p:sp>
        <p:nvSpPr>
          <p:cNvPr id="3" name="object 3"/>
          <p:cNvSpPr/>
          <p:nvPr/>
        </p:nvSpPr>
        <p:spPr>
          <a:xfrm>
            <a:off x="3472436" y="2160270"/>
            <a:ext cx="1905" cy="5020310"/>
          </a:xfrm>
          <a:custGeom>
            <a:avLst/>
            <a:gdLst/>
            <a:ahLst/>
            <a:cxnLst/>
            <a:rect l="l" t="t" r="r" b="b"/>
            <a:pathLst>
              <a:path w="1904" h="5020309">
                <a:moveTo>
                  <a:pt x="1498" y="0"/>
                </a:moveTo>
                <a:lnTo>
                  <a:pt x="0" y="5020056"/>
                </a:lnTo>
              </a:path>
            </a:pathLst>
          </a:custGeom>
          <a:ln w="38100">
            <a:solidFill>
              <a:srgbClr val="000000"/>
            </a:solidFill>
          </a:ln>
        </p:spPr>
        <p:txBody>
          <a:bodyPr wrap="square" lIns="0" tIns="0" rIns="0" bIns="0" rtlCol="0"/>
          <a:lstStyle/>
          <a:p>
            <a:endParaRPr/>
          </a:p>
        </p:txBody>
      </p:sp>
      <p:sp>
        <p:nvSpPr>
          <p:cNvPr id="4" name="object 4"/>
          <p:cNvSpPr/>
          <p:nvPr/>
        </p:nvSpPr>
        <p:spPr>
          <a:xfrm>
            <a:off x="3416768" y="2084070"/>
            <a:ext cx="114300" cy="114935"/>
          </a:xfrm>
          <a:custGeom>
            <a:avLst/>
            <a:gdLst/>
            <a:ahLst/>
            <a:cxnLst/>
            <a:rect l="l" t="t" r="r" b="b"/>
            <a:pathLst>
              <a:path w="114300" h="114935">
                <a:moveTo>
                  <a:pt x="95254" y="76200"/>
                </a:moveTo>
                <a:lnTo>
                  <a:pt x="57162" y="76200"/>
                </a:lnTo>
                <a:lnTo>
                  <a:pt x="114299" y="114325"/>
                </a:lnTo>
                <a:lnTo>
                  <a:pt x="95254" y="76200"/>
                </a:lnTo>
                <a:close/>
              </a:path>
              <a:path w="114300" h="114935">
                <a:moveTo>
                  <a:pt x="57188" y="0"/>
                </a:moveTo>
                <a:lnTo>
                  <a:pt x="0" y="114274"/>
                </a:lnTo>
                <a:lnTo>
                  <a:pt x="57162" y="76200"/>
                </a:lnTo>
                <a:lnTo>
                  <a:pt x="95254" y="76200"/>
                </a:lnTo>
                <a:lnTo>
                  <a:pt x="57188" y="0"/>
                </a:lnTo>
                <a:close/>
              </a:path>
            </a:pathLst>
          </a:custGeom>
          <a:solidFill>
            <a:srgbClr val="000000"/>
          </a:solidFill>
        </p:spPr>
        <p:txBody>
          <a:bodyPr wrap="square" lIns="0" tIns="0" rIns="0" bIns="0" rtlCol="0"/>
          <a:lstStyle/>
          <a:p>
            <a:endParaRPr/>
          </a:p>
        </p:txBody>
      </p:sp>
      <p:sp>
        <p:nvSpPr>
          <p:cNvPr id="5" name="object 5"/>
          <p:cNvSpPr/>
          <p:nvPr/>
        </p:nvSpPr>
        <p:spPr>
          <a:xfrm>
            <a:off x="3495294" y="7163559"/>
            <a:ext cx="7435850" cy="1905"/>
          </a:xfrm>
          <a:custGeom>
            <a:avLst/>
            <a:gdLst/>
            <a:ahLst/>
            <a:cxnLst/>
            <a:rect l="l" t="t" r="r" b="b"/>
            <a:pathLst>
              <a:path w="7435850" h="1904">
                <a:moveTo>
                  <a:pt x="7435596" y="1511"/>
                </a:moveTo>
                <a:lnTo>
                  <a:pt x="0" y="0"/>
                </a:lnTo>
              </a:path>
            </a:pathLst>
          </a:custGeom>
          <a:ln w="38099">
            <a:solidFill>
              <a:srgbClr val="000000"/>
            </a:solidFill>
          </a:ln>
        </p:spPr>
        <p:txBody>
          <a:bodyPr wrap="square" lIns="0" tIns="0" rIns="0" bIns="0" rtlCol="0"/>
          <a:lstStyle/>
          <a:p>
            <a:endParaRPr/>
          </a:p>
        </p:txBody>
      </p:sp>
      <p:sp>
        <p:nvSpPr>
          <p:cNvPr id="6" name="object 6"/>
          <p:cNvSpPr/>
          <p:nvPr/>
        </p:nvSpPr>
        <p:spPr>
          <a:xfrm>
            <a:off x="10892776" y="7107923"/>
            <a:ext cx="114300" cy="114300"/>
          </a:xfrm>
          <a:custGeom>
            <a:avLst/>
            <a:gdLst/>
            <a:ahLst/>
            <a:cxnLst/>
            <a:rect l="l" t="t" r="r" b="b"/>
            <a:pathLst>
              <a:path w="114300" h="114300">
                <a:moveTo>
                  <a:pt x="25" y="0"/>
                </a:moveTo>
                <a:lnTo>
                  <a:pt x="38112" y="57150"/>
                </a:lnTo>
                <a:lnTo>
                  <a:pt x="0" y="114300"/>
                </a:lnTo>
                <a:lnTo>
                  <a:pt x="114312" y="57162"/>
                </a:lnTo>
                <a:lnTo>
                  <a:pt x="25" y="0"/>
                </a:lnTo>
                <a:close/>
              </a:path>
            </a:pathLst>
          </a:custGeom>
          <a:solidFill>
            <a:srgbClr val="000000"/>
          </a:solidFill>
        </p:spPr>
        <p:txBody>
          <a:bodyPr wrap="square" lIns="0" tIns="0" rIns="0" bIns="0" rtlCol="0"/>
          <a:lstStyle/>
          <a:p>
            <a:endParaRPr/>
          </a:p>
        </p:txBody>
      </p:sp>
      <p:sp>
        <p:nvSpPr>
          <p:cNvPr id="7" name="object 7"/>
          <p:cNvSpPr/>
          <p:nvPr/>
        </p:nvSpPr>
        <p:spPr>
          <a:xfrm>
            <a:off x="3507490" y="4403597"/>
            <a:ext cx="3141980" cy="2760345"/>
          </a:xfrm>
          <a:custGeom>
            <a:avLst/>
            <a:gdLst/>
            <a:ahLst/>
            <a:cxnLst/>
            <a:rect l="l" t="t" r="r" b="b"/>
            <a:pathLst>
              <a:path w="3141979" h="2760345">
                <a:moveTo>
                  <a:pt x="3141624" y="0"/>
                </a:moveTo>
                <a:lnTo>
                  <a:pt x="0" y="2759964"/>
                </a:lnTo>
              </a:path>
            </a:pathLst>
          </a:custGeom>
          <a:ln w="38100">
            <a:solidFill>
              <a:srgbClr val="000000"/>
            </a:solidFill>
          </a:ln>
        </p:spPr>
        <p:txBody>
          <a:bodyPr wrap="square" lIns="0" tIns="0" rIns="0" bIns="0" rtlCol="0"/>
          <a:lstStyle/>
          <a:p>
            <a:endParaRPr/>
          </a:p>
        </p:txBody>
      </p:sp>
      <p:sp>
        <p:nvSpPr>
          <p:cNvPr id="8" name="object 8"/>
          <p:cNvSpPr/>
          <p:nvPr/>
        </p:nvSpPr>
        <p:spPr>
          <a:xfrm>
            <a:off x="6582767" y="4353303"/>
            <a:ext cx="123825" cy="118745"/>
          </a:xfrm>
          <a:custGeom>
            <a:avLst/>
            <a:gdLst/>
            <a:ahLst/>
            <a:cxnLst/>
            <a:rect l="l" t="t" r="r" b="b"/>
            <a:pathLst>
              <a:path w="123825" h="118745">
                <a:moveTo>
                  <a:pt x="123596" y="0"/>
                </a:moveTo>
                <a:lnTo>
                  <a:pt x="0" y="32499"/>
                </a:lnTo>
                <a:lnTo>
                  <a:pt x="66344" y="50291"/>
                </a:lnTo>
                <a:lnTo>
                  <a:pt x="75438" y="118376"/>
                </a:lnTo>
                <a:lnTo>
                  <a:pt x="123596" y="0"/>
                </a:lnTo>
                <a:close/>
              </a:path>
            </a:pathLst>
          </a:custGeom>
          <a:solidFill>
            <a:srgbClr val="000000"/>
          </a:solidFill>
        </p:spPr>
        <p:txBody>
          <a:bodyPr wrap="square" lIns="0" tIns="0" rIns="0" bIns="0" rtlCol="0"/>
          <a:lstStyle/>
          <a:p>
            <a:endParaRPr/>
          </a:p>
        </p:txBody>
      </p:sp>
      <p:sp>
        <p:nvSpPr>
          <p:cNvPr id="9" name="object 9"/>
          <p:cNvSpPr/>
          <p:nvPr/>
        </p:nvSpPr>
        <p:spPr>
          <a:xfrm>
            <a:off x="6697218" y="4351782"/>
            <a:ext cx="1905" cy="2811780"/>
          </a:xfrm>
          <a:custGeom>
            <a:avLst/>
            <a:gdLst/>
            <a:ahLst/>
            <a:cxnLst/>
            <a:rect l="l" t="t" r="r" b="b"/>
            <a:pathLst>
              <a:path w="1904" h="2811779">
                <a:moveTo>
                  <a:pt x="0" y="0"/>
                </a:moveTo>
                <a:lnTo>
                  <a:pt x="1524" y="2811780"/>
                </a:lnTo>
              </a:path>
            </a:pathLst>
          </a:custGeom>
          <a:ln w="38100">
            <a:solidFill>
              <a:srgbClr val="000000"/>
            </a:solidFill>
            <a:prstDash val="lgDash"/>
          </a:ln>
        </p:spPr>
        <p:txBody>
          <a:bodyPr wrap="square" lIns="0" tIns="0" rIns="0" bIns="0" rtlCol="0"/>
          <a:lstStyle/>
          <a:p>
            <a:endParaRPr/>
          </a:p>
        </p:txBody>
      </p:sp>
      <p:sp>
        <p:nvSpPr>
          <p:cNvPr id="10" name="object 10"/>
          <p:cNvSpPr txBox="1"/>
          <p:nvPr/>
        </p:nvSpPr>
        <p:spPr>
          <a:xfrm>
            <a:off x="4970415" y="3767277"/>
            <a:ext cx="2244090" cy="4096385"/>
          </a:xfrm>
          <a:prstGeom prst="rect">
            <a:avLst/>
          </a:prstGeom>
        </p:spPr>
        <p:txBody>
          <a:bodyPr vert="horz" wrap="square" lIns="0" tIns="0" rIns="0" bIns="0" rtlCol="0">
            <a:spAutoFit/>
          </a:bodyPr>
          <a:lstStyle/>
          <a:p>
            <a:pPr marR="232410" algn="r">
              <a:lnSpc>
                <a:spcPct val="100000"/>
              </a:lnSpc>
            </a:pPr>
            <a:r>
              <a:rPr sz="4200" dirty="0">
                <a:latin typeface="Calibri"/>
                <a:cs typeface="Calibri"/>
              </a:rPr>
              <a:t>v</a:t>
            </a:r>
            <a:endParaRPr sz="4200">
              <a:latin typeface="Calibri"/>
              <a:cs typeface="Calibri"/>
            </a:endParaRPr>
          </a:p>
          <a:p>
            <a:pPr>
              <a:lnSpc>
                <a:spcPct val="100000"/>
              </a:lnSpc>
            </a:pPr>
            <a:endParaRPr sz="4200">
              <a:latin typeface="Times New Roman"/>
              <a:cs typeface="Times New Roman"/>
            </a:endParaRPr>
          </a:p>
          <a:p>
            <a:pPr marR="5080" algn="r">
              <a:lnSpc>
                <a:spcPct val="100000"/>
              </a:lnSpc>
              <a:spcBef>
                <a:spcPts val="3030"/>
              </a:spcBef>
            </a:pPr>
            <a:r>
              <a:rPr sz="4200" dirty="0">
                <a:latin typeface="Calibri"/>
                <a:cs typeface="Calibri"/>
              </a:rPr>
              <a:t>y</a:t>
            </a:r>
            <a:endParaRPr sz="4200">
              <a:latin typeface="Calibri"/>
              <a:cs typeface="Calibri"/>
            </a:endParaRPr>
          </a:p>
          <a:p>
            <a:pPr>
              <a:lnSpc>
                <a:spcPct val="100000"/>
              </a:lnSpc>
            </a:pPr>
            <a:endParaRPr sz="4200">
              <a:latin typeface="Times New Roman"/>
              <a:cs typeface="Times New Roman"/>
            </a:endParaRPr>
          </a:p>
          <a:p>
            <a:pPr>
              <a:lnSpc>
                <a:spcPct val="100000"/>
              </a:lnSpc>
              <a:spcBef>
                <a:spcPts val="45"/>
              </a:spcBef>
            </a:pPr>
            <a:endParaRPr sz="3550">
              <a:latin typeface="Times New Roman"/>
              <a:cs typeface="Times New Roman"/>
            </a:endParaRPr>
          </a:p>
          <a:p>
            <a:pPr marL="12700">
              <a:lnSpc>
                <a:spcPct val="100000"/>
              </a:lnSpc>
            </a:pPr>
            <a:r>
              <a:rPr sz="4200" dirty="0">
                <a:latin typeface="Calibri"/>
                <a:cs typeface="Calibri"/>
              </a:rPr>
              <a:t>x</a:t>
            </a:r>
            <a:endParaRPr sz="4200">
              <a:latin typeface="Calibri"/>
              <a:cs typeface="Calibri"/>
            </a:endParaRPr>
          </a:p>
        </p:txBody>
      </p:sp>
      <p:sp>
        <p:nvSpPr>
          <p:cNvPr id="11" name="object 11"/>
          <p:cNvSpPr/>
          <p:nvPr/>
        </p:nvSpPr>
        <p:spPr>
          <a:xfrm>
            <a:off x="4599432" y="5082540"/>
            <a:ext cx="635507" cy="473963"/>
          </a:xfrm>
          <a:prstGeom prst="rect">
            <a:avLst/>
          </a:prstGeom>
          <a:blipFill>
            <a:blip r:embed="rId2"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16</a:t>
            </a:fld>
            <a:endParaRPr spc="-5"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1.3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17</a:t>
            </a:fld>
            <a:endParaRPr spc="-5"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18</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381732" y="1981200"/>
                <a:ext cx="7702173" cy="1384995"/>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a:t>内积</a:t>
                </a:r>
                <a:r>
                  <a:rPr lang="zh-CN" altLang="en-US" sz="2800" dirty="0" smtClean="0"/>
                  <a:t>满足交换律</a:t>
                </a:r>
                <a:endParaRPr lang="en-US" altLang="zh-CN" sz="2800" dirty="0" smtClean="0"/>
              </a:p>
              <a:p>
                <a:pPr marL="457200" indent="-457200">
                  <a:buFont typeface="Wingdings" panose="05000000000000000000" pitchFamily="2" charset="2"/>
                  <a:buChar char="l"/>
                </a:pPr>
                <a:endParaRPr lang="en-US" altLang="zh-CN" sz="2800" dirty="0" smtClean="0"/>
              </a:p>
              <a:p>
                <a:pPr marL="457200" indent="-457200">
                  <a:buFont typeface="Wingdings" panose="05000000000000000000" pitchFamily="2" charset="2"/>
                  <a:buChar char="l"/>
                </a:pPr>
                <a:r>
                  <a:rPr lang="zh-CN" altLang="en-US" sz="2800" dirty="0" smtClean="0"/>
                  <a:t>如果</a:t>
                </a:r>
                <a:r>
                  <a:rPr lang="en-US" altLang="zh-CN" sz="2800" dirty="0" smtClean="0"/>
                  <a:t>V</a:t>
                </a:r>
                <a:r>
                  <a:rPr lang="zh-CN" altLang="en-US" sz="2800" dirty="0" smtClean="0"/>
                  <a:t>和</a:t>
                </a:r>
                <a:r>
                  <a:rPr lang="en-US" altLang="zh-CN" sz="2800" dirty="0" smtClean="0"/>
                  <a:t>W</a:t>
                </a:r>
                <a:r>
                  <a:rPr lang="zh-CN" altLang="en-US" sz="2800" dirty="0" smtClean="0"/>
                  <a:t>是属于</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r>
                      <a:rPr lang="zh-CN" altLang="en-US" sz="2800" i="1">
                        <a:latin typeface="Cambria Math" panose="02040503050406030204" pitchFamily="18" charset="0"/>
                      </a:rPr>
                      <m:t>的</m:t>
                    </m:r>
                  </m:oMath>
                </a14:m>
                <a:r>
                  <a:rPr lang="zh-CN" altLang="en-US" sz="2800" dirty="0" smtClean="0"/>
                  <a:t>向量我们有如下公式：</a:t>
                </a:r>
                <a:endParaRPr lang="en-US" altLang="zh-CN"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381732" y="1981200"/>
                <a:ext cx="7702173" cy="1384995"/>
              </a:xfrm>
              <a:prstGeom prst="rect">
                <a:avLst/>
              </a:prstGeom>
              <a:blipFill>
                <a:blip r:embed="rId2"/>
                <a:stretch>
                  <a:fillRect l="-1425" t="-6167" r="-238" b="-1233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530600" y="3733800"/>
            <a:ext cx="7363325" cy="1600200"/>
          </a:xfrm>
          <a:prstGeom prst="rect">
            <a:avLst/>
          </a:prstGeom>
        </p:spPr>
      </p:pic>
      <p:sp>
        <p:nvSpPr>
          <p:cNvPr id="8" name="矩形 7"/>
          <p:cNvSpPr/>
          <p:nvPr/>
        </p:nvSpPr>
        <p:spPr>
          <a:xfrm>
            <a:off x="1487556" y="5623081"/>
            <a:ext cx="2043044" cy="584775"/>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t>总之有</a:t>
            </a:r>
            <a:r>
              <a:rPr lang="zh-CN" altLang="en-US" sz="3200" dirty="0" smtClean="0"/>
              <a:t>：</a:t>
            </a:r>
            <a:endParaRPr lang="zh-CN" altLang="en-US" sz="3200" dirty="0"/>
          </a:p>
        </p:txBody>
      </p:sp>
      <p:pic>
        <p:nvPicPr>
          <p:cNvPr id="9" name="图片 8"/>
          <p:cNvPicPr>
            <a:picLocks noChangeAspect="1"/>
          </p:cNvPicPr>
          <p:nvPr/>
        </p:nvPicPr>
        <p:blipFill>
          <a:blip r:embed="rId4"/>
          <a:stretch>
            <a:fillRect/>
          </a:stretch>
        </p:blipFill>
        <p:spPr>
          <a:xfrm>
            <a:off x="3530600" y="6418748"/>
            <a:ext cx="3657600" cy="85341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19</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625599" y="2133600"/>
                <a:ext cx="9753600" cy="181588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内积和标量的乘法先后顺序不影响计算结果</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如果 </a:t>
                </a:r>
                <a14:m>
                  <m:oMath xmlns:m="http://schemas.openxmlformats.org/officeDocument/2006/math">
                    <m:r>
                      <a:rPr lang="zh-CN" altLang="en-US" sz="2800" i="1" smtClean="0">
                        <a:latin typeface="Cambria Math" panose="02040503050406030204" pitchFamily="18" charset="0"/>
                      </a:rPr>
                      <m:t>𝛼</m:t>
                    </m:r>
                    <m:r>
                      <a:rPr lang="zh-CN" altLang="en-US" sz="2800" i="1" smtClean="0">
                        <a:latin typeface="Cambria Math" panose="02040503050406030204" pitchFamily="18" charset="0"/>
                      </a:rPr>
                      <m:t>∈</m:t>
                    </m:r>
                    <m:r>
                      <a:rPr lang="zh-CN" altLang="en-US" sz="2800" i="1" smtClean="0">
                        <a:latin typeface="Cambria Math" panose="02040503050406030204" pitchFamily="18" charset="0"/>
                      </a:rPr>
                      <m:t>𝑅</m:t>
                    </m:r>
                  </m:oMath>
                </a14:m>
                <a:r>
                  <a:rPr lang="zh-CN" altLang="en-US" sz="2800" dirty="0" smtClean="0"/>
                  <a:t>，</a:t>
                </a:r>
                <a14:m>
                  <m:oMath xmlns:m="http://schemas.openxmlformats.org/officeDocument/2006/math">
                    <m:r>
                      <a:rPr lang="zh-CN" altLang="en-US" sz="2800" i="1">
                        <a:latin typeface="Cambria Math" panose="02040503050406030204" pitchFamily="18" charset="0"/>
                      </a:rPr>
                      <m:t>𝛼</m:t>
                    </m:r>
                  </m:oMath>
                </a14:m>
                <a:r>
                  <a:rPr lang="zh-CN" altLang="en-US" sz="2800" dirty="0" smtClean="0"/>
                  <a:t>是一个标量，有</a:t>
                </a:r>
                <a:r>
                  <a:rPr lang="en-US" altLang="zh-CN" sz="2800" dirty="0" smtClean="0"/>
                  <a:t>V</a:t>
                </a:r>
                <a:r>
                  <a:rPr lang="zh-CN" altLang="en-US" sz="2800" dirty="0" smtClean="0"/>
                  <a:t>和</a:t>
                </a:r>
                <a:r>
                  <a:rPr lang="en-US" altLang="zh-CN" sz="2800" dirty="0" smtClean="0"/>
                  <a:t>W</a:t>
                </a:r>
                <a:r>
                  <a:rPr lang="zh-CN" altLang="en-US" sz="2800" dirty="0" smtClean="0"/>
                  <a:t>是属于</a:t>
                </a:r>
                <a14:m>
                  <m:oMath xmlns:m="http://schemas.openxmlformats.org/officeDocument/2006/math">
                    <m:sSup>
                      <m:sSupPr>
                        <m:ctrlPr>
                          <a:rPr lang="zh-CN" altLang="en-US" sz="2800" i="1" smtClean="0">
                            <a:latin typeface="Cambria Math" panose="02040503050406030204" pitchFamily="18" charset="0"/>
                          </a:rPr>
                        </m:ctrlPr>
                      </m:sSupPr>
                      <m:e>
                        <m:r>
                          <a:rPr lang="zh-CN" altLang="en-US" sz="2800" i="1" smtClean="0">
                            <a:latin typeface="Cambria Math" panose="02040503050406030204" pitchFamily="18" charset="0"/>
                          </a:rPr>
                          <m:t>𝑅</m:t>
                        </m:r>
                      </m:e>
                      <m:sup>
                        <m:r>
                          <a:rPr lang="zh-CN" altLang="en-US" sz="2800" i="1" smtClean="0">
                            <a:latin typeface="Cambria Math" panose="02040503050406030204" pitchFamily="18" charset="0"/>
                          </a:rPr>
                          <m:t>𝑛</m:t>
                        </m:r>
                      </m:sup>
                    </m:sSup>
                    <m:r>
                      <a:rPr lang="zh-CN" altLang="en-US" sz="2800" i="1">
                        <a:latin typeface="Cambria Math" panose="02040503050406030204" pitchFamily="18" charset="0"/>
                      </a:rPr>
                      <m:t>的</m:t>
                    </m:r>
                  </m:oMath>
                </a14:m>
                <a:r>
                  <a:rPr lang="zh-CN" altLang="en-US" sz="2800" dirty="0" smtClean="0"/>
                  <a:t>向量则有：</a:t>
                </a:r>
                <a:endParaRPr lang="en-US" altLang="zh-CN" sz="2800" dirty="0" smtClean="0"/>
              </a:p>
              <a:p>
                <a:r>
                  <a:rPr lang="zh-CN" altLang="en-US" sz="2800" dirty="0" smtClean="0"/>
                  <a:t>    </a:t>
                </a:r>
                <a:endParaRPr lang="zh-CN" altLang="en-US"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25599" y="2133600"/>
                <a:ext cx="9753600" cy="1815882"/>
              </a:xfrm>
              <a:prstGeom prst="rect">
                <a:avLst/>
              </a:prstGeom>
              <a:blipFill>
                <a:blip r:embed="rId2"/>
                <a:stretch>
                  <a:fillRect l="-1125" t="-4698" r="-4938"/>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311400" y="3765775"/>
            <a:ext cx="8730656" cy="1772235"/>
          </a:xfrm>
          <a:prstGeom prst="rect">
            <a:avLst/>
          </a:prstGeom>
        </p:spPr>
      </p:pic>
      <p:sp>
        <p:nvSpPr>
          <p:cNvPr id="8" name="文本框 7"/>
          <p:cNvSpPr txBox="1"/>
          <p:nvPr/>
        </p:nvSpPr>
        <p:spPr>
          <a:xfrm>
            <a:off x="1791208" y="5410200"/>
            <a:ext cx="1862742"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总之有：</a:t>
            </a:r>
            <a:endParaRPr lang="zh-CN" altLang="en-US" sz="2800" dirty="0"/>
          </a:p>
        </p:txBody>
      </p:sp>
      <p:pic>
        <p:nvPicPr>
          <p:cNvPr id="9" name="图片 8"/>
          <p:cNvPicPr>
            <a:picLocks noChangeAspect="1"/>
          </p:cNvPicPr>
          <p:nvPr/>
        </p:nvPicPr>
        <p:blipFill>
          <a:blip r:embed="rId4"/>
          <a:stretch>
            <a:fillRect/>
          </a:stretch>
        </p:blipFill>
        <p:spPr>
          <a:xfrm>
            <a:off x="2616200" y="6313777"/>
            <a:ext cx="4572000" cy="678530"/>
          </a:xfrm>
          <a:prstGeom prst="rect">
            <a:avLst/>
          </a:prstGeom>
        </p:spPr>
      </p:pic>
    </p:spTree>
    <p:extLst>
      <p:ext uri="{BB962C8B-B14F-4D97-AF65-F5344CB8AC3E}">
        <p14:creationId xmlns:p14="http://schemas.microsoft.com/office/powerpoint/2010/main" val="202285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1.1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2</a:t>
            </a:fld>
            <a:endParaRPr spc="-5"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p:nvPr/>
        </p:nvSpPr>
        <p:spPr>
          <a:xfrm>
            <a:off x="11814407" y="9475120"/>
            <a:ext cx="1110615" cy="228600"/>
          </a:xfrm>
          <a:prstGeom prst="rect">
            <a:avLst/>
          </a:prstGeom>
        </p:spPr>
        <p:txBody>
          <a:bodyPr vert="horz" wrap="square" lIns="0" tIns="0" rIns="0" bIns="0" rtlCol="0">
            <a:spAutoFit/>
          </a:bodyPr>
          <a:lstStyle/>
          <a:p>
            <a:pPr marL="12700">
              <a:lnSpc>
                <a:spcPts val="1614"/>
              </a:lnSpc>
            </a:pPr>
            <a:r>
              <a:rPr sz="1600" spc="-5" dirty="0">
                <a:latin typeface="Calibri"/>
                <a:cs typeface="Calibri"/>
              </a:rPr>
              <a:t>Robo1x-1</a:t>
            </a:r>
            <a:r>
              <a:rPr sz="1600" spc="300" dirty="0">
                <a:latin typeface="Calibri"/>
                <a:cs typeface="Calibri"/>
              </a:rPr>
              <a:t> </a:t>
            </a:r>
            <a:r>
              <a:rPr sz="1600" spc="-10" dirty="0">
                <a:latin typeface="Calibri"/>
                <a:cs typeface="Calibri"/>
              </a:rPr>
              <a:t>20</a:t>
            </a:r>
            <a:endParaRPr sz="1600">
              <a:latin typeface="Calibri"/>
              <a:cs typeface="Calibri"/>
            </a:endParaRPr>
          </a:p>
        </p:txBody>
      </p:sp>
      <mc:AlternateContent xmlns:mc="http://schemas.openxmlformats.org/markup-compatibility/2006" xmlns:a14="http://schemas.microsoft.com/office/drawing/2010/main">
        <mc:Choice Requires="a14">
          <p:sp>
            <p:nvSpPr>
              <p:cNvPr id="6" name="矩形 5"/>
              <p:cNvSpPr/>
              <p:nvPr/>
            </p:nvSpPr>
            <p:spPr>
              <a:xfrm>
                <a:off x="1397193" y="1981200"/>
                <a:ext cx="7702173" cy="1384995"/>
              </a:xfrm>
              <a:prstGeom prst="rect">
                <a:avLst/>
              </a:prstGeom>
            </p:spPr>
            <p:txBody>
              <a:bodyPr wrap="none">
                <a:spAutoFit/>
              </a:bodyPr>
              <a:lstStyle/>
              <a:p>
                <a:pPr marL="457200" indent="-457200">
                  <a:buFont typeface="Wingdings" panose="05000000000000000000" pitchFamily="2" charset="2"/>
                  <a:buChar char="l"/>
                </a:pPr>
                <a:r>
                  <a:rPr lang="zh-CN" altLang="en-US" sz="2800" dirty="0"/>
                  <a:t>内积</a:t>
                </a:r>
                <a:r>
                  <a:rPr lang="zh-CN" altLang="en-US" sz="2800" dirty="0" smtClean="0"/>
                  <a:t>满足结合律</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如果</a:t>
                </a:r>
                <a:r>
                  <a:rPr lang="en-US" altLang="zh-CN" sz="2800" dirty="0"/>
                  <a:t>V</a:t>
                </a:r>
                <a:r>
                  <a:rPr lang="zh-CN" altLang="en-US" sz="2800" dirty="0"/>
                  <a:t>和</a:t>
                </a:r>
                <a:r>
                  <a:rPr lang="en-US" altLang="zh-CN" sz="2800" dirty="0"/>
                  <a:t>W</a:t>
                </a:r>
                <a:r>
                  <a:rPr lang="zh-CN" altLang="en-US" sz="2800" dirty="0"/>
                  <a:t>是属于</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r>
                      <a:rPr lang="zh-CN" altLang="en-US" sz="2800" i="1">
                        <a:latin typeface="Cambria Math" panose="02040503050406030204" pitchFamily="18" charset="0"/>
                      </a:rPr>
                      <m:t>的</m:t>
                    </m:r>
                  </m:oMath>
                </a14:m>
                <a:r>
                  <a:rPr lang="zh-CN" altLang="en-US" sz="2800" dirty="0"/>
                  <a:t>向量我们有如下</a:t>
                </a:r>
                <a:r>
                  <a:rPr lang="zh-CN" altLang="en-US" sz="2800" dirty="0" smtClean="0"/>
                  <a:t>公式：</a:t>
                </a:r>
                <a:endParaRPr lang="en-US" altLang="zh-CN" sz="2800" dirty="0"/>
              </a:p>
            </p:txBody>
          </p:sp>
        </mc:Choice>
        <mc:Fallback xmlns="">
          <p:sp>
            <p:nvSpPr>
              <p:cNvPr id="6" name="矩形 5"/>
              <p:cNvSpPr>
                <a:spLocks noRot="1" noChangeAspect="1" noMove="1" noResize="1" noEditPoints="1" noAdjustHandles="1" noChangeArrowheads="1" noChangeShapeType="1" noTextEdit="1"/>
              </p:cNvSpPr>
              <p:nvPr/>
            </p:nvSpPr>
            <p:spPr>
              <a:xfrm>
                <a:off x="1397193" y="1981200"/>
                <a:ext cx="7702173" cy="1384995"/>
              </a:xfrm>
              <a:prstGeom prst="rect">
                <a:avLst/>
              </a:prstGeom>
              <a:blipFill>
                <a:blip r:embed="rId2"/>
                <a:stretch>
                  <a:fillRect l="-1345" t="-6167" r="-237" b="-1233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1473200" y="3810000"/>
            <a:ext cx="10710407" cy="1371600"/>
          </a:xfrm>
          <a:prstGeom prst="rect">
            <a:avLst/>
          </a:prstGeom>
        </p:spPr>
      </p:pic>
      <p:sp>
        <p:nvSpPr>
          <p:cNvPr id="8" name="矩形 7"/>
          <p:cNvSpPr/>
          <p:nvPr/>
        </p:nvSpPr>
        <p:spPr>
          <a:xfrm>
            <a:off x="1473200" y="5625405"/>
            <a:ext cx="2362200"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a:t>总之有：</a:t>
            </a:r>
          </a:p>
        </p:txBody>
      </p:sp>
      <p:pic>
        <p:nvPicPr>
          <p:cNvPr id="9" name="图片 8"/>
          <p:cNvPicPr>
            <a:picLocks noChangeAspect="1"/>
          </p:cNvPicPr>
          <p:nvPr/>
        </p:nvPicPr>
        <p:blipFill>
          <a:blip r:embed="rId4"/>
          <a:stretch>
            <a:fillRect/>
          </a:stretch>
        </p:blipFill>
        <p:spPr>
          <a:xfrm>
            <a:off x="2654300" y="6678500"/>
            <a:ext cx="5720306" cy="62588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p:nvPr/>
        </p:nvSpPr>
        <p:spPr>
          <a:xfrm>
            <a:off x="11814407" y="9475120"/>
            <a:ext cx="1110615" cy="228600"/>
          </a:xfrm>
          <a:prstGeom prst="rect">
            <a:avLst/>
          </a:prstGeom>
        </p:spPr>
        <p:txBody>
          <a:bodyPr vert="horz" wrap="square" lIns="0" tIns="0" rIns="0" bIns="0" rtlCol="0">
            <a:spAutoFit/>
          </a:bodyPr>
          <a:lstStyle/>
          <a:p>
            <a:pPr marL="12700">
              <a:lnSpc>
                <a:spcPts val="1614"/>
              </a:lnSpc>
            </a:pPr>
            <a:r>
              <a:rPr sz="1600" spc="-5" dirty="0">
                <a:latin typeface="Calibri"/>
                <a:cs typeface="Calibri"/>
              </a:rPr>
              <a:t>Robo1x-1</a:t>
            </a:r>
            <a:r>
              <a:rPr sz="1600" spc="300" dirty="0">
                <a:latin typeface="Calibri"/>
                <a:cs typeface="Calibri"/>
              </a:rPr>
              <a:t> </a:t>
            </a:r>
            <a:r>
              <a:rPr sz="1600" spc="-10" dirty="0">
                <a:latin typeface="Calibri"/>
                <a:cs typeface="Calibri"/>
              </a:rPr>
              <a:t>21</a:t>
            </a:r>
            <a:endParaRPr sz="1600">
              <a:latin typeface="Calibri"/>
              <a:cs typeface="Calibri"/>
            </a:endParaRPr>
          </a:p>
        </p:txBody>
      </p:sp>
      <mc:AlternateContent xmlns:mc="http://schemas.openxmlformats.org/markup-compatibility/2006" xmlns:a14="http://schemas.microsoft.com/office/drawing/2010/main">
        <mc:Choice Requires="a14">
          <p:sp>
            <p:nvSpPr>
              <p:cNvPr id="6" name="文本框 5"/>
              <p:cNvSpPr txBox="1"/>
              <p:nvPr/>
            </p:nvSpPr>
            <p:spPr>
              <a:xfrm>
                <a:off x="1168400" y="2133600"/>
                <a:ext cx="9264075" cy="1384995"/>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a:t>根据我们刚刚证明</a:t>
                </a:r>
                <a:r>
                  <a:rPr lang="zh-CN" altLang="en-US" sz="2800" dirty="0" smtClean="0"/>
                  <a:t>的</a:t>
                </a:r>
                <a:r>
                  <a:rPr lang="zh-CN" altLang="en-US" sz="2800" dirty="0"/>
                  <a:t>性质</a:t>
                </a:r>
                <a:r>
                  <a:rPr lang="zh-CN" altLang="en-US" sz="2800" dirty="0" smtClean="0"/>
                  <a:t>，</a:t>
                </a:r>
                <a:r>
                  <a:rPr lang="zh-CN" altLang="en-US" sz="2800" dirty="0"/>
                  <a:t>我们很容易证明下面的</a:t>
                </a:r>
                <a:r>
                  <a:rPr lang="zh-CN" altLang="en-US" sz="2800" dirty="0" smtClean="0"/>
                  <a:t>特性</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如果 </a:t>
                </a:r>
                <a:r>
                  <a:rPr lang="en-US" altLang="zh-CN" sz="2800" dirty="0" smtClean="0"/>
                  <a:t>a , b, c, d </a:t>
                </a:r>
                <a14:m>
                  <m:oMath xmlns:m="http://schemas.openxmlformats.org/officeDocument/2006/math">
                    <m:r>
                      <a:rPr lang="zh-CN" altLang="en-US" sz="2800" i="1">
                        <a:latin typeface="Cambria Math" panose="02040503050406030204" pitchFamily="18" charset="0"/>
                      </a:rPr>
                      <m:t>∈</m:t>
                    </m:r>
                  </m:oMath>
                </a14:m>
                <a:r>
                  <a:rPr lang="zh-CN" altLang="en-US" sz="2800" dirty="0"/>
                  <a:t> </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oMath>
                </a14:m>
                <a:r>
                  <a:rPr lang="en-US" altLang="zh-CN" sz="2800" dirty="0" smtClean="0"/>
                  <a:t>:</a:t>
                </a:r>
              </a:p>
            </p:txBody>
          </p:sp>
        </mc:Choice>
        <mc:Fallback xmlns="">
          <p:sp>
            <p:nvSpPr>
              <p:cNvPr id="6" name="文本框 5"/>
              <p:cNvSpPr txBox="1">
                <a:spLocks noRot="1" noChangeAspect="1" noMove="1" noResize="1" noEditPoints="1" noAdjustHandles="1" noChangeArrowheads="1" noChangeShapeType="1" noTextEdit="1"/>
              </p:cNvSpPr>
              <p:nvPr/>
            </p:nvSpPr>
            <p:spPr>
              <a:xfrm>
                <a:off x="1168400" y="2133600"/>
                <a:ext cx="9264075" cy="1384995"/>
              </a:xfrm>
              <a:prstGeom prst="rect">
                <a:avLst/>
              </a:prstGeom>
              <a:blipFill>
                <a:blip r:embed="rId2"/>
                <a:stretch>
                  <a:fillRect l="-1185" t="-6167" r="-66" b="-1233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738727" y="3639790"/>
            <a:ext cx="8319082" cy="1295400"/>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1168400" y="5382549"/>
                <a:ext cx="2554930" cy="954107"/>
              </a:xfrm>
              <a:prstGeom prst="rect">
                <a:avLst/>
              </a:prstGeom>
              <a:noFill/>
            </p:spPr>
            <p:txBody>
              <a:bodyPr wrap="none" rtlCol="0">
                <a:spAutoFit/>
              </a:bodyPr>
              <a:lstStyle/>
              <a:p>
                <a:pPr marL="285750" indent="-285750">
                  <a:buFont typeface="Wingdings" panose="05000000000000000000" pitchFamily="2" charset="2"/>
                  <a:buChar char="l"/>
                </a:pPr>
                <a:r>
                  <a:rPr lang="zh-CN" altLang="en-US" sz="2800" dirty="0" smtClean="0"/>
                  <a:t>如果</a:t>
                </a:r>
                <a:r>
                  <a:rPr lang="en-US" altLang="zh-CN" sz="2800" dirty="0" smtClean="0"/>
                  <a:t>a, b</a:t>
                </a:r>
                <a14:m>
                  <m:oMath xmlns:m="http://schemas.openxmlformats.org/officeDocument/2006/math">
                    <m:r>
                      <a:rPr lang="zh-CN" altLang="en-US" sz="2800" i="1">
                        <a:latin typeface="Cambria Math" panose="02040503050406030204" pitchFamily="18" charset="0"/>
                      </a:rPr>
                      <m:t>∈</m:t>
                    </m:r>
                  </m:oMath>
                </a14:m>
                <a:r>
                  <a:rPr lang="zh-CN" altLang="en-US" sz="2800" dirty="0"/>
                  <a:t> </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oMath>
                </a14:m>
                <a:r>
                  <a:rPr lang="en-US" altLang="zh-CN" sz="2800" dirty="0"/>
                  <a:t>:</a:t>
                </a:r>
              </a:p>
              <a:p>
                <a:pPr marL="285750" indent="-285750">
                  <a:buFont typeface="Wingdings" panose="05000000000000000000" pitchFamily="2" charset="2"/>
                  <a:buChar char="l"/>
                </a:pPr>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68400" y="5382549"/>
                <a:ext cx="2554930" cy="954107"/>
              </a:xfrm>
              <a:prstGeom prst="rect">
                <a:avLst/>
              </a:prstGeom>
              <a:blipFill>
                <a:blip r:embed="rId4"/>
                <a:stretch>
                  <a:fillRect l="-4296" t="-9615" r="-3819"/>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2738727" y="6005481"/>
            <a:ext cx="8347266" cy="202280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737" y="9385300"/>
            <a:ext cx="271399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 </a:t>
            </a:r>
            <a:r>
              <a:rPr sz="1800" spc="-5" dirty="0">
                <a:latin typeface="Calibri"/>
                <a:cs typeface="Calibri"/>
              </a:rPr>
              <a:t>University of</a:t>
            </a:r>
            <a:r>
              <a:rPr sz="1800" spc="-20" dirty="0">
                <a:latin typeface="Calibri"/>
                <a:cs typeface="Calibri"/>
              </a:rPr>
              <a:t> </a:t>
            </a:r>
            <a:r>
              <a:rPr sz="1800" spc="-5" dirty="0">
                <a:latin typeface="Calibri"/>
                <a:cs typeface="Calibri"/>
              </a:rPr>
              <a:t>Pennsylvania</a:t>
            </a:r>
            <a:endParaRPr sz="1800">
              <a:latin typeface="Calibri"/>
              <a:cs typeface="Calibri"/>
            </a:endParaRPr>
          </a:p>
        </p:txBody>
      </p:sp>
      <p:sp>
        <p:nvSpPr>
          <p:cNvPr id="3" name="object 3"/>
          <p:cNvSpPr txBox="1"/>
          <p:nvPr/>
        </p:nvSpPr>
        <p:spPr>
          <a:xfrm>
            <a:off x="11814407" y="9436639"/>
            <a:ext cx="1110615" cy="266700"/>
          </a:xfrm>
          <a:prstGeom prst="rect">
            <a:avLst/>
          </a:prstGeom>
        </p:spPr>
        <p:txBody>
          <a:bodyPr vert="horz" wrap="square" lIns="0" tIns="0" rIns="0" bIns="0" rtlCol="0">
            <a:spAutoFit/>
          </a:bodyPr>
          <a:lstStyle/>
          <a:p>
            <a:pPr marL="12700">
              <a:lnSpc>
                <a:spcPct val="100000"/>
              </a:lnSpc>
            </a:pPr>
            <a:r>
              <a:rPr sz="1600" spc="-5" dirty="0">
                <a:latin typeface="Calibri"/>
                <a:cs typeface="Calibri"/>
              </a:rPr>
              <a:t>Robo1x-1</a:t>
            </a:r>
            <a:r>
              <a:rPr sz="1600" spc="300" dirty="0">
                <a:latin typeface="Calibri"/>
                <a:cs typeface="Calibri"/>
              </a:rPr>
              <a:t> </a:t>
            </a:r>
            <a:r>
              <a:rPr sz="1600" spc="-10" dirty="0">
                <a:latin typeface="Calibri"/>
                <a:cs typeface="Calibri"/>
              </a:rPr>
              <a:t>22</a:t>
            </a:r>
            <a:endParaRPr sz="1600">
              <a:latin typeface="Calibri"/>
              <a:cs typeface="Calibri"/>
            </a:endParaRPr>
          </a:p>
        </p:txBody>
      </p:sp>
      <p:sp>
        <p:nvSpPr>
          <p:cNvPr id="4" name="object 4"/>
          <p:cNvSpPr txBox="1">
            <a:spLocks noGrp="1"/>
          </p:cNvSpPr>
          <p:nvPr>
            <p:ph type="title"/>
          </p:nvPr>
        </p:nvSpPr>
        <p:spPr>
          <a:xfrm>
            <a:off x="4328699" y="41147"/>
            <a:ext cx="4346575" cy="1107996"/>
          </a:xfrm>
          <a:prstGeom prst="rect">
            <a:avLst/>
          </a:prstGeom>
        </p:spPr>
        <p:txBody>
          <a:bodyPr vert="horz" wrap="square" lIns="0" tIns="0" rIns="0" bIns="0" rtlCol="0">
            <a:spAutoFit/>
          </a:bodyPr>
          <a:lstStyle/>
          <a:p>
            <a:pPr marL="12700">
              <a:lnSpc>
                <a:spcPct val="100000"/>
              </a:lnSpc>
            </a:pPr>
            <a:r>
              <a:rPr lang="zh-CN" altLang="en-US" spc="-5" dirty="0"/>
              <a:t>余弦定理</a:t>
            </a:r>
            <a:endParaRPr dirty="0"/>
          </a:p>
        </p:txBody>
      </p:sp>
      <p:sp>
        <p:nvSpPr>
          <p:cNvPr id="6" name="object 6"/>
          <p:cNvSpPr/>
          <p:nvPr/>
        </p:nvSpPr>
        <p:spPr>
          <a:xfrm>
            <a:off x="4979746" y="6617969"/>
            <a:ext cx="3175" cy="2979420"/>
          </a:xfrm>
          <a:custGeom>
            <a:avLst/>
            <a:gdLst/>
            <a:ahLst/>
            <a:cxnLst/>
            <a:rect l="l" t="t" r="r" b="b"/>
            <a:pathLst>
              <a:path w="3175" h="2979420">
                <a:moveTo>
                  <a:pt x="0" y="0"/>
                </a:moveTo>
                <a:lnTo>
                  <a:pt x="2971" y="2979419"/>
                </a:lnTo>
              </a:path>
            </a:pathLst>
          </a:custGeom>
          <a:ln w="38100">
            <a:solidFill>
              <a:srgbClr val="000000"/>
            </a:solidFill>
          </a:ln>
        </p:spPr>
        <p:txBody>
          <a:bodyPr wrap="square" lIns="0" tIns="0" rIns="0" bIns="0" rtlCol="0"/>
          <a:lstStyle/>
          <a:p>
            <a:endParaRPr/>
          </a:p>
        </p:txBody>
      </p:sp>
      <p:sp>
        <p:nvSpPr>
          <p:cNvPr id="7" name="object 7"/>
          <p:cNvSpPr/>
          <p:nvPr/>
        </p:nvSpPr>
        <p:spPr>
          <a:xfrm>
            <a:off x="4922638" y="6541769"/>
            <a:ext cx="114300" cy="114935"/>
          </a:xfrm>
          <a:custGeom>
            <a:avLst/>
            <a:gdLst/>
            <a:ahLst/>
            <a:cxnLst/>
            <a:rect l="l" t="t" r="r" b="b"/>
            <a:pathLst>
              <a:path w="114300" h="114934">
                <a:moveTo>
                  <a:pt x="57035" y="0"/>
                </a:moveTo>
                <a:lnTo>
                  <a:pt x="0" y="114363"/>
                </a:lnTo>
                <a:lnTo>
                  <a:pt x="57111" y="76199"/>
                </a:lnTo>
                <a:lnTo>
                  <a:pt x="95233" y="76199"/>
                </a:lnTo>
                <a:lnTo>
                  <a:pt x="57035" y="0"/>
                </a:lnTo>
                <a:close/>
              </a:path>
              <a:path w="114300" h="114934">
                <a:moveTo>
                  <a:pt x="95233" y="76199"/>
                </a:moveTo>
                <a:lnTo>
                  <a:pt x="57111" y="76199"/>
                </a:lnTo>
                <a:lnTo>
                  <a:pt x="114300" y="114236"/>
                </a:lnTo>
                <a:lnTo>
                  <a:pt x="95233" y="76199"/>
                </a:lnTo>
                <a:close/>
              </a:path>
            </a:pathLst>
          </a:custGeom>
          <a:solidFill>
            <a:srgbClr val="000000"/>
          </a:solidFill>
        </p:spPr>
        <p:txBody>
          <a:bodyPr wrap="square" lIns="0" tIns="0" rIns="0" bIns="0" rtlCol="0"/>
          <a:lstStyle/>
          <a:p>
            <a:endParaRPr/>
          </a:p>
        </p:txBody>
      </p:sp>
      <p:sp>
        <p:nvSpPr>
          <p:cNvPr id="8" name="object 8"/>
          <p:cNvSpPr/>
          <p:nvPr/>
        </p:nvSpPr>
        <p:spPr>
          <a:xfrm>
            <a:off x="4979670" y="9597528"/>
            <a:ext cx="2433955" cy="4445"/>
          </a:xfrm>
          <a:custGeom>
            <a:avLst/>
            <a:gdLst/>
            <a:ahLst/>
            <a:cxnLst/>
            <a:rect l="l" t="t" r="r" b="b"/>
            <a:pathLst>
              <a:path w="2433954" h="4445">
                <a:moveTo>
                  <a:pt x="2433828" y="0"/>
                </a:moveTo>
                <a:lnTo>
                  <a:pt x="0" y="4432"/>
                </a:lnTo>
              </a:path>
            </a:pathLst>
          </a:custGeom>
          <a:ln w="38100">
            <a:solidFill>
              <a:srgbClr val="000000"/>
            </a:solidFill>
          </a:ln>
        </p:spPr>
        <p:txBody>
          <a:bodyPr wrap="square" lIns="0" tIns="0" rIns="0" bIns="0" rtlCol="0"/>
          <a:lstStyle/>
          <a:p>
            <a:endParaRPr/>
          </a:p>
        </p:txBody>
      </p:sp>
      <p:sp>
        <p:nvSpPr>
          <p:cNvPr id="9" name="object 9"/>
          <p:cNvSpPr/>
          <p:nvPr/>
        </p:nvSpPr>
        <p:spPr>
          <a:xfrm>
            <a:off x="7375296" y="9540439"/>
            <a:ext cx="114935" cy="114300"/>
          </a:xfrm>
          <a:custGeom>
            <a:avLst/>
            <a:gdLst/>
            <a:ahLst/>
            <a:cxnLst/>
            <a:rect l="l" t="t" r="r" b="b"/>
            <a:pathLst>
              <a:path w="114934" h="114300">
                <a:moveTo>
                  <a:pt x="0" y="0"/>
                </a:moveTo>
                <a:lnTo>
                  <a:pt x="38201" y="57086"/>
                </a:lnTo>
                <a:lnTo>
                  <a:pt x="203" y="114300"/>
                </a:lnTo>
                <a:lnTo>
                  <a:pt x="114401" y="56946"/>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4991863" y="8963564"/>
            <a:ext cx="1644014" cy="638810"/>
          </a:xfrm>
          <a:custGeom>
            <a:avLst/>
            <a:gdLst/>
            <a:ahLst/>
            <a:cxnLst/>
            <a:rect l="l" t="t" r="r" b="b"/>
            <a:pathLst>
              <a:path w="1644015" h="638809">
                <a:moveTo>
                  <a:pt x="1643468" y="0"/>
                </a:moveTo>
                <a:lnTo>
                  <a:pt x="0" y="638390"/>
                </a:lnTo>
              </a:path>
            </a:pathLst>
          </a:custGeom>
          <a:ln w="38100">
            <a:solidFill>
              <a:srgbClr val="000000"/>
            </a:solidFill>
          </a:ln>
        </p:spPr>
        <p:txBody>
          <a:bodyPr wrap="square" lIns="0" tIns="0" rIns="0" bIns="0" rtlCol="0"/>
          <a:lstStyle/>
          <a:p>
            <a:endParaRPr/>
          </a:p>
        </p:txBody>
      </p:sp>
      <p:sp>
        <p:nvSpPr>
          <p:cNvPr id="11" name="object 11"/>
          <p:cNvSpPr/>
          <p:nvPr/>
        </p:nvSpPr>
        <p:spPr>
          <a:xfrm>
            <a:off x="6579120" y="8924077"/>
            <a:ext cx="127635" cy="106680"/>
          </a:xfrm>
          <a:custGeom>
            <a:avLst/>
            <a:gdLst/>
            <a:ahLst/>
            <a:cxnLst/>
            <a:rect l="l" t="t" r="r" b="b"/>
            <a:pathLst>
              <a:path w="127634" h="106679">
                <a:moveTo>
                  <a:pt x="0" y="0"/>
                </a:moveTo>
                <a:lnTo>
                  <a:pt x="56210" y="39484"/>
                </a:lnTo>
                <a:lnTo>
                  <a:pt x="41389" y="106552"/>
                </a:lnTo>
                <a:lnTo>
                  <a:pt x="127241" y="11899"/>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6680450" y="7229023"/>
            <a:ext cx="353695" cy="1699895"/>
          </a:xfrm>
          <a:custGeom>
            <a:avLst/>
            <a:gdLst/>
            <a:ahLst/>
            <a:cxnLst/>
            <a:rect l="l" t="t" r="r" b="b"/>
            <a:pathLst>
              <a:path w="353695" h="1699895">
                <a:moveTo>
                  <a:pt x="353301" y="0"/>
                </a:moveTo>
                <a:lnTo>
                  <a:pt x="0" y="1699336"/>
                </a:lnTo>
              </a:path>
            </a:pathLst>
          </a:custGeom>
          <a:ln w="38100">
            <a:solidFill>
              <a:srgbClr val="000000"/>
            </a:solidFill>
          </a:ln>
        </p:spPr>
        <p:txBody>
          <a:bodyPr wrap="square" lIns="0" tIns="0" rIns="0" bIns="0" rtlCol="0"/>
          <a:lstStyle/>
          <a:p>
            <a:endParaRPr/>
          </a:p>
        </p:txBody>
      </p:sp>
      <p:sp>
        <p:nvSpPr>
          <p:cNvPr id="13" name="object 13"/>
          <p:cNvSpPr/>
          <p:nvPr/>
        </p:nvSpPr>
        <p:spPr>
          <a:xfrm>
            <a:off x="6970031" y="7154421"/>
            <a:ext cx="112395" cy="123825"/>
          </a:xfrm>
          <a:custGeom>
            <a:avLst/>
            <a:gdLst/>
            <a:ahLst/>
            <a:cxnLst/>
            <a:rect l="l" t="t" r="r" b="b"/>
            <a:pathLst>
              <a:path w="112395" h="123825">
                <a:moveTo>
                  <a:pt x="98968" y="74599"/>
                </a:moveTo>
                <a:lnTo>
                  <a:pt x="63715" y="74599"/>
                </a:lnTo>
                <a:lnTo>
                  <a:pt x="111912" y="123532"/>
                </a:lnTo>
                <a:lnTo>
                  <a:pt x="98968" y="74599"/>
                </a:lnTo>
                <a:close/>
              </a:path>
              <a:path w="112395" h="123825">
                <a:moveTo>
                  <a:pt x="79235" y="0"/>
                </a:moveTo>
                <a:lnTo>
                  <a:pt x="0" y="100266"/>
                </a:lnTo>
                <a:lnTo>
                  <a:pt x="63715" y="74599"/>
                </a:lnTo>
                <a:lnTo>
                  <a:pt x="98968" y="74599"/>
                </a:lnTo>
                <a:lnTo>
                  <a:pt x="79235" y="0"/>
                </a:lnTo>
                <a:close/>
              </a:path>
            </a:pathLst>
          </a:custGeom>
          <a:solidFill>
            <a:srgbClr val="000000"/>
          </a:solidFill>
        </p:spPr>
        <p:txBody>
          <a:bodyPr wrap="square" lIns="0" tIns="0" rIns="0" bIns="0" rtlCol="0"/>
          <a:lstStyle/>
          <a:p>
            <a:endParaRPr/>
          </a:p>
        </p:txBody>
      </p:sp>
      <p:sp>
        <p:nvSpPr>
          <p:cNvPr id="14" name="object 14"/>
          <p:cNvSpPr/>
          <p:nvPr/>
        </p:nvSpPr>
        <p:spPr>
          <a:xfrm>
            <a:off x="4993384" y="7221963"/>
            <a:ext cx="1995170" cy="2380615"/>
          </a:xfrm>
          <a:custGeom>
            <a:avLst/>
            <a:gdLst/>
            <a:ahLst/>
            <a:cxnLst/>
            <a:rect l="l" t="t" r="r" b="b"/>
            <a:pathLst>
              <a:path w="1995170" h="2380615">
                <a:moveTo>
                  <a:pt x="1994738" y="0"/>
                </a:moveTo>
                <a:lnTo>
                  <a:pt x="0" y="2380005"/>
                </a:lnTo>
              </a:path>
            </a:pathLst>
          </a:custGeom>
          <a:ln w="38100">
            <a:solidFill>
              <a:srgbClr val="000000"/>
            </a:solidFill>
          </a:ln>
        </p:spPr>
        <p:txBody>
          <a:bodyPr wrap="square" lIns="0" tIns="0" rIns="0" bIns="0" rtlCol="0"/>
          <a:lstStyle/>
          <a:p>
            <a:endParaRPr/>
          </a:p>
        </p:txBody>
      </p:sp>
      <p:sp>
        <p:nvSpPr>
          <p:cNvPr id="15" name="object 15"/>
          <p:cNvSpPr/>
          <p:nvPr/>
        </p:nvSpPr>
        <p:spPr>
          <a:xfrm>
            <a:off x="6919845" y="7163565"/>
            <a:ext cx="117475" cy="124460"/>
          </a:xfrm>
          <a:custGeom>
            <a:avLst/>
            <a:gdLst/>
            <a:ahLst/>
            <a:cxnLst/>
            <a:rect l="l" t="t" r="r" b="b"/>
            <a:pathLst>
              <a:path w="117475" h="124459">
                <a:moveTo>
                  <a:pt x="117220" y="0"/>
                </a:moveTo>
                <a:lnTo>
                  <a:pt x="0" y="50876"/>
                </a:lnTo>
                <a:lnTo>
                  <a:pt x="68275" y="58394"/>
                </a:lnTo>
                <a:lnTo>
                  <a:pt x="87604" y="124307"/>
                </a:lnTo>
                <a:lnTo>
                  <a:pt x="117220" y="0"/>
                </a:lnTo>
                <a:close/>
              </a:path>
            </a:pathLst>
          </a:custGeom>
          <a:solidFill>
            <a:srgbClr val="000000"/>
          </a:solidFill>
        </p:spPr>
        <p:txBody>
          <a:bodyPr wrap="square" lIns="0" tIns="0" rIns="0" bIns="0" rtlCol="0"/>
          <a:lstStyle/>
          <a:p>
            <a:endParaRPr/>
          </a:p>
        </p:txBody>
      </p:sp>
      <p:sp>
        <p:nvSpPr>
          <p:cNvPr id="16" name="object 16"/>
          <p:cNvSpPr txBox="1"/>
          <p:nvPr/>
        </p:nvSpPr>
        <p:spPr>
          <a:xfrm>
            <a:off x="5867695" y="75775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7" name="object 17"/>
          <p:cNvSpPr txBox="1"/>
          <p:nvPr/>
        </p:nvSpPr>
        <p:spPr>
          <a:xfrm>
            <a:off x="6052785" y="8961755"/>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18" name="object 18"/>
          <p:cNvSpPr txBox="1"/>
          <p:nvPr/>
        </p:nvSpPr>
        <p:spPr>
          <a:xfrm>
            <a:off x="6920093" y="7717332"/>
            <a:ext cx="113411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(v-w</a:t>
            </a:r>
            <a:r>
              <a:rPr sz="4200" dirty="0">
                <a:latin typeface="Calibri"/>
                <a:cs typeface="Calibri"/>
              </a:rPr>
              <a:t>)</a:t>
            </a:r>
            <a:endParaRPr sz="4200">
              <a:latin typeface="Calibri"/>
              <a:cs typeface="Calibri"/>
            </a:endParaRPr>
          </a:p>
        </p:txBody>
      </p:sp>
      <p:sp>
        <p:nvSpPr>
          <p:cNvPr id="19" name="object 19"/>
          <p:cNvSpPr/>
          <p:nvPr/>
        </p:nvSpPr>
        <p:spPr>
          <a:xfrm>
            <a:off x="5626608" y="8877300"/>
            <a:ext cx="190487" cy="330707"/>
          </a:xfrm>
          <a:prstGeom prst="rect">
            <a:avLst/>
          </a:prstGeom>
          <a:blipFill>
            <a:blip r:embed="rId2" cstate="print"/>
            <a:stretch>
              <a:fillRect/>
            </a:stretch>
          </a:blipFill>
        </p:spPr>
        <p:txBody>
          <a:bodyPr wrap="square" lIns="0" tIns="0" rIns="0" bIns="0" rtlCol="0"/>
          <a:lstStyle/>
          <a:p>
            <a:endParaRPr/>
          </a:p>
        </p:txBody>
      </p:sp>
      <p:sp>
        <p:nvSpPr>
          <p:cNvPr id="20" name="文本框 19"/>
          <p:cNvSpPr txBox="1"/>
          <p:nvPr/>
        </p:nvSpPr>
        <p:spPr>
          <a:xfrm>
            <a:off x="1473200" y="1676400"/>
            <a:ext cx="9395521" cy="1200329"/>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dirty="0" smtClean="0"/>
              <a:t>观察下图，它显示了平面上的两个向量</a:t>
            </a:r>
            <a:r>
              <a:rPr lang="en-US" altLang="zh-CN" sz="2400" dirty="0" smtClean="0"/>
              <a:t>V</a:t>
            </a:r>
            <a:r>
              <a:rPr lang="zh-CN" altLang="en-US" sz="2400" dirty="0" smtClean="0"/>
              <a:t>和</a:t>
            </a:r>
            <a:r>
              <a:rPr lang="en-US" altLang="zh-CN" sz="2400" dirty="0" smtClean="0"/>
              <a:t>W</a:t>
            </a:r>
            <a:r>
              <a:rPr lang="zh-CN" altLang="en-US" sz="2400" dirty="0" smtClean="0"/>
              <a:t>，两个向量的夹角为</a:t>
            </a:r>
            <a:r>
              <a:rPr lang="el-GR" altLang="zh-CN" sz="2400" dirty="0" smtClean="0">
                <a:ea typeface="宋体" panose="02010600030101010101" pitchFamily="2" charset="-122"/>
              </a:rPr>
              <a:t>θ</a:t>
            </a:r>
            <a:endParaRPr lang="en-US" altLang="zh-CN" sz="2400" dirty="0" smtClean="0">
              <a:ea typeface="宋体" panose="02010600030101010101" pitchFamily="2" charset="-122"/>
            </a:endParaRPr>
          </a:p>
          <a:p>
            <a:pPr marL="285750" indent="-285750">
              <a:buFont typeface="Wingdings" panose="05000000000000000000" pitchFamily="2" charset="2"/>
              <a:buChar char="l"/>
            </a:pPr>
            <a:endParaRPr lang="en-US" altLang="zh-CN" sz="2400" dirty="0">
              <a:ea typeface="宋体" panose="02010600030101010101" pitchFamily="2" charset="-122"/>
            </a:endParaRPr>
          </a:p>
          <a:p>
            <a:pPr marL="285750" indent="-285750">
              <a:buFont typeface="Wingdings" panose="05000000000000000000" pitchFamily="2" charset="2"/>
              <a:buChar char="l"/>
            </a:pPr>
            <a:r>
              <a:rPr lang="zh-CN" altLang="en-US" sz="2400" dirty="0" smtClean="0"/>
              <a:t>通过对矢量运算规则的讨论我们可知：</a:t>
            </a:r>
            <a:endParaRPr lang="zh-CN" altLang="en-US" sz="2400" dirty="0"/>
          </a:p>
        </p:txBody>
      </p:sp>
      <p:pic>
        <p:nvPicPr>
          <p:cNvPr id="21" name="图片 20"/>
          <p:cNvPicPr>
            <a:picLocks noChangeAspect="1"/>
          </p:cNvPicPr>
          <p:nvPr/>
        </p:nvPicPr>
        <p:blipFill>
          <a:blip r:embed="rId3"/>
          <a:stretch>
            <a:fillRect/>
          </a:stretch>
        </p:blipFill>
        <p:spPr>
          <a:xfrm>
            <a:off x="4328699" y="2927937"/>
            <a:ext cx="4731859" cy="575834"/>
          </a:xfrm>
          <a:prstGeom prst="rect">
            <a:avLst/>
          </a:prstGeom>
        </p:spPr>
      </p:pic>
      <p:sp>
        <p:nvSpPr>
          <p:cNvPr id="23" name="文本框 22"/>
          <p:cNvSpPr txBox="1"/>
          <p:nvPr/>
        </p:nvSpPr>
        <p:spPr>
          <a:xfrm>
            <a:off x="1473200" y="3728550"/>
            <a:ext cx="8783174"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dirty="0" smtClean="0"/>
              <a:t>但是从余弦定理的角度我们可知，三角形的三边也是相关的：</a:t>
            </a:r>
            <a:endParaRPr lang="zh-CN" altLang="en-US" sz="2400" dirty="0"/>
          </a:p>
        </p:txBody>
      </p:sp>
      <p:pic>
        <p:nvPicPr>
          <p:cNvPr id="24" name="图片 23"/>
          <p:cNvPicPr>
            <a:picLocks noChangeAspect="1"/>
          </p:cNvPicPr>
          <p:nvPr/>
        </p:nvPicPr>
        <p:blipFill>
          <a:blip r:embed="rId4"/>
          <a:stretch>
            <a:fillRect/>
          </a:stretch>
        </p:blipFill>
        <p:spPr>
          <a:xfrm>
            <a:off x="4400695" y="4329588"/>
            <a:ext cx="5548338" cy="570792"/>
          </a:xfrm>
          <a:prstGeom prst="rect">
            <a:avLst/>
          </a:prstGeom>
        </p:spPr>
      </p:pic>
      <p:sp>
        <p:nvSpPr>
          <p:cNvPr id="25" name="文本框 24"/>
          <p:cNvSpPr txBox="1"/>
          <p:nvPr/>
        </p:nvSpPr>
        <p:spPr>
          <a:xfrm>
            <a:off x="1505226" y="4942151"/>
            <a:ext cx="3781805"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dirty="0" smtClean="0"/>
              <a:t>那么我们可以得到结论</a:t>
            </a:r>
            <a:r>
              <a:rPr lang="zh-CN" altLang="en-US" dirty="0" smtClean="0"/>
              <a:t>：</a:t>
            </a:r>
            <a:endParaRPr lang="zh-CN" altLang="en-US" dirty="0"/>
          </a:p>
        </p:txBody>
      </p:sp>
      <p:pic>
        <p:nvPicPr>
          <p:cNvPr id="26" name="图片 25"/>
          <p:cNvPicPr>
            <a:picLocks noChangeAspect="1"/>
          </p:cNvPicPr>
          <p:nvPr/>
        </p:nvPicPr>
        <p:blipFill>
          <a:blip r:embed="rId5"/>
          <a:stretch>
            <a:fillRect/>
          </a:stretch>
        </p:blipFill>
        <p:spPr>
          <a:xfrm>
            <a:off x="4400695" y="5568990"/>
            <a:ext cx="3791523" cy="597907"/>
          </a:xfrm>
          <a:prstGeom prst="rect">
            <a:avLst/>
          </a:prstGeom>
        </p:spPr>
      </p:pic>
    </p:spTree>
    <p:extLst>
      <p:ext uri="{BB962C8B-B14F-4D97-AF65-F5344CB8AC3E}">
        <p14:creationId xmlns:p14="http://schemas.microsoft.com/office/powerpoint/2010/main" val="3744279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
              <a:lnSpc>
                <a:spcPct val="100000"/>
              </a:lnSpc>
            </a:pPr>
            <a:r>
              <a:rPr lang="zh-CN" altLang="en-US" dirty="0" smtClean="0"/>
              <a:t>             几何</a:t>
            </a:r>
            <a:r>
              <a:rPr lang="zh-CN" altLang="en-US" dirty="0"/>
              <a:t>解释</a:t>
            </a:r>
            <a:endParaRPr spc="-5" dirty="0"/>
          </a:p>
        </p:txBody>
      </p:sp>
      <p:sp>
        <p:nvSpPr>
          <p:cNvPr id="3" name="object 3"/>
          <p:cNvSpPr/>
          <p:nvPr/>
        </p:nvSpPr>
        <p:spPr>
          <a:xfrm>
            <a:off x="686676" y="3213354"/>
            <a:ext cx="4445" cy="2981325"/>
          </a:xfrm>
          <a:custGeom>
            <a:avLst/>
            <a:gdLst/>
            <a:ahLst/>
            <a:cxnLst/>
            <a:rect l="l" t="t" r="r" b="b"/>
            <a:pathLst>
              <a:path w="4445" h="2981325">
                <a:moveTo>
                  <a:pt x="0" y="0"/>
                </a:moveTo>
                <a:lnTo>
                  <a:pt x="4457" y="2980944"/>
                </a:lnTo>
              </a:path>
            </a:pathLst>
          </a:custGeom>
          <a:ln w="38099">
            <a:solidFill>
              <a:srgbClr val="000000"/>
            </a:solidFill>
          </a:ln>
        </p:spPr>
        <p:txBody>
          <a:bodyPr wrap="square" lIns="0" tIns="0" rIns="0" bIns="0" rtlCol="0"/>
          <a:lstStyle/>
          <a:p>
            <a:endParaRPr/>
          </a:p>
        </p:txBody>
      </p:sp>
      <p:sp>
        <p:nvSpPr>
          <p:cNvPr id="4" name="object 4"/>
          <p:cNvSpPr/>
          <p:nvPr/>
        </p:nvSpPr>
        <p:spPr>
          <a:xfrm>
            <a:off x="629592" y="3137154"/>
            <a:ext cx="114300" cy="114935"/>
          </a:xfrm>
          <a:custGeom>
            <a:avLst/>
            <a:gdLst/>
            <a:ahLst/>
            <a:cxnLst/>
            <a:rect l="l" t="t" r="r" b="b"/>
            <a:pathLst>
              <a:path w="114300" h="114935">
                <a:moveTo>
                  <a:pt x="56972" y="0"/>
                </a:moveTo>
                <a:lnTo>
                  <a:pt x="0" y="114388"/>
                </a:lnTo>
                <a:lnTo>
                  <a:pt x="57086" y="76200"/>
                </a:lnTo>
                <a:lnTo>
                  <a:pt x="95220" y="76200"/>
                </a:lnTo>
                <a:lnTo>
                  <a:pt x="56972" y="0"/>
                </a:lnTo>
                <a:close/>
              </a:path>
              <a:path w="114300" h="114935">
                <a:moveTo>
                  <a:pt x="95220" y="76200"/>
                </a:moveTo>
                <a:lnTo>
                  <a:pt x="57086" y="76200"/>
                </a:lnTo>
                <a:lnTo>
                  <a:pt x="114299" y="114211"/>
                </a:lnTo>
                <a:lnTo>
                  <a:pt x="95220" y="76200"/>
                </a:lnTo>
                <a:close/>
              </a:path>
            </a:pathLst>
          </a:custGeom>
          <a:solidFill>
            <a:srgbClr val="000000"/>
          </a:solidFill>
        </p:spPr>
        <p:txBody>
          <a:bodyPr wrap="square" lIns="0" tIns="0" rIns="0" bIns="0" rtlCol="0"/>
          <a:lstStyle/>
          <a:p>
            <a:endParaRPr/>
          </a:p>
        </p:txBody>
      </p:sp>
      <p:sp>
        <p:nvSpPr>
          <p:cNvPr id="5" name="object 5"/>
          <p:cNvSpPr/>
          <p:nvPr/>
        </p:nvSpPr>
        <p:spPr>
          <a:xfrm>
            <a:off x="686562" y="6194436"/>
            <a:ext cx="2433955" cy="4445"/>
          </a:xfrm>
          <a:custGeom>
            <a:avLst/>
            <a:gdLst/>
            <a:ahLst/>
            <a:cxnLst/>
            <a:rect l="l" t="t" r="r" b="b"/>
            <a:pathLst>
              <a:path w="2433955" h="4445">
                <a:moveTo>
                  <a:pt x="2433828" y="0"/>
                </a:moveTo>
                <a:lnTo>
                  <a:pt x="0" y="4432"/>
                </a:lnTo>
              </a:path>
            </a:pathLst>
          </a:custGeom>
          <a:ln w="38100">
            <a:solidFill>
              <a:srgbClr val="000000"/>
            </a:solidFill>
          </a:ln>
        </p:spPr>
        <p:txBody>
          <a:bodyPr wrap="square" lIns="0" tIns="0" rIns="0" bIns="0" rtlCol="0"/>
          <a:lstStyle/>
          <a:p>
            <a:endParaRPr/>
          </a:p>
        </p:txBody>
      </p:sp>
      <p:sp>
        <p:nvSpPr>
          <p:cNvPr id="6" name="object 6"/>
          <p:cNvSpPr/>
          <p:nvPr/>
        </p:nvSpPr>
        <p:spPr>
          <a:xfrm>
            <a:off x="3082188" y="6137346"/>
            <a:ext cx="114935" cy="114300"/>
          </a:xfrm>
          <a:custGeom>
            <a:avLst/>
            <a:gdLst/>
            <a:ahLst/>
            <a:cxnLst/>
            <a:rect l="l" t="t" r="r" b="b"/>
            <a:pathLst>
              <a:path w="114935" h="114300">
                <a:moveTo>
                  <a:pt x="0" y="0"/>
                </a:moveTo>
                <a:lnTo>
                  <a:pt x="38201" y="57086"/>
                </a:lnTo>
                <a:lnTo>
                  <a:pt x="203" y="114300"/>
                </a:lnTo>
                <a:lnTo>
                  <a:pt x="114401" y="56946"/>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698751" y="5559003"/>
            <a:ext cx="1644014" cy="640080"/>
          </a:xfrm>
          <a:custGeom>
            <a:avLst/>
            <a:gdLst/>
            <a:ahLst/>
            <a:cxnLst/>
            <a:rect l="l" t="t" r="r" b="b"/>
            <a:pathLst>
              <a:path w="1644014" h="640079">
                <a:moveTo>
                  <a:pt x="1643494" y="0"/>
                </a:moveTo>
                <a:lnTo>
                  <a:pt x="0" y="639864"/>
                </a:lnTo>
              </a:path>
            </a:pathLst>
          </a:custGeom>
          <a:ln w="38100">
            <a:solidFill>
              <a:srgbClr val="000000"/>
            </a:solidFill>
          </a:ln>
        </p:spPr>
        <p:txBody>
          <a:bodyPr wrap="square" lIns="0" tIns="0" rIns="0" bIns="0" rtlCol="0"/>
          <a:lstStyle/>
          <a:p>
            <a:endParaRPr/>
          </a:p>
        </p:txBody>
      </p:sp>
      <p:sp>
        <p:nvSpPr>
          <p:cNvPr id="8" name="object 8"/>
          <p:cNvSpPr/>
          <p:nvPr/>
        </p:nvSpPr>
        <p:spPr>
          <a:xfrm>
            <a:off x="2286008" y="5519566"/>
            <a:ext cx="127635" cy="106680"/>
          </a:xfrm>
          <a:custGeom>
            <a:avLst/>
            <a:gdLst/>
            <a:ahLst/>
            <a:cxnLst/>
            <a:rect l="l" t="t" r="r" b="b"/>
            <a:pathLst>
              <a:path w="127635" h="106679">
                <a:moveTo>
                  <a:pt x="0" y="0"/>
                </a:moveTo>
                <a:lnTo>
                  <a:pt x="56235" y="39433"/>
                </a:lnTo>
                <a:lnTo>
                  <a:pt x="41465" y="106514"/>
                </a:lnTo>
                <a:lnTo>
                  <a:pt x="127241" y="11785"/>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701796" y="3818888"/>
            <a:ext cx="1993264" cy="2379980"/>
          </a:xfrm>
          <a:custGeom>
            <a:avLst/>
            <a:gdLst/>
            <a:ahLst/>
            <a:cxnLst/>
            <a:rect l="l" t="t" r="r" b="b"/>
            <a:pathLst>
              <a:path w="1993264" h="2379979">
                <a:moveTo>
                  <a:pt x="1993239" y="0"/>
                </a:moveTo>
                <a:lnTo>
                  <a:pt x="0" y="2379980"/>
                </a:lnTo>
              </a:path>
            </a:pathLst>
          </a:custGeom>
          <a:ln w="38100">
            <a:solidFill>
              <a:srgbClr val="000000"/>
            </a:solidFill>
          </a:ln>
        </p:spPr>
        <p:txBody>
          <a:bodyPr wrap="square" lIns="0" tIns="0" rIns="0" bIns="0" rtlCol="0"/>
          <a:lstStyle/>
          <a:p>
            <a:endParaRPr/>
          </a:p>
        </p:txBody>
      </p:sp>
      <p:sp>
        <p:nvSpPr>
          <p:cNvPr id="10" name="object 10"/>
          <p:cNvSpPr/>
          <p:nvPr/>
        </p:nvSpPr>
        <p:spPr>
          <a:xfrm>
            <a:off x="2626758" y="3760466"/>
            <a:ext cx="117475" cy="124460"/>
          </a:xfrm>
          <a:custGeom>
            <a:avLst/>
            <a:gdLst/>
            <a:ahLst/>
            <a:cxnLst/>
            <a:rect l="l" t="t" r="r" b="b"/>
            <a:pathLst>
              <a:path w="117475" h="124460">
                <a:moveTo>
                  <a:pt x="117208" y="0"/>
                </a:moveTo>
                <a:lnTo>
                  <a:pt x="0" y="50927"/>
                </a:lnTo>
                <a:lnTo>
                  <a:pt x="68275" y="58420"/>
                </a:lnTo>
                <a:lnTo>
                  <a:pt x="87617" y="124320"/>
                </a:lnTo>
                <a:lnTo>
                  <a:pt x="117208" y="0"/>
                </a:lnTo>
                <a:close/>
              </a:path>
            </a:pathLst>
          </a:custGeom>
          <a:solidFill>
            <a:srgbClr val="000000"/>
          </a:solidFill>
        </p:spPr>
        <p:txBody>
          <a:bodyPr wrap="square" lIns="0" tIns="0" rIns="0" bIns="0" rtlCol="0"/>
          <a:lstStyle/>
          <a:p>
            <a:endParaRPr/>
          </a:p>
        </p:txBody>
      </p:sp>
      <p:sp>
        <p:nvSpPr>
          <p:cNvPr id="11" name="object 11"/>
          <p:cNvSpPr txBox="1"/>
          <p:nvPr/>
        </p:nvSpPr>
        <p:spPr>
          <a:xfrm>
            <a:off x="1575095" y="41739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2" name="object 12"/>
          <p:cNvSpPr txBox="1"/>
          <p:nvPr/>
        </p:nvSpPr>
        <p:spPr>
          <a:xfrm>
            <a:off x="1760185" y="5558154"/>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13" name="object 13"/>
          <p:cNvSpPr/>
          <p:nvPr/>
        </p:nvSpPr>
        <p:spPr>
          <a:xfrm>
            <a:off x="10109566" y="3213354"/>
            <a:ext cx="4445" cy="2981325"/>
          </a:xfrm>
          <a:custGeom>
            <a:avLst/>
            <a:gdLst/>
            <a:ahLst/>
            <a:cxnLst/>
            <a:rect l="l" t="t" r="r" b="b"/>
            <a:pathLst>
              <a:path w="4445" h="2981325">
                <a:moveTo>
                  <a:pt x="0" y="0"/>
                </a:moveTo>
                <a:lnTo>
                  <a:pt x="4457" y="2980944"/>
                </a:lnTo>
              </a:path>
            </a:pathLst>
          </a:custGeom>
          <a:ln w="38099">
            <a:solidFill>
              <a:srgbClr val="000000"/>
            </a:solidFill>
          </a:ln>
        </p:spPr>
        <p:txBody>
          <a:bodyPr wrap="square" lIns="0" tIns="0" rIns="0" bIns="0" rtlCol="0"/>
          <a:lstStyle/>
          <a:p>
            <a:endParaRPr/>
          </a:p>
        </p:txBody>
      </p:sp>
      <p:sp>
        <p:nvSpPr>
          <p:cNvPr id="14" name="object 14"/>
          <p:cNvSpPr/>
          <p:nvPr/>
        </p:nvSpPr>
        <p:spPr>
          <a:xfrm>
            <a:off x="10052484" y="3137154"/>
            <a:ext cx="114300" cy="114935"/>
          </a:xfrm>
          <a:custGeom>
            <a:avLst/>
            <a:gdLst/>
            <a:ahLst/>
            <a:cxnLst/>
            <a:rect l="l" t="t" r="r" b="b"/>
            <a:pathLst>
              <a:path w="114300" h="114935">
                <a:moveTo>
                  <a:pt x="56972" y="0"/>
                </a:moveTo>
                <a:lnTo>
                  <a:pt x="0" y="114388"/>
                </a:lnTo>
                <a:lnTo>
                  <a:pt x="57086" y="76200"/>
                </a:lnTo>
                <a:lnTo>
                  <a:pt x="95220" y="76200"/>
                </a:lnTo>
                <a:lnTo>
                  <a:pt x="56972" y="0"/>
                </a:lnTo>
                <a:close/>
              </a:path>
              <a:path w="114300" h="114935">
                <a:moveTo>
                  <a:pt x="95220" y="76200"/>
                </a:moveTo>
                <a:lnTo>
                  <a:pt x="57086" y="76200"/>
                </a:lnTo>
                <a:lnTo>
                  <a:pt x="114300" y="114211"/>
                </a:lnTo>
                <a:lnTo>
                  <a:pt x="95220" y="76200"/>
                </a:lnTo>
                <a:close/>
              </a:path>
            </a:pathLst>
          </a:custGeom>
          <a:solidFill>
            <a:srgbClr val="000000"/>
          </a:solidFill>
        </p:spPr>
        <p:txBody>
          <a:bodyPr wrap="square" lIns="0" tIns="0" rIns="0" bIns="0" rtlCol="0"/>
          <a:lstStyle/>
          <a:p>
            <a:endParaRPr/>
          </a:p>
        </p:txBody>
      </p:sp>
      <p:sp>
        <p:nvSpPr>
          <p:cNvPr id="15" name="object 15"/>
          <p:cNvSpPr/>
          <p:nvPr/>
        </p:nvSpPr>
        <p:spPr>
          <a:xfrm>
            <a:off x="10109454" y="6194436"/>
            <a:ext cx="2435860" cy="4445"/>
          </a:xfrm>
          <a:custGeom>
            <a:avLst/>
            <a:gdLst/>
            <a:ahLst/>
            <a:cxnLst/>
            <a:rect l="l" t="t" r="r" b="b"/>
            <a:pathLst>
              <a:path w="2435859" h="4445">
                <a:moveTo>
                  <a:pt x="2435352" y="0"/>
                </a:moveTo>
                <a:lnTo>
                  <a:pt x="0" y="4432"/>
                </a:lnTo>
              </a:path>
            </a:pathLst>
          </a:custGeom>
          <a:ln w="38099">
            <a:solidFill>
              <a:srgbClr val="000000"/>
            </a:solidFill>
          </a:ln>
        </p:spPr>
        <p:txBody>
          <a:bodyPr wrap="square" lIns="0" tIns="0" rIns="0" bIns="0" rtlCol="0"/>
          <a:lstStyle/>
          <a:p>
            <a:endParaRPr/>
          </a:p>
        </p:txBody>
      </p:sp>
      <p:sp>
        <p:nvSpPr>
          <p:cNvPr id="16" name="object 16"/>
          <p:cNvSpPr/>
          <p:nvPr/>
        </p:nvSpPr>
        <p:spPr>
          <a:xfrm>
            <a:off x="12506604" y="6137346"/>
            <a:ext cx="114935" cy="114300"/>
          </a:xfrm>
          <a:custGeom>
            <a:avLst/>
            <a:gdLst/>
            <a:ahLst/>
            <a:cxnLst/>
            <a:rect l="l" t="t" r="r" b="b"/>
            <a:pathLst>
              <a:path w="114934" h="114300">
                <a:moveTo>
                  <a:pt x="0" y="0"/>
                </a:moveTo>
                <a:lnTo>
                  <a:pt x="38201" y="57086"/>
                </a:lnTo>
                <a:lnTo>
                  <a:pt x="203" y="114300"/>
                </a:lnTo>
                <a:lnTo>
                  <a:pt x="114401" y="56946"/>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8864816" y="5987467"/>
            <a:ext cx="1258570" cy="211454"/>
          </a:xfrm>
          <a:custGeom>
            <a:avLst/>
            <a:gdLst/>
            <a:ahLst/>
            <a:cxnLst/>
            <a:rect l="l" t="t" r="r" b="b"/>
            <a:pathLst>
              <a:path w="1258570" h="211454">
                <a:moveTo>
                  <a:pt x="0" y="0"/>
                </a:moveTo>
                <a:lnTo>
                  <a:pt x="1258354" y="211404"/>
                </a:lnTo>
              </a:path>
            </a:pathLst>
          </a:custGeom>
          <a:ln w="38100">
            <a:solidFill>
              <a:srgbClr val="000000"/>
            </a:solidFill>
          </a:ln>
        </p:spPr>
        <p:txBody>
          <a:bodyPr wrap="square" lIns="0" tIns="0" rIns="0" bIns="0" rtlCol="0"/>
          <a:lstStyle/>
          <a:p>
            <a:endParaRPr/>
          </a:p>
        </p:txBody>
      </p:sp>
      <p:sp>
        <p:nvSpPr>
          <p:cNvPr id="18" name="object 18"/>
          <p:cNvSpPr/>
          <p:nvPr/>
        </p:nvSpPr>
        <p:spPr>
          <a:xfrm>
            <a:off x="8789669" y="5937412"/>
            <a:ext cx="122555" cy="113030"/>
          </a:xfrm>
          <a:custGeom>
            <a:avLst/>
            <a:gdLst/>
            <a:ahLst/>
            <a:cxnLst/>
            <a:rect l="l" t="t" r="r" b="b"/>
            <a:pathLst>
              <a:path w="122554" h="113029">
                <a:moveTo>
                  <a:pt x="122186" y="0"/>
                </a:moveTo>
                <a:lnTo>
                  <a:pt x="0" y="37426"/>
                </a:lnTo>
                <a:lnTo>
                  <a:pt x="103251" y="112725"/>
                </a:lnTo>
                <a:lnTo>
                  <a:pt x="75145" y="50050"/>
                </a:lnTo>
                <a:lnTo>
                  <a:pt x="122186" y="0"/>
                </a:lnTo>
                <a:close/>
              </a:path>
            </a:pathLst>
          </a:custGeom>
          <a:solidFill>
            <a:srgbClr val="000000"/>
          </a:solidFill>
        </p:spPr>
        <p:txBody>
          <a:bodyPr wrap="square" lIns="0" tIns="0" rIns="0" bIns="0" rtlCol="0"/>
          <a:lstStyle/>
          <a:p>
            <a:endParaRPr/>
          </a:p>
        </p:txBody>
      </p:sp>
      <p:sp>
        <p:nvSpPr>
          <p:cNvPr id="19" name="object 19"/>
          <p:cNvSpPr/>
          <p:nvPr/>
        </p:nvSpPr>
        <p:spPr>
          <a:xfrm>
            <a:off x="10124687" y="3818888"/>
            <a:ext cx="1993264" cy="2379980"/>
          </a:xfrm>
          <a:custGeom>
            <a:avLst/>
            <a:gdLst/>
            <a:ahLst/>
            <a:cxnLst/>
            <a:rect l="l" t="t" r="r" b="b"/>
            <a:pathLst>
              <a:path w="1993265" h="2379979">
                <a:moveTo>
                  <a:pt x="1993239" y="0"/>
                </a:moveTo>
                <a:lnTo>
                  <a:pt x="0" y="2379980"/>
                </a:lnTo>
              </a:path>
            </a:pathLst>
          </a:custGeom>
          <a:ln w="38100">
            <a:solidFill>
              <a:srgbClr val="000000"/>
            </a:solidFill>
          </a:ln>
        </p:spPr>
        <p:txBody>
          <a:bodyPr wrap="square" lIns="0" tIns="0" rIns="0" bIns="0" rtlCol="0"/>
          <a:lstStyle/>
          <a:p>
            <a:endParaRPr/>
          </a:p>
        </p:txBody>
      </p:sp>
      <p:sp>
        <p:nvSpPr>
          <p:cNvPr id="20" name="object 20"/>
          <p:cNvSpPr/>
          <p:nvPr/>
        </p:nvSpPr>
        <p:spPr>
          <a:xfrm>
            <a:off x="12049650" y="3760466"/>
            <a:ext cx="117475" cy="124460"/>
          </a:xfrm>
          <a:custGeom>
            <a:avLst/>
            <a:gdLst/>
            <a:ahLst/>
            <a:cxnLst/>
            <a:rect l="l" t="t" r="r" b="b"/>
            <a:pathLst>
              <a:path w="117475" h="124460">
                <a:moveTo>
                  <a:pt x="117208" y="0"/>
                </a:moveTo>
                <a:lnTo>
                  <a:pt x="0" y="50927"/>
                </a:lnTo>
                <a:lnTo>
                  <a:pt x="68275" y="58420"/>
                </a:lnTo>
                <a:lnTo>
                  <a:pt x="87617" y="124320"/>
                </a:lnTo>
                <a:lnTo>
                  <a:pt x="117208" y="0"/>
                </a:lnTo>
                <a:close/>
              </a:path>
            </a:pathLst>
          </a:custGeom>
          <a:solidFill>
            <a:srgbClr val="000000"/>
          </a:solidFill>
        </p:spPr>
        <p:txBody>
          <a:bodyPr wrap="square" lIns="0" tIns="0" rIns="0" bIns="0" rtlCol="0"/>
          <a:lstStyle/>
          <a:p>
            <a:endParaRPr/>
          </a:p>
        </p:txBody>
      </p:sp>
      <p:sp>
        <p:nvSpPr>
          <p:cNvPr id="21" name="object 21"/>
          <p:cNvSpPr txBox="1"/>
          <p:nvPr/>
        </p:nvSpPr>
        <p:spPr>
          <a:xfrm>
            <a:off x="10998496" y="41739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22" name="object 22"/>
          <p:cNvSpPr txBox="1"/>
          <p:nvPr/>
        </p:nvSpPr>
        <p:spPr>
          <a:xfrm>
            <a:off x="9012114" y="5913932"/>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23" name="object 23"/>
          <p:cNvSpPr/>
          <p:nvPr/>
        </p:nvSpPr>
        <p:spPr>
          <a:xfrm>
            <a:off x="1016508" y="6984492"/>
            <a:ext cx="2157983" cy="483107"/>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9460992" y="6984492"/>
            <a:ext cx="2159507" cy="483107"/>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5176380" y="3213354"/>
            <a:ext cx="4445" cy="2981325"/>
          </a:xfrm>
          <a:custGeom>
            <a:avLst/>
            <a:gdLst/>
            <a:ahLst/>
            <a:cxnLst/>
            <a:rect l="l" t="t" r="r" b="b"/>
            <a:pathLst>
              <a:path w="4445" h="2981325">
                <a:moveTo>
                  <a:pt x="0" y="0"/>
                </a:moveTo>
                <a:lnTo>
                  <a:pt x="4457" y="2980944"/>
                </a:lnTo>
              </a:path>
            </a:pathLst>
          </a:custGeom>
          <a:ln w="38099">
            <a:solidFill>
              <a:srgbClr val="000000"/>
            </a:solidFill>
          </a:ln>
        </p:spPr>
        <p:txBody>
          <a:bodyPr wrap="square" lIns="0" tIns="0" rIns="0" bIns="0" rtlCol="0"/>
          <a:lstStyle/>
          <a:p>
            <a:endParaRPr/>
          </a:p>
        </p:txBody>
      </p:sp>
      <p:sp>
        <p:nvSpPr>
          <p:cNvPr id="26" name="object 26"/>
          <p:cNvSpPr/>
          <p:nvPr/>
        </p:nvSpPr>
        <p:spPr>
          <a:xfrm>
            <a:off x="5119296" y="3137154"/>
            <a:ext cx="114300" cy="114935"/>
          </a:xfrm>
          <a:custGeom>
            <a:avLst/>
            <a:gdLst/>
            <a:ahLst/>
            <a:cxnLst/>
            <a:rect l="l" t="t" r="r" b="b"/>
            <a:pathLst>
              <a:path w="114300" h="114935">
                <a:moveTo>
                  <a:pt x="56972" y="0"/>
                </a:moveTo>
                <a:lnTo>
                  <a:pt x="0" y="114388"/>
                </a:lnTo>
                <a:lnTo>
                  <a:pt x="57086" y="76200"/>
                </a:lnTo>
                <a:lnTo>
                  <a:pt x="95220" y="76200"/>
                </a:lnTo>
                <a:lnTo>
                  <a:pt x="56972" y="0"/>
                </a:lnTo>
                <a:close/>
              </a:path>
              <a:path w="114300" h="114935">
                <a:moveTo>
                  <a:pt x="95220" y="76200"/>
                </a:moveTo>
                <a:lnTo>
                  <a:pt x="57086" y="76200"/>
                </a:lnTo>
                <a:lnTo>
                  <a:pt x="114300" y="114211"/>
                </a:lnTo>
                <a:lnTo>
                  <a:pt x="95220" y="76200"/>
                </a:lnTo>
                <a:close/>
              </a:path>
            </a:pathLst>
          </a:custGeom>
          <a:solidFill>
            <a:srgbClr val="000000"/>
          </a:solidFill>
        </p:spPr>
        <p:txBody>
          <a:bodyPr wrap="square" lIns="0" tIns="0" rIns="0" bIns="0" rtlCol="0"/>
          <a:lstStyle/>
          <a:p>
            <a:endParaRPr/>
          </a:p>
        </p:txBody>
      </p:sp>
      <p:sp>
        <p:nvSpPr>
          <p:cNvPr id="27" name="object 27"/>
          <p:cNvSpPr/>
          <p:nvPr/>
        </p:nvSpPr>
        <p:spPr>
          <a:xfrm>
            <a:off x="5170170" y="6182198"/>
            <a:ext cx="2433955" cy="3175"/>
          </a:xfrm>
          <a:custGeom>
            <a:avLst/>
            <a:gdLst/>
            <a:ahLst/>
            <a:cxnLst/>
            <a:rect l="l" t="t" r="r" b="b"/>
            <a:pathLst>
              <a:path w="2433954" h="3175">
                <a:moveTo>
                  <a:pt x="2433828" y="0"/>
                </a:moveTo>
                <a:lnTo>
                  <a:pt x="0" y="2959"/>
                </a:lnTo>
              </a:path>
            </a:pathLst>
          </a:custGeom>
          <a:ln w="38100">
            <a:solidFill>
              <a:srgbClr val="000000"/>
            </a:solidFill>
          </a:ln>
        </p:spPr>
        <p:txBody>
          <a:bodyPr wrap="square" lIns="0" tIns="0" rIns="0" bIns="0" rtlCol="0"/>
          <a:lstStyle/>
          <a:p>
            <a:endParaRPr/>
          </a:p>
        </p:txBody>
      </p:sp>
      <p:sp>
        <p:nvSpPr>
          <p:cNvPr id="28" name="object 28"/>
          <p:cNvSpPr/>
          <p:nvPr/>
        </p:nvSpPr>
        <p:spPr>
          <a:xfrm>
            <a:off x="7565834" y="6125095"/>
            <a:ext cx="114935" cy="114300"/>
          </a:xfrm>
          <a:custGeom>
            <a:avLst/>
            <a:gdLst/>
            <a:ahLst/>
            <a:cxnLst/>
            <a:rect l="l" t="t" r="r" b="b"/>
            <a:pathLst>
              <a:path w="114934" h="114300">
                <a:moveTo>
                  <a:pt x="0" y="0"/>
                </a:moveTo>
                <a:lnTo>
                  <a:pt x="38163" y="57099"/>
                </a:lnTo>
                <a:lnTo>
                  <a:pt x="126" y="114287"/>
                </a:lnTo>
                <a:lnTo>
                  <a:pt x="114363" y="57010"/>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4072525" y="5280789"/>
            <a:ext cx="1109980" cy="904875"/>
          </a:xfrm>
          <a:custGeom>
            <a:avLst/>
            <a:gdLst/>
            <a:ahLst/>
            <a:cxnLst/>
            <a:rect l="l" t="t" r="r" b="b"/>
            <a:pathLst>
              <a:path w="1109979" h="904875">
                <a:moveTo>
                  <a:pt x="0" y="0"/>
                </a:moveTo>
                <a:lnTo>
                  <a:pt x="1109840" y="904366"/>
                </a:lnTo>
              </a:path>
            </a:pathLst>
          </a:custGeom>
          <a:ln w="38100">
            <a:solidFill>
              <a:srgbClr val="000000"/>
            </a:solidFill>
          </a:ln>
        </p:spPr>
        <p:txBody>
          <a:bodyPr wrap="square" lIns="0" tIns="0" rIns="0" bIns="0" rtlCol="0"/>
          <a:lstStyle/>
          <a:p>
            <a:endParaRPr/>
          </a:p>
        </p:txBody>
      </p:sp>
      <p:sp>
        <p:nvSpPr>
          <p:cNvPr id="30" name="object 30"/>
          <p:cNvSpPr/>
          <p:nvPr/>
        </p:nvSpPr>
        <p:spPr>
          <a:xfrm>
            <a:off x="4013460" y="5232652"/>
            <a:ext cx="125095" cy="116839"/>
          </a:xfrm>
          <a:custGeom>
            <a:avLst/>
            <a:gdLst/>
            <a:ahLst/>
            <a:cxnLst/>
            <a:rect l="l" t="t" r="r" b="b"/>
            <a:pathLst>
              <a:path w="125095" h="116839">
                <a:moveTo>
                  <a:pt x="0" y="0"/>
                </a:moveTo>
                <a:lnTo>
                  <a:pt x="52501" y="116509"/>
                </a:lnTo>
                <a:lnTo>
                  <a:pt x="59067" y="48133"/>
                </a:lnTo>
                <a:lnTo>
                  <a:pt x="124701" y="27889"/>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5183884" y="3818870"/>
            <a:ext cx="1995170" cy="2380615"/>
          </a:xfrm>
          <a:custGeom>
            <a:avLst/>
            <a:gdLst/>
            <a:ahLst/>
            <a:cxnLst/>
            <a:rect l="l" t="t" r="r" b="b"/>
            <a:pathLst>
              <a:path w="1995170" h="2380615">
                <a:moveTo>
                  <a:pt x="1994738" y="0"/>
                </a:moveTo>
                <a:lnTo>
                  <a:pt x="0" y="2380005"/>
                </a:lnTo>
              </a:path>
            </a:pathLst>
          </a:custGeom>
          <a:ln w="38100">
            <a:solidFill>
              <a:srgbClr val="000000"/>
            </a:solidFill>
          </a:ln>
        </p:spPr>
        <p:txBody>
          <a:bodyPr wrap="square" lIns="0" tIns="0" rIns="0" bIns="0" rtlCol="0"/>
          <a:lstStyle/>
          <a:p>
            <a:endParaRPr/>
          </a:p>
        </p:txBody>
      </p:sp>
      <p:sp>
        <p:nvSpPr>
          <p:cNvPr id="32" name="object 32"/>
          <p:cNvSpPr/>
          <p:nvPr/>
        </p:nvSpPr>
        <p:spPr>
          <a:xfrm>
            <a:off x="7110345" y="3760473"/>
            <a:ext cx="117475" cy="124460"/>
          </a:xfrm>
          <a:custGeom>
            <a:avLst/>
            <a:gdLst/>
            <a:ahLst/>
            <a:cxnLst/>
            <a:rect l="l" t="t" r="r" b="b"/>
            <a:pathLst>
              <a:path w="117475" h="124460">
                <a:moveTo>
                  <a:pt x="117220" y="0"/>
                </a:moveTo>
                <a:lnTo>
                  <a:pt x="0" y="50876"/>
                </a:lnTo>
                <a:lnTo>
                  <a:pt x="68275" y="58394"/>
                </a:lnTo>
                <a:lnTo>
                  <a:pt x="87604" y="124307"/>
                </a:lnTo>
                <a:lnTo>
                  <a:pt x="117220" y="0"/>
                </a:lnTo>
                <a:close/>
              </a:path>
            </a:pathLst>
          </a:custGeom>
          <a:solidFill>
            <a:srgbClr val="000000"/>
          </a:solidFill>
        </p:spPr>
        <p:txBody>
          <a:bodyPr wrap="square" lIns="0" tIns="0" rIns="0" bIns="0" rtlCol="0"/>
          <a:lstStyle/>
          <a:p>
            <a:endParaRPr/>
          </a:p>
        </p:txBody>
      </p:sp>
      <p:sp>
        <p:nvSpPr>
          <p:cNvPr id="33" name="object 33"/>
          <p:cNvSpPr txBox="1"/>
          <p:nvPr/>
        </p:nvSpPr>
        <p:spPr>
          <a:xfrm>
            <a:off x="6058195" y="41739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34" name="object 34"/>
          <p:cNvSpPr txBox="1"/>
          <p:nvPr/>
        </p:nvSpPr>
        <p:spPr>
          <a:xfrm>
            <a:off x="4059012" y="5494680"/>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35" name="object 35"/>
          <p:cNvSpPr/>
          <p:nvPr/>
        </p:nvSpPr>
        <p:spPr>
          <a:xfrm>
            <a:off x="5231891" y="6984492"/>
            <a:ext cx="2159507" cy="483107"/>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1612391" y="5265420"/>
            <a:ext cx="204215" cy="347471"/>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5286755" y="4928616"/>
            <a:ext cx="202679" cy="347471"/>
          </a:xfrm>
          <a:prstGeom prst="rect">
            <a:avLst/>
          </a:prstGeom>
          <a:blipFill>
            <a:blip r:embed="rId5" cstate="print"/>
            <a:stretch>
              <a:fillRect/>
            </a:stretch>
          </a:blipFill>
        </p:spPr>
        <p:txBody>
          <a:bodyPr wrap="square" lIns="0" tIns="0" rIns="0" bIns="0" rtlCol="0"/>
          <a:lstStyle/>
          <a:p>
            <a:endParaRPr/>
          </a:p>
        </p:txBody>
      </p:sp>
      <p:sp>
        <p:nvSpPr>
          <p:cNvPr id="38" name="object 38"/>
          <p:cNvSpPr/>
          <p:nvPr/>
        </p:nvSpPr>
        <p:spPr>
          <a:xfrm>
            <a:off x="9771888" y="5210556"/>
            <a:ext cx="202691" cy="347471"/>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1543812" y="2072640"/>
            <a:ext cx="1104887" cy="499871"/>
          </a:xfrm>
          <a:prstGeom prst="rect">
            <a:avLst/>
          </a:prstGeom>
          <a:blipFill>
            <a:blip r:embed="rId6" cstate="print"/>
            <a:stretch>
              <a:fillRect/>
            </a:stretch>
          </a:blipFill>
        </p:spPr>
        <p:txBody>
          <a:bodyPr wrap="square" lIns="0" tIns="0" rIns="0" bIns="0" rtlCol="0"/>
          <a:lstStyle/>
          <a:p>
            <a:endParaRPr/>
          </a:p>
        </p:txBody>
      </p:sp>
      <p:sp>
        <p:nvSpPr>
          <p:cNvPr id="40" name="object 40"/>
          <p:cNvSpPr/>
          <p:nvPr/>
        </p:nvSpPr>
        <p:spPr>
          <a:xfrm>
            <a:off x="5644896" y="2072640"/>
            <a:ext cx="1104887" cy="499871"/>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9988296" y="2072640"/>
            <a:ext cx="1104886" cy="499871"/>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1340358" y="5482590"/>
            <a:ext cx="249554" cy="341630"/>
          </a:xfrm>
          <a:custGeom>
            <a:avLst/>
            <a:gdLst/>
            <a:ahLst/>
            <a:cxnLst/>
            <a:rect l="l" t="t" r="r" b="b"/>
            <a:pathLst>
              <a:path w="249555" h="341629">
                <a:moveTo>
                  <a:pt x="0" y="0"/>
                </a:moveTo>
                <a:lnTo>
                  <a:pt x="55551" y="5242"/>
                </a:lnTo>
                <a:lnTo>
                  <a:pt x="104130" y="15643"/>
                </a:lnTo>
                <a:lnTo>
                  <a:pt x="145736" y="31202"/>
                </a:lnTo>
                <a:lnTo>
                  <a:pt x="180369" y="51920"/>
                </a:lnTo>
                <a:lnTo>
                  <a:pt x="228719" y="108830"/>
                </a:lnTo>
                <a:lnTo>
                  <a:pt x="242434" y="145023"/>
                </a:lnTo>
                <a:lnTo>
                  <a:pt x="249177" y="186373"/>
                </a:lnTo>
                <a:lnTo>
                  <a:pt x="248948" y="232882"/>
                </a:lnTo>
                <a:lnTo>
                  <a:pt x="241746" y="284550"/>
                </a:lnTo>
                <a:lnTo>
                  <a:pt x="227571" y="341376"/>
                </a:lnTo>
              </a:path>
            </a:pathLst>
          </a:custGeom>
          <a:ln w="25908">
            <a:solidFill>
              <a:srgbClr val="000000"/>
            </a:solidFill>
          </a:ln>
        </p:spPr>
        <p:txBody>
          <a:bodyPr wrap="square" lIns="0" tIns="0" rIns="0" bIns="0" rtlCol="0"/>
          <a:lstStyle/>
          <a:p>
            <a:endParaRPr/>
          </a:p>
        </p:txBody>
      </p:sp>
      <p:sp>
        <p:nvSpPr>
          <p:cNvPr id="43" name="object 43"/>
          <p:cNvSpPr/>
          <p:nvPr/>
        </p:nvSpPr>
        <p:spPr>
          <a:xfrm>
            <a:off x="9339833" y="5526968"/>
            <a:ext cx="1335405" cy="487680"/>
          </a:xfrm>
          <a:custGeom>
            <a:avLst/>
            <a:gdLst/>
            <a:ahLst/>
            <a:cxnLst/>
            <a:rect l="l" t="t" r="r" b="b"/>
            <a:pathLst>
              <a:path w="1335404" h="487679">
                <a:moveTo>
                  <a:pt x="0" y="487498"/>
                </a:moveTo>
                <a:lnTo>
                  <a:pt x="32515" y="449987"/>
                </a:lnTo>
                <a:lnTo>
                  <a:pt x="65856" y="413977"/>
                </a:lnTo>
                <a:lnTo>
                  <a:pt x="100025" y="379468"/>
                </a:lnTo>
                <a:lnTo>
                  <a:pt x="135019" y="346459"/>
                </a:lnTo>
                <a:lnTo>
                  <a:pt x="170841" y="314952"/>
                </a:lnTo>
                <a:lnTo>
                  <a:pt x="207489" y="284946"/>
                </a:lnTo>
                <a:lnTo>
                  <a:pt x="244964" y="256440"/>
                </a:lnTo>
                <a:lnTo>
                  <a:pt x="283265" y="229436"/>
                </a:lnTo>
                <a:lnTo>
                  <a:pt x="322393" y="203932"/>
                </a:lnTo>
                <a:lnTo>
                  <a:pt x="362347" y="179929"/>
                </a:lnTo>
                <a:lnTo>
                  <a:pt x="403129" y="157428"/>
                </a:lnTo>
                <a:lnTo>
                  <a:pt x="444736" y="136427"/>
                </a:lnTo>
                <a:lnTo>
                  <a:pt x="487171" y="116927"/>
                </a:lnTo>
                <a:lnTo>
                  <a:pt x="530431" y="98928"/>
                </a:lnTo>
                <a:lnTo>
                  <a:pt x="574519" y="82429"/>
                </a:lnTo>
                <a:lnTo>
                  <a:pt x="619433" y="67432"/>
                </a:lnTo>
                <a:lnTo>
                  <a:pt x="665174" y="53936"/>
                </a:lnTo>
                <a:lnTo>
                  <a:pt x="711741" y="41941"/>
                </a:lnTo>
                <a:lnTo>
                  <a:pt x="759135" y="31446"/>
                </a:lnTo>
                <a:lnTo>
                  <a:pt x="807355" y="22453"/>
                </a:lnTo>
                <a:lnTo>
                  <a:pt x="856403" y="14960"/>
                </a:lnTo>
                <a:lnTo>
                  <a:pt x="906276" y="8969"/>
                </a:lnTo>
                <a:lnTo>
                  <a:pt x="956977" y="4478"/>
                </a:lnTo>
                <a:lnTo>
                  <a:pt x="1008503" y="1488"/>
                </a:lnTo>
                <a:lnTo>
                  <a:pt x="1060857" y="0"/>
                </a:lnTo>
                <a:lnTo>
                  <a:pt x="1114037" y="12"/>
                </a:lnTo>
                <a:lnTo>
                  <a:pt x="1168044" y="1525"/>
                </a:lnTo>
                <a:lnTo>
                  <a:pt x="1222877" y="4539"/>
                </a:lnTo>
                <a:lnTo>
                  <a:pt x="1278537" y="9054"/>
                </a:lnTo>
                <a:lnTo>
                  <a:pt x="1335024" y="15070"/>
                </a:lnTo>
              </a:path>
            </a:pathLst>
          </a:custGeom>
          <a:ln w="25908">
            <a:solidFill>
              <a:srgbClr val="000000"/>
            </a:solidFill>
          </a:ln>
        </p:spPr>
        <p:txBody>
          <a:bodyPr wrap="square" lIns="0" tIns="0" rIns="0" bIns="0" rtlCol="0"/>
          <a:lstStyle/>
          <a:p>
            <a:endParaRPr/>
          </a:p>
        </p:txBody>
      </p:sp>
      <p:sp>
        <p:nvSpPr>
          <p:cNvPr id="44" name="object 44"/>
          <p:cNvSpPr/>
          <p:nvPr/>
        </p:nvSpPr>
        <p:spPr>
          <a:xfrm>
            <a:off x="4926329" y="5737097"/>
            <a:ext cx="251460" cy="257810"/>
          </a:xfrm>
          <a:custGeom>
            <a:avLst/>
            <a:gdLst/>
            <a:ahLst/>
            <a:cxnLst/>
            <a:rect l="l" t="t" r="r" b="b"/>
            <a:pathLst>
              <a:path w="251460" h="257810">
                <a:moveTo>
                  <a:pt x="0" y="257555"/>
                </a:moveTo>
                <a:lnTo>
                  <a:pt x="251460" y="0"/>
                </a:lnTo>
              </a:path>
            </a:pathLst>
          </a:custGeom>
          <a:ln w="25908">
            <a:solidFill>
              <a:srgbClr val="000000"/>
            </a:solidFill>
          </a:ln>
        </p:spPr>
        <p:txBody>
          <a:bodyPr wrap="square" lIns="0" tIns="0" rIns="0" bIns="0" rtlCol="0"/>
          <a:lstStyle/>
          <a:p>
            <a:endParaRPr/>
          </a:p>
        </p:txBody>
      </p:sp>
      <p:sp>
        <p:nvSpPr>
          <p:cNvPr id="45" name="object 45"/>
          <p:cNvSpPr/>
          <p:nvPr/>
        </p:nvSpPr>
        <p:spPr>
          <a:xfrm>
            <a:off x="5177790" y="5744717"/>
            <a:ext cx="198120" cy="190500"/>
          </a:xfrm>
          <a:custGeom>
            <a:avLst/>
            <a:gdLst/>
            <a:ahLst/>
            <a:cxnLst/>
            <a:rect l="l" t="t" r="r" b="b"/>
            <a:pathLst>
              <a:path w="198120" h="190500">
                <a:moveTo>
                  <a:pt x="0" y="0"/>
                </a:moveTo>
                <a:lnTo>
                  <a:pt x="198120" y="190500"/>
                </a:lnTo>
              </a:path>
            </a:pathLst>
          </a:custGeom>
          <a:ln w="25908">
            <a:solidFill>
              <a:srgbClr val="000000"/>
            </a:solidFill>
          </a:ln>
        </p:spPr>
        <p:txBody>
          <a:bodyPr wrap="square" lIns="0" tIns="0" rIns="0" bIns="0" rtlCol="0"/>
          <a:lstStyle/>
          <a:p>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23</a:t>
            </a:fld>
            <a:endParaRPr spc="-5"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2866"/>
          </a:xfrm>
          <a:prstGeom prst="rect">
            <a:avLst/>
          </a:prstGeom>
        </p:spPr>
        <p:txBody>
          <a:bodyPr vert="horz" wrap="square" lIns="0" tIns="0" rIns="0" bIns="0" rtlCol="0">
            <a:spAutoFit/>
          </a:bodyPr>
          <a:lstStyle/>
          <a:p>
            <a:pPr marL="2129155">
              <a:lnSpc>
                <a:spcPts val="8620"/>
              </a:lnSpc>
            </a:pPr>
            <a:r>
              <a:rPr lang="zh-CN" altLang="en-US" dirty="0" smtClean="0"/>
              <a:t>     正交性</a:t>
            </a:r>
            <a:endParaRPr spc="-5" dirty="0"/>
          </a:p>
        </p:txBody>
      </p:sp>
      <p:sp>
        <p:nvSpPr>
          <p:cNvPr id="3" name="object 3"/>
          <p:cNvSpPr txBox="1"/>
          <p:nvPr/>
        </p:nvSpPr>
        <p:spPr>
          <a:xfrm>
            <a:off x="2070100" y="1370828"/>
            <a:ext cx="8882380" cy="3206006"/>
          </a:xfrm>
          <a:prstGeom prst="rect">
            <a:avLst/>
          </a:prstGeom>
        </p:spPr>
        <p:txBody>
          <a:bodyPr vert="horz" wrap="square" lIns="0" tIns="0" rIns="0" bIns="0" rtlCol="0">
            <a:spAutoFit/>
          </a:bodyPr>
          <a:lstStyle/>
          <a:p>
            <a:pPr marL="584200" marR="566420" indent="-571500" algn="just">
              <a:lnSpc>
                <a:spcPts val="5040"/>
              </a:lnSpc>
              <a:buSzPct val="170238"/>
              <a:buChar char="•"/>
              <a:tabLst>
                <a:tab pos="584200" algn="l"/>
              </a:tabLst>
            </a:pPr>
            <a:r>
              <a:rPr lang="zh-CN" altLang="en-US" sz="4400" dirty="0">
                <a:solidFill>
                  <a:srgbClr val="2E3033"/>
                </a:solidFill>
                <a:latin typeface="Arial" panose="020B0604020202020204" pitchFamily="34" charset="0"/>
              </a:rPr>
              <a:t>当两个向量的内积为</a:t>
            </a:r>
            <a:r>
              <a:rPr lang="en-US" altLang="zh-CN" sz="4400" dirty="0">
                <a:solidFill>
                  <a:srgbClr val="2E3033"/>
                </a:solidFill>
                <a:latin typeface="Arial" panose="020B0604020202020204" pitchFamily="34" charset="0"/>
              </a:rPr>
              <a:t>0</a:t>
            </a:r>
            <a:r>
              <a:rPr lang="zh-CN" altLang="en-US" sz="4400" dirty="0">
                <a:solidFill>
                  <a:srgbClr val="2E3033"/>
                </a:solidFill>
                <a:latin typeface="Arial" panose="020B0604020202020204" pitchFamily="34" charset="0"/>
              </a:rPr>
              <a:t>时，我们说它们是</a:t>
            </a:r>
            <a:r>
              <a:rPr lang="zh-CN" altLang="en-US" sz="4400" b="1" dirty="0" smtClean="0">
                <a:solidFill>
                  <a:srgbClr val="2E3033"/>
                </a:solidFill>
                <a:latin typeface="Arial" panose="020B0604020202020204" pitchFamily="34" charset="0"/>
              </a:rPr>
              <a:t>正交</a:t>
            </a:r>
            <a:r>
              <a:rPr lang="zh-CN" altLang="en-US" sz="4400" dirty="0" smtClean="0">
                <a:solidFill>
                  <a:srgbClr val="2E3033"/>
                </a:solidFill>
                <a:latin typeface="Arial" panose="020B0604020202020204" pitchFamily="34" charset="0"/>
              </a:rPr>
              <a:t>的。</a:t>
            </a:r>
            <a:endParaRPr lang="en-US" altLang="zh-CN" sz="4400" dirty="0" smtClean="0">
              <a:solidFill>
                <a:srgbClr val="2E3033"/>
              </a:solidFill>
              <a:latin typeface="Arial" panose="020B0604020202020204" pitchFamily="34" charset="0"/>
            </a:endParaRPr>
          </a:p>
          <a:p>
            <a:pPr marL="584200" marR="566420" indent="-571500" algn="just">
              <a:lnSpc>
                <a:spcPts val="5040"/>
              </a:lnSpc>
              <a:buSzPct val="170238"/>
              <a:buChar char="•"/>
              <a:tabLst>
                <a:tab pos="584200" algn="l"/>
              </a:tabLst>
            </a:pPr>
            <a:endParaRPr lang="en-US" sz="4400" dirty="0">
              <a:solidFill>
                <a:srgbClr val="2E3033"/>
              </a:solidFill>
              <a:latin typeface="Arial" panose="020B0604020202020204" pitchFamily="34" charset="0"/>
              <a:cs typeface="Calibri"/>
            </a:endParaRPr>
          </a:p>
          <a:p>
            <a:pPr marL="584200" marR="566420" indent="-571500" algn="just">
              <a:lnSpc>
                <a:spcPts val="5040"/>
              </a:lnSpc>
              <a:buSzPct val="170238"/>
              <a:buChar char="•"/>
              <a:tabLst>
                <a:tab pos="584200" algn="l"/>
              </a:tabLst>
            </a:pPr>
            <a:r>
              <a:rPr lang="zh-CN" altLang="en-US" sz="4200" dirty="0">
                <a:cs typeface="Calibri"/>
              </a:rPr>
              <a:t>两个向量在直角上的</a:t>
            </a:r>
            <a:r>
              <a:rPr lang="zh-CN" altLang="en-US" sz="4200" dirty="0" smtClean="0">
                <a:cs typeface="Calibri"/>
              </a:rPr>
              <a:t>概念</a:t>
            </a:r>
            <a:r>
              <a:rPr lang="zh-CN" altLang="en-US" sz="4200" dirty="0">
                <a:cs typeface="Calibri"/>
              </a:rPr>
              <a:t>可以</a:t>
            </a:r>
            <a:r>
              <a:rPr lang="zh-CN" altLang="en-US" sz="4200" dirty="0" smtClean="0">
                <a:cs typeface="Calibri"/>
              </a:rPr>
              <a:t>推广</a:t>
            </a:r>
            <a:r>
              <a:rPr lang="zh-CN" altLang="en-US" sz="4200" dirty="0">
                <a:cs typeface="Calibri"/>
              </a:rPr>
              <a:t>到更高的维</a:t>
            </a:r>
            <a:r>
              <a:rPr lang="zh-CN" altLang="en-US" sz="4200" dirty="0" smtClean="0">
                <a:cs typeface="Calibri"/>
              </a:rPr>
              <a:t>度。</a:t>
            </a:r>
            <a:endParaRPr sz="4200" dirty="0">
              <a:latin typeface="Calibri"/>
              <a:cs typeface="Calibri"/>
            </a:endParaRPr>
          </a:p>
        </p:txBody>
      </p:sp>
      <p:sp>
        <p:nvSpPr>
          <p:cNvPr id="4" name="object 4"/>
          <p:cNvSpPr/>
          <p:nvPr/>
        </p:nvSpPr>
        <p:spPr>
          <a:xfrm>
            <a:off x="5968843" y="6083046"/>
            <a:ext cx="3175" cy="2306320"/>
          </a:xfrm>
          <a:custGeom>
            <a:avLst/>
            <a:gdLst/>
            <a:ahLst/>
            <a:cxnLst/>
            <a:rect l="l" t="t" r="r" b="b"/>
            <a:pathLst>
              <a:path w="3175" h="2306320">
                <a:moveTo>
                  <a:pt x="0" y="0"/>
                </a:moveTo>
                <a:lnTo>
                  <a:pt x="2946" y="2305812"/>
                </a:lnTo>
              </a:path>
            </a:pathLst>
          </a:custGeom>
          <a:ln w="38100">
            <a:solidFill>
              <a:srgbClr val="000000"/>
            </a:solidFill>
          </a:ln>
        </p:spPr>
        <p:txBody>
          <a:bodyPr wrap="square" lIns="0" tIns="0" rIns="0" bIns="0" rtlCol="0"/>
          <a:lstStyle/>
          <a:p>
            <a:endParaRPr/>
          </a:p>
        </p:txBody>
      </p:sp>
      <p:sp>
        <p:nvSpPr>
          <p:cNvPr id="5" name="object 5"/>
          <p:cNvSpPr/>
          <p:nvPr/>
        </p:nvSpPr>
        <p:spPr>
          <a:xfrm>
            <a:off x="5911747" y="6006846"/>
            <a:ext cx="114300" cy="114935"/>
          </a:xfrm>
          <a:custGeom>
            <a:avLst/>
            <a:gdLst/>
            <a:ahLst/>
            <a:cxnLst/>
            <a:rect l="l" t="t" r="r" b="b"/>
            <a:pathLst>
              <a:path w="114300" h="114935">
                <a:moveTo>
                  <a:pt x="56997" y="0"/>
                </a:moveTo>
                <a:lnTo>
                  <a:pt x="0" y="114376"/>
                </a:lnTo>
                <a:lnTo>
                  <a:pt x="57099" y="76200"/>
                </a:lnTo>
                <a:lnTo>
                  <a:pt x="95224" y="76200"/>
                </a:lnTo>
                <a:lnTo>
                  <a:pt x="56997" y="0"/>
                </a:lnTo>
                <a:close/>
              </a:path>
              <a:path w="114300" h="114935">
                <a:moveTo>
                  <a:pt x="95224" y="76200"/>
                </a:moveTo>
                <a:lnTo>
                  <a:pt x="57099" y="76200"/>
                </a:lnTo>
                <a:lnTo>
                  <a:pt x="114299" y="114223"/>
                </a:lnTo>
                <a:lnTo>
                  <a:pt x="95224" y="76200"/>
                </a:lnTo>
                <a:close/>
              </a:path>
            </a:pathLst>
          </a:custGeom>
          <a:solidFill>
            <a:srgbClr val="000000"/>
          </a:solidFill>
        </p:spPr>
        <p:txBody>
          <a:bodyPr wrap="square" lIns="0" tIns="0" rIns="0" bIns="0" rtlCol="0"/>
          <a:lstStyle/>
          <a:p>
            <a:endParaRPr/>
          </a:p>
        </p:txBody>
      </p:sp>
      <p:sp>
        <p:nvSpPr>
          <p:cNvPr id="6" name="object 6"/>
          <p:cNvSpPr/>
          <p:nvPr/>
        </p:nvSpPr>
        <p:spPr>
          <a:xfrm>
            <a:off x="5968746" y="8389036"/>
            <a:ext cx="1880870" cy="4445"/>
          </a:xfrm>
          <a:custGeom>
            <a:avLst/>
            <a:gdLst/>
            <a:ahLst/>
            <a:cxnLst/>
            <a:rect l="l" t="t" r="r" b="b"/>
            <a:pathLst>
              <a:path w="1880870" h="4445">
                <a:moveTo>
                  <a:pt x="1880616" y="0"/>
                </a:moveTo>
                <a:lnTo>
                  <a:pt x="0" y="4394"/>
                </a:lnTo>
              </a:path>
            </a:pathLst>
          </a:custGeom>
          <a:ln w="38100">
            <a:solidFill>
              <a:srgbClr val="000000"/>
            </a:solidFill>
          </a:ln>
        </p:spPr>
        <p:txBody>
          <a:bodyPr wrap="square" lIns="0" tIns="0" rIns="0" bIns="0" rtlCol="0"/>
          <a:lstStyle/>
          <a:p>
            <a:endParaRPr/>
          </a:p>
        </p:txBody>
      </p:sp>
      <p:sp>
        <p:nvSpPr>
          <p:cNvPr id="7" name="object 7"/>
          <p:cNvSpPr/>
          <p:nvPr/>
        </p:nvSpPr>
        <p:spPr>
          <a:xfrm>
            <a:off x="7811134" y="8331971"/>
            <a:ext cx="114935" cy="114300"/>
          </a:xfrm>
          <a:custGeom>
            <a:avLst/>
            <a:gdLst/>
            <a:ahLst/>
            <a:cxnLst/>
            <a:rect l="l" t="t" r="r" b="b"/>
            <a:pathLst>
              <a:path w="114934" h="114300">
                <a:moveTo>
                  <a:pt x="0" y="0"/>
                </a:moveTo>
                <a:lnTo>
                  <a:pt x="38226" y="57061"/>
                </a:lnTo>
                <a:lnTo>
                  <a:pt x="253" y="114300"/>
                </a:lnTo>
                <a:lnTo>
                  <a:pt x="114426" y="56883"/>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127147" y="7688691"/>
            <a:ext cx="852805" cy="694690"/>
          </a:xfrm>
          <a:custGeom>
            <a:avLst/>
            <a:gdLst/>
            <a:ahLst/>
            <a:cxnLst/>
            <a:rect l="l" t="t" r="r" b="b"/>
            <a:pathLst>
              <a:path w="852804" h="694690">
                <a:moveTo>
                  <a:pt x="0" y="0"/>
                </a:moveTo>
                <a:lnTo>
                  <a:pt x="852271" y="694067"/>
                </a:lnTo>
              </a:path>
            </a:pathLst>
          </a:custGeom>
          <a:ln w="38100">
            <a:solidFill>
              <a:srgbClr val="000000"/>
            </a:solidFill>
          </a:ln>
        </p:spPr>
        <p:txBody>
          <a:bodyPr wrap="square" lIns="0" tIns="0" rIns="0" bIns="0" rtlCol="0"/>
          <a:lstStyle/>
          <a:p>
            <a:endParaRPr/>
          </a:p>
        </p:txBody>
      </p:sp>
      <p:sp>
        <p:nvSpPr>
          <p:cNvPr id="9" name="object 9"/>
          <p:cNvSpPr/>
          <p:nvPr/>
        </p:nvSpPr>
        <p:spPr>
          <a:xfrm>
            <a:off x="5068056" y="7640569"/>
            <a:ext cx="125095" cy="116839"/>
          </a:xfrm>
          <a:custGeom>
            <a:avLst/>
            <a:gdLst/>
            <a:ahLst/>
            <a:cxnLst/>
            <a:rect l="l" t="t" r="r" b="b"/>
            <a:pathLst>
              <a:path w="125095" h="116840">
                <a:moveTo>
                  <a:pt x="0" y="0"/>
                </a:moveTo>
                <a:lnTo>
                  <a:pt x="52552" y="116497"/>
                </a:lnTo>
                <a:lnTo>
                  <a:pt x="59093" y="48120"/>
                </a:lnTo>
                <a:lnTo>
                  <a:pt x="124726" y="27863"/>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79414" y="6549900"/>
            <a:ext cx="1543685" cy="1844039"/>
          </a:xfrm>
          <a:custGeom>
            <a:avLst/>
            <a:gdLst/>
            <a:ahLst/>
            <a:cxnLst/>
            <a:rect l="l" t="t" r="r" b="b"/>
            <a:pathLst>
              <a:path w="1543684" h="1844040">
                <a:moveTo>
                  <a:pt x="1543659" y="0"/>
                </a:moveTo>
                <a:lnTo>
                  <a:pt x="0" y="1843532"/>
                </a:lnTo>
              </a:path>
            </a:pathLst>
          </a:custGeom>
          <a:ln w="38100">
            <a:solidFill>
              <a:srgbClr val="000000"/>
            </a:solidFill>
          </a:ln>
        </p:spPr>
        <p:txBody>
          <a:bodyPr wrap="square" lIns="0" tIns="0" rIns="0" bIns="0" rtlCol="0"/>
          <a:lstStyle/>
          <a:p>
            <a:endParaRPr/>
          </a:p>
        </p:txBody>
      </p:sp>
      <p:sp>
        <p:nvSpPr>
          <p:cNvPr id="11" name="object 11"/>
          <p:cNvSpPr/>
          <p:nvPr/>
        </p:nvSpPr>
        <p:spPr>
          <a:xfrm>
            <a:off x="7454796" y="6491479"/>
            <a:ext cx="117475" cy="124460"/>
          </a:xfrm>
          <a:custGeom>
            <a:avLst/>
            <a:gdLst/>
            <a:ahLst/>
            <a:cxnLst/>
            <a:rect l="l" t="t" r="r" b="b"/>
            <a:pathLst>
              <a:path w="117475" h="124459">
                <a:moveTo>
                  <a:pt x="117195" y="0"/>
                </a:moveTo>
                <a:lnTo>
                  <a:pt x="0" y="50939"/>
                </a:lnTo>
                <a:lnTo>
                  <a:pt x="68275" y="58419"/>
                </a:lnTo>
                <a:lnTo>
                  <a:pt x="87629" y="124320"/>
                </a:lnTo>
                <a:lnTo>
                  <a:pt x="117195" y="0"/>
                </a:lnTo>
                <a:close/>
              </a:path>
            </a:pathLst>
          </a:custGeom>
          <a:solidFill>
            <a:srgbClr val="000000"/>
          </a:solidFill>
        </p:spPr>
        <p:txBody>
          <a:bodyPr wrap="square" lIns="0" tIns="0" rIns="0" bIns="0" rtlCol="0"/>
          <a:lstStyle/>
          <a:p>
            <a:endParaRPr/>
          </a:p>
        </p:txBody>
      </p:sp>
      <p:sp>
        <p:nvSpPr>
          <p:cNvPr id="12" name="object 12"/>
          <p:cNvSpPr txBox="1"/>
          <p:nvPr/>
        </p:nvSpPr>
        <p:spPr>
          <a:xfrm>
            <a:off x="4903246" y="6722540"/>
            <a:ext cx="2650490" cy="1621790"/>
          </a:xfrm>
          <a:prstGeom prst="rect">
            <a:avLst/>
          </a:prstGeom>
        </p:spPr>
        <p:txBody>
          <a:bodyPr vert="horz" wrap="square" lIns="0" tIns="0" rIns="0" bIns="0" rtlCol="0">
            <a:spAutoFit/>
          </a:bodyPr>
          <a:lstStyle/>
          <a:p>
            <a:pPr marL="2395855">
              <a:lnSpc>
                <a:spcPct val="100000"/>
              </a:lnSpc>
            </a:pPr>
            <a:r>
              <a:rPr sz="4200" dirty="0">
                <a:latin typeface="Calibri"/>
                <a:cs typeface="Calibri"/>
              </a:rPr>
              <a:t>v</a:t>
            </a:r>
            <a:endParaRPr sz="4200">
              <a:latin typeface="Calibri"/>
              <a:cs typeface="Calibri"/>
            </a:endParaRPr>
          </a:p>
          <a:p>
            <a:pPr marL="12700">
              <a:lnSpc>
                <a:spcPct val="100000"/>
              </a:lnSpc>
              <a:spcBef>
                <a:spcPts val="2375"/>
              </a:spcBef>
            </a:pPr>
            <a:r>
              <a:rPr sz="4200" dirty="0">
                <a:latin typeface="Calibri"/>
                <a:cs typeface="Calibri"/>
              </a:rPr>
              <a:t>w</a:t>
            </a:r>
            <a:endParaRPr sz="4200">
              <a:latin typeface="Calibri"/>
              <a:cs typeface="Calibri"/>
            </a:endParaRPr>
          </a:p>
        </p:txBody>
      </p:sp>
      <p:sp>
        <p:nvSpPr>
          <p:cNvPr id="13" name="object 13"/>
          <p:cNvSpPr/>
          <p:nvPr/>
        </p:nvSpPr>
        <p:spPr>
          <a:xfrm>
            <a:off x="6018276" y="9005316"/>
            <a:ext cx="1682495" cy="376427"/>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949696" y="5376671"/>
            <a:ext cx="1104899" cy="499871"/>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641085" y="7730490"/>
            <a:ext cx="338455" cy="367665"/>
          </a:xfrm>
          <a:custGeom>
            <a:avLst/>
            <a:gdLst/>
            <a:ahLst/>
            <a:cxnLst/>
            <a:rect l="l" t="t" r="r" b="b"/>
            <a:pathLst>
              <a:path w="338454" h="367665">
                <a:moveTo>
                  <a:pt x="0" y="367283"/>
                </a:moveTo>
                <a:lnTo>
                  <a:pt x="338328" y="0"/>
                </a:lnTo>
              </a:path>
            </a:pathLst>
          </a:custGeom>
          <a:ln w="25908">
            <a:solidFill>
              <a:srgbClr val="000000"/>
            </a:solidFill>
          </a:ln>
        </p:spPr>
        <p:txBody>
          <a:bodyPr wrap="square" lIns="0" tIns="0" rIns="0" bIns="0" rtlCol="0"/>
          <a:lstStyle/>
          <a:p>
            <a:endParaRPr/>
          </a:p>
        </p:txBody>
      </p:sp>
      <p:sp>
        <p:nvSpPr>
          <p:cNvPr id="16" name="object 16"/>
          <p:cNvSpPr/>
          <p:nvPr/>
        </p:nvSpPr>
        <p:spPr>
          <a:xfrm>
            <a:off x="5977890" y="7768590"/>
            <a:ext cx="288290" cy="280670"/>
          </a:xfrm>
          <a:custGeom>
            <a:avLst/>
            <a:gdLst/>
            <a:ahLst/>
            <a:cxnLst/>
            <a:rect l="l" t="t" r="r" b="b"/>
            <a:pathLst>
              <a:path w="288289" h="280670">
                <a:moveTo>
                  <a:pt x="0" y="0"/>
                </a:moveTo>
                <a:lnTo>
                  <a:pt x="288036" y="280415"/>
                </a:lnTo>
              </a:path>
            </a:pathLst>
          </a:custGeom>
          <a:ln w="25908">
            <a:solidFill>
              <a:srgbClr val="000000"/>
            </a:solidFill>
          </a:ln>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24</a:t>
            </a:fld>
            <a:endParaRPr spc="-5"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1.4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25</a:t>
            </a:fld>
            <a:endParaRPr spc="-5"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103120">
              <a:lnSpc>
                <a:spcPct val="100000"/>
              </a:lnSpc>
            </a:pPr>
            <a:r>
              <a:rPr lang="zh-CN" altLang="en-US" spc="-5" dirty="0" smtClean="0"/>
              <a:t>   向量空间</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26</a:t>
            </a:fld>
            <a:endParaRPr spc="-5" dirty="0"/>
          </a:p>
        </p:txBody>
      </p:sp>
      <p:sp>
        <p:nvSpPr>
          <p:cNvPr id="6" name="文本框 5"/>
          <p:cNvSpPr txBox="1"/>
          <p:nvPr/>
        </p:nvSpPr>
        <p:spPr>
          <a:xfrm>
            <a:off x="1381732" y="2010617"/>
            <a:ext cx="9677400" cy="1200329"/>
          </a:xfrm>
          <a:prstGeom prst="rect">
            <a:avLst/>
          </a:prstGeom>
          <a:noFill/>
        </p:spPr>
        <p:txBody>
          <a:bodyPr wrap="square" rtlCol="0">
            <a:spAutoFit/>
          </a:bodyPr>
          <a:lstStyle/>
          <a:p>
            <a:r>
              <a:rPr lang="zh-CN" altLang="en-US" sz="2400" dirty="0" smtClean="0"/>
              <a:t>          根据</a:t>
            </a:r>
            <a:r>
              <a:rPr lang="en-US" altLang="zh-CN" sz="2400" dirty="0"/>
              <a:t>Carl </a:t>
            </a:r>
            <a:r>
              <a:rPr lang="en-US" altLang="zh-CN" sz="2400" dirty="0" smtClean="0"/>
              <a:t>D. Meyer</a:t>
            </a:r>
            <a:r>
              <a:rPr lang="zh-CN" altLang="en-US" sz="2400" dirty="0" smtClean="0"/>
              <a:t>“</a:t>
            </a:r>
            <a:r>
              <a:rPr lang="zh-CN" altLang="en-US" sz="2400" dirty="0"/>
              <a:t>矩阵分析和应用线性代数”的</a:t>
            </a:r>
            <a:r>
              <a:rPr lang="zh-CN" altLang="en-US" sz="2400" dirty="0" smtClean="0"/>
              <a:t>定义</a:t>
            </a:r>
            <a:r>
              <a:rPr lang="en-US" altLang="zh-CN" sz="2400" dirty="0" smtClean="0"/>
              <a:t>(160</a:t>
            </a:r>
            <a:r>
              <a:rPr lang="zh-CN" altLang="en-US" sz="2400" dirty="0" smtClean="0"/>
              <a:t>页第</a:t>
            </a:r>
            <a:r>
              <a:rPr lang="en-US" altLang="zh-CN" sz="2400" dirty="0"/>
              <a:t>4</a:t>
            </a:r>
            <a:r>
              <a:rPr lang="zh-CN" altLang="en-US" sz="2400" dirty="0" smtClean="0"/>
              <a:t>章</a:t>
            </a:r>
            <a:r>
              <a:rPr lang="en-US" altLang="zh-CN" sz="2400" dirty="0" smtClean="0"/>
              <a:t>)</a:t>
            </a:r>
            <a:r>
              <a:rPr lang="zh-CN" altLang="en-US" sz="2400" dirty="0"/>
              <a:t>，</a:t>
            </a:r>
            <a:r>
              <a:rPr lang="zh-CN" altLang="en-US" sz="2400" dirty="0" smtClean="0"/>
              <a:t>当</a:t>
            </a:r>
            <a:r>
              <a:rPr lang="zh-CN" altLang="en-US" sz="2400" dirty="0"/>
              <a:t>我们定义集合上的两个操作、标量乘法和满足以下属性的向量加法时，集合</a:t>
            </a:r>
            <a:r>
              <a:rPr lang="en-US" altLang="zh-CN" sz="2400" dirty="0"/>
              <a:t>V</a:t>
            </a:r>
            <a:r>
              <a:rPr lang="zh-CN" altLang="en-US" sz="2400" dirty="0"/>
              <a:t>称为向量</a:t>
            </a:r>
            <a:r>
              <a:rPr lang="zh-CN" altLang="en-US" sz="2400" dirty="0" smtClean="0"/>
              <a:t>空间。</a:t>
            </a:r>
            <a:endParaRPr lang="zh-CN" altLang="en-US" sz="2400" dirty="0"/>
          </a:p>
        </p:txBody>
      </p:sp>
      <mc:AlternateContent xmlns:mc="http://schemas.openxmlformats.org/markup-compatibility/2006" xmlns:a14="http://schemas.microsoft.com/office/drawing/2010/main">
        <mc:Choice Requires="a14">
          <p:sp>
            <p:nvSpPr>
              <p:cNvPr id="7" name="文本框 6"/>
              <p:cNvSpPr txBox="1"/>
              <p:nvPr/>
            </p:nvSpPr>
            <p:spPr>
              <a:xfrm>
                <a:off x="2159000" y="3657600"/>
                <a:ext cx="7345088" cy="4154984"/>
              </a:xfrm>
              <a:prstGeom prst="rect">
                <a:avLst/>
              </a:prstGeom>
              <a:noFill/>
            </p:spPr>
            <p:txBody>
              <a:bodyPr wrap="none" rtlCol="0">
                <a:spAutoFit/>
              </a:bodyPr>
              <a:lstStyle/>
              <a:p>
                <a:pPr marL="457200" indent="-457200">
                  <a:buFont typeface="+mj-lt"/>
                  <a:buAutoNum type="arabicPeriod"/>
                </a:pP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a:latin typeface="Cambria Math" panose="02040503050406030204" pitchFamily="18" charset="0"/>
                      </a:rPr>
                      <m:t>∈</m:t>
                    </m:r>
                    <m:r>
                      <a:rPr lang="en-US" altLang="zh-CN" sz="2400" b="0" i="1" dirty="0" smtClean="0">
                        <a:latin typeface="Cambria Math" panose="02040503050406030204" pitchFamily="18" charset="0"/>
                      </a:rPr>
                      <m:t>𝑉</m:t>
                    </m:r>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对于</m:t>
                    </m:r>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所有</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smtClean="0">
                        <a:latin typeface="Cambria Math" panose="02040503050406030204" pitchFamily="18" charset="0"/>
                      </a:rPr>
                      <m:t>∈</m:t>
                    </m:r>
                    <m:r>
                      <m:rPr>
                        <m:sty m:val="p"/>
                      </m:rPr>
                      <a:rPr lang="en-US" altLang="zh-CN" sz="2400" b="0" i="0" dirty="0" smtClean="0">
                        <a:latin typeface="Cambria Math" panose="02040503050406030204" pitchFamily="18" charset="0"/>
                      </a:rPr>
                      <m:t>V</m:t>
                    </m:r>
                    <m:r>
                      <a:rPr lang="en-US" altLang="zh-CN" sz="2400" b="0" i="0" dirty="0" smtClean="0">
                        <a:latin typeface="Cambria Math" panose="02040503050406030204" pitchFamily="18" charset="0"/>
                      </a:rPr>
                      <m:t> </m:t>
                    </m:r>
                  </m:oMath>
                </a14:m>
                <a:endParaRPr lang="en-US" altLang="zh-CN" sz="2400" b="0" dirty="0" smtClean="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对于</m:t>
                    </m:r>
                    <m:r>
                      <a:rPr lang="zh-CN" altLang="en-US" sz="2400" i="1" dirty="0" smtClean="0">
                        <a:latin typeface="Cambria Math" panose="02040503050406030204" pitchFamily="18" charset="0"/>
                      </a:rPr>
                      <m:t>所有</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x</m:t>
                    </m:r>
                    <m:r>
                      <a:rPr lang="en-US" altLang="zh-CN" sz="2400" b="0" i="0" smtClean="0">
                        <a:latin typeface="Cambria Math" panose="02040503050406030204" pitchFamily="18" charset="0"/>
                      </a:rPr>
                      <m:t>+</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z</m:t>
                        </m:r>
                      </m:e>
                    </m:d>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对于</m:t>
                    </m:r>
                    <m:r>
                      <a:rPr lang="zh-CN" altLang="en-US" sz="2400" i="1" dirty="0">
                        <a:latin typeface="Cambria Math" panose="02040503050406030204" pitchFamily="18" charset="0"/>
                      </a:rPr>
                      <m:t>所有</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b="0" i="1" smtClean="0">
                        <a:latin typeface="Cambria Math" panose="02040503050406030204" pitchFamily="18" charset="0"/>
                      </a:rPr>
                      <m:t> </m:t>
                    </m:r>
                    <m:r>
                      <a:rPr lang="en-US" altLang="zh-CN" sz="2400" b="0" i="0" smtClean="0">
                        <a:latin typeface="Cambria Math" panose="02040503050406030204" pitchFamily="18" charset="0"/>
                      </a:rPr>
                      <m:t>0</m:t>
                    </m:r>
                    <m:r>
                      <a:rPr lang="zh-CN" altLang="en-US" sz="2400" dirty="0">
                        <a:latin typeface="Cambria Math" panose="02040503050406030204" pitchFamily="18" charset="0"/>
                      </a:rPr>
                      <m:t>∈</m:t>
                    </m:r>
                    <m:r>
                      <a:rPr lang="en-US" altLang="zh-CN" sz="2400" i="1" dirty="0">
                        <a:latin typeface="Cambria Math" panose="02040503050406030204" pitchFamily="18" charset="0"/>
                      </a:rPr>
                      <m:t>𝑉</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0</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 ,∀</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r>
                  <a:rPr lang="zh-CN" altLang="en-US" sz="2400" dirty="0"/>
                  <a:t>对于</a:t>
                </a:r>
                <a14:m>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𝑥</m:t>
                    </m:r>
                    <m:r>
                      <a:rPr lang="zh-CN" altLang="en-US" sz="2400" dirty="0">
                        <a:latin typeface="Cambria Math" panose="02040503050406030204" pitchFamily="18" charset="0"/>
                      </a:rPr>
                      <m:t>∈</m:t>
                    </m:r>
                    <m:r>
                      <a:rPr lang="en-US" altLang="zh-CN" sz="2400" i="1" dirty="0">
                        <a:latin typeface="Cambria Math" panose="02040503050406030204" pitchFamily="18" charset="0"/>
                      </a:rPr>
                      <m:t>𝑉</m:t>
                    </m:r>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则</m:t>
                    </m:r>
                    <m:r>
                      <a:rPr lang="zh-CN" altLang="en-US" sz="2400" i="1" dirty="0">
                        <a:latin typeface="Cambria Math" panose="02040503050406030204" pitchFamily="18" charset="0"/>
                      </a:rPr>
                      <m:t>有</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b="0" i="0" dirty="0" smtClean="0">
                        <a:latin typeface="Cambria Math" panose="02040503050406030204" pitchFamily="18" charset="0"/>
                      </a:rPr>
                      <m:t>,</m:t>
                    </m:r>
                    <m:r>
                      <a:rPr lang="zh-CN" altLang="en-US" sz="2400" i="1" dirty="0">
                        <a:latin typeface="Cambria Math" panose="02040503050406030204" pitchFamily="18" charset="0"/>
                      </a:rPr>
                      <m:t>使得</m:t>
                    </m:r>
                    <m:r>
                      <m:rPr>
                        <m:sty m:val="p"/>
                      </m:rPr>
                      <a:rPr lang="en-US" altLang="zh-CN" sz="2400" b="0" i="0" dirty="0" smtClean="0">
                        <a:latin typeface="Cambria Math" panose="02040503050406030204" pitchFamily="18" charset="0"/>
                      </a:rPr>
                      <m:t>x</m:t>
                    </m:r>
                    <m:r>
                      <a:rPr lang="en-US" altLang="zh-CN" sz="2400" b="0" i="0" dirty="0" smtClean="0">
                        <a:latin typeface="Cambria Math" panose="02040503050406030204" pitchFamily="18" charset="0"/>
                      </a:rPr>
                      <m:t>+</m:t>
                    </m:r>
                    <m:d>
                      <m:dPr>
                        <m:ctrlPr>
                          <a:rPr lang="en-US" altLang="zh-CN" sz="2400" b="0" i="1" dirty="0" smtClean="0">
                            <a:latin typeface="Cambria Math" panose="02040503050406030204" pitchFamily="18" charset="0"/>
                          </a:rPr>
                        </m:ctrlPr>
                      </m:dPr>
                      <m:e>
                        <m:r>
                          <a:rPr lang="en-US" altLang="zh-CN" sz="2400" b="0" i="0" dirty="0" smtClean="0">
                            <a:latin typeface="Cambria Math" panose="02040503050406030204" pitchFamily="18" charset="0"/>
                          </a:rPr>
                          <m:t>−</m:t>
                        </m:r>
                        <m:r>
                          <m:rPr>
                            <m:sty m:val="p"/>
                          </m:rPr>
                          <a:rPr lang="en-US" altLang="zh-CN" sz="2400" b="0" i="0" dirty="0" smtClean="0">
                            <a:latin typeface="Cambria Math" panose="02040503050406030204" pitchFamily="18" charset="0"/>
                          </a:rPr>
                          <m:t>x</m:t>
                        </m:r>
                      </m:e>
                    </m:d>
                    <m:r>
                      <a:rPr lang="en-US" altLang="zh-CN" sz="2400" b="0" i="0" dirty="0" smtClean="0">
                        <a:latin typeface="Cambria Math" panose="02040503050406030204" pitchFamily="18" charset="0"/>
                      </a:rPr>
                      <m:t>=0</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i="1" smtClean="0">
                        <a:latin typeface="Cambria Math" panose="02040503050406030204" pitchFamily="18" charset="0"/>
                      </a:rPr>
                      <m:t>𝛼</m:t>
                    </m:r>
                    <m:r>
                      <a:rPr lang="en-US" altLang="zh-CN" sz="2400" i="1">
                        <a:latin typeface="Cambria Math" panose="02040503050406030204" pitchFamily="18" charset="0"/>
                      </a:rPr>
                      <m:t>𝑥</m:t>
                    </m:r>
                    <m:r>
                      <a:rPr lang="zh-CN" altLang="en-US" sz="2400" dirty="0">
                        <a:latin typeface="Cambria Math" panose="02040503050406030204" pitchFamily="18" charset="0"/>
                      </a:rPr>
                      <m:t>∈</m:t>
                    </m:r>
                    <m:r>
                      <a:rPr lang="en-US" altLang="zh-CN" sz="2400" i="1" dirty="0">
                        <a:latin typeface="Cambria Math" panose="02040503050406030204" pitchFamily="18" charset="0"/>
                      </a:rPr>
                      <m:t>𝑉</m:t>
                    </m:r>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则</m:t>
                    </m:r>
                    <m:r>
                      <a:rPr lang="zh-CN" altLang="en-US" sz="2400" i="1" dirty="0">
                        <a:latin typeface="Cambria Math" panose="02040503050406030204" pitchFamily="18" charset="0"/>
                      </a:rPr>
                      <m:t>有</m:t>
                    </m:r>
                    <m:r>
                      <a:rPr lang="en-US" altLang="zh-CN" sz="2400" i="1">
                        <a:latin typeface="Cambria Math" panose="02040503050406030204" pitchFamily="18" charset="0"/>
                      </a:rPr>
                      <m:t>𝛼</m:t>
                    </m:r>
                    <m:r>
                      <a:rPr lang="zh-CN" altLang="en-US" sz="2400" dirty="0">
                        <a:latin typeface="Cambria Math" panose="02040503050406030204" pitchFamily="18" charset="0"/>
                      </a:rPr>
                      <m:t>∈</m:t>
                    </m:r>
                    <m:r>
                      <a:rPr lang="en-US" altLang="zh-CN" sz="2400" b="0" i="1" dirty="0" smtClean="0">
                        <a:latin typeface="Cambria Math" panose="02040503050406030204" pitchFamily="18" charset="0"/>
                      </a:rPr>
                      <m:t>𝑅</m:t>
                    </m:r>
                    <m:r>
                      <a:rPr lang="en-US" altLang="zh-CN" sz="2400" b="0" i="1" dirty="0" smtClean="0">
                        <a:latin typeface="Cambria Math" panose="02040503050406030204" pitchFamily="18" charset="0"/>
                      </a:rPr>
                      <m:t>,</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zh-CN" altLang="en-US" sz="2400" i="1" dirty="0">
                        <a:latin typeface="Cambria Math" panose="02040503050406030204" pitchFamily="18" charset="0"/>
                      </a:rPr>
                      <m:t>这是标量乘法的闭包性质</m:t>
                    </m:r>
                  </m:oMath>
                </a14:m>
                <a:endParaRPr lang="en-US" altLang="zh-CN" sz="2400" dirty="0" smtClean="0">
                  <a:latin typeface="Cambria Math" panose="02040503050406030204" pitchFamily="18" charset="0"/>
                </a:endParaRPr>
              </a:p>
              <a:p>
                <a:pPr marL="457200" indent="-457200">
                  <a:buFont typeface="+mj-lt"/>
                  <a:buAutoNum type="arabicPeriod"/>
                </a:pPr>
                <a14:m>
                  <m:oMath xmlns:m="http://schemas.openxmlformats.org/officeDocument/2006/math">
                    <m:d>
                      <m:dPr>
                        <m:ctrlPr>
                          <a:rPr lang="en-US" altLang="zh-CN" sz="2400" b="0" i="1" smtClean="0">
                            <a:latin typeface="Cambria Math" panose="02040503050406030204" pitchFamily="18" charset="0"/>
                          </a:rPr>
                        </m:ctrlPr>
                      </m:dPr>
                      <m:e>
                        <m:r>
                          <a:rPr lang="en-US" altLang="zh-CN" sz="2400" i="1" smtClean="0">
                            <a:latin typeface="Cambria Math" panose="02040503050406030204" pitchFamily="18" charset="0"/>
                          </a:rPr>
                          <m:t>𝛼𝛽</m:t>
                        </m:r>
                      </m:e>
                    </m:d>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i="1">
                        <a:latin typeface="Cambria Math" panose="02040503050406030204" pitchFamily="18" charset="0"/>
                      </a:rPr>
                      <m:t>𝛼</m:t>
                    </m:r>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𝛽</m:t>
                        </m:r>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zh-CN" altLang="en-US" sz="2400" i="1">
                        <a:latin typeface="Cambria Math" panose="02040503050406030204" pitchFamily="18" charset="0"/>
                      </a:rPr>
                      <m:t>对于</m:t>
                    </m:r>
                    <m:r>
                      <a:rPr lang="zh-CN" altLang="en-US" sz="2400" i="1" smtClean="0">
                        <a:latin typeface="Cambria Math" panose="02040503050406030204" pitchFamily="18" charset="0"/>
                      </a:rPr>
                      <m:t>所有</m:t>
                    </m:r>
                    <m:r>
                      <a:rPr lang="zh-CN" altLang="en-US" sz="2400" i="1">
                        <a:latin typeface="Cambria Math" panose="02040503050406030204" pitchFamily="18" charset="0"/>
                      </a:rPr>
                      <m:t>的</m:t>
                    </m:r>
                    <m:r>
                      <a:rPr lang="en-US" altLang="zh-CN" sz="2400" i="1">
                        <a:latin typeface="Cambria Math" panose="02040503050406030204" pitchFamily="18" charset="0"/>
                      </a:rPr>
                      <m:t>𝛼</m:t>
                    </m:r>
                    <m:r>
                      <a:rPr lang="zh-CN" altLang="en-US" sz="2400" i="1" smtClean="0">
                        <a:latin typeface="Cambria Math" panose="02040503050406030204" pitchFamily="18" charset="0"/>
                      </a:rPr>
                      <m:t>，</m:t>
                    </m:r>
                    <m:r>
                      <a:rPr lang="en-US" altLang="zh-CN" sz="2400" i="1">
                        <a:latin typeface="Cambria Math" panose="02040503050406030204" pitchFamily="18" charset="0"/>
                      </a:rPr>
                      <m:t>𝛽</m:t>
                    </m:r>
                    <m:r>
                      <a:rPr lang="zh-CN" altLang="en-US" sz="2400" dirty="0">
                        <a:latin typeface="Cambria Math" panose="02040503050406030204" pitchFamily="18" charset="0"/>
                      </a:rPr>
                      <m:t>∈</m:t>
                    </m:r>
                    <m:r>
                      <a:rPr lang="en-US" altLang="zh-CN" sz="2400" i="1" dirty="0">
                        <a:latin typeface="Cambria Math" panose="02040503050406030204" pitchFamily="18" charset="0"/>
                      </a:rPr>
                      <m:t>𝑅</m:t>
                    </m:r>
                    <m:r>
                      <a:rPr lang="zh-CN" altLang="en-US" sz="2400" i="1" dirty="0" smtClean="0">
                        <a:latin typeface="Cambria Math" panose="02040503050406030204" pitchFamily="18" charset="0"/>
                      </a:rPr>
                      <m:t>，</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d>
                      <m:dPr>
                        <m:ctrlPr>
                          <a:rPr lang="en-US" altLang="zh-CN" sz="2400" i="1" smtClean="0">
                            <a:latin typeface="Cambria Math" panose="02040503050406030204" pitchFamily="18" charset="0"/>
                          </a:rPr>
                        </m:ctrlPr>
                      </m:dPr>
                      <m:e>
                        <m:r>
                          <a:rPr lang="en-US" altLang="zh-CN" sz="2400" i="1">
                            <a:latin typeface="Cambria Math" panose="02040503050406030204" pitchFamily="18" charset="0"/>
                          </a:rPr>
                          <m:t>𝛼</m:t>
                        </m:r>
                        <m:r>
                          <a:rPr lang="en-US" altLang="zh-CN" sz="2400" i="1">
                            <a:latin typeface="Cambria Math" panose="02040503050406030204" pitchFamily="18" charset="0"/>
                          </a:rPr>
                          <m:t>+</m:t>
                        </m:r>
                        <m:r>
                          <a:rPr lang="en-US" altLang="zh-CN" sz="2400" i="1">
                            <a:latin typeface="Cambria Math" panose="02040503050406030204" pitchFamily="18" charset="0"/>
                          </a:rPr>
                          <m:t>𝛽</m:t>
                        </m:r>
                      </m:e>
                    </m:d>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𝛼</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𝛽</m:t>
                    </m:r>
                    <m:r>
                      <a:rPr lang="en-US" altLang="zh-CN" sz="2400" i="1">
                        <a:latin typeface="Cambria Math" panose="02040503050406030204" pitchFamily="18" charset="0"/>
                      </a:rPr>
                      <m:t>𝑥</m:t>
                    </m:r>
                    <m:r>
                      <a:rPr lang="zh-CN" altLang="en-US" sz="2400" i="1" smtClean="0">
                        <a:latin typeface="Cambria Math" panose="02040503050406030204" pitchFamily="18" charset="0"/>
                      </a:rPr>
                      <m:t>，</m:t>
                    </m:r>
                    <m:r>
                      <a:rPr lang="zh-CN" altLang="en-US" sz="2400" i="1">
                        <a:latin typeface="Cambria Math" panose="02040503050406030204" pitchFamily="18" charset="0"/>
                      </a:rPr>
                      <m:t>对于所有的</m:t>
                    </m:r>
                    <m:r>
                      <a:rPr lang="en-US" altLang="zh-CN" sz="2400" i="1">
                        <a:latin typeface="Cambria Math" panose="02040503050406030204" pitchFamily="18" charset="0"/>
                      </a:rPr>
                      <m:t>𝛼</m:t>
                    </m:r>
                    <m:r>
                      <a:rPr lang="zh-CN" altLang="en-US" sz="2400" dirty="0">
                        <a:latin typeface="Cambria Math" panose="02040503050406030204" pitchFamily="18" charset="0"/>
                      </a:rPr>
                      <m:t>∈</m:t>
                    </m:r>
                    <m:r>
                      <a:rPr lang="en-US" altLang="zh-CN" sz="2400" i="1" dirty="0">
                        <a:latin typeface="Cambria Math" panose="02040503050406030204" pitchFamily="18" charset="0"/>
                      </a:rPr>
                      <m:t>𝑅</m:t>
                    </m:r>
                    <m:r>
                      <a:rPr lang="zh-CN" altLang="en-US" sz="2400" i="1" dirty="0">
                        <a:latin typeface="Cambria Math" panose="02040503050406030204" pitchFamily="18" charset="0"/>
                      </a:rPr>
                      <m:t>，</m:t>
                    </m:r>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i="1">
                        <a:latin typeface="Cambria Math" panose="02040503050406030204" pitchFamily="18" charset="0"/>
                      </a:rPr>
                      <m:t>𝛼</m:t>
                    </m:r>
                    <m:r>
                      <a:rPr lang="en-US" altLang="zh-CN" sz="2400" i="1">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e>
                    </m:d>
                    <m:r>
                      <a:rPr lang="en-US" altLang="zh-CN" sz="2400" b="0" i="1" smtClean="0">
                        <a:latin typeface="Cambria Math" panose="02040503050406030204" pitchFamily="18" charset="0"/>
                      </a:rPr>
                      <m:t>=</m:t>
                    </m:r>
                    <m:r>
                      <a:rPr lang="en-US" altLang="zh-CN" sz="2400" i="1">
                        <a:latin typeface="Cambria Math" panose="02040503050406030204" pitchFamily="18" charset="0"/>
                      </a:rPr>
                      <m:t>𝛼</m:t>
                    </m:r>
                    <m:r>
                      <a:rPr lang="en-US" altLang="zh-CN" sz="2400" b="0" i="1" smtClean="0">
                        <a:latin typeface="Cambria Math" panose="02040503050406030204" pitchFamily="18" charset="0"/>
                      </a:rPr>
                      <m:t>𝑥</m:t>
                    </m:r>
                    <m:r>
                      <a:rPr lang="en-US" altLang="zh-CN" sz="2400" b="0" i="0" smtClean="0">
                        <a:latin typeface="Cambria Math" panose="02040503050406030204" pitchFamily="18" charset="0"/>
                      </a:rPr>
                      <m:t>+</m:t>
                    </m:r>
                    <m:r>
                      <a:rPr lang="en-US" altLang="zh-CN" sz="2400" i="1">
                        <a:latin typeface="Cambria Math" panose="02040503050406030204" pitchFamily="18" charset="0"/>
                      </a:rPr>
                      <m:t>𝛼</m:t>
                    </m:r>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   </m:t>
                    </m:r>
                    <m:r>
                      <a:rPr lang="zh-CN" altLang="en-US" sz="2400" i="1">
                        <a:latin typeface="Cambria Math" panose="02040503050406030204" pitchFamily="18" charset="0"/>
                      </a:rPr>
                      <m:t>对于所有的</m:t>
                    </m:r>
                    <m:r>
                      <a:rPr lang="en-US" altLang="zh-CN" sz="2400" i="1">
                        <a:latin typeface="Cambria Math" panose="02040503050406030204" pitchFamily="18" charset="0"/>
                      </a:rPr>
                      <m:t>𝛼</m:t>
                    </m:r>
                    <m:r>
                      <a:rPr lang="zh-CN" altLang="en-US" sz="2400" dirty="0" smtClean="0">
                        <a:latin typeface="Cambria Math" panose="02040503050406030204" pitchFamily="18" charset="0"/>
                      </a:rPr>
                      <m:t>∈</m:t>
                    </m:r>
                    <m:r>
                      <a:rPr lang="en-US" altLang="zh-CN" sz="2400" i="1" dirty="0">
                        <a:latin typeface="Cambria Math" panose="02040503050406030204" pitchFamily="18" charset="0"/>
                      </a:rPr>
                      <m:t>𝑅</m:t>
                    </m:r>
                    <m:r>
                      <a:rPr lang="zh-CN" altLang="en-US" sz="2400" i="1" dirty="0">
                        <a:latin typeface="Cambria Math" panose="02040503050406030204" pitchFamily="18" charset="0"/>
                      </a:rPr>
                      <m:t>，</m:t>
                    </m:r>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b="0" i="1" smtClean="0">
                        <a:latin typeface="Cambria Math" panose="02040503050406030204" pitchFamily="18" charset="0"/>
                      </a:rPr>
                      <m:t>1</m:t>
                    </m:r>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对于</m:t>
                    </m:r>
                    <m:r>
                      <a:rPr lang="zh-CN" altLang="en-US" sz="2400" i="1" dirty="0">
                        <a:latin typeface="Cambria Math" panose="02040503050406030204" pitchFamily="18" charset="0"/>
                      </a:rPr>
                      <m:t>所有</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r>
                  <a:rPr lang="en-US" altLang="zh-CN" sz="2400" b="0" dirty="0" smtClean="0">
                    <a:latin typeface="宋体" panose="02010600030101010101" pitchFamily="2" charset="-122"/>
                  </a:rPr>
                  <a:t> </a:t>
                </a:r>
              </a:p>
            </p:txBody>
          </p:sp>
        </mc:Choice>
        <mc:Fallback xmlns="">
          <p:sp>
            <p:nvSpPr>
              <p:cNvPr id="7" name="文本框 6"/>
              <p:cNvSpPr txBox="1">
                <a:spLocks noRot="1" noChangeAspect="1" noMove="1" noResize="1" noEditPoints="1" noAdjustHandles="1" noChangeArrowheads="1" noChangeShapeType="1" noTextEdit="1"/>
              </p:cNvSpPr>
              <p:nvPr/>
            </p:nvSpPr>
            <p:spPr>
              <a:xfrm>
                <a:off x="2159000" y="3657600"/>
                <a:ext cx="7345088" cy="4154984"/>
              </a:xfrm>
              <a:prstGeom prst="rect">
                <a:avLst/>
              </a:prstGeom>
              <a:blipFill>
                <a:blip r:embed="rId2"/>
                <a:stretch>
                  <a:fillRect l="-1328" t="-102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103120">
              <a:lnSpc>
                <a:spcPct val="100000"/>
              </a:lnSpc>
            </a:pPr>
            <a:r>
              <a:rPr lang="zh-CN" altLang="en-US" spc="-5" dirty="0" smtClean="0"/>
              <a:t>   向量空间</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27</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791207" y="2438400"/>
                <a:ext cx="8763000" cy="3046988"/>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注意，我们一直在用标量乘法和向量加法定义的一组</a:t>
                </a:r>
                <a:r>
                  <a:rPr lang="zh-CN" altLang="en-US" sz="3200" dirty="0" smtClean="0"/>
                  <a:t>元组</a:t>
                </a:r>
                <a14:m>
                  <m:oMath xmlns:m="http://schemas.openxmlformats.org/officeDocument/2006/math">
                    <m:sSup>
                      <m:sSupPr>
                        <m:ctrlPr>
                          <a:rPr lang="zh-CN" altLang="en-US" sz="3200" i="1" smtClean="0">
                            <a:latin typeface="Cambria Math" panose="02040503050406030204" pitchFamily="18" charset="0"/>
                          </a:rPr>
                        </m:ctrlPr>
                      </m:sSupPr>
                      <m:e>
                        <m:r>
                          <a:rPr lang="zh-CN" altLang="en-US" sz="3200" i="1" smtClean="0">
                            <a:latin typeface="Cambria Math" panose="02040503050406030204" pitchFamily="18" charset="0"/>
                          </a:rPr>
                          <m:t>𝑅</m:t>
                        </m:r>
                      </m:e>
                      <m:sup>
                        <m:r>
                          <a:rPr lang="zh-CN" altLang="en-US" sz="3200" i="1" smtClean="0">
                            <a:latin typeface="Cambria Math" panose="02040503050406030204" pitchFamily="18" charset="0"/>
                          </a:rPr>
                          <m:t>𝑛</m:t>
                        </m:r>
                      </m:sup>
                    </m:sSup>
                  </m:oMath>
                </a14:m>
                <a:r>
                  <a:rPr lang="zh-CN" altLang="en-US" sz="3200" dirty="0" smtClean="0"/>
                  <a:t>是</a:t>
                </a:r>
                <a:r>
                  <a:rPr lang="zh-CN" altLang="en-US" sz="3200" dirty="0"/>
                  <a:t>一个典型的向量空间</a:t>
                </a:r>
                <a:r>
                  <a:rPr lang="zh-CN" altLang="en-US" sz="3200" dirty="0" smtClean="0"/>
                  <a:t>。</a:t>
                </a:r>
                <a:endParaRPr lang="en-US" altLang="zh-CN" sz="3200" dirty="0" smtClean="0"/>
              </a:p>
              <a:p>
                <a:pPr marL="457200" indent="-457200">
                  <a:buFont typeface="Wingdings" panose="05000000000000000000" pitchFamily="2" charset="2"/>
                  <a:buChar char="l"/>
                </a:pPr>
                <a:endParaRPr lang="en-US" altLang="zh-CN" sz="3200" dirty="0" smtClean="0"/>
              </a:p>
              <a:p>
                <a:pPr marL="457200" indent="-457200">
                  <a:buFont typeface="Wingdings" panose="05000000000000000000" pitchFamily="2" charset="2"/>
                  <a:buChar char="l"/>
                </a:pPr>
                <a:r>
                  <a:rPr lang="zh-CN" altLang="en-US" sz="3200" dirty="0"/>
                  <a:t>向量</a:t>
                </a:r>
                <a:r>
                  <a:rPr lang="zh-CN" altLang="en-US" sz="3200" dirty="0" smtClean="0"/>
                  <a:t>空间</a:t>
                </a:r>
                <a:r>
                  <a:rPr lang="zh-CN" altLang="en-US" sz="3200" dirty="0"/>
                  <a:t>的另一个例子是实数乘上的连续函数的集合以及用常规方法定义的函数加法</a:t>
                </a:r>
              </a:p>
              <a:p>
                <a:pPr marL="457200" indent="-457200">
                  <a:buFont typeface="Wingdings" panose="05000000000000000000" pitchFamily="2" charset="2"/>
                  <a:buChar char="l"/>
                </a:pPr>
                <a:endParaRPr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791207" y="2438400"/>
                <a:ext cx="8763000" cy="3046988"/>
              </a:xfrm>
              <a:prstGeom prst="rect">
                <a:avLst/>
              </a:prstGeom>
              <a:blipFill>
                <a:blip r:embed="rId2"/>
                <a:stretch>
                  <a:fillRect l="-1601" t="-2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443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3779520">
              <a:lnSpc>
                <a:spcPct val="100000"/>
              </a:lnSpc>
            </a:pPr>
            <a:r>
              <a:rPr lang="zh-CN" altLang="en-US" dirty="0" smtClean="0"/>
              <a:t>基底</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28</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365502" y="2057400"/>
                <a:ext cx="10273793" cy="1569660"/>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注意</a:t>
                </a:r>
                <a:r>
                  <a:rPr lang="zh-CN" altLang="en-US" sz="3200" dirty="0" smtClean="0"/>
                  <a:t>，</a:t>
                </a:r>
                <a:r>
                  <a:rPr lang="zh-CN" altLang="en-US" sz="3200" dirty="0"/>
                  <a:t> </a:t>
                </a:r>
                <a14:m>
                  <m:oMath xmlns:m="http://schemas.openxmlformats.org/officeDocument/2006/math">
                    <m:sSup>
                      <m:sSupPr>
                        <m:ctrlPr>
                          <a:rPr lang="zh-CN" altLang="en-US" sz="3200" i="1">
                            <a:latin typeface="Cambria Math" panose="02040503050406030204" pitchFamily="18" charset="0"/>
                          </a:rPr>
                        </m:ctrlPr>
                      </m:sSupPr>
                      <m:e>
                        <m:r>
                          <a:rPr lang="zh-CN" altLang="en-US" sz="3200" i="1">
                            <a:latin typeface="Cambria Math" panose="02040503050406030204" pitchFamily="18" charset="0"/>
                          </a:rPr>
                          <m:t>𝑅</m:t>
                        </m:r>
                      </m:e>
                      <m:sup>
                        <m:r>
                          <a:rPr lang="zh-CN" altLang="en-US" sz="3200" i="1">
                            <a:latin typeface="Cambria Math" panose="02040503050406030204" pitchFamily="18" charset="0"/>
                          </a:rPr>
                          <m:t>𝑛</m:t>
                        </m:r>
                      </m:sup>
                    </m:sSup>
                  </m:oMath>
                </a14:m>
                <a:r>
                  <a:rPr lang="zh-CN" altLang="en-US" sz="3200" dirty="0" smtClean="0"/>
                  <a:t>中</a:t>
                </a:r>
                <a:r>
                  <a:rPr lang="zh-CN" altLang="en-US" sz="3200" dirty="0"/>
                  <a:t>的每一个元素都可以写成一组</a:t>
                </a:r>
                <a:r>
                  <a:rPr lang="en-US" altLang="zh-CN" sz="3200" dirty="0"/>
                  <a:t>n</a:t>
                </a:r>
                <a:r>
                  <a:rPr lang="zh-CN" altLang="en-US" sz="3200" dirty="0"/>
                  <a:t>个向量的</a:t>
                </a:r>
                <a:r>
                  <a:rPr lang="zh-CN" altLang="en-US" sz="3200" dirty="0" smtClean="0"/>
                  <a:t>线性组合</a:t>
                </a:r>
                <a:endParaRPr lang="en-US" altLang="zh-CN" sz="3200" dirty="0" smtClean="0"/>
              </a:p>
              <a:p>
                <a:pPr marL="457200" indent="-457200">
                  <a:buFont typeface="Wingdings" panose="05000000000000000000" pitchFamily="2" charset="2"/>
                  <a:buChar char="l"/>
                </a:pPr>
                <a:r>
                  <a:rPr lang="zh-CN" altLang="en-US" sz="3200" dirty="0" smtClean="0"/>
                  <a:t>例如：</a:t>
                </a:r>
                <a:endParaRPr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365502" y="2057400"/>
                <a:ext cx="10273793" cy="1569660"/>
              </a:xfrm>
              <a:prstGeom prst="rect">
                <a:avLst/>
              </a:prstGeom>
              <a:blipFill>
                <a:blip r:embed="rId2"/>
                <a:stretch>
                  <a:fillRect l="-1306" t="-7004" b="-9728"/>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302000" y="3276600"/>
            <a:ext cx="4724400" cy="2094444"/>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1473200" y="5562600"/>
                <a:ext cx="9296399" cy="3375732"/>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在这个例子中，</a:t>
                </a:r>
                <a:r>
                  <a:rPr lang="zh-CN" altLang="en-US" sz="3200" dirty="0" smtClean="0"/>
                  <a:t>向量</a:t>
                </a:r>
                <a14:m>
                  <m:oMath xmlns:m="http://schemas.openxmlformats.org/officeDocument/2006/math">
                    <m:sSub>
                      <m:sSubPr>
                        <m:ctrlPr>
                          <a:rPr lang="zh-CN" altLang="en-US" sz="3200" i="1" smtClean="0">
                            <a:latin typeface="Cambria Math" panose="02040503050406030204" pitchFamily="18" charset="0"/>
                          </a:rPr>
                        </m:ctrlPr>
                      </m:sSubPr>
                      <m:e>
                        <m:r>
                          <a:rPr lang="zh-CN" altLang="en-US" sz="3200" i="1" smtClean="0">
                            <a:latin typeface="Cambria Math" panose="02040503050406030204" pitchFamily="18" charset="0"/>
                          </a:rPr>
                          <m:t>𝑒</m:t>
                        </m:r>
                      </m:e>
                      <m:sub>
                        <m:r>
                          <a:rPr lang="zh-CN" altLang="en-US" sz="3200" i="1" smtClean="0">
                            <a:latin typeface="Cambria Math" panose="02040503050406030204" pitchFamily="18" charset="0"/>
                          </a:rPr>
                          <m:t>1</m:t>
                        </m:r>
                      </m:sub>
                    </m:sSub>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1</m:t>
                              </m:r>
                            </m:e>
                          </m:mr>
                          <m:mr>
                            <m:e>
                              <m:r>
                                <a:rPr lang="zh-CN" altLang="en-US" sz="3200" i="1" smtClean="0">
                                  <a:latin typeface="Cambria Math" panose="02040503050406030204" pitchFamily="18" charset="0"/>
                                </a:rPr>
                                <m:t>0</m:t>
                              </m:r>
                            </m:e>
                          </m:mr>
                        </m:m>
                      </m:e>
                    </m:d>
                  </m:oMath>
                </a14:m>
                <a:r>
                  <a:rPr lang="zh-CN" altLang="en-US" sz="3200" dirty="0" smtClean="0"/>
                  <a:t>和</a:t>
                </a:r>
                <a14:m>
                  <m:oMath xmlns:m="http://schemas.openxmlformats.org/officeDocument/2006/math">
                    <m:sSub>
                      <m:sSubPr>
                        <m:ctrlPr>
                          <a:rPr lang="en-US" altLang="zh-CN" sz="3200" i="1" dirty="0" smtClean="0">
                            <a:latin typeface="Cambria Math" panose="02040503050406030204" pitchFamily="18" charset="0"/>
                          </a:rPr>
                        </m:ctrlPr>
                      </m:sSubPr>
                      <m:e>
                        <m:r>
                          <a:rPr lang="en-US" altLang="zh-CN" sz="3200" i="1" dirty="0" smtClean="0">
                            <a:latin typeface="Cambria Math" panose="02040503050406030204" pitchFamily="18" charset="0"/>
                          </a:rPr>
                          <m:t>𝑒</m:t>
                        </m:r>
                      </m:e>
                      <m:sub>
                        <m:r>
                          <a:rPr lang="en-US" altLang="zh-CN" sz="3200" i="1" dirty="0" smtClean="0">
                            <a:latin typeface="Cambria Math" panose="02040503050406030204" pitchFamily="18" charset="0"/>
                          </a:rPr>
                          <m:t>2</m:t>
                        </m:r>
                      </m:sub>
                    </m:sSub>
                    <m:r>
                      <a:rPr lang="en-US" altLang="zh-CN" sz="3200" i="1" dirty="0" smtClean="0">
                        <a:latin typeface="Cambria Math" panose="02040503050406030204" pitchFamily="18" charset="0"/>
                      </a:rPr>
                      <m:t>=</m:t>
                    </m:r>
                    <m:d>
                      <m:dPr>
                        <m:ctrlPr>
                          <a:rPr lang="en-US" altLang="zh-CN" sz="3200" i="1" dirty="0" smtClean="0">
                            <a:latin typeface="Cambria Math" panose="02040503050406030204" pitchFamily="18" charset="0"/>
                          </a:rPr>
                        </m:ctrlPr>
                      </m:dPr>
                      <m:e>
                        <m:m>
                          <m:mPr>
                            <m:mcs>
                              <m:mc>
                                <m:mcPr>
                                  <m:count m:val="1"/>
                                  <m:mcJc m:val="center"/>
                                </m:mcPr>
                              </m:mc>
                            </m:mcs>
                            <m:ctrlPr>
                              <a:rPr lang="en-US" altLang="zh-CN" sz="3200" i="1" dirty="0" smtClean="0">
                                <a:latin typeface="Cambria Math" panose="02040503050406030204" pitchFamily="18" charset="0"/>
                              </a:rPr>
                            </m:ctrlPr>
                          </m:mPr>
                          <m:mr>
                            <m:e>
                              <m:r>
                                <a:rPr lang="en-US" altLang="zh-CN" sz="3200" i="1" dirty="0" smtClean="0">
                                  <a:latin typeface="Cambria Math" panose="02040503050406030204" pitchFamily="18" charset="0"/>
                                </a:rPr>
                                <m:t>0</m:t>
                              </m:r>
                            </m:e>
                          </m:mr>
                          <m:mr>
                            <m:e>
                              <m:r>
                                <a:rPr lang="en-US" altLang="zh-CN" sz="3200" i="1" dirty="0" smtClean="0">
                                  <a:latin typeface="Cambria Math" panose="02040503050406030204" pitchFamily="18" charset="0"/>
                                </a:rPr>
                                <m:t>1</m:t>
                              </m:r>
                            </m:e>
                          </m:mr>
                        </m:m>
                      </m:e>
                    </m:d>
                  </m:oMath>
                </a14:m>
                <a:r>
                  <a:rPr lang="zh-CN" altLang="en-US" sz="3200" dirty="0"/>
                  <a:t>被称为</a:t>
                </a:r>
                <a:r>
                  <a:rPr lang="zh-CN" altLang="en-US" sz="3200" b="1" dirty="0"/>
                  <a:t>基向量</a:t>
                </a:r>
                <a:r>
                  <a:rPr lang="zh-CN" altLang="en-US" sz="3200" dirty="0"/>
                  <a:t>。这两个被组合在一起的矢量被称为</a:t>
                </a:r>
                <a14:m>
                  <m:oMath xmlns:m="http://schemas.openxmlformats.org/officeDocument/2006/math">
                    <m:sSup>
                      <m:sSupPr>
                        <m:ctrlPr>
                          <a:rPr lang="en-US" altLang="zh-CN" sz="3200" i="1" dirty="0" smtClean="0">
                            <a:latin typeface="Cambria Math" panose="02040503050406030204" pitchFamily="18" charset="0"/>
                          </a:rPr>
                        </m:ctrlPr>
                      </m:sSupPr>
                      <m:e>
                        <m:r>
                          <a:rPr lang="en-US" altLang="zh-CN" sz="3200" i="1" dirty="0" smtClean="0">
                            <a:latin typeface="Cambria Math" panose="02040503050406030204" pitchFamily="18" charset="0"/>
                          </a:rPr>
                          <m:t>𝑅</m:t>
                        </m:r>
                      </m:e>
                      <m:sup>
                        <m:r>
                          <a:rPr lang="en-US" altLang="zh-CN" sz="3200" i="1" dirty="0" smtClean="0">
                            <a:latin typeface="Cambria Math" panose="02040503050406030204" pitchFamily="18" charset="0"/>
                          </a:rPr>
                          <m:t>2</m:t>
                        </m:r>
                      </m:sup>
                    </m:sSup>
                  </m:oMath>
                </a14:m>
                <a:r>
                  <a:rPr lang="zh-CN" altLang="en-US" sz="3200" dirty="0"/>
                  <a:t>的</a:t>
                </a:r>
                <a:r>
                  <a:rPr lang="zh-CN" altLang="en-US" sz="3200" dirty="0" smtClean="0"/>
                  <a:t>基</a:t>
                </a:r>
                <a:endParaRPr lang="en-US" altLang="zh-CN" sz="3200" dirty="0" smtClean="0"/>
              </a:p>
              <a:p>
                <a:pPr marL="457200" indent="-457200">
                  <a:buFont typeface="Wingdings" panose="05000000000000000000" pitchFamily="2" charset="2"/>
                  <a:buChar char="l"/>
                </a:pPr>
                <a:r>
                  <a:rPr lang="zh-CN" altLang="en-US" sz="3200" dirty="0">
                    <a:solidFill>
                      <a:srgbClr val="2E3033"/>
                    </a:solidFill>
                    <a:latin typeface="Arial" panose="020B0604020202020204" pitchFamily="34" charset="0"/>
                  </a:rPr>
                  <a:t>注意，这个基向量的选择很方便，但不是唯一的，我们可以对其他的向量做同样的事情。我们以后</a:t>
                </a:r>
                <a:r>
                  <a:rPr lang="zh-CN" altLang="en-US" sz="3200" dirty="0" smtClean="0">
                    <a:solidFill>
                      <a:srgbClr val="2E3033"/>
                    </a:solidFill>
                    <a:latin typeface="Arial" panose="020B0604020202020204" pitchFamily="34" charset="0"/>
                  </a:rPr>
                  <a:t>会学习更多有关基底的知识。</a:t>
                </a:r>
                <a:endParaRPr lang="zh-CN" altLang="en-US" sz="32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473200" y="5562600"/>
                <a:ext cx="9296399" cy="3375732"/>
              </a:xfrm>
              <a:prstGeom prst="rect">
                <a:avLst/>
              </a:prstGeom>
              <a:blipFill>
                <a:blip r:embed="rId4"/>
                <a:stretch>
                  <a:fillRect l="-1508" r="-4721" b="-397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3</a:t>
            </a:fld>
            <a:endParaRPr spc="-5" dirty="0"/>
          </a:p>
        </p:txBody>
      </p:sp>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3061970">
              <a:lnSpc>
                <a:spcPct val="100000"/>
              </a:lnSpc>
            </a:pPr>
            <a:r>
              <a:rPr lang="zh-CN" altLang="en-US" spc="-5" dirty="0"/>
              <a:t>目标</a:t>
            </a:r>
            <a:endParaRPr spc="-5" dirty="0"/>
          </a:p>
        </p:txBody>
      </p:sp>
      <p:sp>
        <p:nvSpPr>
          <p:cNvPr id="3" name="object 3"/>
          <p:cNvSpPr txBox="1"/>
          <p:nvPr/>
        </p:nvSpPr>
        <p:spPr>
          <a:xfrm>
            <a:off x="1625091" y="1630171"/>
            <a:ext cx="10046970" cy="3970318"/>
          </a:xfrm>
          <a:prstGeom prst="rect">
            <a:avLst/>
          </a:prstGeom>
        </p:spPr>
        <p:txBody>
          <a:bodyPr vert="horz" wrap="square" lIns="0" tIns="0" rIns="0" bIns="0" rtlCol="0">
            <a:spAutoFit/>
          </a:bodyPr>
          <a:lstStyle/>
          <a:p>
            <a:pPr marL="584200" marR="735330" indent="-571500">
              <a:lnSpc>
                <a:spcPct val="100000"/>
              </a:lnSpc>
              <a:buSzPct val="170238"/>
              <a:buChar char="•"/>
              <a:tabLst>
                <a:tab pos="584200" algn="l"/>
              </a:tabLst>
            </a:pPr>
            <a:r>
              <a:rPr lang="zh-CN" altLang="en-US" sz="4400" b="0" i="0" dirty="0" smtClean="0">
                <a:solidFill>
                  <a:srgbClr val="2E3033"/>
                </a:solidFill>
                <a:effectLst/>
                <a:latin typeface="Arial" panose="020B0604020202020204" pitchFamily="34" charset="0"/>
              </a:rPr>
              <a:t>在开发数学工具时，我们需要讨论空间中物体的位置。</a:t>
            </a:r>
            <a:endParaRPr lang="en-US" altLang="zh-CN" sz="4400" b="0" i="0" dirty="0" smtClean="0">
              <a:solidFill>
                <a:srgbClr val="2E3033"/>
              </a:solidFill>
              <a:effectLst/>
              <a:latin typeface="Arial" panose="020B0604020202020204" pitchFamily="34" charset="0"/>
            </a:endParaRPr>
          </a:p>
          <a:p>
            <a:pPr marL="12700" marR="735330">
              <a:lnSpc>
                <a:spcPct val="100000"/>
              </a:lnSpc>
              <a:buSzPct val="170238"/>
              <a:tabLst>
                <a:tab pos="584200" algn="l"/>
              </a:tabLst>
            </a:pPr>
            <a:endParaRPr lang="en-US" altLang="zh-CN" sz="4400" b="0" i="0" dirty="0" smtClean="0">
              <a:solidFill>
                <a:srgbClr val="2E3033"/>
              </a:solidFill>
              <a:effectLst/>
              <a:latin typeface="Arial" panose="020B0604020202020204" pitchFamily="34" charset="0"/>
            </a:endParaRPr>
          </a:p>
          <a:p>
            <a:pPr marL="584200" marR="735330" indent="-571500">
              <a:lnSpc>
                <a:spcPct val="100000"/>
              </a:lnSpc>
              <a:buSzPct val="170238"/>
              <a:buChar char="•"/>
              <a:tabLst>
                <a:tab pos="584200" algn="l"/>
              </a:tabLst>
            </a:pPr>
            <a:r>
              <a:rPr lang="zh-CN" altLang="en-US" sz="4200" spc="-5" dirty="0" smtClean="0">
                <a:cs typeface="Calibri"/>
              </a:rPr>
              <a:t>物体的位置取决于你从哪个角度来看待它们。那么，我们如何才能使它测量的更精确呢</a:t>
            </a:r>
            <a:r>
              <a:rPr lang="en-US" altLang="zh-CN" sz="4200" spc="-5" dirty="0" smtClean="0">
                <a:cs typeface="Calibri"/>
              </a:rPr>
              <a:t>?</a:t>
            </a:r>
            <a:endParaRPr sz="42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381000"/>
            <a:ext cx="10204450" cy="877163"/>
          </a:xfrm>
          <a:prstGeom prst="rect">
            <a:avLst/>
          </a:prstGeom>
        </p:spPr>
        <p:txBody>
          <a:bodyPr vert="horz" wrap="square" lIns="0" tIns="0" rIns="0" bIns="0" rtlCol="0">
            <a:spAutoFit/>
          </a:bodyPr>
          <a:lstStyle/>
          <a:p>
            <a:pPr marL="12700" algn="ctr">
              <a:lnSpc>
                <a:spcPct val="100000"/>
              </a:lnSpc>
            </a:pPr>
            <a:r>
              <a:rPr lang="zh-CN" altLang="en-US" sz="5700" spc="-5" dirty="0" smtClean="0"/>
              <a:t>         机器人的坐标转换</a:t>
            </a:r>
            <a:endParaRPr sz="5700" dirty="0"/>
          </a:p>
        </p:txBody>
      </p:sp>
      <p:sp>
        <p:nvSpPr>
          <p:cNvPr id="3" name="object 3"/>
          <p:cNvSpPr/>
          <p:nvPr/>
        </p:nvSpPr>
        <p:spPr>
          <a:xfrm>
            <a:off x="1423416" y="1937004"/>
            <a:ext cx="10157458" cy="761846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4</a:t>
            </a:fld>
            <a:endParaRPr spc="-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891155">
              <a:lnSpc>
                <a:spcPct val="100000"/>
              </a:lnSpc>
            </a:pPr>
            <a:r>
              <a:rPr lang="zh-CN" altLang="en-US" spc="-5" dirty="0" smtClean="0"/>
              <a:t>笛卡尔系</a:t>
            </a:r>
            <a:endParaRPr spc="-5" dirty="0"/>
          </a:p>
        </p:txBody>
      </p:sp>
      <p:sp>
        <p:nvSpPr>
          <p:cNvPr id="3" name="object 3"/>
          <p:cNvSpPr/>
          <p:nvPr/>
        </p:nvSpPr>
        <p:spPr>
          <a:xfrm>
            <a:off x="5173214" y="5522214"/>
            <a:ext cx="1905" cy="2731135"/>
          </a:xfrm>
          <a:custGeom>
            <a:avLst/>
            <a:gdLst/>
            <a:ahLst/>
            <a:cxnLst/>
            <a:rect l="l" t="t" r="r" b="b"/>
            <a:pathLst>
              <a:path w="1904" h="2731134">
                <a:moveTo>
                  <a:pt x="1485" y="0"/>
                </a:moveTo>
                <a:lnTo>
                  <a:pt x="0" y="2731008"/>
                </a:lnTo>
              </a:path>
            </a:pathLst>
          </a:custGeom>
          <a:ln w="38100">
            <a:solidFill>
              <a:srgbClr val="000000"/>
            </a:solidFill>
          </a:ln>
        </p:spPr>
        <p:txBody>
          <a:bodyPr wrap="square" lIns="0" tIns="0" rIns="0" bIns="0" rtlCol="0"/>
          <a:lstStyle/>
          <a:p>
            <a:endParaRPr/>
          </a:p>
        </p:txBody>
      </p:sp>
      <p:sp>
        <p:nvSpPr>
          <p:cNvPr id="4" name="object 4"/>
          <p:cNvSpPr/>
          <p:nvPr/>
        </p:nvSpPr>
        <p:spPr>
          <a:xfrm>
            <a:off x="5117522" y="5446012"/>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5" name="object 5"/>
          <p:cNvSpPr/>
          <p:nvPr/>
        </p:nvSpPr>
        <p:spPr>
          <a:xfrm>
            <a:off x="5173217" y="8253261"/>
            <a:ext cx="2908300" cy="1905"/>
          </a:xfrm>
          <a:custGeom>
            <a:avLst/>
            <a:gdLst/>
            <a:ahLst/>
            <a:cxnLst/>
            <a:rect l="l" t="t" r="r" b="b"/>
            <a:pathLst>
              <a:path w="2908300" h="1904">
                <a:moveTo>
                  <a:pt x="2907792" y="0"/>
                </a:moveTo>
                <a:lnTo>
                  <a:pt x="0" y="1485"/>
                </a:lnTo>
              </a:path>
            </a:pathLst>
          </a:custGeom>
          <a:ln w="38100">
            <a:solidFill>
              <a:srgbClr val="000000"/>
            </a:solidFill>
          </a:ln>
        </p:spPr>
        <p:txBody>
          <a:bodyPr wrap="square" lIns="0" tIns="0" rIns="0" bIns="0" rtlCol="0"/>
          <a:lstStyle/>
          <a:p>
            <a:endParaRPr/>
          </a:p>
        </p:txBody>
      </p:sp>
      <p:sp>
        <p:nvSpPr>
          <p:cNvPr id="6" name="object 6"/>
          <p:cNvSpPr/>
          <p:nvPr/>
        </p:nvSpPr>
        <p:spPr>
          <a:xfrm>
            <a:off x="8042884" y="8196119"/>
            <a:ext cx="114935" cy="114300"/>
          </a:xfrm>
          <a:custGeom>
            <a:avLst/>
            <a:gdLst/>
            <a:ahLst/>
            <a:cxnLst/>
            <a:rect l="l" t="t" r="r" b="b"/>
            <a:pathLst>
              <a:path w="114934" h="114300">
                <a:moveTo>
                  <a:pt x="0" y="0"/>
                </a:moveTo>
                <a:lnTo>
                  <a:pt x="38125" y="57137"/>
                </a:lnTo>
                <a:lnTo>
                  <a:pt x="50" y="114300"/>
                </a:lnTo>
                <a:lnTo>
                  <a:pt x="114325" y="57099"/>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188456" y="7080981"/>
            <a:ext cx="2265680" cy="1162050"/>
          </a:xfrm>
          <a:custGeom>
            <a:avLst/>
            <a:gdLst/>
            <a:ahLst/>
            <a:cxnLst/>
            <a:rect l="l" t="t" r="r" b="b"/>
            <a:pathLst>
              <a:path w="2265679" h="1162050">
                <a:moveTo>
                  <a:pt x="2265438" y="0"/>
                </a:moveTo>
                <a:lnTo>
                  <a:pt x="0" y="1161567"/>
                </a:lnTo>
              </a:path>
            </a:pathLst>
          </a:custGeom>
          <a:ln w="38100">
            <a:solidFill>
              <a:srgbClr val="000000"/>
            </a:solidFill>
          </a:ln>
        </p:spPr>
        <p:txBody>
          <a:bodyPr wrap="square" lIns="0" tIns="0" rIns="0" bIns="0" rtlCol="0"/>
          <a:lstStyle/>
          <a:p>
            <a:endParaRPr/>
          </a:p>
        </p:txBody>
      </p:sp>
      <p:sp>
        <p:nvSpPr>
          <p:cNvPr id="8" name="object 8"/>
          <p:cNvSpPr/>
          <p:nvPr/>
        </p:nvSpPr>
        <p:spPr>
          <a:xfrm>
            <a:off x="7393912" y="7046217"/>
            <a:ext cx="128270" cy="103505"/>
          </a:xfrm>
          <a:custGeom>
            <a:avLst/>
            <a:gdLst/>
            <a:ahLst/>
            <a:cxnLst/>
            <a:rect l="l" t="t" r="r" b="b"/>
            <a:pathLst>
              <a:path w="128270" h="103504">
                <a:moveTo>
                  <a:pt x="127787" y="0"/>
                </a:moveTo>
                <a:lnTo>
                  <a:pt x="0" y="1282"/>
                </a:lnTo>
                <a:lnTo>
                  <a:pt x="59982" y="34759"/>
                </a:lnTo>
                <a:lnTo>
                  <a:pt x="52146" y="102997"/>
                </a:lnTo>
                <a:lnTo>
                  <a:pt x="127787" y="0"/>
                </a:lnTo>
                <a:close/>
              </a:path>
            </a:pathLst>
          </a:custGeom>
          <a:solidFill>
            <a:srgbClr val="000000"/>
          </a:solidFill>
        </p:spPr>
        <p:txBody>
          <a:bodyPr wrap="square" lIns="0" tIns="0" rIns="0" bIns="0" rtlCol="0"/>
          <a:lstStyle/>
          <a:p>
            <a:endParaRPr/>
          </a:p>
        </p:txBody>
      </p:sp>
      <p:sp>
        <p:nvSpPr>
          <p:cNvPr id="9" name="object 9"/>
          <p:cNvSpPr txBox="1"/>
          <p:nvPr/>
        </p:nvSpPr>
        <p:spPr>
          <a:xfrm>
            <a:off x="7854281" y="6685722"/>
            <a:ext cx="102108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(2,1)</a:t>
            </a:r>
            <a:endParaRPr sz="4200">
              <a:latin typeface="Calibri"/>
              <a:cs typeface="Calibri"/>
            </a:endParaRPr>
          </a:p>
        </p:txBody>
      </p:sp>
      <p:sp>
        <p:nvSpPr>
          <p:cNvPr id="10" name="object 10"/>
          <p:cNvSpPr txBox="1"/>
          <p:nvPr/>
        </p:nvSpPr>
        <p:spPr>
          <a:xfrm>
            <a:off x="6213543" y="6863343"/>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1" name="object 11"/>
          <p:cNvSpPr txBox="1"/>
          <p:nvPr/>
        </p:nvSpPr>
        <p:spPr>
          <a:xfrm>
            <a:off x="7831346" y="8349396"/>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2" name="object 12"/>
          <p:cNvSpPr txBox="1"/>
          <p:nvPr/>
        </p:nvSpPr>
        <p:spPr>
          <a:xfrm>
            <a:off x="2070100" y="1630171"/>
            <a:ext cx="9312910" cy="3416320"/>
          </a:xfrm>
          <a:prstGeom prst="rect">
            <a:avLst/>
          </a:prstGeom>
        </p:spPr>
        <p:txBody>
          <a:bodyPr vert="horz" wrap="square" lIns="0" tIns="0" rIns="0" bIns="0" rtlCol="0">
            <a:spAutoFit/>
          </a:bodyPr>
          <a:lstStyle/>
          <a:p>
            <a:pPr marL="584200" marR="90805" indent="-571500">
              <a:lnSpc>
                <a:spcPct val="100000"/>
              </a:lnSpc>
              <a:spcBef>
                <a:spcPts val="2400"/>
              </a:spcBef>
              <a:buSzPct val="170238"/>
              <a:buChar char="•"/>
              <a:tabLst>
                <a:tab pos="584200" algn="l"/>
              </a:tabLst>
            </a:pPr>
            <a:r>
              <a:rPr lang="zh-CN" altLang="en-US" sz="4200" spc="-5" dirty="0" smtClean="0">
                <a:latin typeface="Calibri"/>
                <a:cs typeface="Calibri"/>
              </a:rPr>
              <a:t>考虑笛卡尔平面坐标系</a:t>
            </a:r>
            <a:endParaRPr lang="en-US" altLang="zh-CN" sz="4200" spc="-5" dirty="0" smtClean="0">
              <a:latin typeface="Calibri"/>
              <a:cs typeface="Calibri"/>
            </a:endParaRPr>
          </a:p>
          <a:p>
            <a:pPr marL="584200" marR="90805" indent="-571500">
              <a:lnSpc>
                <a:spcPct val="100000"/>
              </a:lnSpc>
              <a:spcBef>
                <a:spcPts val="2400"/>
              </a:spcBef>
              <a:buSzPct val="170238"/>
              <a:buChar char="•"/>
              <a:tabLst>
                <a:tab pos="584200" algn="l"/>
              </a:tabLst>
            </a:pPr>
            <a:r>
              <a:rPr lang="zh-CN" altLang="en-US" sz="4400" dirty="0">
                <a:solidFill>
                  <a:srgbClr val="2E3033"/>
                </a:solidFill>
                <a:latin typeface="Arial" panose="020B0604020202020204" pitchFamily="34" charset="0"/>
              </a:rPr>
              <a:t>平面上的点可以用表示坐标的元组表示它们的坐标</a:t>
            </a:r>
            <a:endParaRPr sz="4200" dirty="0">
              <a:latin typeface="Times New Roman"/>
              <a:cs typeface="Times New Roman"/>
            </a:endParaRPr>
          </a:p>
          <a:p>
            <a:pPr marL="2581275">
              <a:lnSpc>
                <a:spcPct val="100000"/>
              </a:lnSpc>
              <a:spcBef>
                <a:spcPts val="3615"/>
              </a:spcBef>
            </a:pPr>
            <a:r>
              <a:rPr sz="4200" dirty="0">
                <a:latin typeface="Calibri"/>
                <a:cs typeface="Calibri"/>
              </a:rPr>
              <a:t>y</a:t>
            </a:r>
          </a:p>
        </p:txBody>
      </p:sp>
      <p:sp>
        <p:nvSpPr>
          <p:cNvPr id="13" name="object 13"/>
          <p:cNvSpPr/>
          <p:nvPr/>
        </p:nvSpPr>
        <p:spPr>
          <a:xfrm>
            <a:off x="7488935" y="6803135"/>
            <a:ext cx="361187" cy="38252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7528559" y="6816852"/>
            <a:ext cx="281940" cy="303275"/>
          </a:xfrm>
          <a:prstGeom prst="rect">
            <a:avLst/>
          </a:prstGeom>
          <a:blipFill>
            <a:blip r:embed="rId3"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5</a:t>
            </a:fld>
            <a:endParaRPr spc="-5"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737" y="9385300"/>
            <a:ext cx="271399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 </a:t>
            </a:r>
            <a:r>
              <a:rPr sz="1800" spc="-5" dirty="0">
                <a:latin typeface="Calibri"/>
                <a:cs typeface="Calibri"/>
              </a:rPr>
              <a:t>University of</a:t>
            </a:r>
            <a:r>
              <a:rPr sz="1800" spc="-20" dirty="0">
                <a:latin typeface="Calibri"/>
                <a:cs typeface="Calibri"/>
              </a:rPr>
              <a:t> </a:t>
            </a:r>
            <a:r>
              <a:rPr sz="1800" spc="-5" dirty="0">
                <a:latin typeface="Calibri"/>
                <a:cs typeface="Calibri"/>
              </a:rPr>
              <a:t>Pennsylvania</a:t>
            </a:r>
            <a:endParaRPr sz="1800" dirty="0">
              <a:latin typeface="Calibri"/>
              <a:cs typeface="Calibri"/>
            </a:endParaRPr>
          </a:p>
        </p:txBody>
      </p:sp>
      <p:sp>
        <p:nvSpPr>
          <p:cNvPr id="3" name="object 3"/>
          <p:cNvSpPr txBox="1"/>
          <p:nvPr/>
        </p:nvSpPr>
        <p:spPr>
          <a:xfrm>
            <a:off x="11796643" y="9417050"/>
            <a:ext cx="1009015" cy="266700"/>
          </a:xfrm>
          <a:prstGeom prst="rect">
            <a:avLst/>
          </a:prstGeom>
        </p:spPr>
        <p:txBody>
          <a:bodyPr vert="horz" wrap="square" lIns="0" tIns="0" rIns="0" bIns="0" rtlCol="0">
            <a:spAutoFit/>
          </a:bodyPr>
          <a:lstStyle/>
          <a:p>
            <a:pPr marL="12700">
              <a:lnSpc>
                <a:spcPct val="100000"/>
              </a:lnSpc>
            </a:pPr>
            <a:r>
              <a:rPr sz="1600" spc="-5" dirty="0">
                <a:latin typeface="Calibri"/>
                <a:cs typeface="Calibri"/>
              </a:rPr>
              <a:t>Robo1x-1</a:t>
            </a:r>
            <a:r>
              <a:rPr sz="1600" spc="295" dirty="0">
                <a:latin typeface="Calibri"/>
                <a:cs typeface="Calibri"/>
              </a:rPr>
              <a:t> </a:t>
            </a:r>
            <a:r>
              <a:rPr sz="1600" spc="-5" dirty="0">
                <a:latin typeface="Calibri"/>
                <a:cs typeface="Calibri"/>
              </a:rPr>
              <a:t>6</a:t>
            </a:r>
            <a:endParaRPr sz="1600" dirty="0">
              <a:latin typeface="Calibri"/>
              <a:cs typeface="Calibri"/>
            </a:endParaRPr>
          </a:p>
        </p:txBody>
      </p:sp>
      <p:sp>
        <p:nvSpPr>
          <p:cNvPr id="4" name="object 4"/>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891155">
              <a:lnSpc>
                <a:spcPct val="100000"/>
              </a:lnSpc>
            </a:pPr>
            <a:r>
              <a:rPr lang="zh-CN" altLang="en-US" spc="-5" dirty="0" smtClean="0"/>
              <a:t>笛卡尔系</a:t>
            </a:r>
            <a:endParaRPr spc="-5" dirty="0"/>
          </a:p>
        </p:txBody>
      </p:sp>
      <p:sp>
        <p:nvSpPr>
          <p:cNvPr id="5" name="object 5"/>
          <p:cNvSpPr/>
          <p:nvPr/>
        </p:nvSpPr>
        <p:spPr>
          <a:xfrm>
            <a:off x="5087870" y="6002273"/>
            <a:ext cx="1905" cy="2731135"/>
          </a:xfrm>
          <a:custGeom>
            <a:avLst/>
            <a:gdLst/>
            <a:ahLst/>
            <a:cxnLst/>
            <a:rect l="l" t="t" r="r" b="b"/>
            <a:pathLst>
              <a:path w="1904" h="2731134">
                <a:moveTo>
                  <a:pt x="1485" y="0"/>
                </a:moveTo>
                <a:lnTo>
                  <a:pt x="0" y="2731008"/>
                </a:lnTo>
              </a:path>
            </a:pathLst>
          </a:custGeom>
          <a:ln w="38100">
            <a:solidFill>
              <a:srgbClr val="000000"/>
            </a:solidFill>
          </a:ln>
        </p:spPr>
        <p:txBody>
          <a:bodyPr wrap="square" lIns="0" tIns="0" rIns="0" bIns="0" rtlCol="0"/>
          <a:lstStyle/>
          <a:p>
            <a:endParaRPr/>
          </a:p>
        </p:txBody>
      </p:sp>
      <p:sp>
        <p:nvSpPr>
          <p:cNvPr id="6" name="object 6"/>
          <p:cNvSpPr/>
          <p:nvPr/>
        </p:nvSpPr>
        <p:spPr>
          <a:xfrm>
            <a:off x="5032176" y="5926073"/>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7" name="object 7"/>
          <p:cNvSpPr/>
          <p:nvPr/>
        </p:nvSpPr>
        <p:spPr>
          <a:xfrm>
            <a:off x="5087873" y="8733320"/>
            <a:ext cx="2908300" cy="1905"/>
          </a:xfrm>
          <a:custGeom>
            <a:avLst/>
            <a:gdLst/>
            <a:ahLst/>
            <a:cxnLst/>
            <a:rect l="l" t="t" r="r" b="b"/>
            <a:pathLst>
              <a:path w="2908300" h="1904">
                <a:moveTo>
                  <a:pt x="2907792" y="0"/>
                </a:moveTo>
                <a:lnTo>
                  <a:pt x="0" y="1485"/>
                </a:lnTo>
              </a:path>
            </a:pathLst>
          </a:custGeom>
          <a:ln w="38100">
            <a:solidFill>
              <a:srgbClr val="000000"/>
            </a:solidFill>
          </a:ln>
        </p:spPr>
        <p:txBody>
          <a:bodyPr wrap="square" lIns="0" tIns="0" rIns="0" bIns="0" rtlCol="0"/>
          <a:lstStyle/>
          <a:p>
            <a:endParaRPr/>
          </a:p>
        </p:txBody>
      </p:sp>
      <p:sp>
        <p:nvSpPr>
          <p:cNvPr id="8" name="object 8"/>
          <p:cNvSpPr/>
          <p:nvPr/>
        </p:nvSpPr>
        <p:spPr>
          <a:xfrm>
            <a:off x="7957540" y="8676180"/>
            <a:ext cx="114935" cy="114300"/>
          </a:xfrm>
          <a:custGeom>
            <a:avLst/>
            <a:gdLst/>
            <a:ahLst/>
            <a:cxnLst/>
            <a:rect l="l" t="t" r="r" b="b"/>
            <a:pathLst>
              <a:path w="114934" h="114300">
                <a:moveTo>
                  <a:pt x="0" y="0"/>
                </a:moveTo>
                <a:lnTo>
                  <a:pt x="38125" y="57137"/>
                </a:lnTo>
                <a:lnTo>
                  <a:pt x="50" y="114299"/>
                </a:lnTo>
                <a:lnTo>
                  <a:pt x="114325" y="57099"/>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104636" y="7561040"/>
            <a:ext cx="2265680" cy="1162050"/>
          </a:xfrm>
          <a:custGeom>
            <a:avLst/>
            <a:gdLst/>
            <a:ahLst/>
            <a:cxnLst/>
            <a:rect l="l" t="t" r="r" b="b"/>
            <a:pathLst>
              <a:path w="2265679" h="1162050">
                <a:moveTo>
                  <a:pt x="2265438" y="0"/>
                </a:moveTo>
                <a:lnTo>
                  <a:pt x="0" y="1161567"/>
                </a:lnTo>
              </a:path>
            </a:pathLst>
          </a:custGeom>
          <a:ln w="38100">
            <a:solidFill>
              <a:srgbClr val="000000"/>
            </a:solidFill>
          </a:ln>
        </p:spPr>
        <p:txBody>
          <a:bodyPr wrap="square" lIns="0" tIns="0" rIns="0" bIns="0" rtlCol="0"/>
          <a:lstStyle/>
          <a:p>
            <a:endParaRPr/>
          </a:p>
        </p:txBody>
      </p:sp>
      <p:sp>
        <p:nvSpPr>
          <p:cNvPr id="10" name="object 10"/>
          <p:cNvSpPr/>
          <p:nvPr/>
        </p:nvSpPr>
        <p:spPr>
          <a:xfrm>
            <a:off x="7310091" y="7526277"/>
            <a:ext cx="128270" cy="103505"/>
          </a:xfrm>
          <a:custGeom>
            <a:avLst/>
            <a:gdLst/>
            <a:ahLst/>
            <a:cxnLst/>
            <a:rect l="l" t="t" r="r" b="b"/>
            <a:pathLst>
              <a:path w="128270" h="103504">
                <a:moveTo>
                  <a:pt x="127787" y="0"/>
                </a:moveTo>
                <a:lnTo>
                  <a:pt x="0" y="1282"/>
                </a:lnTo>
                <a:lnTo>
                  <a:pt x="59982" y="34759"/>
                </a:lnTo>
                <a:lnTo>
                  <a:pt x="52146" y="102996"/>
                </a:lnTo>
                <a:lnTo>
                  <a:pt x="127787" y="0"/>
                </a:lnTo>
                <a:close/>
              </a:path>
            </a:pathLst>
          </a:custGeom>
          <a:solidFill>
            <a:srgbClr val="000000"/>
          </a:solidFill>
        </p:spPr>
        <p:txBody>
          <a:bodyPr wrap="square" lIns="0" tIns="0" rIns="0" bIns="0" rtlCol="0"/>
          <a:lstStyle/>
          <a:p>
            <a:endParaRPr/>
          </a:p>
        </p:txBody>
      </p:sp>
      <p:sp>
        <p:nvSpPr>
          <p:cNvPr id="11" name="object 11"/>
          <p:cNvSpPr txBox="1"/>
          <p:nvPr/>
        </p:nvSpPr>
        <p:spPr>
          <a:xfrm>
            <a:off x="7656707" y="7165461"/>
            <a:ext cx="102108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(2,1)</a:t>
            </a:r>
            <a:endParaRPr sz="4200">
              <a:latin typeface="Calibri"/>
              <a:cs typeface="Calibri"/>
            </a:endParaRPr>
          </a:p>
        </p:txBody>
      </p:sp>
      <p:sp>
        <p:nvSpPr>
          <p:cNvPr id="12" name="object 12"/>
          <p:cNvSpPr txBox="1"/>
          <p:nvPr/>
        </p:nvSpPr>
        <p:spPr>
          <a:xfrm>
            <a:off x="6129049" y="7343084"/>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3" name="object 13"/>
          <p:cNvSpPr txBox="1"/>
          <p:nvPr/>
        </p:nvSpPr>
        <p:spPr>
          <a:xfrm>
            <a:off x="7746851" y="8829136"/>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4" name="object 14"/>
          <p:cNvSpPr/>
          <p:nvPr/>
        </p:nvSpPr>
        <p:spPr>
          <a:xfrm>
            <a:off x="9239250" y="5543544"/>
            <a:ext cx="1132840" cy="2338070"/>
          </a:xfrm>
          <a:custGeom>
            <a:avLst/>
            <a:gdLst/>
            <a:ahLst/>
            <a:cxnLst/>
            <a:rect l="l" t="t" r="r" b="b"/>
            <a:pathLst>
              <a:path w="1132840" h="2338070">
                <a:moveTo>
                  <a:pt x="1132636" y="0"/>
                </a:moveTo>
                <a:lnTo>
                  <a:pt x="0" y="2337816"/>
                </a:lnTo>
              </a:path>
            </a:pathLst>
          </a:custGeom>
          <a:ln w="38100">
            <a:solidFill>
              <a:srgbClr val="000000"/>
            </a:solidFill>
          </a:ln>
        </p:spPr>
        <p:txBody>
          <a:bodyPr wrap="square" lIns="0" tIns="0" rIns="0" bIns="0" rtlCol="0"/>
          <a:lstStyle/>
          <a:p>
            <a:endParaRPr/>
          </a:p>
        </p:txBody>
      </p:sp>
      <p:sp>
        <p:nvSpPr>
          <p:cNvPr id="15" name="object 15"/>
          <p:cNvSpPr/>
          <p:nvPr/>
        </p:nvSpPr>
        <p:spPr>
          <a:xfrm>
            <a:off x="10303836" y="5474963"/>
            <a:ext cx="102870" cy="128270"/>
          </a:xfrm>
          <a:custGeom>
            <a:avLst/>
            <a:gdLst/>
            <a:ahLst/>
            <a:cxnLst/>
            <a:rect l="l" t="t" r="r" b="b"/>
            <a:pathLst>
              <a:path w="102870" h="128270">
                <a:moveTo>
                  <a:pt x="102121" y="68579"/>
                </a:moveTo>
                <a:lnTo>
                  <a:pt x="68046" y="68579"/>
                </a:lnTo>
                <a:lnTo>
                  <a:pt x="102857" y="127787"/>
                </a:lnTo>
                <a:lnTo>
                  <a:pt x="102121" y="68579"/>
                </a:lnTo>
                <a:close/>
              </a:path>
              <a:path w="102870" h="128270">
                <a:moveTo>
                  <a:pt x="101269" y="0"/>
                </a:moveTo>
                <a:lnTo>
                  <a:pt x="0" y="77952"/>
                </a:lnTo>
                <a:lnTo>
                  <a:pt x="68046" y="68579"/>
                </a:lnTo>
                <a:lnTo>
                  <a:pt x="102121" y="68579"/>
                </a:lnTo>
                <a:lnTo>
                  <a:pt x="101269" y="0"/>
                </a:lnTo>
                <a:close/>
              </a:path>
            </a:pathLst>
          </a:custGeom>
          <a:solidFill>
            <a:srgbClr val="000000"/>
          </a:solidFill>
        </p:spPr>
        <p:txBody>
          <a:bodyPr wrap="square" lIns="0" tIns="0" rIns="0" bIns="0" rtlCol="0"/>
          <a:lstStyle/>
          <a:p>
            <a:endParaRPr/>
          </a:p>
        </p:txBody>
      </p:sp>
      <p:sp>
        <p:nvSpPr>
          <p:cNvPr id="16" name="object 16"/>
          <p:cNvSpPr txBox="1"/>
          <p:nvPr/>
        </p:nvSpPr>
        <p:spPr>
          <a:xfrm>
            <a:off x="2070100" y="1630171"/>
            <a:ext cx="9791700" cy="3877985"/>
          </a:xfrm>
          <a:prstGeom prst="rect">
            <a:avLst/>
          </a:prstGeom>
        </p:spPr>
        <p:txBody>
          <a:bodyPr vert="horz" wrap="square" lIns="0" tIns="0" rIns="0" bIns="0" rtlCol="0">
            <a:spAutoFit/>
          </a:bodyPr>
          <a:lstStyle/>
          <a:p>
            <a:pPr marL="584200" marR="314960" indent="-571500" algn="just">
              <a:lnSpc>
                <a:spcPct val="100000"/>
              </a:lnSpc>
              <a:buSzPct val="170238"/>
              <a:buChar char="•"/>
              <a:tabLst>
                <a:tab pos="584200" algn="l"/>
              </a:tabLst>
            </a:pPr>
            <a:r>
              <a:rPr lang="zh-CN" altLang="en-US" sz="4200" dirty="0">
                <a:cs typeface="Calibri"/>
              </a:rPr>
              <a:t>注意，我们也</a:t>
            </a:r>
            <a:r>
              <a:rPr lang="zh-CN" altLang="en-US" sz="4200" dirty="0" smtClean="0">
                <a:cs typeface="Calibri"/>
              </a:rPr>
              <a:t>可以在笛卡尔坐标系讨论</a:t>
            </a:r>
            <a:r>
              <a:rPr lang="zh-CN" altLang="en-US" sz="4200" dirty="0">
                <a:cs typeface="Calibri"/>
              </a:rPr>
              <a:t>向量。对应于平面上的方向或在点之间的</a:t>
            </a:r>
            <a:r>
              <a:rPr lang="zh-CN" altLang="en-US" sz="4200" dirty="0" smtClean="0">
                <a:cs typeface="Calibri"/>
              </a:rPr>
              <a:t>位移</a:t>
            </a:r>
            <a:r>
              <a:rPr lang="zh-CN" altLang="en-US" sz="4200" dirty="0">
                <a:cs typeface="Calibri"/>
              </a:rPr>
              <a:t>，</a:t>
            </a:r>
            <a:r>
              <a:rPr lang="zh-CN" altLang="en-US" sz="4200" dirty="0" smtClean="0">
                <a:cs typeface="Calibri"/>
              </a:rPr>
              <a:t>也</a:t>
            </a:r>
            <a:r>
              <a:rPr lang="zh-CN" altLang="en-US" sz="4200" dirty="0">
                <a:cs typeface="Calibri"/>
              </a:rPr>
              <a:t>可以用元组来表示</a:t>
            </a:r>
            <a:endParaRPr sz="4200" dirty="0">
              <a:latin typeface="Times New Roman"/>
              <a:cs typeface="Times New Roman"/>
            </a:endParaRPr>
          </a:p>
          <a:p>
            <a:pPr>
              <a:lnSpc>
                <a:spcPct val="100000"/>
              </a:lnSpc>
              <a:spcBef>
                <a:spcPts val="40"/>
              </a:spcBef>
            </a:pPr>
            <a:endParaRPr sz="4600" dirty="0">
              <a:latin typeface="Times New Roman"/>
              <a:cs typeface="Times New Roman"/>
            </a:endParaRPr>
          </a:p>
          <a:p>
            <a:pPr marR="5080" algn="r">
              <a:lnSpc>
                <a:spcPts val="4755"/>
              </a:lnSpc>
            </a:pPr>
            <a:r>
              <a:rPr sz="4200" spc="-5" dirty="0">
                <a:latin typeface="Calibri"/>
                <a:cs typeface="Calibri"/>
              </a:rPr>
              <a:t>(1,3</a:t>
            </a:r>
            <a:r>
              <a:rPr sz="4200" dirty="0">
                <a:latin typeface="Calibri"/>
                <a:cs typeface="Calibri"/>
              </a:rPr>
              <a:t>)</a:t>
            </a:r>
          </a:p>
          <a:p>
            <a:pPr marL="2496820">
              <a:lnSpc>
                <a:spcPts val="4755"/>
              </a:lnSpc>
            </a:pPr>
            <a:r>
              <a:rPr sz="4200" dirty="0">
                <a:latin typeface="Calibri"/>
                <a:cs typeface="Calibri"/>
              </a:rPr>
              <a: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1207" y="257047"/>
            <a:ext cx="9422384" cy="1107996"/>
          </a:xfrm>
        </p:spPr>
        <p:txBody>
          <a:bodyPr/>
          <a:lstStyle/>
          <a:p>
            <a:pPr algn="ctr"/>
            <a:r>
              <a:rPr lang="zh-CN" altLang="en-US" dirty="0" smtClean="0"/>
              <a:t>向量</a:t>
            </a:r>
            <a:endParaRPr lang="zh-CN" altLang="en-US" dirty="0"/>
          </a:p>
        </p:txBody>
      </p:sp>
      <p:sp>
        <p:nvSpPr>
          <p:cNvPr id="4" name="文本框 3"/>
          <p:cNvSpPr txBox="1"/>
          <p:nvPr/>
        </p:nvSpPr>
        <p:spPr>
          <a:xfrm>
            <a:off x="2006600" y="2667000"/>
            <a:ext cx="8287846" cy="584775"/>
          </a:xfrm>
          <a:prstGeom prst="rect">
            <a:avLst/>
          </a:prstGeom>
          <a:noFill/>
        </p:spPr>
        <p:txBody>
          <a:bodyPr wrap="none" rtlCol="0">
            <a:spAutoFit/>
          </a:bodyPr>
          <a:lstStyle/>
          <a:p>
            <a:pPr marL="285750" indent="-285750">
              <a:buFont typeface="Wingdings" panose="05000000000000000000" pitchFamily="2" charset="2"/>
              <a:buChar char="l"/>
            </a:pPr>
            <a:r>
              <a:rPr lang="zh-CN" altLang="en-US" sz="3200" dirty="0" smtClean="0"/>
              <a:t>让我们把这些数字分成元组，把它们堆起来</a:t>
            </a:r>
            <a:endParaRPr lang="zh-CN" altLang="en-US" sz="3200" dirty="0"/>
          </a:p>
        </p:txBody>
      </p:sp>
      <mc:AlternateContent xmlns:mc="http://schemas.openxmlformats.org/markup-compatibility/2006" xmlns:a14="http://schemas.microsoft.com/office/drawing/2010/main">
        <mc:Choice Requires="a14">
          <p:sp>
            <p:nvSpPr>
              <p:cNvPr id="5" name="文本框 4"/>
              <p:cNvSpPr txBox="1"/>
              <p:nvPr/>
            </p:nvSpPr>
            <p:spPr>
              <a:xfrm>
                <a:off x="4749800" y="3735751"/>
                <a:ext cx="2440609" cy="817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𝑣</m:t>
                      </m:r>
                      <m:r>
                        <a:rPr lang="zh-CN" altLang="en-US" sz="3200" i="0">
                          <a:latin typeface="Cambria Math" panose="02040503050406030204" pitchFamily="18" charset="0"/>
                        </a:rPr>
                        <m:t>=</m:t>
                      </m:r>
                      <m:d>
                        <m:dPr>
                          <m:ctrlPr>
                            <a:rPr lang="zh-CN" altLang="en-US" sz="3200" i="1">
                              <a:latin typeface="Cambria Math" panose="02040503050406030204" pitchFamily="18" charset="0"/>
                            </a:rPr>
                          </m:ctrlPr>
                        </m:dPr>
                        <m:e>
                          <m:m>
                            <m:mPr>
                              <m:mcs>
                                <m:mc>
                                  <m:mcPr>
                                    <m:count m:val="1"/>
                                    <m:mcJc m:val="center"/>
                                  </m:mcPr>
                                </m:mc>
                              </m:mcs>
                              <m:ctrlPr>
                                <a:rPr lang="zh-CN" altLang="en-US" sz="3200" i="1">
                                  <a:latin typeface="Cambria Math" panose="02040503050406030204" pitchFamily="18" charset="0"/>
                                </a:rPr>
                              </m:ctrlPr>
                            </m:mPr>
                            <m:mr>
                              <m:e>
                                <m:r>
                                  <a:rPr lang="zh-CN" altLang="en-US" sz="3200" i="0">
                                    <a:latin typeface="Cambria Math" panose="02040503050406030204" pitchFamily="18" charset="0"/>
                                  </a:rPr>
                                  <m:t>2</m:t>
                                </m:r>
                              </m:e>
                            </m:mr>
                            <m:mr>
                              <m:e>
                                <m:r>
                                  <a:rPr lang="zh-CN" altLang="en-US" sz="3200" i="0">
                                    <a:latin typeface="Cambria Math" panose="02040503050406030204" pitchFamily="18" charset="0"/>
                                  </a:rPr>
                                  <m:t>1</m:t>
                                </m:r>
                              </m:e>
                            </m:mr>
                          </m:m>
                        </m:e>
                      </m:d>
                    </m:oMath>
                  </m:oMathPara>
                </a14:m>
                <a:endParaRPr lang="zh-CN" altLang="en-US" sz="3200" dirty="0"/>
              </a:p>
            </p:txBody>
          </p:sp>
        </mc:Choice>
        <mc:Fallback xmlns="">
          <p:sp>
            <p:nvSpPr>
              <p:cNvPr id="5" name="文本框 4"/>
              <p:cNvSpPr txBox="1">
                <a:spLocks noRot="1" noChangeAspect="1" noMove="1" noResize="1" noEditPoints="1" noAdjustHandles="1" noChangeArrowheads="1" noChangeShapeType="1" noTextEdit="1"/>
              </p:cNvSpPr>
              <p:nvPr/>
            </p:nvSpPr>
            <p:spPr>
              <a:xfrm>
                <a:off x="4749800" y="3735751"/>
                <a:ext cx="2440609" cy="81798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006600" y="5410200"/>
                <a:ext cx="8610600" cy="1077218"/>
              </a:xfrm>
              <a:prstGeom prst="rect">
                <a:avLst/>
              </a:prstGeom>
              <a:noFill/>
            </p:spPr>
            <p:txBody>
              <a:bodyPr wrap="square" rtlCol="0">
                <a:spAutoFit/>
              </a:bodyPr>
              <a:lstStyle/>
              <a:p>
                <a:pPr marL="457200" indent="-457200">
                  <a:buFont typeface="Wingdings" panose="05000000000000000000" pitchFamily="2" charset="2"/>
                  <a:buChar char="l"/>
                </a:pPr>
                <a14:m>
                  <m:oMath xmlns:m="http://schemas.openxmlformats.org/officeDocument/2006/math">
                    <m:r>
                      <a:rPr lang="zh-CN" altLang="en-US" sz="3200" i="1" smtClean="0">
                        <a:latin typeface="Cambria Math" panose="02040503050406030204" pitchFamily="18" charset="0"/>
                      </a:rPr>
                      <m:t>𝑣</m:t>
                    </m:r>
                    <m:r>
                      <a:rPr lang="zh-CN" altLang="en-US" sz="3200" i="1" smtClean="0">
                        <a:latin typeface="Cambria Math" panose="02040503050406030204" pitchFamily="18" charset="0"/>
                      </a:rPr>
                      <m:t>∈</m:t>
                    </m:r>
                    <m:sSup>
                      <m:sSupPr>
                        <m:ctrlPr>
                          <a:rPr lang="zh-CN" altLang="en-US" sz="3200" i="1" smtClean="0">
                            <a:latin typeface="Cambria Math" panose="02040503050406030204" pitchFamily="18" charset="0"/>
                          </a:rPr>
                        </m:ctrlPr>
                      </m:sSupPr>
                      <m:e>
                        <m:r>
                          <a:rPr lang="zh-CN" altLang="en-US" sz="3200" i="1" smtClean="0">
                            <a:latin typeface="Cambria Math" panose="02040503050406030204" pitchFamily="18" charset="0"/>
                          </a:rPr>
                          <m:t>𝑅</m:t>
                        </m:r>
                      </m:e>
                      <m:sup>
                        <m:r>
                          <a:rPr lang="zh-CN" altLang="en-US" sz="3200" i="1" smtClean="0">
                            <a:latin typeface="Cambria Math" panose="02040503050406030204" pitchFamily="18" charset="0"/>
                          </a:rPr>
                          <m:t>2</m:t>
                        </m:r>
                      </m:sup>
                    </m:sSup>
                    <m:r>
                      <a:rPr lang="zh-CN" altLang="en-US" sz="3200" i="1">
                        <a:latin typeface="Cambria Math" panose="02040503050406030204" pitchFamily="18" charset="0"/>
                      </a:rPr>
                      <m:t>表示</m:t>
                    </m:r>
                  </m:oMath>
                </a14:m>
                <a:r>
                  <a:rPr lang="en-US" altLang="zh-CN" sz="3200" dirty="0" smtClean="0"/>
                  <a:t>v</a:t>
                </a:r>
                <a:r>
                  <a:rPr lang="zh-CN" altLang="en-US" sz="3200" dirty="0" smtClean="0"/>
                  <a:t>是由两个实数组成的向量，而不</a:t>
                </a:r>
                <a:endParaRPr lang="en-US" altLang="zh-CN" sz="3200" dirty="0" smtClean="0"/>
              </a:p>
              <a:p>
                <a:r>
                  <a:rPr lang="zh-CN" altLang="en-US" sz="3200" dirty="0" smtClean="0"/>
                  <a:t>是由两个复数</a:t>
                </a:r>
                <a:endParaRPr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006600" y="5410200"/>
                <a:ext cx="8610600" cy="1077218"/>
              </a:xfrm>
              <a:prstGeom prst="rect">
                <a:avLst/>
              </a:prstGeom>
              <a:blipFill>
                <a:blip r:embed="rId3"/>
                <a:stretch>
                  <a:fillRect l="-1769" t="-10227" r="-778" b="-14773"/>
                </a:stretch>
              </a:blipFill>
            </p:spPr>
            <p:txBody>
              <a:bodyPr/>
              <a:lstStyle/>
              <a:p>
                <a:r>
                  <a:rPr lang="zh-CN" altLang="en-US">
                    <a:noFill/>
                  </a:rPr>
                  <a:t> </a:t>
                </a:r>
              </a:p>
            </p:txBody>
          </p:sp>
        </mc:Fallback>
      </mc:AlternateContent>
      <p:sp>
        <p:nvSpPr>
          <p:cNvPr id="8" name="文本框 7"/>
          <p:cNvSpPr txBox="1"/>
          <p:nvPr/>
        </p:nvSpPr>
        <p:spPr>
          <a:xfrm>
            <a:off x="0" y="9384268"/>
            <a:ext cx="2874377" cy="369332"/>
          </a:xfrm>
          <a:prstGeom prst="rect">
            <a:avLst/>
          </a:prstGeom>
          <a:noFill/>
        </p:spPr>
        <p:txBody>
          <a:bodyPr wrap="none" rtlCol="0">
            <a:spAutoFit/>
          </a:bodyPr>
          <a:lstStyle/>
          <a:p>
            <a:pPr marL="12700">
              <a:lnSpc>
                <a:spcPct val="100000"/>
              </a:lnSpc>
            </a:pPr>
            <a:r>
              <a:rPr lang="en-US" altLang="zh-CN" dirty="0">
                <a:cs typeface="Calibri"/>
              </a:rPr>
              <a:t>© </a:t>
            </a:r>
            <a:r>
              <a:rPr lang="en-US" altLang="zh-CN" spc="-5" dirty="0">
                <a:cs typeface="Calibri"/>
              </a:rPr>
              <a:t>University of</a:t>
            </a:r>
            <a:r>
              <a:rPr lang="en-US" altLang="zh-CN" spc="-20" dirty="0">
                <a:cs typeface="Calibri"/>
              </a:rPr>
              <a:t> </a:t>
            </a:r>
            <a:r>
              <a:rPr lang="en-US" altLang="zh-CN" spc="-5" dirty="0">
                <a:cs typeface="Calibri"/>
              </a:rPr>
              <a:t>Pennsylvania</a:t>
            </a:r>
            <a:endParaRPr lang="en-US" altLang="zh-CN" dirty="0">
              <a:cs typeface="Calibri"/>
            </a:endParaRPr>
          </a:p>
        </p:txBody>
      </p:sp>
      <p:sp>
        <p:nvSpPr>
          <p:cNvPr id="10" name="文本框 9"/>
          <p:cNvSpPr txBox="1"/>
          <p:nvPr/>
        </p:nvSpPr>
        <p:spPr>
          <a:xfrm>
            <a:off x="11715601" y="9384268"/>
            <a:ext cx="1289199" cy="369332"/>
          </a:xfrm>
          <a:prstGeom prst="rect">
            <a:avLst/>
          </a:prstGeom>
          <a:noFill/>
        </p:spPr>
        <p:txBody>
          <a:bodyPr wrap="none" rtlCol="0">
            <a:spAutoFit/>
          </a:bodyPr>
          <a:lstStyle/>
          <a:p>
            <a:pPr marL="12700">
              <a:lnSpc>
                <a:spcPct val="100000"/>
              </a:lnSpc>
            </a:pPr>
            <a:r>
              <a:rPr lang="en-US" altLang="zh-CN" spc="-5" dirty="0">
                <a:cs typeface="Calibri"/>
              </a:rPr>
              <a:t>Robo1x-1</a:t>
            </a:r>
            <a:r>
              <a:rPr lang="en-US" altLang="zh-CN" spc="295" dirty="0">
                <a:cs typeface="Calibri"/>
              </a:rPr>
              <a:t> </a:t>
            </a:r>
            <a:r>
              <a:rPr lang="en-US" altLang="zh-CN" spc="-5" dirty="0" smtClean="0">
                <a:cs typeface="Calibri"/>
              </a:rPr>
              <a:t>7</a:t>
            </a:r>
            <a:endParaRPr lang="en-US" altLang="zh-CN" dirty="0">
              <a:cs typeface="Calibri"/>
            </a:endParaRPr>
          </a:p>
        </p:txBody>
      </p:sp>
    </p:spTree>
    <p:extLst>
      <p:ext uri="{BB962C8B-B14F-4D97-AF65-F5344CB8AC3E}">
        <p14:creationId xmlns:p14="http://schemas.microsoft.com/office/powerpoint/2010/main" val="55241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1207" y="257047"/>
            <a:ext cx="9422384" cy="1107996"/>
          </a:xfrm>
        </p:spPr>
        <p:txBody>
          <a:bodyPr/>
          <a:lstStyle/>
          <a:p>
            <a:pPr algn="ctr"/>
            <a:r>
              <a:rPr lang="zh-CN" altLang="en-US" dirty="0" smtClean="0"/>
              <a:t>向量的操作</a:t>
            </a:r>
            <a:endParaRPr lang="zh-CN" altLang="en-US" dirty="0"/>
          </a:p>
        </p:txBody>
      </p:sp>
      <p:sp>
        <p:nvSpPr>
          <p:cNvPr id="4" name="文本框 3"/>
          <p:cNvSpPr txBox="1"/>
          <p:nvPr/>
        </p:nvSpPr>
        <p:spPr>
          <a:xfrm>
            <a:off x="1930400" y="2514600"/>
            <a:ext cx="9264075" cy="1077218"/>
          </a:xfrm>
          <a:prstGeom prst="rect">
            <a:avLst/>
          </a:prstGeom>
          <a:noFill/>
        </p:spPr>
        <p:txBody>
          <a:bodyPr wrap="none" rtlCol="0">
            <a:spAutoFit/>
          </a:bodyPr>
          <a:lstStyle/>
          <a:p>
            <a:pPr marL="457200" indent="-457200">
              <a:buFont typeface="Wingdings" panose="05000000000000000000" pitchFamily="2" charset="2"/>
              <a:buChar char="l"/>
            </a:pPr>
            <a:r>
              <a:rPr lang="zh-CN" altLang="en-US" sz="3200" dirty="0"/>
              <a:t>很自然地，想象一下简单的代数运算，比如乘</a:t>
            </a:r>
            <a:r>
              <a:rPr lang="zh-CN" altLang="en-US" sz="3200" dirty="0" smtClean="0"/>
              <a:t>以</a:t>
            </a:r>
            <a:endParaRPr lang="en-US" altLang="zh-CN" sz="3200" dirty="0" smtClean="0"/>
          </a:p>
          <a:p>
            <a:r>
              <a:rPr lang="zh-CN" altLang="en-US" sz="3200" dirty="0" smtClean="0"/>
              <a:t>一</a:t>
            </a:r>
            <a:r>
              <a:rPr lang="zh-CN" altLang="en-US" sz="3200" dirty="0"/>
              <a:t>个标量</a:t>
            </a:r>
          </a:p>
        </p:txBody>
      </p:sp>
      <mc:AlternateContent xmlns:mc="http://schemas.openxmlformats.org/markup-compatibility/2006" xmlns:a14="http://schemas.microsoft.com/office/drawing/2010/main">
        <mc:Choice Requires="a14">
          <p:sp>
            <p:nvSpPr>
              <p:cNvPr id="5" name="文本框 4"/>
              <p:cNvSpPr txBox="1"/>
              <p:nvPr/>
            </p:nvSpPr>
            <p:spPr>
              <a:xfrm>
                <a:off x="4826000" y="4038600"/>
                <a:ext cx="2723631" cy="831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5∗</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1</m:t>
                                </m:r>
                              </m:e>
                            </m:mr>
                            <m:mr>
                              <m:e>
                                <m:r>
                                  <a:rPr lang="zh-CN" altLang="en-US" sz="3200" i="1" smtClean="0">
                                    <a:latin typeface="Cambria Math" panose="02040503050406030204" pitchFamily="18" charset="0"/>
                                  </a:rPr>
                                  <m:t>2</m:t>
                                </m:r>
                              </m:e>
                            </m:mr>
                          </m:m>
                        </m:e>
                      </m:d>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5</m:t>
                                </m:r>
                              </m:e>
                            </m:mr>
                            <m:mr>
                              <m:e>
                                <m:r>
                                  <a:rPr lang="zh-CN" altLang="en-US" sz="3200" i="1" smtClean="0">
                                    <a:latin typeface="Cambria Math" panose="02040503050406030204" pitchFamily="18" charset="0"/>
                                  </a:rPr>
                                  <m:t>10</m:t>
                                </m:r>
                              </m:e>
                            </m:mr>
                          </m:m>
                        </m:e>
                      </m:d>
                    </m:oMath>
                  </m:oMathPara>
                </a14:m>
                <a:endParaRPr lang="zh-CN" altLang="en-US" sz="3200" dirty="0"/>
              </a:p>
            </p:txBody>
          </p:sp>
        </mc:Choice>
        <mc:Fallback xmlns="">
          <p:sp>
            <p:nvSpPr>
              <p:cNvPr id="5" name="文本框 4"/>
              <p:cNvSpPr txBox="1">
                <a:spLocks noRot="1" noChangeAspect="1" noMove="1" noResize="1" noEditPoints="1" noAdjustHandles="1" noChangeArrowheads="1" noChangeShapeType="1" noTextEdit="1"/>
              </p:cNvSpPr>
              <p:nvPr/>
            </p:nvSpPr>
            <p:spPr>
              <a:xfrm>
                <a:off x="4826000" y="4038600"/>
                <a:ext cx="2723631" cy="831190"/>
              </a:xfrm>
              <a:prstGeom prst="rect">
                <a:avLst/>
              </a:prstGeom>
              <a:blipFill>
                <a:blip r:embed="rId2"/>
                <a:stretch>
                  <a:fillRect/>
                </a:stretch>
              </a:blipFill>
            </p:spPr>
            <p:txBody>
              <a:bodyPr/>
              <a:lstStyle/>
              <a:p>
                <a:r>
                  <a:rPr lang="zh-CN" altLang="en-US">
                    <a:noFill/>
                  </a:rPr>
                  <a:t> </a:t>
                </a:r>
              </a:p>
            </p:txBody>
          </p:sp>
        </mc:Fallback>
      </mc:AlternateContent>
      <p:sp>
        <p:nvSpPr>
          <p:cNvPr id="6" name="文本框 5"/>
          <p:cNvSpPr txBox="1"/>
          <p:nvPr/>
        </p:nvSpPr>
        <p:spPr>
          <a:xfrm>
            <a:off x="1925983" y="5316572"/>
            <a:ext cx="3413343" cy="584775"/>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smtClean="0"/>
              <a:t>或者加法运算</a:t>
            </a:r>
            <a:endParaRPr lang="zh-CN" altLang="en-US" sz="3200" dirty="0"/>
          </a:p>
        </p:txBody>
      </p:sp>
      <mc:AlternateContent xmlns:mc="http://schemas.openxmlformats.org/markup-compatibility/2006" xmlns:a14="http://schemas.microsoft.com/office/drawing/2010/main">
        <mc:Choice Requires="a14">
          <p:sp>
            <p:nvSpPr>
              <p:cNvPr id="7" name="文本框 6"/>
              <p:cNvSpPr txBox="1"/>
              <p:nvPr/>
            </p:nvSpPr>
            <p:spPr>
              <a:xfrm>
                <a:off x="4600981" y="6477000"/>
                <a:ext cx="3802836" cy="9203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3</m:t>
                                </m:r>
                              </m:e>
                            </m:mr>
                            <m:mr>
                              <m:e>
                                <m:r>
                                  <a:rPr lang="zh-CN" altLang="en-US" sz="3200" i="1" smtClean="0">
                                    <a:latin typeface="Cambria Math" panose="02040503050406030204" pitchFamily="18" charset="0"/>
                                  </a:rPr>
                                  <m:t>7</m:t>
                                </m:r>
                              </m:e>
                            </m:mr>
                          </m:m>
                        </m:e>
                      </m:d>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−5</m:t>
                                </m:r>
                              </m:e>
                            </m:mr>
                            <m:mr>
                              <m:e>
                                <m:r>
                                  <a:rPr lang="zh-CN" altLang="en-US" sz="3200" i="1" smtClean="0">
                                    <a:latin typeface="Cambria Math" panose="02040503050406030204" pitchFamily="18" charset="0"/>
                                  </a:rPr>
                                  <m:t>2</m:t>
                                </m:r>
                              </m:e>
                            </m:mr>
                          </m:m>
                        </m:e>
                      </m:d>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−2</m:t>
                                </m:r>
                              </m:e>
                            </m:mr>
                            <m:mr>
                              <m:e>
                                <m:r>
                                  <a:rPr lang="zh-CN" altLang="en-US" sz="3200" i="1" smtClean="0">
                                    <a:latin typeface="Cambria Math" panose="02040503050406030204" pitchFamily="18" charset="0"/>
                                  </a:rPr>
                                  <m:t>9</m:t>
                                </m:r>
                              </m:e>
                            </m:mr>
                          </m:m>
                        </m:e>
                      </m:d>
                    </m:oMath>
                  </m:oMathPara>
                </a14:m>
                <a:endParaRPr lang="zh-CN" altLang="en-US" sz="32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600981" y="6477000"/>
                <a:ext cx="3802836" cy="920317"/>
              </a:xfrm>
              <a:prstGeom prst="rect">
                <a:avLst/>
              </a:prstGeom>
              <a:blipFill>
                <a:blip r:embed="rId3"/>
                <a:stretch>
                  <a:fillRect/>
                </a:stretch>
              </a:blipFill>
            </p:spPr>
            <p:txBody>
              <a:bodyPr/>
              <a:lstStyle/>
              <a:p>
                <a:r>
                  <a:rPr lang="zh-CN" altLang="en-US">
                    <a:noFill/>
                  </a:rPr>
                  <a:t> </a:t>
                </a:r>
              </a:p>
            </p:txBody>
          </p:sp>
        </mc:Fallback>
      </mc:AlternateContent>
      <p:sp>
        <p:nvSpPr>
          <p:cNvPr id="8" name="文本框 7"/>
          <p:cNvSpPr txBox="1"/>
          <p:nvPr/>
        </p:nvSpPr>
        <p:spPr>
          <a:xfrm>
            <a:off x="0" y="9397520"/>
            <a:ext cx="2874377" cy="369332"/>
          </a:xfrm>
          <a:prstGeom prst="rect">
            <a:avLst/>
          </a:prstGeom>
          <a:noFill/>
        </p:spPr>
        <p:txBody>
          <a:bodyPr wrap="none" rtlCol="0">
            <a:spAutoFit/>
          </a:bodyPr>
          <a:lstStyle/>
          <a:p>
            <a:pPr marL="12700">
              <a:lnSpc>
                <a:spcPct val="100000"/>
              </a:lnSpc>
            </a:pPr>
            <a:r>
              <a:rPr lang="en-US" altLang="zh-CN" dirty="0">
                <a:cs typeface="Calibri"/>
              </a:rPr>
              <a:t>© </a:t>
            </a:r>
            <a:r>
              <a:rPr lang="en-US" altLang="zh-CN" spc="-5" dirty="0">
                <a:cs typeface="Calibri"/>
              </a:rPr>
              <a:t>University of</a:t>
            </a:r>
            <a:r>
              <a:rPr lang="en-US" altLang="zh-CN" spc="-20" dirty="0">
                <a:cs typeface="Calibri"/>
              </a:rPr>
              <a:t> </a:t>
            </a:r>
            <a:r>
              <a:rPr lang="en-US" altLang="zh-CN" spc="-5" dirty="0">
                <a:cs typeface="Calibri"/>
              </a:rPr>
              <a:t>Pennsylvania</a:t>
            </a:r>
            <a:endParaRPr lang="en-US" altLang="zh-CN" dirty="0">
              <a:cs typeface="Calibri"/>
            </a:endParaRPr>
          </a:p>
        </p:txBody>
      </p:sp>
      <p:sp>
        <p:nvSpPr>
          <p:cNvPr id="10" name="文本框 9"/>
          <p:cNvSpPr txBox="1"/>
          <p:nvPr/>
        </p:nvSpPr>
        <p:spPr>
          <a:xfrm>
            <a:off x="11455401" y="9397521"/>
            <a:ext cx="1295400" cy="646331"/>
          </a:xfrm>
          <a:prstGeom prst="rect">
            <a:avLst/>
          </a:prstGeom>
          <a:noFill/>
        </p:spPr>
        <p:txBody>
          <a:bodyPr wrap="square" rtlCol="0">
            <a:spAutoFit/>
          </a:bodyPr>
          <a:lstStyle/>
          <a:p>
            <a:r>
              <a:rPr lang="en-US" altLang="zh-CN" spc="-5" dirty="0">
                <a:cs typeface="Calibri"/>
              </a:rPr>
              <a:t>Robo1x-1</a:t>
            </a:r>
            <a:r>
              <a:rPr lang="en-US" altLang="zh-CN" spc="295" dirty="0">
                <a:cs typeface="Calibri"/>
              </a:rPr>
              <a:t> </a:t>
            </a:r>
            <a:r>
              <a:rPr lang="en-US" altLang="zh-CN" spc="-5" dirty="0" smtClean="0">
                <a:cs typeface="Calibri"/>
              </a:rPr>
              <a:t>8</a:t>
            </a:r>
            <a:endParaRPr lang="en-US" altLang="zh-CN" dirty="0">
              <a:cs typeface="Calibri"/>
            </a:endParaRPr>
          </a:p>
          <a:p>
            <a:endParaRPr lang="zh-CN" altLang="en-US" dirty="0"/>
          </a:p>
        </p:txBody>
      </p:sp>
    </p:spTree>
    <p:extLst>
      <p:ext uri="{BB962C8B-B14F-4D97-AF65-F5344CB8AC3E}">
        <p14:creationId xmlns:p14="http://schemas.microsoft.com/office/powerpoint/2010/main" val="1936624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737" y="9385300"/>
            <a:ext cx="271399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 </a:t>
            </a:r>
            <a:r>
              <a:rPr sz="1800" spc="-5" dirty="0">
                <a:latin typeface="Calibri"/>
                <a:cs typeface="Calibri"/>
              </a:rPr>
              <a:t>University of</a:t>
            </a:r>
            <a:r>
              <a:rPr sz="1800" spc="-20" dirty="0">
                <a:latin typeface="Calibri"/>
                <a:cs typeface="Calibri"/>
              </a:rPr>
              <a:t> </a:t>
            </a:r>
            <a:r>
              <a:rPr sz="1800" spc="-5" dirty="0">
                <a:latin typeface="Calibri"/>
                <a:cs typeface="Calibri"/>
              </a:rPr>
              <a:t>Pennsylvania</a:t>
            </a:r>
            <a:endParaRPr sz="1800">
              <a:latin typeface="Calibri"/>
              <a:cs typeface="Calibri"/>
            </a:endParaRPr>
          </a:p>
        </p:txBody>
      </p:sp>
      <p:sp>
        <p:nvSpPr>
          <p:cNvPr id="3" name="object 3"/>
          <p:cNvSpPr txBox="1"/>
          <p:nvPr/>
        </p:nvSpPr>
        <p:spPr>
          <a:xfrm>
            <a:off x="11916515" y="9436639"/>
            <a:ext cx="1009015" cy="266700"/>
          </a:xfrm>
          <a:prstGeom prst="rect">
            <a:avLst/>
          </a:prstGeom>
        </p:spPr>
        <p:txBody>
          <a:bodyPr vert="horz" wrap="square" lIns="0" tIns="0" rIns="0" bIns="0" rtlCol="0">
            <a:spAutoFit/>
          </a:bodyPr>
          <a:lstStyle/>
          <a:p>
            <a:pPr marL="12700">
              <a:lnSpc>
                <a:spcPct val="100000"/>
              </a:lnSpc>
            </a:pPr>
            <a:r>
              <a:rPr sz="1600" spc="-5" dirty="0">
                <a:latin typeface="Calibri"/>
                <a:cs typeface="Calibri"/>
              </a:rPr>
              <a:t>Robo1x-1</a:t>
            </a:r>
            <a:r>
              <a:rPr sz="1600" spc="295" dirty="0">
                <a:latin typeface="Calibri"/>
                <a:cs typeface="Calibri"/>
              </a:rPr>
              <a:t> </a:t>
            </a:r>
            <a:r>
              <a:rPr sz="1600" spc="-5" dirty="0">
                <a:latin typeface="Calibri"/>
                <a:cs typeface="Calibri"/>
              </a:rPr>
              <a:t>9</a:t>
            </a:r>
            <a:endParaRPr sz="1600">
              <a:latin typeface="Calibri"/>
              <a:cs typeface="Calibri"/>
            </a:endParaRPr>
          </a:p>
        </p:txBody>
      </p:sp>
      <p:sp>
        <p:nvSpPr>
          <p:cNvPr id="4" name="object 4"/>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 algn="ctr">
              <a:lnSpc>
                <a:spcPct val="100000"/>
              </a:lnSpc>
            </a:pPr>
            <a:r>
              <a:rPr lang="zh-CN" altLang="en-US" spc="-5" dirty="0"/>
              <a:t>几何解释</a:t>
            </a:r>
            <a:endParaRPr spc="-5" dirty="0"/>
          </a:p>
        </p:txBody>
      </p:sp>
      <p:sp>
        <p:nvSpPr>
          <p:cNvPr id="5" name="object 5"/>
          <p:cNvSpPr txBox="1">
            <a:spLocks noGrp="1"/>
          </p:cNvSpPr>
          <p:nvPr>
            <p:ph type="body" idx="1"/>
          </p:nvPr>
        </p:nvSpPr>
        <p:spPr>
          <a:xfrm>
            <a:off x="1365884" y="1630171"/>
            <a:ext cx="10273030" cy="2893100"/>
          </a:xfrm>
          <a:prstGeom prst="rect">
            <a:avLst/>
          </a:prstGeom>
        </p:spPr>
        <p:txBody>
          <a:bodyPr vert="horz" wrap="square" lIns="0" tIns="0" rIns="0" bIns="0" rtlCol="0">
            <a:spAutoFit/>
          </a:bodyPr>
          <a:lstStyle/>
          <a:p>
            <a:pPr marL="1288415" marR="5080" indent="-571500">
              <a:lnSpc>
                <a:spcPct val="100000"/>
              </a:lnSpc>
              <a:buSzPct val="170238"/>
              <a:buChar char="•"/>
              <a:tabLst>
                <a:tab pos="1288415" algn="l"/>
              </a:tabLst>
            </a:pPr>
            <a:r>
              <a:rPr lang="zh-CN" altLang="en-US" spc="-5" dirty="0" smtClean="0"/>
              <a:t>不难看出看出乘于一个标量值对应于按照这个量值缩放这个向量。</a:t>
            </a:r>
            <a:endParaRPr dirty="0" smtClean="0"/>
          </a:p>
          <a:p>
            <a:pPr marL="1288415" marR="315595" indent="-571500">
              <a:lnSpc>
                <a:spcPct val="100000"/>
              </a:lnSpc>
              <a:spcBef>
                <a:spcPts val="2400"/>
              </a:spcBef>
              <a:buSzPct val="170238"/>
              <a:buChar char="•"/>
              <a:tabLst>
                <a:tab pos="1288415" algn="l"/>
              </a:tabLst>
            </a:pPr>
            <a:r>
              <a:rPr lang="zh-CN" altLang="en-US" dirty="0"/>
              <a:t>同样地</a:t>
            </a:r>
            <a:r>
              <a:rPr lang="zh-CN" altLang="en-US" dirty="0" smtClean="0"/>
              <a:t>，</a:t>
            </a:r>
            <a:r>
              <a:rPr lang="zh-CN" altLang="en-US" dirty="0"/>
              <a:t>两</a:t>
            </a:r>
            <a:r>
              <a:rPr lang="zh-CN" altLang="en-US" dirty="0" smtClean="0"/>
              <a:t>个向量相加对应</a:t>
            </a:r>
            <a:r>
              <a:rPr lang="zh-CN" altLang="en-US" dirty="0"/>
              <a:t>于将相应的向量</a:t>
            </a:r>
            <a:r>
              <a:rPr lang="zh-CN" altLang="en-US" dirty="0" smtClean="0"/>
              <a:t>头部</a:t>
            </a:r>
            <a:r>
              <a:rPr lang="zh-CN" altLang="en-US" dirty="0"/>
              <a:t>和</a:t>
            </a:r>
            <a:r>
              <a:rPr lang="zh-CN" altLang="en-US" dirty="0" smtClean="0"/>
              <a:t>尾部相连接。</a:t>
            </a:r>
            <a:endParaRPr spc="-10" dirty="0"/>
          </a:p>
        </p:txBody>
      </p:sp>
      <p:sp>
        <p:nvSpPr>
          <p:cNvPr id="6" name="object 6"/>
          <p:cNvSpPr/>
          <p:nvPr/>
        </p:nvSpPr>
        <p:spPr>
          <a:xfrm>
            <a:off x="1841750" y="6299453"/>
            <a:ext cx="1905" cy="2731135"/>
          </a:xfrm>
          <a:custGeom>
            <a:avLst/>
            <a:gdLst/>
            <a:ahLst/>
            <a:cxnLst/>
            <a:rect l="l" t="t" r="r" b="b"/>
            <a:pathLst>
              <a:path w="1905" h="2731134">
                <a:moveTo>
                  <a:pt x="1485" y="0"/>
                </a:moveTo>
                <a:lnTo>
                  <a:pt x="0" y="2731008"/>
                </a:lnTo>
              </a:path>
            </a:pathLst>
          </a:custGeom>
          <a:ln w="38100">
            <a:solidFill>
              <a:srgbClr val="000000"/>
            </a:solidFill>
          </a:ln>
        </p:spPr>
        <p:txBody>
          <a:bodyPr wrap="square" lIns="0" tIns="0" rIns="0" bIns="0" rtlCol="0"/>
          <a:lstStyle/>
          <a:p>
            <a:endParaRPr/>
          </a:p>
        </p:txBody>
      </p:sp>
      <p:sp>
        <p:nvSpPr>
          <p:cNvPr id="7" name="object 7"/>
          <p:cNvSpPr/>
          <p:nvPr/>
        </p:nvSpPr>
        <p:spPr>
          <a:xfrm>
            <a:off x="1786058" y="6223253"/>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8" name="object 8"/>
          <p:cNvSpPr/>
          <p:nvPr/>
        </p:nvSpPr>
        <p:spPr>
          <a:xfrm>
            <a:off x="1841754" y="9030501"/>
            <a:ext cx="2909570" cy="1905"/>
          </a:xfrm>
          <a:custGeom>
            <a:avLst/>
            <a:gdLst/>
            <a:ahLst/>
            <a:cxnLst/>
            <a:rect l="l" t="t" r="r" b="b"/>
            <a:pathLst>
              <a:path w="2909570" h="1904">
                <a:moveTo>
                  <a:pt x="2909316" y="0"/>
                </a:moveTo>
                <a:lnTo>
                  <a:pt x="0" y="1485"/>
                </a:lnTo>
              </a:path>
            </a:pathLst>
          </a:custGeom>
          <a:ln w="38100">
            <a:solidFill>
              <a:srgbClr val="000000"/>
            </a:solidFill>
          </a:ln>
        </p:spPr>
        <p:txBody>
          <a:bodyPr wrap="square" lIns="0" tIns="0" rIns="0" bIns="0" rtlCol="0"/>
          <a:lstStyle/>
          <a:p>
            <a:endParaRPr/>
          </a:p>
        </p:txBody>
      </p:sp>
      <p:sp>
        <p:nvSpPr>
          <p:cNvPr id="9" name="object 9"/>
          <p:cNvSpPr/>
          <p:nvPr/>
        </p:nvSpPr>
        <p:spPr>
          <a:xfrm>
            <a:off x="4712944" y="8973360"/>
            <a:ext cx="114935" cy="114300"/>
          </a:xfrm>
          <a:custGeom>
            <a:avLst/>
            <a:gdLst/>
            <a:ahLst/>
            <a:cxnLst/>
            <a:rect l="l" t="t" r="r" b="b"/>
            <a:pathLst>
              <a:path w="114935" h="114300">
                <a:moveTo>
                  <a:pt x="0" y="0"/>
                </a:moveTo>
                <a:lnTo>
                  <a:pt x="38125" y="57137"/>
                </a:lnTo>
                <a:lnTo>
                  <a:pt x="50" y="114299"/>
                </a:lnTo>
                <a:lnTo>
                  <a:pt x="114325" y="57099"/>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1846320" y="8393734"/>
            <a:ext cx="1109980" cy="614045"/>
          </a:xfrm>
          <a:custGeom>
            <a:avLst/>
            <a:gdLst/>
            <a:ahLst/>
            <a:cxnLst/>
            <a:rect l="l" t="t" r="r" b="b"/>
            <a:pathLst>
              <a:path w="1109980" h="614045">
                <a:moveTo>
                  <a:pt x="1109853" y="0"/>
                </a:moveTo>
                <a:lnTo>
                  <a:pt x="0" y="613867"/>
                </a:lnTo>
              </a:path>
            </a:pathLst>
          </a:custGeom>
          <a:ln w="38100">
            <a:solidFill>
              <a:srgbClr val="000000"/>
            </a:solidFill>
          </a:ln>
        </p:spPr>
        <p:txBody>
          <a:bodyPr wrap="square" lIns="0" tIns="0" rIns="0" bIns="0" rtlCol="0"/>
          <a:lstStyle/>
          <a:p>
            <a:endParaRPr/>
          </a:p>
        </p:txBody>
      </p:sp>
      <p:sp>
        <p:nvSpPr>
          <p:cNvPr id="11" name="object 11"/>
          <p:cNvSpPr/>
          <p:nvPr/>
        </p:nvSpPr>
        <p:spPr>
          <a:xfrm>
            <a:off x="2895174" y="8356851"/>
            <a:ext cx="128270" cy="105410"/>
          </a:xfrm>
          <a:custGeom>
            <a:avLst/>
            <a:gdLst/>
            <a:ahLst/>
            <a:cxnLst/>
            <a:rect l="l" t="t" r="r" b="b"/>
            <a:pathLst>
              <a:path w="128269" h="105409">
                <a:moveTo>
                  <a:pt x="127685" y="0"/>
                </a:moveTo>
                <a:lnTo>
                  <a:pt x="0" y="5308"/>
                </a:lnTo>
                <a:lnTo>
                  <a:pt x="60998" y="36880"/>
                </a:lnTo>
                <a:lnTo>
                  <a:pt x="55321" y="105333"/>
                </a:lnTo>
                <a:lnTo>
                  <a:pt x="127685" y="0"/>
                </a:lnTo>
                <a:close/>
              </a:path>
            </a:pathLst>
          </a:custGeom>
          <a:solidFill>
            <a:srgbClr val="000000"/>
          </a:solidFill>
        </p:spPr>
        <p:txBody>
          <a:bodyPr wrap="square" lIns="0" tIns="0" rIns="0" bIns="0" rtlCol="0"/>
          <a:lstStyle/>
          <a:p>
            <a:endParaRPr/>
          </a:p>
        </p:txBody>
      </p:sp>
      <p:sp>
        <p:nvSpPr>
          <p:cNvPr id="12" name="object 12"/>
          <p:cNvSpPr txBox="1"/>
          <p:nvPr/>
        </p:nvSpPr>
        <p:spPr>
          <a:xfrm>
            <a:off x="2298995" y="78315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3" name="object 13"/>
          <p:cNvSpPr txBox="1"/>
          <p:nvPr/>
        </p:nvSpPr>
        <p:spPr>
          <a:xfrm>
            <a:off x="4500731" y="9126981"/>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4" name="object 14"/>
          <p:cNvSpPr txBox="1"/>
          <p:nvPr/>
        </p:nvSpPr>
        <p:spPr>
          <a:xfrm>
            <a:off x="1308395" y="6345682"/>
            <a:ext cx="26733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y</a:t>
            </a:r>
            <a:endParaRPr sz="4200">
              <a:latin typeface="Calibri"/>
              <a:cs typeface="Calibri"/>
            </a:endParaRPr>
          </a:p>
        </p:txBody>
      </p:sp>
      <p:sp>
        <p:nvSpPr>
          <p:cNvPr id="15" name="object 15"/>
          <p:cNvSpPr/>
          <p:nvPr/>
        </p:nvSpPr>
        <p:spPr>
          <a:xfrm>
            <a:off x="8103910" y="6084570"/>
            <a:ext cx="1905" cy="2729865"/>
          </a:xfrm>
          <a:custGeom>
            <a:avLst/>
            <a:gdLst/>
            <a:ahLst/>
            <a:cxnLst/>
            <a:rect l="l" t="t" r="r" b="b"/>
            <a:pathLst>
              <a:path w="1904" h="2729865">
                <a:moveTo>
                  <a:pt x="0" y="0"/>
                </a:moveTo>
                <a:lnTo>
                  <a:pt x="1485" y="2729484"/>
                </a:lnTo>
              </a:path>
            </a:pathLst>
          </a:custGeom>
          <a:ln w="38100">
            <a:solidFill>
              <a:srgbClr val="000000"/>
            </a:solidFill>
          </a:ln>
        </p:spPr>
        <p:txBody>
          <a:bodyPr wrap="square" lIns="0" tIns="0" rIns="0" bIns="0" rtlCol="0"/>
          <a:lstStyle/>
          <a:p>
            <a:endParaRPr/>
          </a:p>
        </p:txBody>
      </p:sp>
      <p:sp>
        <p:nvSpPr>
          <p:cNvPr id="16" name="object 16"/>
          <p:cNvSpPr/>
          <p:nvPr/>
        </p:nvSpPr>
        <p:spPr>
          <a:xfrm>
            <a:off x="8046790" y="6008370"/>
            <a:ext cx="114300" cy="114935"/>
          </a:xfrm>
          <a:custGeom>
            <a:avLst/>
            <a:gdLst/>
            <a:ahLst/>
            <a:cxnLst/>
            <a:rect l="l" t="t" r="r" b="b"/>
            <a:pathLst>
              <a:path w="114300" h="114935">
                <a:moveTo>
                  <a:pt x="57073" y="0"/>
                </a:moveTo>
                <a:lnTo>
                  <a:pt x="0" y="114338"/>
                </a:lnTo>
                <a:lnTo>
                  <a:pt x="57124" y="76200"/>
                </a:lnTo>
                <a:lnTo>
                  <a:pt x="95237" y="76200"/>
                </a:lnTo>
                <a:lnTo>
                  <a:pt x="57073" y="0"/>
                </a:lnTo>
                <a:close/>
              </a:path>
              <a:path w="114300" h="114935">
                <a:moveTo>
                  <a:pt x="95237" y="76200"/>
                </a:moveTo>
                <a:lnTo>
                  <a:pt x="57124" y="76200"/>
                </a:lnTo>
                <a:lnTo>
                  <a:pt x="114300" y="114261"/>
                </a:lnTo>
                <a:lnTo>
                  <a:pt x="95237" y="76200"/>
                </a:lnTo>
                <a:close/>
              </a:path>
            </a:pathLst>
          </a:custGeom>
          <a:solidFill>
            <a:srgbClr val="000000"/>
          </a:solidFill>
        </p:spPr>
        <p:txBody>
          <a:bodyPr wrap="square" lIns="0" tIns="0" rIns="0" bIns="0" rtlCol="0"/>
          <a:lstStyle/>
          <a:p>
            <a:endParaRPr/>
          </a:p>
        </p:txBody>
      </p:sp>
      <p:sp>
        <p:nvSpPr>
          <p:cNvPr id="17" name="object 17"/>
          <p:cNvSpPr/>
          <p:nvPr/>
        </p:nvSpPr>
        <p:spPr>
          <a:xfrm>
            <a:off x="8103869" y="8814092"/>
            <a:ext cx="2908300" cy="1905"/>
          </a:xfrm>
          <a:custGeom>
            <a:avLst/>
            <a:gdLst/>
            <a:ahLst/>
            <a:cxnLst/>
            <a:rect l="l" t="t" r="r" b="b"/>
            <a:pathLst>
              <a:path w="2908300" h="1904">
                <a:moveTo>
                  <a:pt x="2907792" y="0"/>
                </a:moveTo>
                <a:lnTo>
                  <a:pt x="0" y="1485"/>
                </a:lnTo>
              </a:path>
            </a:pathLst>
          </a:custGeom>
          <a:ln w="38100">
            <a:solidFill>
              <a:srgbClr val="000000"/>
            </a:solidFill>
          </a:ln>
        </p:spPr>
        <p:txBody>
          <a:bodyPr wrap="square" lIns="0" tIns="0" rIns="0" bIns="0" rtlCol="0"/>
          <a:lstStyle/>
          <a:p>
            <a:endParaRPr/>
          </a:p>
        </p:txBody>
      </p:sp>
      <p:sp>
        <p:nvSpPr>
          <p:cNvPr id="18" name="object 18"/>
          <p:cNvSpPr/>
          <p:nvPr/>
        </p:nvSpPr>
        <p:spPr>
          <a:xfrm>
            <a:off x="10973536" y="8756950"/>
            <a:ext cx="114935" cy="114300"/>
          </a:xfrm>
          <a:custGeom>
            <a:avLst/>
            <a:gdLst/>
            <a:ahLst/>
            <a:cxnLst/>
            <a:rect l="l" t="t" r="r" b="b"/>
            <a:pathLst>
              <a:path w="114934" h="114300">
                <a:moveTo>
                  <a:pt x="0" y="0"/>
                </a:moveTo>
                <a:lnTo>
                  <a:pt x="38125" y="57137"/>
                </a:lnTo>
                <a:lnTo>
                  <a:pt x="50" y="114300"/>
                </a:lnTo>
                <a:lnTo>
                  <a:pt x="114325" y="57099"/>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8111490" y="8110773"/>
            <a:ext cx="2260600" cy="687070"/>
          </a:xfrm>
          <a:custGeom>
            <a:avLst/>
            <a:gdLst/>
            <a:ahLst/>
            <a:cxnLst/>
            <a:rect l="l" t="t" r="r" b="b"/>
            <a:pathLst>
              <a:path w="2260600" h="687070">
                <a:moveTo>
                  <a:pt x="2260333" y="0"/>
                </a:moveTo>
                <a:lnTo>
                  <a:pt x="0" y="686511"/>
                </a:lnTo>
              </a:path>
            </a:pathLst>
          </a:custGeom>
          <a:ln w="38100">
            <a:solidFill>
              <a:srgbClr val="000000"/>
            </a:solidFill>
          </a:ln>
        </p:spPr>
        <p:txBody>
          <a:bodyPr wrap="square" lIns="0" tIns="0" rIns="0" bIns="0" rtlCol="0"/>
          <a:lstStyle/>
          <a:p>
            <a:endParaRPr/>
          </a:p>
        </p:txBody>
      </p:sp>
      <p:sp>
        <p:nvSpPr>
          <p:cNvPr id="20" name="object 20"/>
          <p:cNvSpPr/>
          <p:nvPr/>
        </p:nvSpPr>
        <p:spPr>
          <a:xfrm>
            <a:off x="10318760" y="8067159"/>
            <a:ext cx="126364" cy="109855"/>
          </a:xfrm>
          <a:custGeom>
            <a:avLst/>
            <a:gdLst/>
            <a:ahLst/>
            <a:cxnLst/>
            <a:rect l="l" t="t" r="r" b="b"/>
            <a:pathLst>
              <a:path w="126365" h="109854">
                <a:moveTo>
                  <a:pt x="0" y="0"/>
                </a:moveTo>
                <a:lnTo>
                  <a:pt x="53060" y="43611"/>
                </a:lnTo>
                <a:lnTo>
                  <a:pt x="33210" y="109372"/>
                </a:lnTo>
                <a:lnTo>
                  <a:pt x="125971" y="21475"/>
                </a:lnTo>
                <a:lnTo>
                  <a:pt x="0" y="0"/>
                </a:lnTo>
                <a:close/>
              </a:path>
            </a:pathLst>
          </a:custGeom>
          <a:solidFill>
            <a:srgbClr val="000000"/>
          </a:solidFill>
        </p:spPr>
        <p:txBody>
          <a:bodyPr wrap="square" lIns="0" tIns="0" rIns="0" bIns="0" rtlCol="0"/>
          <a:lstStyle/>
          <a:p>
            <a:endParaRPr/>
          </a:p>
        </p:txBody>
      </p:sp>
      <p:sp>
        <p:nvSpPr>
          <p:cNvPr id="21" name="object 21"/>
          <p:cNvSpPr txBox="1"/>
          <p:nvPr/>
        </p:nvSpPr>
        <p:spPr>
          <a:xfrm>
            <a:off x="9310785" y="77807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22" name="object 22"/>
          <p:cNvSpPr txBox="1"/>
          <p:nvPr/>
        </p:nvSpPr>
        <p:spPr>
          <a:xfrm>
            <a:off x="10766967" y="8911056"/>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23" name="object 23"/>
          <p:cNvSpPr txBox="1"/>
          <p:nvPr/>
        </p:nvSpPr>
        <p:spPr>
          <a:xfrm>
            <a:off x="7570834" y="6129908"/>
            <a:ext cx="26733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y</a:t>
            </a:r>
            <a:endParaRPr sz="4200">
              <a:latin typeface="Calibri"/>
              <a:cs typeface="Calibri"/>
            </a:endParaRPr>
          </a:p>
        </p:txBody>
      </p:sp>
      <p:sp>
        <p:nvSpPr>
          <p:cNvPr id="24" name="object 24"/>
          <p:cNvSpPr/>
          <p:nvPr/>
        </p:nvSpPr>
        <p:spPr>
          <a:xfrm>
            <a:off x="1841759" y="7278005"/>
            <a:ext cx="3020695" cy="1752600"/>
          </a:xfrm>
          <a:custGeom>
            <a:avLst/>
            <a:gdLst/>
            <a:ahLst/>
            <a:cxnLst/>
            <a:rect l="l" t="t" r="r" b="b"/>
            <a:pathLst>
              <a:path w="3020695" h="1752600">
                <a:moveTo>
                  <a:pt x="3020187" y="0"/>
                </a:moveTo>
                <a:lnTo>
                  <a:pt x="0" y="1752460"/>
                </a:lnTo>
              </a:path>
            </a:pathLst>
          </a:custGeom>
          <a:ln w="38100">
            <a:solidFill>
              <a:srgbClr val="000000"/>
            </a:solidFill>
            <a:prstDash val="lgDash"/>
          </a:ln>
        </p:spPr>
        <p:txBody>
          <a:bodyPr wrap="square" lIns="0" tIns="0" rIns="0" bIns="0" rtlCol="0"/>
          <a:lstStyle/>
          <a:p>
            <a:endParaRPr/>
          </a:p>
        </p:txBody>
      </p:sp>
      <p:sp>
        <p:nvSpPr>
          <p:cNvPr id="25" name="object 25"/>
          <p:cNvSpPr/>
          <p:nvPr/>
        </p:nvSpPr>
        <p:spPr>
          <a:xfrm>
            <a:off x="4800310" y="7239761"/>
            <a:ext cx="127635" cy="107314"/>
          </a:xfrm>
          <a:custGeom>
            <a:avLst/>
            <a:gdLst/>
            <a:ahLst/>
            <a:cxnLst/>
            <a:rect l="l" t="t" r="r" b="b"/>
            <a:pathLst>
              <a:path w="127635" h="107315">
                <a:moveTo>
                  <a:pt x="127546" y="0"/>
                </a:moveTo>
                <a:lnTo>
                  <a:pt x="0" y="7924"/>
                </a:lnTo>
                <a:lnTo>
                  <a:pt x="61633" y="38239"/>
                </a:lnTo>
                <a:lnTo>
                  <a:pt x="57353" y="106794"/>
                </a:lnTo>
                <a:lnTo>
                  <a:pt x="127546" y="0"/>
                </a:lnTo>
                <a:close/>
              </a:path>
            </a:pathLst>
          </a:custGeom>
          <a:solidFill>
            <a:srgbClr val="000000"/>
          </a:solidFill>
        </p:spPr>
        <p:txBody>
          <a:bodyPr wrap="square" lIns="0" tIns="0" rIns="0" bIns="0" rtlCol="0"/>
          <a:lstStyle/>
          <a:p>
            <a:endParaRPr/>
          </a:p>
        </p:txBody>
      </p:sp>
      <p:sp>
        <p:nvSpPr>
          <p:cNvPr id="26" name="object 26"/>
          <p:cNvSpPr txBox="1"/>
          <p:nvPr/>
        </p:nvSpPr>
        <p:spPr>
          <a:xfrm>
            <a:off x="3653571" y="6853682"/>
            <a:ext cx="7874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a</a:t>
            </a:r>
            <a:r>
              <a:rPr sz="4200" spc="-5" dirty="0">
                <a:latin typeface="Calibri"/>
                <a:cs typeface="Calibri"/>
              </a:rPr>
              <a:t>*v</a:t>
            </a:r>
            <a:endParaRPr sz="4200">
              <a:latin typeface="Calibri"/>
              <a:cs typeface="Calibri"/>
            </a:endParaRPr>
          </a:p>
        </p:txBody>
      </p:sp>
      <p:sp>
        <p:nvSpPr>
          <p:cNvPr id="27" name="object 27"/>
          <p:cNvSpPr txBox="1"/>
          <p:nvPr/>
        </p:nvSpPr>
        <p:spPr>
          <a:xfrm>
            <a:off x="8471773" y="6523507"/>
            <a:ext cx="123571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(w+v</a:t>
            </a:r>
            <a:r>
              <a:rPr sz="4200" dirty="0">
                <a:latin typeface="Calibri"/>
                <a:cs typeface="Calibri"/>
              </a:rPr>
              <a:t>)</a:t>
            </a:r>
            <a:endParaRPr sz="4200">
              <a:latin typeface="Calibri"/>
              <a:cs typeface="Calibri"/>
            </a:endParaRPr>
          </a:p>
        </p:txBody>
      </p:sp>
      <p:sp>
        <p:nvSpPr>
          <p:cNvPr id="28" name="object 28"/>
          <p:cNvSpPr/>
          <p:nvPr/>
        </p:nvSpPr>
        <p:spPr>
          <a:xfrm>
            <a:off x="10420352" y="6012908"/>
            <a:ext cx="608330" cy="2073275"/>
          </a:xfrm>
          <a:custGeom>
            <a:avLst/>
            <a:gdLst/>
            <a:ahLst/>
            <a:cxnLst/>
            <a:rect l="l" t="t" r="r" b="b"/>
            <a:pathLst>
              <a:path w="608329" h="2073275">
                <a:moveTo>
                  <a:pt x="607961" y="0"/>
                </a:moveTo>
                <a:lnTo>
                  <a:pt x="0" y="2072678"/>
                </a:lnTo>
              </a:path>
            </a:pathLst>
          </a:custGeom>
          <a:ln w="38100">
            <a:solidFill>
              <a:srgbClr val="000000"/>
            </a:solidFill>
          </a:ln>
        </p:spPr>
        <p:txBody>
          <a:bodyPr wrap="square" lIns="0" tIns="0" rIns="0" bIns="0" rtlCol="0"/>
          <a:lstStyle/>
          <a:p>
            <a:endParaRPr/>
          </a:p>
        </p:txBody>
      </p:sp>
      <p:sp>
        <p:nvSpPr>
          <p:cNvPr id="29" name="object 29"/>
          <p:cNvSpPr/>
          <p:nvPr/>
        </p:nvSpPr>
        <p:spPr>
          <a:xfrm>
            <a:off x="10962740" y="5939793"/>
            <a:ext cx="109855" cy="126364"/>
          </a:xfrm>
          <a:custGeom>
            <a:avLst/>
            <a:gdLst/>
            <a:ahLst/>
            <a:cxnLst/>
            <a:rect l="l" t="t" r="r" b="b"/>
            <a:pathLst>
              <a:path w="109854" h="126364">
                <a:moveTo>
                  <a:pt x="100200" y="73113"/>
                </a:moveTo>
                <a:lnTo>
                  <a:pt x="65570" y="73113"/>
                </a:lnTo>
                <a:lnTo>
                  <a:pt x="109689" y="125755"/>
                </a:lnTo>
                <a:lnTo>
                  <a:pt x="100200" y="73113"/>
                </a:lnTo>
                <a:close/>
              </a:path>
              <a:path w="109854" h="126364">
                <a:moveTo>
                  <a:pt x="87020" y="0"/>
                </a:moveTo>
                <a:lnTo>
                  <a:pt x="0" y="93586"/>
                </a:lnTo>
                <a:lnTo>
                  <a:pt x="65570" y="73113"/>
                </a:lnTo>
                <a:lnTo>
                  <a:pt x="100200" y="73113"/>
                </a:lnTo>
                <a:lnTo>
                  <a:pt x="87020" y="0"/>
                </a:lnTo>
                <a:close/>
              </a:path>
            </a:pathLst>
          </a:custGeom>
          <a:solidFill>
            <a:srgbClr val="000000"/>
          </a:solidFill>
        </p:spPr>
        <p:txBody>
          <a:bodyPr wrap="square" lIns="0" tIns="0" rIns="0" bIns="0" rtlCol="0"/>
          <a:lstStyle/>
          <a:p>
            <a:endParaRPr/>
          </a:p>
        </p:txBody>
      </p:sp>
      <p:sp>
        <p:nvSpPr>
          <p:cNvPr id="30" name="object 30"/>
          <p:cNvSpPr/>
          <p:nvPr/>
        </p:nvSpPr>
        <p:spPr>
          <a:xfrm>
            <a:off x="8103875" y="5997181"/>
            <a:ext cx="2929255" cy="2816860"/>
          </a:xfrm>
          <a:custGeom>
            <a:avLst/>
            <a:gdLst/>
            <a:ahLst/>
            <a:cxnLst/>
            <a:rect l="l" t="t" r="r" b="b"/>
            <a:pathLst>
              <a:path w="2929254" h="2816859">
                <a:moveTo>
                  <a:pt x="2929064" y="0"/>
                </a:moveTo>
                <a:lnTo>
                  <a:pt x="0" y="2816872"/>
                </a:lnTo>
              </a:path>
            </a:pathLst>
          </a:custGeom>
          <a:ln w="38100">
            <a:solidFill>
              <a:srgbClr val="000000"/>
            </a:solidFill>
          </a:ln>
        </p:spPr>
        <p:txBody>
          <a:bodyPr wrap="square" lIns="0" tIns="0" rIns="0" bIns="0" rtlCol="0"/>
          <a:lstStyle/>
          <a:p>
            <a:endParaRPr/>
          </a:p>
        </p:txBody>
      </p:sp>
      <p:sp>
        <p:nvSpPr>
          <p:cNvPr id="31" name="object 31"/>
          <p:cNvSpPr/>
          <p:nvPr/>
        </p:nvSpPr>
        <p:spPr>
          <a:xfrm>
            <a:off x="10965855" y="5944359"/>
            <a:ext cx="122555" cy="120650"/>
          </a:xfrm>
          <a:custGeom>
            <a:avLst/>
            <a:gdLst/>
            <a:ahLst/>
            <a:cxnLst/>
            <a:rect l="l" t="t" r="r" b="b"/>
            <a:pathLst>
              <a:path w="122554" h="120650">
                <a:moveTo>
                  <a:pt x="122008" y="0"/>
                </a:moveTo>
                <a:lnTo>
                  <a:pt x="0" y="38036"/>
                </a:lnTo>
                <a:lnTo>
                  <a:pt x="67081" y="52819"/>
                </a:lnTo>
                <a:lnTo>
                  <a:pt x="79235" y="120421"/>
                </a:lnTo>
                <a:lnTo>
                  <a:pt x="122008" y="0"/>
                </a:lnTo>
                <a:close/>
              </a:path>
            </a:pathLst>
          </a:custGeom>
          <a:solidFill>
            <a:srgbClr val="000000"/>
          </a:solidFill>
        </p:spPr>
        <p:txBody>
          <a:bodyPr wrap="square" lIns="0" tIns="0" rIns="0" bIns="0" rtlCol="0"/>
          <a:lstStyle/>
          <a:p>
            <a:endParaRPr/>
          </a:p>
        </p:txBody>
      </p:sp>
      <p:sp>
        <p:nvSpPr>
          <p:cNvPr id="32" name="object 32"/>
          <p:cNvSpPr txBox="1"/>
          <p:nvPr/>
        </p:nvSpPr>
        <p:spPr>
          <a:xfrm>
            <a:off x="10790144" y="6853682"/>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TotalTime>
  <Words>1126</Words>
  <Application>Microsoft Office PowerPoint</Application>
  <PresentationFormat>自定义</PresentationFormat>
  <Paragraphs>220</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Arial</vt:lpstr>
      <vt:lpstr>Calibri</vt:lpstr>
      <vt:lpstr>Cambria Math</vt:lpstr>
      <vt:lpstr>Times New Roman</vt:lpstr>
      <vt:lpstr>Wingdings</vt:lpstr>
      <vt:lpstr>Office Theme</vt:lpstr>
      <vt:lpstr>      机器人: 基础篇</vt:lpstr>
      <vt:lpstr>PowerPoint 演示文稿</vt:lpstr>
      <vt:lpstr>目标</vt:lpstr>
      <vt:lpstr>         机器人的坐标转换</vt:lpstr>
      <vt:lpstr>笛卡尔系</vt:lpstr>
      <vt:lpstr>笛卡尔系</vt:lpstr>
      <vt:lpstr>向量</vt:lpstr>
      <vt:lpstr>向量的操作</vt:lpstr>
      <vt:lpstr>几何解释</vt:lpstr>
      <vt:lpstr>       增加维度</vt:lpstr>
      <vt:lpstr>三维笛卡尔系</vt:lpstr>
      <vt:lpstr>PowerPoint 演示文稿</vt:lpstr>
      <vt:lpstr>       内积</vt:lpstr>
      <vt:lpstr>         多维内积</vt:lpstr>
      <vt:lpstr>    欧几里得范数</vt:lpstr>
      <vt:lpstr>欧几里得范数</vt:lpstr>
      <vt:lpstr>PowerPoint 演示文稿</vt:lpstr>
      <vt:lpstr>         内积的性质</vt:lpstr>
      <vt:lpstr>         内积的性质</vt:lpstr>
      <vt:lpstr>         内积的性质</vt:lpstr>
      <vt:lpstr>          内积的性质</vt:lpstr>
      <vt:lpstr>余弦定理</vt:lpstr>
      <vt:lpstr>             几何解释</vt:lpstr>
      <vt:lpstr>     正交性</vt:lpstr>
      <vt:lpstr>PowerPoint 演示文稿</vt:lpstr>
      <vt:lpstr>   向量空间</vt:lpstr>
      <vt:lpstr>   向量空间</vt:lpstr>
      <vt:lpstr>基底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Fundamentals</dc:title>
  <dc:creator>安传旭</dc:creator>
  <cp:lastModifiedBy>安传旭</cp:lastModifiedBy>
  <cp:revision>41</cp:revision>
  <dcterms:created xsi:type="dcterms:W3CDTF">2017-07-21T10:27:03Z</dcterms:created>
  <dcterms:modified xsi:type="dcterms:W3CDTF">2017-07-26T07:53:37Z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2017-04-16T00:00:00Z</vt:filetime>
  </property>
  <property fmtid="{D5CDD505-2E9C-101B-9397-08002B2CF9AE}" pid="3" name="Creator">
    <vt:lpwstr>Acrobat PDFMaker 17 for PowerPoint</vt:lpwstr>
  </property>
  <property fmtid="{D5CDD505-2E9C-101B-9397-08002B2CF9AE}" pid="4" name="LastSaved">
    <vt:filetime>2017-07-21T00:00:00Z</vt:filetime>
  </property>
</Properties>
</file>