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300"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301"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Lst>
  <p:sldSz cx="13004800" cy="9753600"/>
  <p:notesSz cx="13004800" cy="97536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58" d="100"/>
          <a:sy n="58" d="100"/>
        </p:scale>
        <p:origin x="1474" y="8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75360" y="3023616"/>
            <a:ext cx="11054080" cy="2048255"/>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950720" y="5462016"/>
            <a:ext cx="9103360" cy="24384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800" b="0" i="0">
                <a:solidFill>
                  <a:schemeClr val="tx1"/>
                </a:solidFill>
                <a:latin typeface="Gill Sans MT"/>
                <a:cs typeface="Gill Sans MT"/>
              </a:defRPr>
            </a:lvl1pPr>
          </a:lstStyle>
          <a:p>
            <a:pPr marL="12700">
              <a:lnSpc>
                <a:spcPct val="100000"/>
              </a:lnSpc>
              <a:spcBef>
                <a:spcPts val="180"/>
              </a:spcBef>
            </a:pPr>
            <a:r>
              <a:rPr spc="-5" dirty="0"/>
              <a:t>© University of</a:t>
            </a:r>
            <a:r>
              <a:rPr dirty="0"/>
              <a:t> </a:t>
            </a:r>
            <a:r>
              <a:rPr spc="-5" dirty="0"/>
              <a:t>Pennsylvania</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8/8/2017</a:t>
            </a:fld>
            <a:endParaRPr lang="en-US"/>
          </a:p>
        </p:txBody>
      </p:sp>
      <p:sp>
        <p:nvSpPr>
          <p:cNvPr id="6" name="Holder 6"/>
          <p:cNvSpPr>
            <a:spLocks noGrp="1"/>
          </p:cNvSpPr>
          <p:nvPr>
            <p:ph type="sldNum" sz="quarter" idx="7"/>
          </p:nvPr>
        </p:nvSpPr>
        <p:spPr/>
        <p:txBody>
          <a:bodyPr lIns="0" tIns="0" rIns="0" bIns="0"/>
          <a:lstStyle>
            <a:lvl1pPr>
              <a:defRPr sz="1800" b="0" i="0">
                <a:solidFill>
                  <a:schemeClr val="tx1"/>
                </a:solidFill>
                <a:latin typeface="Gill Sans MT"/>
                <a:cs typeface="Gill Sans MT"/>
              </a:defRPr>
            </a:lvl1pPr>
          </a:lstStyle>
          <a:p>
            <a:pPr marL="69850">
              <a:lnSpc>
                <a:spcPct val="100000"/>
              </a:lnSpc>
              <a:spcBef>
                <a:spcPts val="180"/>
              </a:spcBef>
            </a:pPr>
            <a:r>
              <a:rPr spc="-5" dirty="0"/>
              <a:t>Robo1x-3</a:t>
            </a:r>
            <a:r>
              <a:rPr spc="430" dirty="0"/>
              <a:t> </a:t>
            </a:r>
            <a:fld id="{81D60167-4931-47E6-BA6A-407CBD079E47}" type="slidenum">
              <a:rPr dirty="0"/>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7200" b="0" i="0">
                <a:solidFill>
                  <a:schemeClr val="tx1"/>
                </a:solidFill>
                <a:latin typeface="Gill Sans MT"/>
                <a:cs typeface="Gill Sans MT"/>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defRPr sz="1800" b="0" i="0">
                <a:solidFill>
                  <a:schemeClr val="tx1"/>
                </a:solidFill>
                <a:latin typeface="Gill Sans MT"/>
                <a:cs typeface="Gill Sans MT"/>
              </a:defRPr>
            </a:lvl1pPr>
          </a:lstStyle>
          <a:p>
            <a:pPr marL="12700">
              <a:lnSpc>
                <a:spcPct val="100000"/>
              </a:lnSpc>
              <a:spcBef>
                <a:spcPts val="180"/>
              </a:spcBef>
            </a:pPr>
            <a:r>
              <a:rPr spc="-5" dirty="0"/>
              <a:t>© University of</a:t>
            </a:r>
            <a:r>
              <a:rPr dirty="0"/>
              <a:t> </a:t>
            </a:r>
            <a:r>
              <a:rPr spc="-5" dirty="0"/>
              <a:t>Pennsylvania</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8/8/2017</a:t>
            </a:fld>
            <a:endParaRPr lang="en-US"/>
          </a:p>
        </p:txBody>
      </p:sp>
      <p:sp>
        <p:nvSpPr>
          <p:cNvPr id="6" name="Holder 6"/>
          <p:cNvSpPr>
            <a:spLocks noGrp="1"/>
          </p:cNvSpPr>
          <p:nvPr>
            <p:ph type="sldNum" sz="quarter" idx="7"/>
          </p:nvPr>
        </p:nvSpPr>
        <p:spPr/>
        <p:txBody>
          <a:bodyPr lIns="0" tIns="0" rIns="0" bIns="0"/>
          <a:lstStyle>
            <a:lvl1pPr>
              <a:defRPr sz="1800" b="0" i="0">
                <a:solidFill>
                  <a:schemeClr val="tx1"/>
                </a:solidFill>
                <a:latin typeface="Gill Sans MT"/>
                <a:cs typeface="Gill Sans MT"/>
              </a:defRPr>
            </a:lvl1pPr>
          </a:lstStyle>
          <a:p>
            <a:pPr marL="69850">
              <a:lnSpc>
                <a:spcPct val="100000"/>
              </a:lnSpc>
              <a:spcBef>
                <a:spcPts val="180"/>
              </a:spcBef>
            </a:pPr>
            <a:r>
              <a:rPr spc="-5" dirty="0"/>
              <a:t>Robo1x-3</a:t>
            </a:r>
            <a:r>
              <a:rPr spc="430" dirty="0"/>
              <a:t> </a:t>
            </a:r>
            <a:fld id="{81D60167-4931-47E6-BA6A-407CBD079E47}" type="slidenum">
              <a:rPr dirty="0"/>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7200" b="0" i="0">
                <a:solidFill>
                  <a:schemeClr val="tx1"/>
                </a:solidFill>
                <a:latin typeface="Gill Sans MT"/>
                <a:cs typeface="Gill Sans MT"/>
              </a:defRPr>
            </a:lvl1pPr>
          </a:lstStyle>
          <a:p>
            <a:endParaRPr/>
          </a:p>
        </p:txBody>
      </p:sp>
      <p:sp>
        <p:nvSpPr>
          <p:cNvPr id="3" name="Holder 3"/>
          <p:cNvSpPr>
            <a:spLocks noGrp="1"/>
          </p:cNvSpPr>
          <p:nvPr>
            <p:ph sz="half" idx="2"/>
          </p:nvPr>
        </p:nvSpPr>
        <p:spPr>
          <a:xfrm>
            <a:off x="650240" y="2243328"/>
            <a:ext cx="5657088" cy="6437376"/>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697472" y="2243328"/>
            <a:ext cx="5657088" cy="6437376"/>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800" b="0" i="0">
                <a:solidFill>
                  <a:schemeClr val="tx1"/>
                </a:solidFill>
                <a:latin typeface="Gill Sans MT"/>
                <a:cs typeface="Gill Sans MT"/>
              </a:defRPr>
            </a:lvl1pPr>
          </a:lstStyle>
          <a:p>
            <a:pPr marL="12700">
              <a:lnSpc>
                <a:spcPct val="100000"/>
              </a:lnSpc>
              <a:spcBef>
                <a:spcPts val="180"/>
              </a:spcBef>
            </a:pPr>
            <a:r>
              <a:rPr spc="-5" dirty="0"/>
              <a:t>© University of</a:t>
            </a:r>
            <a:r>
              <a:rPr dirty="0"/>
              <a:t> </a:t>
            </a:r>
            <a:r>
              <a:rPr spc="-5" dirty="0"/>
              <a:t>Pennsylvania</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8/8/2017</a:t>
            </a:fld>
            <a:endParaRPr lang="en-US"/>
          </a:p>
        </p:txBody>
      </p:sp>
      <p:sp>
        <p:nvSpPr>
          <p:cNvPr id="7" name="Holder 7"/>
          <p:cNvSpPr>
            <a:spLocks noGrp="1"/>
          </p:cNvSpPr>
          <p:nvPr>
            <p:ph type="sldNum" sz="quarter" idx="7"/>
          </p:nvPr>
        </p:nvSpPr>
        <p:spPr/>
        <p:txBody>
          <a:bodyPr lIns="0" tIns="0" rIns="0" bIns="0"/>
          <a:lstStyle>
            <a:lvl1pPr>
              <a:defRPr sz="1800" b="0" i="0">
                <a:solidFill>
                  <a:schemeClr val="tx1"/>
                </a:solidFill>
                <a:latin typeface="Gill Sans MT"/>
                <a:cs typeface="Gill Sans MT"/>
              </a:defRPr>
            </a:lvl1pPr>
          </a:lstStyle>
          <a:p>
            <a:pPr marL="69850">
              <a:lnSpc>
                <a:spcPct val="100000"/>
              </a:lnSpc>
              <a:spcBef>
                <a:spcPts val="180"/>
              </a:spcBef>
            </a:pPr>
            <a:r>
              <a:rPr spc="-5" dirty="0"/>
              <a:t>Robo1x-3</a:t>
            </a:r>
            <a:r>
              <a:rPr spc="430" dirty="0"/>
              <a:t> </a:t>
            </a:r>
            <a:fld id="{81D60167-4931-47E6-BA6A-407CBD079E47}" type="slidenum">
              <a:rPr dirty="0"/>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7200" b="0" i="0">
                <a:solidFill>
                  <a:schemeClr val="tx1"/>
                </a:solidFill>
                <a:latin typeface="Gill Sans MT"/>
                <a:cs typeface="Gill Sans MT"/>
              </a:defRPr>
            </a:lvl1pPr>
          </a:lstStyle>
          <a:p>
            <a:endParaRPr/>
          </a:p>
        </p:txBody>
      </p:sp>
      <p:sp>
        <p:nvSpPr>
          <p:cNvPr id="3" name="Holder 3"/>
          <p:cNvSpPr>
            <a:spLocks noGrp="1"/>
          </p:cNvSpPr>
          <p:nvPr>
            <p:ph type="ftr" sz="quarter" idx="5"/>
          </p:nvPr>
        </p:nvSpPr>
        <p:spPr/>
        <p:txBody>
          <a:bodyPr lIns="0" tIns="0" rIns="0" bIns="0"/>
          <a:lstStyle>
            <a:lvl1pPr>
              <a:defRPr sz="1800" b="0" i="0">
                <a:solidFill>
                  <a:schemeClr val="tx1"/>
                </a:solidFill>
                <a:latin typeface="Gill Sans MT"/>
                <a:cs typeface="Gill Sans MT"/>
              </a:defRPr>
            </a:lvl1pPr>
          </a:lstStyle>
          <a:p>
            <a:pPr marL="12700">
              <a:lnSpc>
                <a:spcPct val="100000"/>
              </a:lnSpc>
              <a:spcBef>
                <a:spcPts val="180"/>
              </a:spcBef>
            </a:pPr>
            <a:r>
              <a:rPr spc="-5" dirty="0"/>
              <a:t>© University of</a:t>
            </a:r>
            <a:r>
              <a:rPr dirty="0"/>
              <a:t> </a:t>
            </a:r>
            <a:r>
              <a:rPr spc="-5" dirty="0"/>
              <a:t>Pennsylvania</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8/8/2017</a:t>
            </a:fld>
            <a:endParaRPr lang="en-US"/>
          </a:p>
        </p:txBody>
      </p:sp>
      <p:sp>
        <p:nvSpPr>
          <p:cNvPr id="5" name="Holder 5"/>
          <p:cNvSpPr>
            <a:spLocks noGrp="1"/>
          </p:cNvSpPr>
          <p:nvPr>
            <p:ph type="sldNum" sz="quarter" idx="7"/>
          </p:nvPr>
        </p:nvSpPr>
        <p:spPr/>
        <p:txBody>
          <a:bodyPr lIns="0" tIns="0" rIns="0" bIns="0"/>
          <a:lstStyle>
            <a:lvl1pPr>
              <a:defRPr sz="1800" b="0" i="0">
                <a:solidFill>
                  <a:schemeClr val="tx1"/>
                </a:solidFill>
                <a:latin typeface="Gill Sans MT"/>
                <a:cs typeface="Gill Sans MT"/>
              </a:defRPr>
            </a:lvl1pPr>
          </a:lstStyle>
          <a:p>
            <a:pPr marL="69850">
              <a:lnSpc>
                <a:spcPct val="100000"/>
              </a:lnSpc>
              <a:spcBef>
                <a:spcPts val="180"/>
              </a:spcBef>
            </a:pPr>
            <a:r>
              <a:rPr spc="-5" dirty="0"/>
              <a:t>Robo1x-3</a:t>
            </a:r>
            <a:r>
              <a:rPr spc="430" dirty="0"/>
              <a:t> </a:t>
            </a:r>
            <a:fld id="{81D60167-4931-47E6-BA6A-407CBD079E47}" type="slidenum">
              <a:rPr dirty="0"/>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800" b="0" i="0">
                <a:solidFill>
                  <a:schemeClr val="tx1"/>
                </a:solidFill>
                <a:latin typeface="Gill Sans MT"/>
                <a:cs typeface="Gill Sans MT"/>
              </a:defRPr>
            </a:lvl1pPr>
          </a:lstStyle>
          <a:p>
            <a:pPr marL="12700">
              <a:lnSpc>
                <a:spcPct val="100000"/>
              </a:lnSpc>
              <a:spcBef>
                <a:spcPts val="180"/>
              </a:spcBef>
            </a:pPr>
            <a:r>
              <a:rPr spc="-5" dirty="0"/>
              <a:t>© University of</a:t>
            </a:r>
            <a:r>
              <a:rPr dirty="0"/>
              <a:t> </a:t>
            </a:r>
            <a:r>
              <a:rPr spc="-5" dirty="0"/>
              <a:t>Pennsylvania</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8/8/2017</a:t>
            </a:fld>
            <a:endParaRPr lang="en-US"/>
          </a:p>
        </p:txBody>
      </p:sp>
      <p:sp>
        <p:nvSpPr>
          <p:cNvPr id="4" name="Holder 4"/>
          <p:cNvSpPr>
            <a:spLocks noGrp="1"/>
          </p:cNvSpPr>
          <p:nvPr>
            <p:ph type="sldNum" sz="quarter" idx="7"/>
          </p:nvPr>
        </p:nvSpPr>
        <p:spPr/>
        <p:txBody>
          <a:bodyPr lIns="0" tIns="0" rIns="0" bIns="0"/>
          <a:lstStyle>
            <a:lvl1pPr>
              <a:defRPr sz="1800" b="0" i="0">
                <a:solidFill>
                  <a:schemeClr val="tx1"/>
                </a:solidFill>
                <a:latin typeface="Gill Sans MT"/>
                <a:cs typeface="Gill Sans MT"/>
              </a:defRPr>
            </a:lvl1pPr>
          </a:lstStyle>
          <a:p>
            <a:pPr marL="69850">
              <a:lnSpc>
                <a:spcPct val="100000"/>
              </a:lnSpc>
              <a:spcBef>
                <a:spcPts val="180"/>
              </a:spcBef>
            </a:pPr>
            <a:r>
              <a:rPr spc="-5" dirty="0"/>
              <a:t>Robo1x-3</a:t>
            </a:r>
            <a:r>
              <a:rPr spc="430" dirty="0"/>
              <a:t> </a:t>
            </a:r>
            <a:fld id="{81D60167-4931-47E6-BA6A-407CBD079E47}" type="slidenum">
              <a:rPr dirty="0"/>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2396604" y="279336"/>
            <a:ext cx="8211591" cy="1229360"/>
          </a:xfrm>
          <a:prstGeom prst="rect">
            <a:avLst/>
          </a:prstGeom>
        </p:spPr>
        <p:txBody>
          <a:bodyPr wrap="square" lIns="0" tIns="0" rIns="0" bIns="0">
            <a:spAutoFit/>
          </a:bodyPr>
          <a:lstStyle>
            <a:lvl1pPr>
              <a:defRPr sz="7200" b="0" i="0">
                <a:solidFill>
                  <a:schemeClr val="tx1"/>
                </a:solidFill>
                <a:latin typeface="Gill Sans MT"/>
                <a:cs typeface="Gill Sans MT"/>
              </a:defRPr>
            </a:lvl1pPr>
          </a:lstStyle>
          <a:p>
            <a:endParaRPr/>
          </a:p>
        </p:txBody>
      </p:sp>
      <p:sp>
        <p:nvSpPr>
          <p:cNvPr id="3" name="Holder 3"/>
          <p:cNvSpPr>
            <a:spLocks noGrp="1"/>
          </p:cNvSpPr>
          <p:nvPr>
            <p:ph type="body" idx="1"/>
          </p:nvPr>
        </p:nvSpPr>
        <p:spPr>
          <a:xfrm>
            <a:off x="650240" y="2243328"/>
            <a:ext cx="11704320" cy="6437376"/>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92053" y="9395321"/>
            <a:ext cx="2658745" cy="340359"/>
          </a:xfrm>
          <a:prstGeom prst="rect">
            <a:avLst/>
          </a:prstGeom>
        </p:spPr>
        <p:txBody>
          <a:bodyPr wrap="square" lIns="0" tIns="0" rIns="0" bIns="0">
            <a:spAutoFit/>
          </a:bodyPr>
          <a:lstStyle>
            <a:lvl1pPr>
              <a:defRPr sz="1800" b="0" i="0">
                <a:solidFill>
                  <a:schemeClr val="tx1"/>
                </a:solidFill>
                <a:latin typeface="Gill Sans MT"/>
                <a:cs typeface="Gill Sans MT"/>
              </a:defRPr>
            </a:lvl1pPr>
          </a:lstStyle>
          <a:p>
            <a:pPr marL="12700">
              <a:lnSpc>
                <a:spcPct val="100000"/>
              </a:lnSpc>
              <a:spcBef>
                <a:spcPts val="180"/>
              </a:spcBef>
            </a:pPr>
            <a:r>
              <a:rPr spc="-5" dirty="0"/>
              <a:t>© University of</a:t>
            </a:r>
            <a:r>
              <a:rPr dirty="0"/>
              <a:t> </a:t>
            </a:r>
            <a:r>
              <a:rPr spc="-5" dirty="0"/>
              <a:t>Pennsylvania</a:t>
            </a:r>
          </a:p>
        </p:txBody>
      </p:sp>
      <p:sp>
        <p:nvSpPr>
          <p:cNvPr id="5" name="Holder 5"/>
          <p:cNvSpPr>
            <a:spLocks noGrp="1"/>
          </p:cNvSpPr>
          <p:nvPr>
            <p:ph type="dt" sz="half" idx="6"/>
          </p:nvPr>
        </p:nvSpPr>
        <p:spPr>
          <a:xfrm>
            <a:off x="650240" y="9070848"/>
            <a:ext cx="2991104" cy="48768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8/8/2017</a:t>
            </a:fld>
            <a:endParaRPr lang="en-US"/>
          </a:p>
        </p:txBody>
      </p:sp>
      <p:sp>
        <p:nvSpPr>
          <p:cNvPr id="6" name="Holder 6"/>
          <p:cNvSpPr>
            <a:spLocks noGrp="1"/>
          </p:cNvSpPr>
          <p:nvPr>
            <p:ph type="sldNum" sz="quarter" idx="7"/>
          </p:nvPr>
        </p:nvSpPr>
        <p:spPr>
          <a:xfrm>
            <a:off x="11453337" y="9369216"/>
            <a:ext cx="1314450" cy="340359"/>
          </a:xfrm>
          <a:prstGeom prst="rect">
            <a:avLst/>
          </a:prstGeom>
        </p:spPr>
        <p:txBody>
          <a:bodyPr wrap="square" lIns="0" tIns="0" rIns="0" bIns="0">
            <a:spAutoFit/>
          </a:bodyPr>
          <a:lstStyle>
            <a:lvl1pPr>
              <a:defRPr sz="1800" b="0" i="0">
                <a:solidFill>
                  <a:schemeClr val="tx1"/>
                </a:solidFill>
                <a:latin typeface="Gill Sans MT"/>
                <a:cs typeface="Gill Sans MT"/>
              </a:defRPr>
            </a:lvl1pPr>
          </a:lstStyle>
          <a:p>
            <a:pPr marL="69850">
              <a:lnSpc>
                <a:spcPct val="100000"/>
              </a:lnSpc>
              <a:spcBef>
                <a:spcPts val="180"/>
              </a:spcBef>
            </a:pPr>
            <a:r>
              <a:rPr spc="-5" dirty="0"/>
              <a:t>Robo1x-3</a:t>
            </a:r>
            <a:r>
              <a:rPr spc="430" dirty="0"/>
              <a:t> </a:t>
            </a:r>
            <a:fld id="{81D60167-4931-47E6-BA6A-407CBD079E47}" type="slidenum">
              <a:rPr dirty="0"/>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7" Type="http://schemas.openxmlformats.org/officeDocument/2006/relationships/image" Target="../media/image35.pn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29.png"/></Relationships>
</file>

<file path=ppt/slides/_rels/slide1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4.xml"/><Relationship Id="rId4" Type="http://schemas.openxmlformats.org/officeDocument/2006/relationships/image" Target="../media/image40.png"/></Relationships>
</file>

<file path=ppt/slides/_rels/slide2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46.png"/><Relationship Id="rId7" Type="http://schemas.openxmlformats.org/officeDocument/2006/relationships/image" Target="../media/image50.png"/><Relationship Id="rId2" Type="http://schemas.openxmlformats.org/officeDocument/2006/relationships/image" Target="../media/image45.png"/><Relationship Id="rId1" Type="http://schemas.openxmlformats.org/officeDocument/2006/relationships/slideLayout" Target="../slideLayouts/slideLayout4.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s>
</file>

<file path=ppt/slides/_rels/slide26.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jpg"/><Relationship Id="rId1" Type="http://schemas.openxmlformats.org/officeDocument/2006/relationships/slideLayout" Target="../slideLayouts/slideLayout4.xml"/><Relationship Id="rId4" Type="http://schemas.openxmlformats.org/officeDocument/2006/relationships/image" Target="../media/image53.png"/></Relationships>
</file>

<file path=ppt/slides/_rels/slide27.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4.xml"/><Relationship Id="rId6" Type="http://schemas.openxmlformats.org/officeDocument/2006/relationships/image" Target="../media/image63.png"/><Relationship Id="rId5" Type="http://schemas.openxmlformats.org/officeDocument/2006/relationships/image" Target="../media/image62.png"/><Relationship Id="rId4" Type="http://schemas.openxmlformats.org/officeDocument/2006/relationships/image" Target="../media/image61.png"/></Relationships>
</file>

<file path=ppt/slides/_rels/slide32.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4.xml"/><Relationship Id="rId6" Type="http://schemas.openxmlformats.org/officeDocument/2006/relationships/image" Target="../media/image71.png"/><Relationship Id="rId5" Type="http://schemas.openxmlformats.org/officeDocument/2006/relationships/image" Target="../media/image70.png"/><Relationship Id="rId4" Type="http://schemas.openxmlformats.org/officeDocument/2006/relationships/image" Target="../media/image69.png"/></Relationships>
</file>

<file path=ppt/slides/_rels/slide3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8.pn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80.png"/><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image" Target="../media/image82.png"/><Relationship Id="rId1" Type="http://schemas.openxmlformats.org/officeDocument/2006/relationships/slideLayout" Target="../slideLayouts/slideLayout4.xml"/><Relationship Id="rId4" Type="http://schemas.openxmlformats.org/officeDocument/2006/relationships/image" Target="../media/image84.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4.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677742" y="5184701"/>
            <a:ext cx="2972435" cy="3693319"/>
          </a:xfrm>
          <a:prstGeom prst="rect">
            <a:avLst/>
          </a:prstGeom>
        </p:spPr>
        <p:txBody>
          <a:bodyPr vert="horz" wrap="square" lIns="0" tIns="0" rIns="0" bIns="0" rtlCol="0">
            <a:spAutoFit/>
          </a:bodyPr>
          <a:lstStyle/>
          <a:p>
            <a:pPr marL="12700" marR="5080" indent="3810">
              <a:lnSpc>
                <a:spcPct val="200000"/>
              </a:lnSpc>
            </a:pPr>
            <a:r>
              <a:rPr lang="zh-CN" altLang="en-US" sz="6000" spc="-5" dirty="0">
                <a:latin typeface="Gill Sans MT"/>
                <a:cs typeface="Gill Sans MT"/>
              </a:rPr>
              <a:t>视频</a:t>
            </a:r>
            <a:r>
              <a:rPr sz="6000" spc="-80" dirty="0" smtClean="0">
                <a:latin typeface="Gill Sans MT"/>
                <a:cs typeface="Gill Sans MT"/>
              </a:rPr>
              <a:t> </a:t>
            </a:r>
            <a:r>
              <a:rPr sz="6000" spc="-5" dirty="0">
                <a:latin typeface="Gill Sans MT"/>
                <a:cs typeface="Gill Sans MT"/>
              </a:rPr>
              <a:t>3.1  </a:t>
            </a:r>
            <a:r>
              <a:rPr sz="6000" dirty="0">
                <a:latin typeface="Gill Sans MT"/>
                <a:cs typeface="Gill Sans MT"/>
              </a:rPr>
              <a:t>CJ</a:t>
            </a:r>
            <a:r>
              <a:rPr sz="6000" spc="-100" dirty="0">
                <a:latin typeface="Gill Sans MT"/>
                <a:cs typeface="Gill Sans MT"/>
              </a:rPr>
              <a:t> </a:t>
            </a:r>
            <a:r>
              <a:rPr sz="6000" spc="-5" dirty="0">
                <a:latin typeface="Gill Sans MT"/>
                <a:cs typeface="Gill Sans MT"/>
              </a:rPr>
              <a:t>Taylor</a:t>
            </a:r>
            <a:endParaRPr sz="6000" dirty="0">
              <a:latin typeface="Gill Sans MT"/>
              <a:cs typeface="Gill Sans MT"/>
            </a:endParaRPr>
          </a:p>
        </p:txBody>
      </p:sp>
      <p:sp>
        <p:nvSpPr>
          <p:cNvPr id="3" name="object 3"/>
          <p:cNvSpPr/>
          <p:nvPr/>
        </p:nvSpPr>
        <p:spPr>
          <a:xfrm>
            <a:off x="1545021" y="685800"/>
            <a:ext cx="9237875" cy="5196304"/>
          </a:xfrm>
          <a:prstGeom prst="rect">
            <a:avLst/>
          </a:prstGeom>
          <a:blipFill>
            <a:blip r:embed="rId2" cstate="print"/>
            <a:stretch>
              <a:fillRect/>
            </a:stretch>
          </a:blipFill>
        </p:spPr>
        <p:txBody>
          <a:bodyPr wrap="square" lIns="0" tIns="0" rIns="0" bIns="0" rtlCol="0"/>
          <a:lstStyle/>
          <a:p>
            <a:endParaRPr/>
          </a:p>
        </p:txBody>
      </p:sp>
      <p:sp>
        <p:nvSpPr>
          <p:cNvPr id="4" name="object 4"/>
          <p:cNvSpPr txBox="1">
            <a:spLocks noGrp="1"/>
          </p:cNvSpPr>
          <p:nvPr>
            <p:ph type="sldNum" sz="quarter" idx="7"/>
          </p:nvPr>
        </p:nvSpPr>
        <p:spPr>
          <a:prstGeom prst="rect">
            <a:avLst/>
          </a:prstGeom>
        </p:spPr>
        <p:txBody>
          <a:bodyPr vert="horz" wrap="square" lIns="0" tIns="22860" rIns="0" bIns="0" rtlCol="0">
            <a:spAutoFit/>
          </a:bodyPr>
          <a:lstStyle/>
          <a:p>
            <a:pPr marL="69850">
              <a:lnSpc>
                <a:spcPct val="100000"/>
              </a:lnSpc>
              <a:spcBef>
                <a:spcPts val="180"/>
              </a:spcBef>
            </a:pPr>
            <a:r>
              <a:rPr spc="-5" dirty="0"/>
              <a:t>Robo1x-3</a:t>
            </a:r>
            <a:r>
              <a:rPr spc="430" dirty="0"/>
              <a:t> </a:t>
            </a:r>
            <a:fld id="{81D60167-4931-47E6-BA6A-407CBD079E47}" type="slidenum">
              <a:rPr dirty="0"/>
              <a:t>1</a:t>
            </a:fld>
            <a:endParaRPr dirty="0"/>
          </a:p>
        </p:txBody>
      </p:sp>
      <p:sp>
        <p:nvSpPr>
          <p:cNvPr id="5" name="object 5"/>
          <p:cNvSpPr txBox="1">
            <a:spLocks noGrp="1"/>
          </p:cNvSpPr>
          <p:nvPr>
            <p:ph type="ftr" sz="quarter" idx="5"/>
          </p:nvPr>
        </p:nvSpPr>
        <p:spPr>
          <a:prstGeom prst="rect">
            <a:avLst/>
          </a:prstGeom>
        </p:spPr>
        <p:txBody>
          <a:bodyPr vert="horz" wrap="square" lIns="0" tIns="22860" rIns="0" bIns="0" rtlCol="0">
            <a:spAutoFit/>
          </a:bodyPr>
          <a:lstStyle/>
          <a:p>
            <a:pPr marL="12700">
              <a:lnSpc>
                <a:spcPct val="100000"/>
              </a:lnSpc>
              <a:spcBef>
                <a:spcPts val="180"/>
              </a:spcBef>
            </a:pPr>
            <a:r>
              <a:rPr spc="-5" dirty="0"/>
              <a:t>© University of</a:t>
            </a:r>
            <a:r>
              <a:rPr dirty="0"/>
              <a:t> </a:t>
            </a:r>
            <a:r>
              <a:rPr spc="-5" dirty="0"/>
              <a:t>Pennsylvania</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96604" y="279336"/>
            <a:ext cx="8211591" cy="1107996"/>
          </a:xfrm>
          <a:prstGeom prst="rect">
            <a:avLst/>
          </a:prstGeom>
        </p:spPr>
        <p:txBody>
          <a:bodyPr vert="horz" wrap="square" lIns="0" tIns="0" rIns="0" bIns="0" rtlCol="0">
            <a:spAutoFit/>
          </a:bodyPr>
          <a:lstStyle/>
          <a:p>
            <a:pPr marL="2700655">
              <a:lnSpc>
                <a:spcPct val="100000"/>
              </a:lnSpc>
            </a:pPr>
            <a:r>
              <a:rPr lang="zh-CN" altLang="en-US" spc="-5" dirty="0" smtClean="0"/>
              <a:t>    组</a:t>
            </a:r>
            <a:endParaRPr spc="-5" dirty="0"/>
          </a:p>
        </p:txBody>
      </p:sp>
      <p:sp>
        <p:nvSpPr>
          <p:cNvPr id="4" name="object 4"/>
          <p:cNvSpPr txBox="1"/>
          <p:nvPr/>
        </p:nvSpPr>
        <p:spPr>
          <a:xfrm>
            <a:off x="11453337" y="9369216"/>
            <a:ext cx="1301750" cy="340360"/>
          </a:xfrm>
          <a:prstGeom prst="rect">
            <a:avLst/>
          </a:prstGeom>
        </p:spPr>
        <p:txBody>
          <a:bodyPr vert="horz" wrap="square" lIns="0" tIns="22860" rIns="0" bIns="0" rtlCol="0">
            <a:spAutoFit/>
          </a:bodyPr>
          <a:lstStyle/>
          <a:p>
            <a:pPr marL="12700">
              <a:lnSpc>
                <a:spcPct val="100000"/>
              </a:lnSpc>
              <a:spcBef>
                <a:spcPts val="180"/>
              </a:spcBef>
            </a:pPr>
            <a:r>
              <a:rPr sz="1800" spc="-5" dirty="0">
                <a:latin typeface="Gill Sans MT"/>
                <a:cs typeface="Gill Sans MT"/>
              </a:rPr>
              <a:t>Robo1x-3</a:t>
            </a:r>
            <a:r>
              <a:rPr sz="1800" spc="430" dirty="0">
                <a:latin typeface="Gill Sans MT"/>
                <a:cs typeface="Gill Sans MT"/>
              </a:rPr>
              <a:t> </a:t>
            </a:r>
            <a:r>
              <a:rPr sz="1800" dirty="0">
                <a:latin typeface="Gill Sans MT"/>
                <a:cs typeface="Gill Sans MT"/>
              </a:rPr>
              <a:t>10</a:t>
            </a:r>
            <a:endParaRPr sz="1800">
              <a:latin typeface="Gill Sans MT"/>
              <a:cs typeface="Gill Sans MT"/>
            </a:endParaRPr>
          </a:p>
        </p:txBody>
      </p:sp>
      <p:sp>
        <p:nvSpPr>
          <p:cNvPr id="5" name="object 5"/>
          <p:cNvSpPr txBox="1">
            <a:spLocks noGrp="1"/>
          </p:cNvSpPr>
          <p:nvPr>
            <p:ph type="ftr" sz="quarter" idx="5"/>
          </p:nvPr>
        </p:nvSpPr>
        <p:spPr>
          <a:prstGeom prst="rect">
            <a:avLst/>
          </a:prstGeom>
        </p:spPr>
        <p:txBody>
          <a:bodyPr vert="horz" wrap="square" lIns="0" tIns="22860" rIns="0" bIns="0" rtlCol="0">
            <a:spAutoFit/>
          </a:bodyPr>
          <a:lstStyle/>
          <a:p>
            <a:pPr marL="12700">
              <a:lnSpc>
                <a:spcPct val="100000"/>
              </a:lnSpc>
              <a:spcBef>
                <a:spcPts val="180"/>
              </a:spcBef>
            </a:pPr>
            <a:r>
              <a:rPr spc="-5" dirty="0"/>
              <a:t>© University of</a:t>
            </a:r>
            <a:r>
              <a:rPr dirty="0"/>
              <a:t> </a:t>
            </a:r>
            <a:r>
              <a:rPr spc="-5" dirty="0"/>
              <a:t>Pennsylvania</a:t>
            </a:r>
          </a:p>
        </p:txBody>
      </p:sp>
      <p:sp>
        <p:nvSpPr>
          <p:cNvPr id="6" name="矩形 5"/>
          <p:cNvSpPr/>
          <p:nvPr/>
        </p:nvSpPr>
        <p:spPr>
          <a:xfrm>
            <a:off x="1778000" y="2133600"/>
            <a:ext cx="9372600" cy="523220"/>
          </a:xfrm>
          <a:prstGeom prst="rect">
            <a:avLst/>
          </a:prstGeom>
        </p:spPr>
        <p:txBody>
          <a:bodyPr wrap="square">
            <a:spAutoFit/>
          </a:bodyPr>
          <a:lstStyle/>
          <a:p>
            <a:r>
              <a:rPr lang="zh-CN" altLang="en-US" sz="2800" dirty="0" smtClean="0"/>
              <a:t>一些</a:t>
            </a:r>
            <a:r>
              <a:rPr lang="zh-CN" altLang="en-US" sz="2800" dirty="0"/>
              <a:t>组</a:t>
            </a:r>
            <a:r>
              <a:rPr lang="zh-CN" altLang="en-US" sz="2800" dirty="0" smtClean="0"/>
              <a:t>的</a:t>
            </a:r>
            <a:r>
              <a:rPr lang="zh-CN" altLang="en-US" sz="2800" dirty="0"/>
              <a:t>例子</a:t>
            </a:r>
            <a:r>
              <a:rPr lang="zh-CN" altLang="en-US" sz="2800" dirty="0" smtClean="0"/>
              <a:t>包括：</a:t>
            </a:r>
            <a:endParaRPr lang="zh-CN" altLang="en-US" sz="2800" dirty="0"/>
          </a:p>
        </p:txBody>
      </p:sp>
      <p:sp>
        <p:nvSpPr>
          <p:cNvPr id="7" name="矩形 6"/>
          <p:cNvSpPr/>
          <p:nvPr/>
        </p:nvSpPr>
        <p:spPr>
          <a:xfrm>
            <a:off x="3759200" y="3218422"/>
            <a:ext cx="7015062" cy="2246769"/>
          </a:xfrm>
          <a:prstGeom prst="rect">
            <a:avLst/>
          </a:prstGeom>
        </p:spPr>
        <p:txBody>
          <a:bodyPr wrap="none">
            <a:spAutoFit/>
          </a:bodyPr>
          <a:lstStyle/>
          <a:p>
            <a:pPr marL="457200" indent="-457200">
              <a:buFont typeface="Wingdings" panose="05000000000000000000" pitchFamily="2" charset="2"/>
              <a:buChar char="l"/>
            </a:pPr>
            <a:r>
              <a:rPr lang="zh-CN" altLang="en-US" sz="2800" dirty="0"/>
              <a:t>加法运算的所有整数</a:t>
            </a:r>
            <a:r>
              <a:rPr lang="zh-CN" altLang="en-US" sz="2800" dirty="0" smtClean="0"/>
              <a:t>集</a:t>
            </a:r>
            <a:endParaRPr lang="en-US" altLang="zh-CN" sz="2800" dirty="0" smtClean="0"/>
          </a:p>
          <a:p>
            <a:pPr marL="457200" indent="-457200">
              <a:buFont typeface="Wingdings" panose="05000000000000000000" pitchFamily="2" charset="2"/>
              <a:buChar char="l"/>
            </a:pPr>
            <a:endParaRPr lang="en-US" altLang="zh-CN" sz="2800" dirty="0"/>
          </a:p>
          <a:p>
            <a:pPr marL="457200" indent="-457200">
              <a:buFont typeface="Wingdings" panose="05000000000000000000" pitchFamily="2" charset="2"/>
              <a:buChar char="l"/>
            </a:pPr>
            <a:r>
              <a:rPr lang="zh-CN" altLang="en-US" sz="2800" dirty="0"/>
              <a:t>所有</a:t>
            </a:r>
            <a:r>
              <a:rPr lang="zh-CN" altLang="en-US" sz="2800" dirty="0" smtClean="0"/>
              <a:t>实数</a:t>
            </a:r>
            <a:r>
              <a:rPr lang="en-US" altLang="zh-CN" sz="2800" dirty="0" smtClean="0"/>
              <a:t>(</a:t>
            </a:r>
            <a:r>
              <a:rPr lang="zh-CN" altLang="en-US" sz="2800" dirty="0" smtClean="0"/>
              <a:t>除了</a:t>
            </a:r>
            <a:r>
              <a:rPr lang="zh-CN" altLang="en-US" sz="2800" dirty="0"/>
              <a:t>零和运算的</a:t>
            </a:r>
            <a:r>
              <a:rPr lang="zh-CN" altLang="en-US" sz="2800" dirty="0" smtClean="0"/>
              <a:t>运算</a:t>
            </a:r>
            <a:r>
              <a:rPr lang="en-US" altLang="zh-CN" sz="2800" dirty="0" smtClean="0"/>
              <a:t>)</a:t>
            </a:r>
            <a:r>
              <a:rPr lang="zh-CN" altLang="en-US" sz="2800" dirty="0" smtClean="0"/>
              <a:t>的集合</a:t>
            </a:r>
            <a:endParaRPr lang="en-US" altLang="zh-CN" sz="2800" dirty="0" smtClean="0"/>
          </a:p>
          <a:p>
            <a:pPr marL="457200" indent="-457200">
              <a:buFont typeface="Wingdings" panose="05000000000000000000" pitchFamily="2" charset="2"/>
              <a:buChar char="l"/>
            </a:pPr>
            <a:endParaRPr lang="en-US" altLang="zh-CN" sz="2800" dirty="0"/>
          </a:p>
          <a:p>
            <a:pPr marL="457200" indent="-457200">
              <a:buFont typeface="Wingdings" panose="05000000000000000000" pitchFamily="2" charset="2"/>
              <a:buChar char="l"/>
            </a:pPr>
            <a:r>
              <a:rPr lang="zh-CN" altLang="en-US" sz="2800" dirty="0"/>
              <a:t>二进制</a:t>
            </a:r>
            <a:r>
              <a:rPr lang="zh-CN" altLang="en-US" sz="2800" dirty="0" smtClean="0"/>
              <a:t>操作 </a:t>
            </a:r>
            <a:r>
              <a:rPr lang="en-US" altLang="zh-CN" sz="2800" dirty="0" err="1" smtClean="0"/>
              <a:t>xor</a:t>
            </a:r>
            <a:r>
              <a:rPr lang="en-US" altLang="zh-CN" sz="2800" dirty="0" smtClean="0"/>
              <a:t> </a:t>
            </a:r>
            <a:r>
              <a:rPr lang="zh-CN" altLang="en-US" sz="2800" dirty="0" smtClean="0"/>
              <a:t>的</a:t>
            </a:r>
            <a:r>
              <a:rPr lang="zh-CN" altLang="en-US" sz="2800" dirty="0"/>
              <a:t>所有二进制位数的集合</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2995295">
              <a:lnSpc>
                <a:spcPct val="100000"/>
              </a:lnSpc>
            </a:pPr>
            <a:r>
              <a:rPr spc="-5" dirty="0"/>
              <a:t>SO(3)</a:t>
            </a:r>
          </a:p>
        </p:txBody>
      </p:sp>
      <p:sp>
        <p:nvSpPr>
          <p:cNvPr id="4" name="object 4"/>
          <p:cNvSpPr txBox="1">
            <a:spLocks noGrp="1"/>
          </p:cNvSpPr>
          <p:nvPr>
            <p:ph type="sldNum" sz="quarter" idx="7"/>
          </p:nvPr>
        </p:nvSpPr>
        <p:spPr>
          <a:prstGeom prst="rect">
            <a:avLst/>
          </a:prstGeom>
        </p:spPr>
        <p:txBody>
          <a:bodyPr vert="horz" wrap="square" lIns="0" tIns="22860" rIns="0" bIns="0" rtlCol="0">
            <a:spAutoFit/>
          </a:bodyPr>
          <a:lstStyle/>
          <a:p>
            <a:pPr marL="12700">
              <a:lnSpc>
                <a:spcPct val="100000"/>
              </a:lnSpc>
              <a:spcBef>
                <a:spcPts val="180"/>
              </a:spcBef>
            </a:pPr>
            <a:r>
              <a:rPr spc="-5" dirty="0"/>
              <a:t>Robo1x-3</a:t>
            </a:r>
            <a:r>
              <a:rPr spc="430" dirty="0"/>
              <a:t> </a:t>
            </a:r>
            <a:fld id="{81D60167-4931-47E6-BA6A-407CBD079E47}" type="slidenum">
              <a:rPr dirty="0"/>
              <a:t>11</a:t>
            </a:fld>
            <a:endParaRPr dirty="0"/>
          </a:p>
        </p:txBody>
      </p:sp>
      <p:sp>
        <p:nvSpPr>
          <p:cNvPr id="5" name="object 5"/>
          <p:cNvSpPr txBox="1">
            <a:spLocks noGrp="1"/>
          </p:cNvSpPr>
          <p:nvPr>
            <p:ph type="ftr" sz="quarter" idx="5"/>
          </p:nvPr>
        </p:nvSpPr>
        <p:spPr>
          <a:prstGeom prst="rect">
            <a:avLst/>
          </a:prstGeom>
        </p:spPr>
        <p:txBody>
          <a:bodyPr vert="horz" wrap="square" lIns="0" tIns="22860" rIns="0" bIns="0" rtlCol="0">
            <a:spAutoFit/>
          </a:bodyPr>
          <a:lstStyle/>
          <a:p>
            <a:pPr marL="12700">
              <a:lnSpc>
                <a:spcPct val="100000"/>
              </a:lnSpc>
              <a:spcBef>
                <a:spcPts val="180"/>
              </a:spcBef>
            </a:pPr>
            <a:r>
              <a:rPr spc="-5" dirty="0"/>
              <a:t>© University of</a:t>
            </a:r>
            <a:r>
              <a:rPr dirty="0"/>
              <a:t> </a:t>
            </a:r>
            <a:r>
              <a:rPr spc="-5" dirty="0"/>
              <a:t>Pennsylvania</a:t>
            </a:r>
          </a:p>
        </p:txBody>
      </p:sp>
      <p:sp>
        <p:nvSpPr>
          <p:cNvPr id="6" name="矩形 5"/>
          <p:cNvSpPr/>
          <p:nvPr/>
        </p:nvSpPr>
        <p:spPr>
          <a:xfrm>
            <a:off x="2159000" y="2590800"/>
            <a:ext cx="8991600" cy="523220"/>
          </a:xfrm>
          <a:prstGeom prst="rect">
            <a:avLst/>
          </a:prstGeom>
        </p:spPr>
        <p:txBody>
          <a:bodyPr wrap="square">
            <a:spAutoFit/>
          </a:bodyPr>
          <a:lstStyle/>
          <a:p>
            <a:r>
              <a:rPr lang="zh-CN" altLang="en-US" sz="2800" dirty="0" smtClean="0"/>
              <a:t>集合</a:t>
            </a:r>
            <a:r>
              <a:rPr lang="en-US" altLang="zh-CN" sz="2800" dirty="0" smtClean="0"/>
              <a:t>SO(3)</a:t>
            </a:r>
            <a:r>
              <a:rPr lang="zh-CN" altLang="en-US" sz="2800" dirty="0"/>
              <a:t>与矩阵乘法的运算形成一个组</a:t>
            </a:r>
          </a:p>
        </p:txBody>
      </p:sp>
      <p:sp>
        <p:nvSpPr>
          <p:cNvPr id="7" name="矩形 6"/>
          <p:cNvSpPr/>
          <p:nvPr/>
        </p:nvSpPr>
        <p:spPr>
          <a:xfrm>
            <a:off x="3073400" y="3823479"/>
            <a:ext cx="2082621" cy="523220"/>
          </a:xfrm>
          <a:prstGeom prst="rect">
            <a:avLst/>
          </a:prstGeom>
        </p:spPr>
        <p:txBody>
          <a:bodyPr wrap="none">
            <a:spAutoFit/>
          </a:bodyPr>
          <a:lstStyle/>
          <a:p>
            <a:pPr marL="457200" indent="-457200">
              <a:buFont typeface="Wingdings" panose="05000000000000000000" pitchFamily="2" charset="2"/>
              <a:buChar char="l"/>
            </a:pPr>
            <a:r>
              <a:rPr lang="zh-CN" altLang="en-US" sz="2800" dirty="0" smtClean="0"/>
              <a:t>恒等式：</a:t>
            </a:r>
            <a:endParaRPr lang="zh-CN" altLang="en-US" sz="2800" dirty="0"/>
          </a:p>
        </p:txBody>
      </p:sp>
      <p:pic>
        <p:nvPicPr>
          <p:cNvPr id="8" name="图片 7"/>
          <p:cNvPicPr>
            <a:picLocks noChangeAspect="1"/>
          </p:cNvPicPr>
          <p:nvPr/>
        </p:nvPicPr>
        <p:blipFill>
          <a:blip r:embed="rId2"/>
          <a:stretch>
            <a:fillRect/>
          </a:stretch>
        </p:blipFill>
        <p:spPr>
          <a:xfrm>
            <a:off x="2750799" y="4572000"/>
            <a:ext cx="8476002" cy="1414811"/>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2995295">
              <a:lnSpc>
                <a:spcPct val="100000"/>
              </a:lnSpc>
            </a:pPr>
            <a:r>
              <a:rPr spc="-5" dirty="0"/>
              <a:t>SO(3)</a:t>
            </a:r>
          </a:p>
        </p:txBody>
      </p:sp>
      <p:sp>
        <p:nvSpPr>
          <p:cNvPr id="4" name="object 4"/>
          <p:cNvSpPr txBox="1">
            <a:spLocks noGrp="1"/>
          </p:cNvSpPr>
          <p:nvPr>
            <p:ph type="sldNum" sz="quarter" idx="7"/>
          </p:nvPr>
        </p:nvSpPr>
        <p:spPr>
          <a:prstGeom prst="rect">
            <a:avLst/>
          </a:prstGeom>
        </p:spPr>
        <p:txBody>
          <a:bodyPr vert="horz" wrap="square" lIns="0" tIns="22860" rIns="0" bIns="0" rtlCol="0">
            <a:spAutoFit/>
          </a:bodyPr>
          <a:lstStyle/>
          <a:p>
            <a:pPr marL="12700">
              <a:lnSpc>
                <a:spcPct val="100000"/>
              </a:lnSpc>
              <a:spcBef>
                <a:spcPts val="180"/>
              </a:spcBef>
            </a:pPr>
            <a:r>
              <a:rPr spc="-5" dirty="0"/>
              <a:t>Robo1x-3</a:t>
            </a:r>
            <a:r>
              <a:rPr spc="430" dirty="0"/>
              <a:t> </a:t>
            </a:r>
            <a:fld id="{81D60167-4931-47E6-BA6A-407CBD079E47}" type="slidenum">
              <a:rPr dirty="0"/>
              <a:t>12</a:t>
            </a:fld>
            <a:endParaRPr dirty="0"/>
          </a:p>
        </p:txBody>
      </p:sp>
      <p:sp>
        <p:nvSpPr>
          <p:cNvPr id="5" name="object 5"/>
          <p:cNvSpPr txBox="1">
            <a:spLocks noGrp="1"/>
          </p:cNvSpPr>
          <p:nvPr>
            <p:ph type="ftr" sz="quarter" idx="5"/>
          </p:nvPr>
        </p:nvSpPr>
        <p:spPr>
          <a:prstGeom prst="rect">
            <a:avLst/>
          </a:prstGeom>
        </p:spPr>
        <p:txBody>
          <a:bodyPr vert="horz" wrap="square" lIns="0" tIns="22860" rIns="0" bIns="0" rtlCol="0">
            <a:spAutoFit/>
          </a:bodyPr>
          <a:lstStyle/>
          <a:p>
            <a:pPr marL="12700">
              <a:lnSpc>
                <a:spcPct val="100000"/>
              </a:lnSpc>
              <a:spcBef>
                <a:spcPts val="180"/>
              </a:spcBef>
            </a:pPr>
            <a:r>
              <a:rPr spc="-5" dirty="0"/>
              <a:t>© University of</a:t>
            </a:r>
            <a:r>
              <a:rPr dirty="0"/>
              <a:t> </a:t>
            </a:r>
            <a:r>
              <a:rPr spc="-5" dirty="0"/>
              <a:t>Pennsylvania</a:t>
            </a:r>
          </a:p>
        </p:txBody>
      </p:sp>
      <p:sp>
        <p:nvSpPr>
          <p:cNvPr id="6" name="矩形 5"/>
          <p:cNvSpPr/>
          <p:nvPr/>
        </p:nvSpPr>
        <p:spPr>
          <a:xfrm>
            <a:off x="1701800" y="2133600"/>
            <a:ext cx="6373861" cy="523220"/>
          </a:xfrm>
          <a:prstGeom prst="rect">
            <a:avLst/>
          </a:prstGeom>
        </p:spPr>
        <p:txBody>
          <a:bodyPr wrap="none">
            <a:spAutoFit/>
          </a:bodyPr>
          <a:lstStyle/>
          <a:p>
            <a:r>
              <a:rPr lang="zh-CN" altLang="en-US" sz="2800" dirty="0" smtClean="0"/>
              <a:t>集合</a:t>
            </a:r>
            <a:r>
              <a:rPr lang="en-US" altLang="zh-CN" sz="2800" dirty="0" smtClean="0"/>
              <a:t>SO(3)</a:t>
            </a:r>
            <a:r>
              <a:rPr lang="zh-CN" altLang="en-US" sz="2800" dirty="0"/>
              <a:t>与矩阵乘法的运算形成一个组</a:t>
            </a:r>
          </a:p>
        </p:txBody>
      </p:sp>
      <p:sp>
        <p:nvSpPr>
          <p:cNvPr id="7" name="文本框 6"/>
          <p:cNvSpPr txBox="1"/>
          <p:nvPr/>
        </p:nvSpPr>
        <p:spPr>
          <a:xfrm>
            <a:off x="2388874" y="3255220"/>
            <a:ext cx="1723549" cy="523220"/>
          </a:xfrm>
          <a:prstGeom prst="rect">
            <a:avLst/>
          </a:prstGeom>
          <a:noFill/>
        </p:spPr>
        <p:txBody>
          <a:bodyPr wrap="none" rtlCol="0">
            <a:spAutoFit/>
          </a:bodyPr>
          <a:lstStyle/>
          <a:p>
            <a:pPr marL="457200" indent="-457200">
              <a:buFont typeface="Wingdings" panose="05000000000000000000" pitchFamily="2" charset="2"/>
              <a:buChar char="l"/>
            </a:pPr>
            <a:r>
              <a:rPr lang="zh-CN" altLang="en-US" sz="2800" dirty="0" smtClean="0"/>
              <a:t>闭包：</a:t>
            </a:r>
            <a:endParaRPr lang="zh-CN" altLang="en-US" sz="2800" dirty="0"/>
          </a:p>
        </p:txBody>
      </p:sp>
      <p:pic>
        <p:nvPicPr>
          <p:cNvPr id="9" name="图片 8"/>
          <p:cNvPicPr>
            <a:picLocks noChangeAspect="1"/>
          </p:cNvPicPr>
          <p:nvPr/>
        </p:nvPicPr>
        <p:blipFill>
          <a:blip r:embed="rId2"/>
          <a:stretch>
            <a:fillRect/>
          </a:stretch>
        </p:blipFill>
        <p:spPr>
          <a:xfrm>
            <a:off x="2750798" y="4155119"/>
            <a:ext cx="8351072" cy="4114490"/>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2995295">
              <a:lnSpc>
                <a:spcPct val="100000"/>
              </a:lnSpc>
            </a:pPr>
            <a:r>
              <a:rPr spc="-5" dirty="0"/>
              <a:t>SO(3)</a:t>
            </a:r>
          </a:p>
        </p:txBody>
      </p:sp>
      <p:sp>
        <p:nvSpPr>
          <p:cNvPr id="4" name="object 4"/>
          <p:cNvSpPr txBox="1">
            <a:spLocks noGrp="1"/>
          </p:cNvSpPr>
          <p:nvPr>
            <p:ph type="sldNum" sz="quarter" idx="7"/>
          </p:nvPr>
        </p:nvSpPr>
        <p:spPr>
          <a:prstGeom prst="rect">
            <a:avLst/>
          </a:prstGeom>
        </p:spPr>
        <p:txBody>
          <a:bodyPr vert="horz" wrap="square" lIns="0" tIns="22860" rIns="0" bIns="0" rtlCol="0">
            <a:spAutoFit/>
          </a:bodyPr>
          <a:lstStyle/>
          <a:p>
            <a:pPr marL="12700">
              <a:lnSpc>
                <a:spcPct val="100000"/>
              </a:lnSpc>
              <a:spcBef>
                <a:spcPts val="180"/>
              </a:spcBef>
            </a:pPr>
            <a:r>
              <a:rPr spc="-5" dirty="0"/>
              <a:t>Robo1x-3</a:t>
            </a:r>
            <a:r>
              <a:rPr spc="430" dirty="0"/>
              <a:t> </a:t>
            </a:r>
            <a:fld id="{81D60167-4931-47E6-BA6A-407CBD079E47}" type="slidenum">
              <a:rPr dirty="0"/>
              <a:t>13</a:t>
            </a:fld>
            <a:endParaRPr dirty="0"/>
          </a:p>
        </p:txBody>
      </p:sp>
      <p:sp>
        <p:nvSpPr>
          <p:cNvPr id="5" name="object 5"/>
          <p:cNvSpPr txBox="1">
            <a:spLocks noGrp="1"/>
          </p:cNvSpPr>
          <p:nvPr>
            <p:ph type="ftr" sz="quarter" idx="5"/>
          </p:nvPr>
        </p:nvSpPr>
        <p:spPr>
          <a:prstGeom prst="rect">
            <a:avLst/>
          </a:prstGeom>
        </p:spPr>
        <p:txBody>
          <a:bodyPr vert="horz" wrap="square" lIns="0" tIns="22860" rIns="0" bIns="0" rtlCol="0">
            <a:spAutoFit/>
          </a:bodyPr>
          <a:lstStyle/>
          <a:p>
            <a:pPr marL="12700">
              <a:lnSpc>
                <a:spcPct val="100000"/>
              </a:lnSpc>
              <a:spcBef>
                <a:spcPts val="180"/>
              </a:spcBef>
            </a:pPr>
            <a:r>
              <a:rPr spc="-5" dirty="0"/>
              <a:t>© University of</a:t>
            </a:r>
            <a:r>
              <a:rPr dirty="0"/>
              <a:t> </a:t>
            </a:r>
            <a:r>
              <a:rPr spc="-5" dirty="0"/>
              <a:t>Pennsylvania</a:t>
            </a:r>
          </a:p>
        </p:txBody>
      </p:sp>
      <p:sp>
        <p:nvSpPr>
          <p:cNvPr id="6" name="矩形 5"/>
          <p:cNvSpPr/>
          <p:nvPr/>
        </p:nvSpPr>
        <p:spPr>
          <a:xfrm>
            <a:off x="1854200" y="2133600"/>
            <a:ext cx="6373861" cy="523220"/>
          </a:xfrm>
          <a:prstGeom prst="rect">
            <a:avLst/>
          </a:prstGeom>
        </p:spPr>
        <p:txBody>
          <a:bodyPr wrap="none">
            <a:spAutoFit/>
          </a:bodyPr>
          <a:lstStyle/>
          <a:p>
            <a:r>
              <a:rPr lang="zh-CN" altLang="en-US" sz="2800" dirty="0" smtClean="0"/>
              <a:t>集合</a:t>
            </a:r>
            <a:r>
              <a:rPr lang="en-US" altLang="zh-CN" sz="2800" dirty="0" smtClean="0"/>
              <a:t>SO(3)</a:t>
            </a:r>
            <a:r>
              <a:rPr lang="zh-CN" altLang="en-US" sz="2800" dirty="0"/>
              <a:t>与矩阵乘法的运算形成一个组</a:t>
            </a:r>
          </a:p>
        </p:txBody>
      </p:sp>
      <p:sp>
        <p:nvSpPr>
          <p:cNvPr id="7" name="矩形 6"/>
          <p:cNvSpPr/>
          <p:nvPr/>
        </p:nvSpPr>
        <p:spPr>
          <a:xfrm>
            <a:off x="2378934" y="3333947"/>
            <a:ext cx="2082621" cy="523220"/>
          </a:xfrm>
          <a:prstGeom prst="rect">
            <a:avLst/>
          </a:prstGeom>
        </p:spPr>
        <p:txBody>
          <a:bodyPr wrap="none">
            <a:spAutoFit/>
          </a:bodyPr>
          <a:lstStyle/>
          <a:p>
            <a:pPr marL="457200" indent="-457200">
              <a:buFont typeface="Wingdings" panose="05000000000000000000" pitchFamily="2" charset="2"/>
              <a:buChar char="l"/>
            </a:pPr>
            <a:r>
              <a:rPr lang="zh-CN" altLang="en-US" sz="2800" dirty="0"/>
              <a:t>结合</a:t>
            </a:r>
            <a:r>
              <a:rPr lang="zh-CN" altLang="en-US" sz="2800" dirty="0" smtClean="0"/>
              <a:t>性：</a:t>
            </a:r>
            <a:endParaRPr lang="zh-CN" altLang="en-US" sz="2800" dirty="0"/>
          </a:p>
        </p:txBody>
      </p:sp>
      <p:pic>
        <p:nvPicPr>
          <p:cNvPr id="8" name="图片 7"/>
          <p:cNvPicPr>
            <a:picLocks noChangeAspect="1"/>
          </p:cNvPicPr>
          <p:nvPr/>
        </p:nvPicPr>
        <p:blipFill>
          <a:blip r:embed="rId2"/>
          <a:stretch>
            <a:fillRect/>
          </a:stretch>
        </p:blipFill>
        <p:spPr>
          <a:xfrm>
            <a:off x="4216400" y="3386170"/>
            <a:ext cx="6992240" cy="418773"/>
          </a:xfrm>
          <a:prstGeom prst="rect">
            <a:avLst/>
          </a:prstGeom>
        </p:spPr>
      </p:pic>
      <p:sp>
        <p:nvSpPr>
          <p:cNvPr id="9" name="矩形 8"/>
          <p:cNvSpPr/>
          <p:nvPr/>
        </p:nvSpPr>
        <p:spPr>
          <a:xfrm>
            <a:off x="2844800" y="4272683"/>
            <a:ext cx="8084264" cy="523220"/>
          </a:xfrm>
          <a:prstGeom prst="rect">
            <a:avLst/>
          </a:prstGeom>
        </p:spPr>
        <p:txBody>
          <a:bodyPr wrap="none">
            <a:spAutoFit/>
          </a:bodyPr>
          <a:lstStyle/>
          <a:p>
            <a:r>
              <a:rPr lang="zh-CN" altLang="en-US" sz="2800" dirty="0"/>
              <a:t>因为矩阵乘法</a:t>
            </a:r>
            <a:r>
              <a:rPr lang="zh-CN" altLang="en-US" sz="2800" dirty="0" smtClean="0"/>
              <a:t>是满足结合律</a:t>
            </a:r>
            <a:r>
              <a:rPr lang="zh-CN" altLang="en-US" sz="2800" dirty="0"/>
              <a:t>的</a:t>
            </a:r>
            <a:r>
              <a:rPr lang="zh-CN" altLang="en-US" sz="2800" dirty="0" smtClean="0"/>
              <a:t>，所以这</a:t>
            </a:r>
            <a:r>
              <a:rPr lang="zh-CN" altLang="en-US" sz="2800" dirty="0"/>
              <a:t>是成立</a:t>
            </a:r>
            <a:r>
              <a:rPr lang="zh-CN" altLang="en-US" sz="2800" dirty="0" smtClean="0"/>
              <a:t>的。</a:t>
            </a:r>
            <a:endParaRPr lang="zh-CN" altLang="en-US" sz="28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2995295">
              <a:lnSpc>
                <a:spcPct val="100000"/>
              </a:lnSpc>
            </a:pPr>
            <a:r>
              <a:rPr spc="-5" dirty="0"/>
              <a:t>SO(3)</a:t>
            </a:r>
          </a:p>
        </p:txBody>
      </p:sp>
      <p:sp>
        <p:nvSpPr>
          <p:cNvPr id="4" name="object 4"/>
          <p:cNvSpPr txBox="1">
            <a:spLocks noGrp="1"/>
          </p:cNvSpPr>
          <p:nvPr>
            <p:ph type="sldNum" sz="quarter" idx="7"/>
          </p:nvPr>
        </p:nvSpPr>
        <p:spPr>
          <a:prstGeom prst="rect">
            <a:avLst/>
          </a:prstGeom>
        </p:spPr>
        <p:txBody>
          <a:bodyPr vert="horz" wrap="square" lIns="0" tIns="22860" rIns="0" bIns="0" rtlCol="0">
            <a:spAutoFit/>
          </a:bodyPr>
          <a:lstStyle/>
          <a:p>
            <a:pPr marL="12700">
              <a:lnSpc>
                <a:spcPct val="100000"/>
              </a:lnSpc>
              <a:spcBef>
                <a:spcPts val="180"/>
              </a:spcBef>
            </a:pPr>
            <a:r>
              <a:rPr spc="-5" dirty="0"/>
              <a:t>Robo1x-3</a:t>
            </a:r>
            <a:r>
              <a:rPr spc="430" dirty="0"/>
              <a:t> </a:t>
            </a:r>
            <a:fld id="{81D60167-4931-47E6-BA6A-407CBD079E47}" type="slidenum">
              <a:rPr dirty="0"/>
              <a:t>14</a:t>
            </a:fld>
            <a:endParaRPr dirty="0"/>
          </a:p>
        </p:txBody>
      </p:sp>
      <p:sp>
        <p:nvSpPr>
          <p:cNvPr id="5" name="object 5"/>
          <p:cNvSpPr txBox="1">
            <a:spLocks noGrp="1"/>
          </p:cNvSpPr>
          <p:nvPr>
            <p:ph type="ftr" sz="quarter" idx="5"/>
          </p:nvPr>
        </p:nvSpPr>
        <p:spPr>
          <a:prstGeom prst="rect">
            <a:avLst/>
          </a:prstGeom>
        </p:spPr>
        <p:txBody>
          <a:bodyPr vert="horz" wrap="square" lIns="0" tIns="22860" rIns="0" bIns="0" rtlCol="0">
            <a:spAutoFit/>
          </a:bodyPr>
          <a:lstStyle/>
          <a:p>
            <a:pPr marL="12700">
              <a:lnSpc>
                <a:spcPct val="100000"/>
              </a:lnSpc>
              <a:spcBef>
                <a:spcPts val="180"/>
              </a:spcBef>
            </a:pPr>
            <a:r>
              <a:rPr spc="-5" dirty="0"/>
              <a:t>© University of</a:t>
            </a:r>
            <a:r>
              <a:rPr dirty="0"/>
              <a:t> </a:t>
            </a:r>
            <a:r>
              <a:rPr spc="-5" dirty="0"/>
              <a:t>Pennsylvania</a:t>
            </a:r>
          </a:p>
        </p:txBody>
      </p:sp>
      <p:sp>
        <p:nvSpPr>
          <p:cNvPr id="6" name="矩形 5"/>
          <p:cNvSpPr/>
          <p:nvPr/>
        </p:nvSpPr>
        <p:spPr>
          <a:xfrm>
            <a:off x="1854200" y="2133600"/>
            <a:ext cx="6373861" cy="523220"/>
          </a:xfrm>
          <a:prstGeom prst="rect">
            <a:avLst/>
          </a:prstGeom>
        </p:spPr>
        <p:txBody>
          <a:bodyPr wrap="none">
            <a:spAutoFit/>
          </a:bodyPr>
          <a:lstStyle/>
          <a:p>
            <a:r>
              <a:rPr lang="zh-CN" altLang="en-US" sz="2800" dirty="0" smtClean="0"/>
              <a:t>集合</a:t>
            </a:r>
            <a:r>
              <a:rPr lang="en-US" altLang="zh-CN" sz="2800" dirty="0" smtClean="0"/>
              <a:t>SO(3)</a:t>
            </a:r>
            <a:r>
              <a:rPr lang="zh-CN" altLang="en-US" sz="2800" dirty="0"/>
              <a:t>与矩阵乘法的运算形成一个组</a:t>
            </a:r>
          </a:p>
        </p:txBody>
      </p:sp>
      <p:sp>
        <p:nvSpPr>
          <p:cNvPr id="7" name="矩形 6"/>
          <p:cNvSpPr/>
          <p:nvPr/>
        </p:nvSpPr>
        <p:spPr>
          <a:xfrm>
            <a:off x="2616200" y="3281724"/>
            <a:ext cx="1364476" cy="523220"/>
          </a:xfrm>
          <a:prstGeom prst="rect">
            <a:avLst/>
          </a:prstGeom>
        </p:spPr>
        <p:txBody>
          <a:bodyPr wrap="none">
            <a:spAutoFit/>
          </a:bodyPr>
          <a:lstStyle/>
          <a:p>
            <a:pPr marL="457200" indent="-457200">
              <a:buFont typeface="Wingdings" panose="05000000000000000000" pitchFamily="2" charset="2"/>
              <a:buChar char="l"/>
            </a:pPr>
            <a:r>
              <a:rPr lang="zh-CN" altLang="en-US" sz="2800" dirty="0" smtClean="0"/>
              <a:t>逆：</a:t>
            </a:r>
            <a:endParaRPr lang="zh-CN" altLang="en-US" sz="2800" dirty="0"/>
          </a:p>
        </p:txBody>
      </p:sp>
      <p:pic>
        <p:nvPicPr>
          <p:cNvPr id="8" name="图片 7"/>
          <p:cNvPicPr>
            <a:picLocks noChangeAspect="1"/>
          </p:cNvPicPr>
          <p:nvPr/>
        </p:nvPicPr>
        <p:blipFill>
          <a:blip r:embed="rId2"/>
          <a:stretch>
            <a:fillRect/>
          </a:stretch>
        </p:blipFill>
        <p:spPr>
          <a:xfrm>
            <a:off x="2487830" y="4366158"/>
            <a:ext cx="9190945" cy="723900"/>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82800" y="228600"/>
            <a:ext cx="8211591" cy="1062021"/>
          </a:xfrm>
          <a:prstGeom prst="rect">
            <a:avLst/>
          </a:prstGeom>
        </p:spPr>
        <p:txBody>
          <a:bodyPr vert="horz" wrap="square" lIns="0" tIns="45910" rIns="0" bIns="0" rtlCol="0">
            <a:spAutoFit/>
          </a:bodyPr>
          <a:lstStyle/>
          <a:p>
            <a:pPr marL="1082040" algn="ctr">
              <a:lnSpc>
                <a:spcPct val="100000"/>
              </a:lnSpc>
            </a:pPr>
            <a:r>
              <a:rPr lang="zh-CN" altLang="en-US" sz="6600" dirty="0" smtClean="0"/>
              <a:t>组的属性</a:t>
            </a:r>
            <a:endParaRPr sz="6600" dirty="0"/>
          </a:p>
        </p:txBody>
      </p:sp>
      <p:sp>
        <p:nvSpPr>
          <p:cNvPr id="4" name="object 4"/>
          <p:cNvSpPr txBox="1">
            <a:spLocks noGrp="1"/>
          </p:cNvSpPr>
          <p:nvPr>
            <p:ph type="sldNum" sz="quarter" idx="7"/>
          </p:nvPr>
        </p:nvSpPr>
        <p:spPr>
          <a:prstGeom prst="rect">
            <a:avLst/>
          </a:prstGeom>
        </p:spPr>
        <p:txBody>
          <a:bodyPr vert="horz" wrap="square" lIns="0" tIns="22860" rIns="0" bIns="0" rtlCol="0">
            <a:spAutoFit/>
          </a:bodyPr>
          <a:lstStyle/>
          <a:p>
            <a:pPr marL="12700">
              <a:lnSpc>
                <a:spcPct val="100000"/>
              </a:lnSpc>
              <a:spcBef>
                <a:spcPts val="180"/>
              </a:spcBef>
            </a:pPr>
            <a:r>
              <a:rPr spc="-5" dirty="0"/>
              <a:t>Robo1x-3</a:t>
            </a:r>
            <a:r>
              <a:rPr spc="430" dirty="0"/>
              <a:t> </a:t>
            </a:r>
            <a:fld id="{81D60167-4931-47E6-BA6A-407CBD079E47}" type="slidenum">
              <a:rPr dirty="0"/>
              <a:t>15</a:t>
            </a:fld>
            <a:endParaRPr dirty="0"/>
          </a:p>
        </p:txBody>
      </p:sp>
      <p:sp>
        <p:nvSpPr>
          <p:cNvPr id="5" name="object 5"/>
          <p:cNvSpPr txBox="1">
            <a:spLocks noGrp="1"/>
          </p:cNvSpPr>
          <p:nvPr>
            <p:ph type="ftr" sz="quarter" idx="5"/>
          </p:nvPr>
        </p:nvSpPr>
        <p:spPr>
          <a:prstGeom prst="rect">
            <a:avLst/>
          </a:prstGeom>
        </p:spPr>
        <p:txBody>
          <a:bodyPr vert="horz" wrap="square" lIns="0" tIns="22860" rIns="0" bIns="0" rtlCol="0">
            <a:spAutoFit/>
          </a:bodyPr>
          <a:lstStyle/>
          <a:p>
            <a:pPr marL="12700">
              <a:lnSpc>
                <a:spcPct val="100000"/>
              </a:lnSpc>
              <a:spcBef>
                <a:spcPts val="180"/>
              </a:spcBef>
            </a:pPr>
            <a:r>
              <a:rPr spc="-5" dirty="0"/>
              <a:t>© University of</a:t>
            </a:r>
            <a:r>
              <a:rPr dirty="0"/>
              <a:t> </a:t>
            </a:r>
            <a:r>
              <a:rPr spc="-5" dirty="0"/>
              <a:t>Pennsylvania</a:t>
            </a:r>
          </a:p>
        </p:txBody>
      </p:sp>
      <p:sp>
        <p:nvSpPr>
          <p:cNvPr id="6" name="矩形 5"/>
          <p:cNvSpPr/>
          <p:nvPr/>
        </p:nvSpPr>
        <p:spPr>
          <a:xfrm>
            <a:off x="1549400" y="2209800"/>
            <a:ext cx="9601200" cy="954107"/>
          </a:xfrm>
          <a:prstGeom prst="rect">
            <a:avLst/>
          </a:prstGeom>
        </p:spPr>
        <p:txBody>
          <a:bodyPr wrap="square">
            <a:spAutoFit/>
          </a:bodyPr>
          <a:lstStyle/>
          <a:p>
            <a:r>
              <a:rPr lang="zh-CN" altLang="en-US" sz="2800" dirty="0"/>
              <a:t>观察到一组旋转矩阵形成一个组，使我们可以立即利用一些有用的结果形成组理论</a:t>
            </a:r>
            <a:r>
              <a:rPr lang="zh-CN" altLang="en-US" sz="2800" dirty="0" smtClean="0"/>
              <a:t>。例如</a:t>
            </a:r>
            <a:r>
              <a:rPr lang="en-US" altLang="zh-CN" sz="2800" dirty="0"/>
              <a:t>:</a:t>
            </a:r>
            <a:endParaRPr lang="zh-CN" altLang="en-US" sz="2800" dirty="0"/>
          </a:p>
        </p:txBody>
      </p:sp>
      <p:sp>
        <p:nvSpPr>
          <p:cNvPr id="7" name="矩形 6"/>
          <p:cNvSpPr/>
          <p:nvPr/>
        </p:nvSpPr>
        <p:spPr>
          <a:xfrm>
            <a:off x="2921000" y="3723693"/>
            <a:ext cx="3159839" cy="523220"/>
          </a:xfrm>
          <a:prstGeom prst="rect">
            <a:avLst/>
          </a:prstGeom>
        </p:spPr>
        <p:txBody>
          <a:bodyPr wrap="none">
            <a:spAutoFit/>
          </a:bodyPr>
          <a:lstStyle/>
          <a:p>
            <a:pPr marL="457200" indent="-457200">
              <a:buFont typeface="Wingdings" panose="05000000000000000000" pitchFamily="2" charset="2"/>
              <a:buChar char="l"/>
            </a:pPr>
            <a:r>
              <a:rPr lang="zh-CN" altLang="en-US" sz="2800" dirty="0"/>
              <a:t>右</a:t>
            </a:r>
            <a:r>
              <a:rPr lang="zh-CN" altLang="en-US" sz="2800" dirty="0" smtClean="0"/>
              <a:t>逆等于左逆：</a:t>
            </a:r>
            <a:endParaRPr lang="zh-CN" altLang="en-US" sz="2800" dirty="0"/>
          </a:p>
        </p:txBody>
      </p:sp>
      <p:pic>
        <p:nvPicPr>
          <p:cNvPr id="8" name="图片 7"/>
          <p:cNvPicPr>
            <a:picLocks noChangeAspect="1"/>
          </p:cNvPicPr>
          <p:nvPr/>
        </p:nvPicPr>
        <p:blipFill>
          <a:blip r:embed="rId2"/>
          <a:stretch>
            <a:fillRect/>
          </a:stretch>
        </p:blipFill>
        <p:spPr>
          <a:xfrm>
            <a:off x="5092699" y="4348162"/>
            <a:ext cx="3644901" cy="1366838"/>
          </a:xfrm>
          <a:prstGeom prst="rect">
            <a:avLst/>
          </a:prstGeom>
        </p:spPr>
      </p:pic>
      <p:sp>
        <p:nvSpPr>
          <p:cNvPr id="9" name="矩形 8"/>
          <p:cNvSpPr/>
          <p:nvPr/>
        </p:nvSpPr>
        <p:spPr>
          <a:xfrm>
            <a:off x="2921000" y="6096000"/>
            <a:ext cx="3518912" cy="1384995"/>
          </a:xfrm>
          <a:prstGeom prst="rect">
            <a:avLst/>
          </a:prstGeom>
        </p:spPr>
        <p:txBody>
          <a:bodyPr wrap="none">
            <a:spAutoFit/>
          </a:bodyPr>
          <a:lstStyle/>
          <a:p>
            <a:pPr marL="457200" indent="-457200">
              <a:buFont typeface="Wingdings" panose="05000000000000000000" pitchFamily="2" charset="2"/>
              <a:buChar char="l"/>
            </a:pPr>
            <a:r>
              <a:rPr lang="zh-CN" altLang="en-US" sz="2800" dirty="0"/>
              <a:t>本身</a:t>
            </a:r>
            <a:r>
              <a:rPr lang="zh-CN" altLang="en-US" sz="2800" dirty="0" smtClean="0"/>
              <a:t>元素</a:t>
            </a:r>
            <a:r>
              <a:rPr lang="zh-CN" altLang="en-US" sz="2800" dirty="0"/>
              <a:t>的</a:t>
            </a:r>
            <a:r>
              <a:rPr lang="zh-CN" altLang="en-US" sz="2800" dirty="0" smtClean="0"/>
              <a:t>唯一性</a:t>
            </a:r>
            <a:endParaRPr lang="en-US" altLang="zh-CN" sz="2800" dirty="0" smtClean="0"/>
          </a:p>
          <a:p>
            <a:pPr marL="457200" indent="-457200">
              <a:buFont typeface="Wingdings" panose="05000000000000000000" pitchFamily="2" charset="2"/>
              <a:buChar char="l"/>
            </a:pPr>
            <a:endParaRPr lang="en-US" altLang="zh-CN" sz="2800" dirty="0"/>
          </a:p>
          <a:p>
            <a:pPr marL="457200" indent="-457200">
              <a:buFont typeface="Wingdings" panose="05000000000000000000" pitchFamily="2" charset="2"/>
              <a:buChar char="l"/>
            </a:pPr>
            <a:r>
              <a:rPr lang="zh-CN" altLang="en-US" sz="2800" dirty="0" smtClean="0"/>
              <a:t>逆的唯一性</a:t>
            </a:r>
            <a:endParaRPr lang="zh-CN" altLang="en-US" sz="28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677742" y="5184701"/>
            <a:ext cx="2972435" cy="3769995"/>
          </a:xfrm>
          <a:prstGeom prst="rect">
            <a:avLst/>
          </a:prstGeom>
        </p:spPr>
        <p:txBody>
          <a:bodyPr vert="horz" wrap="square" lIns="0" tIns="0" rIns="0" bIns="0" rtlCol="0">
            <a:spAutoFit/>
          </a:bodyPr>
          <a:lstStyle/>
          <a:p>
            <a:pPr marL="12700" marR="5080" indent="3810">
              <a:lnSpc>
                <a:spcPct val="200000"/>
              </a:lnSpc>
            </a:pPr>
            <a:r>
              <a:rPr lang="zh-CN" altLang="en-US" sz="6000" spc="-5" dirty="0">
                <a:latin typeface="Gill Sans MT"/>
                <a:cs typeface="Gill Sans MT"/>
              </a:rPr>
              <a:t>视频</a:t>
            </a:r>
            <a:r>
              <a:rPr sz="6000" spc="-80" dirty="0" smtClean="0">
                <a:latin typeface="Gill Sans MT"/>
                <a:cs typeface="Gill Sans MT"/>
              </a:rPr>
              <a:t> </a:t>
            </a:r>
            <a:r>
              <a:rPr sz="6000" spc="-5" dirty="0">
                <a:latin typeface="Gill Sans MT"/>
                <a:cs typeface="Gill Sans MT"/>
              </a:rPr>
              <a:t>3.3  </a:t>
            </a:r>
            <a:r>
              <a:rPr sz="6000" dirty="0">
                <a:latin typeface="Gill Sans MT"/>
                <a:cs typeface="Gill Sans MT"/>
              </a:rPr>
              <a:t>CJ</a:t>
            </a:r>
            <a:r>
              <a:rPr sz="6000" spc="-100" dirty="0">
                <a:latin typeface="Gill Sans MT"/>
                <a:cs typeface="Gill Sans MT"/>
              </a:rPr>
              <a:t> </a:t>
            </a:r>
            <a:r>
              <a:rPr sz="6000" spc="-5" dirty="0">
                <a:latin typeface="Gill Sans MT"/>
                <a:cs typeface="Gill Sans MT"/>
              </a:rPr>
              <a:t>Taylor</a:t>
            </a:r>
            <a:endParaRPr sz="6000" dirty="0">
              <a:latin typeface="Gill Sans MT"/>
              <a:cs typeface="Gill Sans MT"/>
            </a:endParaRPr>
          </a:p>
        </p:txBody>
      </p:sp>
      <p:sp>
        <p:nvSpPr>
          <p:cNvPr id="3" name="object 3"/>
          <p:cNvSpPr/>
          <p:nvPr/>
        </p:nvSpPr>
        <p:spPr>
          <a:xfrm>
            <a:off x="1545021" y="609600"/>
            <a:ext cx="9237875" cy="5196304"/>
          </a:xfrm>
          <a:prstGeom prst="rect">
            <a:avLst/>
          </a:prstGeom>
          <a:blipFill>
            <a:blip r:embed="rId2" cstate="print"/>
            <a:stretch>
              <a:fillRect/>
            </a:stretch>
          </a:blipFill>
        </p:spPr>
        <p:txBody>
          <a:bodyPr wrap="square" lIns="0" tIns="0" rIns="0" bIns="0" rtlCol="0"/>
          <a:lstStyle/>
          <a:p>
            <a:endParaRPr/>
          </a:p>
        </p:txBody>
      </p:sp>
      <p:sp>
        <p:nvSpPr>
          <p:cNvPr id="4" name="object 4"/>
          <p:cNvSpPr txBox="1">
            <a:spLocks noGrp="1"/>
          </p:cNvSpPr>
          <p:nvPr>
            <p:ph type="sldNum" sz="quarter" idx="7"/>
          </p:nvPr>
        </p:nvSpPr>
        <p:spPr>
          <a:prstGeom prst="rect">
            <a:avLst/>
          </a:prstGeom>
        </p:spPr>
        <p:txBody>
          <a:bodyPr vert="horz" wrap="square" lIns="0" tIns="22860" rIns="0" bIns="0" rtlCol="0">
            <a:spAutoFit/>
          </a:bodyPr>
          <a:lstStyle/>
          <a:p>
            <a:pPr marL="12700">
              <a:lnSpc>
                <a:spcPct val="100000"/>
              </a:lnSpc>
              <a:spcBef>
                <a:spcPts val="180"/>
              </a:spcBef>
            </a:pPr>
            <a:r>
              <a:rPr spc="-5" dirty="0"/>
              <a:t>Robo1x-3</a:t>
            </a:r>
            <a:r>
              <a:rPr spc="430" dirty="0"/>
              <a:t> </a:t>
            </a:r>
            <a:fld id="{81D60167-4931-47E6-BA6A-407CBD079E47}" type="slidenum">
              <a:rPr dirty="0"/>
              <a:t>16</a:t>
            </a:fld>
            <a:endParaRPr dirty="0"/>
          </a:p>
        </p:txBody>
      </p:sp>
      <p:sp>
        <p:nvSpPr>
          <p:cNvPr id="5" name="object 5"/>
          <p:cNvSpPr txBox="1">
            <a:spLocks noGrp="1"/>
          </p:cNvSpPr>
          <p:nvPr>
            <p:ph type="ftr" sz="quarter" idx="5"/>
          </p:nvPr>
        </p:nvSpPr>
        <p:spPr>
          <a:prstGeom prst="rect">
            <a:avLst/>
          </a:prstGeom>
        </p:spPr>
        <p:txBody>
          <a:bodyPr vert="horz" wrap="square" lIns="0" tIns="22860" rIns="0" bIns="0" rtlCol="0">
            <a:spAutoFit/>
          </a:bodyPr>
          <a:lstStyle/>
          <a:p>
            <a:pPr marL="12700">
              <a:lnSpc>
                <a:spcPct val="100000"/>
              </a:lnSpc>
              <a:spcBef>
                <a:spcPts val="180"/>
              </a:spcBef>
            </a:pPr>
            <a:r>
              <a:rPr spc="-5" dirty="0"/>
              <a:t>© University of</a:t>
            </a:r>
            <a:r>
              <a:rPr dirty="0"/>
              <a:t> </a:t>
            </a:r>
            <a:r>
              <a:rPr spc="-5" dirty="0"/>
              <a:t>Pennsylvania</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96604" y="279336"/>
            <a:ext cx="8211591" cy="1107996"/>
          </a:xfrm>
          <a:prstGeom prst="rect">
            <a:avLst/>
          </a:prstGeom>
        </p:spPr>
        <p:txBody>
          <a:bodyPr vert="horz" wrap="square" lIns="0" tIns="0" rIns="0" bIns="0" rtlCol="0">
            <a:spAutoFit/>
          </a:bodyPr>
          <a:lstStyle/>
          <a:p>
            <a:pPr marL="1043940">
              <a:lnSpc>
                <a:spcPct val="100000"/>
              </a:lnSpc>
            </a:pPr>
            <a:r>
              <a:rPr lang="zh-CN" altLang="en-US" spc="-5" dirty="0" smtClean="0"/>
              <a:t>       角速度</a:t>
            </a:r>
            <a:endParaRPr spc="-5" dirty="0"/>
          </a:p>
        </p:txBody>
      </p:sp>
      <p:sp>
        <p:nvSpPr>
          <p:cNvPr id="3" name="object 3"/>
          <p:cNvSpPr/>
          <p:nvPr/>
        </p:nvSpPr>
        <p:spPr>
          <a:xfrm>
            <a:off x="4357759" y="2798663"/>
            <a:ext cx="0" cy="2755265"/>
          </a:xfrm>
          <a:custGeom>
            <a:avLst/>
            <a:gdLst/>
            <a:ahLst/>
            <a:cxnLst/>
            <a:rect l="l" t="t" r="r" b="b"/>
            <a:pathLst>
              <a:path h="2755265">
                <a:moveTo>
                  <a:pt x="0" y="2755253"/>
                </a:moveTo>
                <a:lnTo>
                  <a:pt x="0" y="0"/>
                </a:lnTo>
              </a:path>
            </a:pathLst>
          </a:custGeom>
          <a:ln w="9524">
            <a:solidFill>
              <a:srgbClr val="000000"/>
            </a:solidFill>
            <a:prstDash val="lgDash"/>
          </a:ln>
        </p:spPr>
        <p:txBody>
          <a:bodyPr wrap="square" lIns="0" tIns="0" rIns="0" bIns="0" rtlCol="0"/>
          <a:lstStyle/>
          <a:p>
            <a:endParaRPr/>
          </a:p>
        </p:txBody>
      </p:sp>
      <p:sp>
        <p:nvSpPr>
          <p:cNvPr id="4" name="object 4"/>
          <p:cNvSpPr/>
          <p:nvPr/>
        </p:nvSpPr>
        <p:spPr>
          <a:xfrm>
            <a:off x="4346181" y="2778430"/>
            <a:ext cx="23495" cy="32384"/>
          </a:xfrm>
          <a:custGeom>
            <a:avLst/>
            <a:gdLst/>
            <a:ahLst/>
            <a:cxnLst/>
            <a:rect l="l" t="t" r="r" b="b"/>
            <a:pathLst>
              <a:path w="23495" h="32385">
                <a:moveTo>
                  <a:pt x="11578" y="20233"/>
                </a:moveTo>
                <a:lnTo>
                  <a:pt x="23156" y="31811"/>
                </a:lnTo>
                <a:lnTo>
                  <a:pt x="11578" y="0"/>
                </a:lnTo>
                <a:lnTo>
                  <a:pt x="0" y="31811"/>
                </a:lnTo>
                <a:lnTo>
                  <a:pt x="11578" y="20233"/>
                </a:lnTo>
                <a:close/>
              </a:path>
            </a:pathLst>
          </a:custGeom>
          <a:ln w="9524">
            <a:solidFill>
              <a:srgbClr val="000000"/>
            </a:solidFill>
          </a:ln>
        </p:spPr>
        <p:txBody>
          <a:bodyPr wrap="square" lIns="0" tIns="0" rIns="0" bIns="0" rtlCol="0"/>
          <a:lstStyle/>
          <a:p>
            <a:endParaRPr/>
          </a:p>
        </p:txBody>
      </p:sp>
      <p:sp>
        <p:nvSpPr>
          <p:cNvPr id="5" name="object 5"/>
          <p:cNvSpPr/>
          <p:nvPr/>
        </p:nvSpPr>
        <p:spPr>
          <a:xfrm>
            <a:off x="4357759" y="5553917"/>
            <a:ext cx="2680335" cy="0"/>
          </a:xfrm>
          <a:custGeom>
            <a:avLst/>
            <a:gdLst/>
            <a:ahLst/>
            <a:cxnLst/>
            <a:rect l="l" t="t" r="r" b="b"/>
            <a:pathLst>
              <a:path w="2680334">
                <a:moveTo>
                  <a:pt x="0" y="0"/>
                </a:moveTo>
                <a:lnTo>
                  <a:pt x="2680103" y="0"/>
                </a:lnTo>
              </a:path>
            </a:pathLst>
          </a:custGeom>
          <a:ln w="9524">
            <a:solidFill>
              <a:srgbClr val="000000"/>
            </a:solidFill>
            <a:prstDash val="lgDash"/>
          </a:ln>
        </p:spPr>
        <p:txBody>
          <a:bodyPr wrap="square" lIns="0" tIns="0" rIns="0" bIns="0" rtlCol="0"/>
          <a:lstStyle/>
          <a:p>
            <a:endParaRPr/>
          </a:p>
        </p:txBody>
      </p:sp>
      <p:sp>
        <p:nvSpPr>
          <p:cNvPr id="6" name="object 6"/>
          <p:cNvSpPr/>
          <p:nvPr/>
        </p:nvSpPr>
        <p:spPr>
          <a:xfrm>
            <a:off x="7026285" y="5542338"/>
            <a:ext cx="32384" cy="23495"/>
          </a:xfrm>
          <a:custGeom>
            <a:avLst/>
            <a:gdLst/>
            <a:ahLst/>
            <a:cxnLst/>
            <a:rect l="l" t="t" r="r" b="b"/>
            <a:pathLst>
              <a:path w="32384" h="23495">
                <a:moveTo>
                  <a:pt x="11578" y="11578"/>
                </a:moveTo>
                <a:lnTo>
                  <a:pt x="0" y="23156"/>
                </a:lnTo>
                <a:lnTo>
                  <a:pt x="31810" y="11578"/>
                </a:lnTo>
                <a:lnTo>
                  <a:pt x="0" y="0"/>
                </a:lnTo>
                <a:lnTo>
                  <a:pt x="11578" y="11578"/>
                </a:lnTo>
                <a:close/>
              </a:path>
            </a:pathLst>
          </a:custGeom>
          <a:ln w="9524">
            <a:solidFill>
              <a:srgbClr val="000000"/>
            </a:solidFill>
          </a:ln>
        </p:spPr>
        <p:txBody>
          <a:bodyPr wrap="square" lIns="0" tIns="0" rIns="0" bIns="0" rtlCol="0"/>
          <a:lstStyle/>
          <a:p>
            <a:endParaRPr/>
          </a:p>
        </p:txBody>
      </p:sp>
      <p:sp>
        <p:nvSpPr>
          <p:cNvPr id="7" name="object 7"/>
          <p:cNvSpPr/>
          <p:nvPr/>
        </p:nvSpPr>
        <p:spPr>
          <a:xfrm>
            <a:off x="2644311" y="5553917"/>
            <a:ext cx="1713864" cy="979805"/>
          </a:xfrm>
          <a:custGeom>
            <a:avLst/>
            <a:gdLst/>
            <a:ahLst/>
            <a:cxnLst/>
            <a:rect l="l" t="t" r="r" b="b"/>
            <a:pathLst>
              <a:path w="1713864" h="979804">
                <a:moveTo>
                  <a:pt x="1713447" y="0"/>
                </a:moveTo>
                <a:lnTo>
                  <a:pt x="0" y="979268"/>
                </a:lnTo>
              </a:path>
            </a:pathLst>
          </a:custGeom>
          <a:ln w="9524">
            <a:solidFill>
              <a:srgbClr val="000000"/>
            </a:solidFill>
            <a:prstDash val="lgDash"/>
          </a:ln>
        </p:spPr>
        <p:txBody>
          <a:bodyPr wrap="square" lIns="0" tIns="0" rIns="0" bIns="0" rtlCol="0"/>
          <a:lstStyle/>
          <a:p>
            <a:endParaRPr/>
          </a:p>
        </p:txBody>
      </p:sp>
      <p:sp>
        <p:nvSpPr>
          <p:cNvPr id="8" name="object 8"/>
          <p:cNvSpPr/>
          <p:nvPr/>
        </p:nvSpPr>
        <p:spPr>
          <a:xfrm>
            <a:off x="2626745" y="6517389"/>
            <a:ext cx="33655" cy="26034"/>
          </a:xfrm>
          <a:custGeom>
            <a:avLst/>
            <a:gdLst/>
            <a:ahLst/>
            <a:cxnLst/>
            <a:rect l="l" t="t" r="r" b="b"/>
            <a:pathLst>
              <a:path w="33655" h="26034">
                <a:moveTo>
                  <a:pt x="17566" y="15797"/>
                </a:moveTo>
                <a:lnTo>
                  <a:pt x="21873" y="0"/>
                </a:lnTo>
                <a:lnTo>
                  <a:pt x="0" y="25836"/>
                </a:lnTo>
                <a:lnTo>
                  <a:pt x="33364" y="20104"/>
                </a:lnTo>
                <a:lnTo>
                  <a:pt x="17566" y="15797"/>
                </a:lnTo>
                <a:close/>
              </a:path>
            </a:pathLst>
          </a:custGeom>
          <a:ln w="9524">
            <a:solidFill>
              <a:srgbClr val="000000"/>
            </a:solidFill>
          </a:ln>
        </p:spPr>
        <p:txBody>
          <a:bodyPr wrap="square" lIns="0" tIns="0" rIns="0" bIns="0" rtlCol="0"/>
          <a:lstStyle/>
          <a:p>
            <a:endParaRPr/>
          </a:p>
        </p:txBody>
      </p:sp>
      <p:sp>
        <p:nvSpPr>
          <p:cNvPr id="9" name="object 9"/>
          <p:cNvSpPr/>
          <p:nvPr/>
        </p:nvSpPr>
        <p:spPr>
          <a:xfrm>
            <a:off x="3246465" y="3236380"/>
            <a:ext cx="1111885" cy="2317750"/>
          </a:xfrm>
          <a:custGeom>
            <a:avLst/>
            <a:gdLst/>
            <a:ahLst/>
            <a:cxnLst/>
            <a:rect l="l" t="t" r="r" b="b"/>
            <a:pathLst>
              <a:path w="1111885" h="2317750">
                <a:moveTo>
                  <a:pt x="1111294" y="2317535"/>
                </a:moveTo>
                <a:lnTo>
                  <a:pt x="0" y="0"/>
                </a:lnTo>
              </a:path>
            </a:pathLst>
          </a:custGeom>
          <a:ln w="38099">
            <a:solidFill>
              <a:srgbClr val="000000"/>
            </a:solidFill>
          </a:ln>
        </p:spPr>
        <p:txBody>
          <a:bodyPr wrap="square" lIns="0" tIns="0" rIns="0" bIns="0" rtlCol="0"/>
          <a:lstStyle/>
          <a:p>
            <a:endParaRPr/>
          </a:p>
        </p:txBody>
      </p:sp>
      <p:sp>
        <p:nvSpPr>
          <p:cNvPr id="10" name="object 10"/>
          <p:cNvSpPr/>
          <p:nvPr/>
        </p:nvSpPr>
        <p:spPr>
          <a:xfrm>
            <a:off x="3211472" y="3163404"/>
            <a:ext cx="97155" cy="135255"/>
          </a:xfrm>
          <a:custGeom>
            <a:avLst/>
            <a:gdLst/>
            <a:ahLst/>
            <a:cxnLst/>
            <a:rect l="l" t="t" r="r" b="b"/>
            <a:pathLst>
              <a:path w="97154" h="135254">
                <a:moveTo>
                  <a:pt x="34992" y="72975"/>
                </a:moveTo>
                <a:lnTo>
                  <a:pt x="96778" y="94711"/>
                </a:lnTo>
                <a:lnTo>
                  <a:pt x="0" y="0"/>
                </a:lnTo>
                <a:lnTo>
                  <a:pt x="13257" y="134761"/>
                </a:lnTo>
                <a:lnTo>
                  <a:pt x="34992" y="72975"/>
                </a:lnTo>
                <a:close/>
              </a:path>
            </a:pathLst>
          </a:custGeom>
          <a:ln w="38099">
            <a:solidFill>
              <a:srgbClr val="000000"/>
            </a:solidFill>
          </a:ln>
        </p:spPr>
        <p:txBody>
          <a:bodyPr wrap="square" lIns="0" tIns="0" rIns="0" bIns="0" rtlCol="0"/>
          <a:lstStyle/>
          <a:p>
            <a:endParaRPr/>
          </a:p>
        </p:txBody>
      </p:sp>
      <p:sp>
        <p:nvSpPr>
          <p:cNvPr id="11" name="object 11"/>
          <p:cNvSpPr/>
          <p:nvPr/>
        </p:nvSpPr>
        <p:spPr>
          <a:xfrm>
            <a:off x="2745521" y="5070169"/>
            <a:ext cx="1612265" cy="483870"/>
          </a:xfrm>
          <a:custGeom>
            <a:avLst/>
            <a:gdLst/>
            <a:ahLst/>
            <a:cxnLst/>
            <a:rect l="l" t="t" r="r" b="b"/>
            <a:pathLst>
              <a:path w="1612264" h="483870">
                <a:moveTo>
                  <a:pt x="1612236" y="483746"/>
                </a:moveTo>
                <a:lnTo>
                  <a:pt x="0" y="0"/>
                </a:lnTo>
              </a:path>
            </a:pathLst>
          </a:custGeom>
          <a:ln w="38099">
            <a:solidFill>
              <a:srgbClr val="000000"/>
            </a:solidFill>
          </a:ln>
        </p:spPr>
        <p:txBody>
          <a:bodyPr wrap="square" lIns="0" tIns="0" rIns="0" bIns="0" rtlCol="0"/>
          <a:lstStyle/>
          <a:p>
            <a:endParaRPr/>
          </a:p>
        </p:txBody>
      </p:sp>
      <p:sp>
        <p:nvSpPr>
          <p:cNvPr id="12" name="object 12"/>
          <p:cNvSpPr/>
          <p:nvPr/>
        </p:nvSpPr>
        <p:spPr>
          <a:xfrm>
            <a:off x="2668004" y="5039119"/>
            <a:ext cx="135255" cy="88900"/>
          </a:xfrm>
          <a:custGeom>
            <a:avLst/>
            <a:gdLst/>
            <a:ahLst/>
            <a:cxnLst/>
            <a:rect l="l" t="t" r="r" b="b"/>
            <a:pathLst>
              <a:path w="135255" h="88900">
                <a:moveTo>
                  <a:pt x="77517" y="31049"/>
                </a:moveTo>
                <a:lnTo>
                  <a:pt x="135186" y="0"/>
                </a:lnTo>
                <a:lnTo>
                  <a:pt x="0" y="7790"/>
                </a:lnTo>
                <a:lnTo>
                  <a:pt x="108567" y="88719"/>
                </a:lnTo>
                <a:lnTo>
                  <a:pt x="77517" y="31049"/>
                </a:lnTo>
                <a:close/>
              </a:path>
            </a:pathLst>
          </a:custGeom>
          <a:ln w="38099">
            <a:solidFill>
              <a:srgbClr val="000000"/>
            </a:solidFill>
          </a:ln>
        </p:spPr>
        <p:txBody>
          <a:bodyPr wrap="square" lIns="0" tIns="0" rIns="0" bIns="0" rtlCol="0"/>
          <a:lstStyle/>
          <a:p>
            <a:endParaRPr/>
          </a:p>
        </p:txBody>
      </p:sp>
      <p:sp>
        <p:nvSpPr>
          <p:cNvPr id="13" name="object 13"/>
          <p:cNvSpPr/>
          <p:nvPr/>
        </p:nvSpPr>
        <p:spPr>
          <a:xfrm>
            <a:off x="2614655" y="5030902"/>
            <a:ext cx="1059180" cy="0"/>
          </a:xfrm>
          <a:custGeom>
            <a:avLst/>
            <a:gdLst/>
            <a:ahLst/>
            <a:cxnLst/>
            <a:rect l="l" t="t" r="r" b="b"/>
            <a:pathLst>
              <a:path w="1059179">
                <a:moveTo>
                  <a:pt x="0" y="0"/>
                </a:moveTo>
                <a:lnTo>
                  <a:pt x="1058640" y="0"/>
                </a:lnTo>
              </a:path>
            </a:pathLst>
          </a:custGeom>
          <a:ln w="38099">
            <a:solidFill>
              <a:srgbClr val="000000"/>
            </a:solidFill>
          </a:ln>
        </p:spPr>
        <p:txBody>
          <a:bodyPr wrap="square" lIns="0" tIns="0" rIns="0" bIns="0" rtlCol="0"/>
          <a:lstStyle/>
          <a:p>
            <a:endParaRPr/>
          </a:p>
        </p:txBody>
      </p:sp>
      <p:sp>
        <p:nvSpPr>
          <p:cNvPr id="14" name="object 14"/>
          <p:cNvSpPr/>
          <p:nvPr/>
        </p:nvSpPr>
        <p:spPr>
          <a:xfrm>
            <a:off x="3626983" y="4984589"/>
            <a:ext cx="127635" cy="92710"/>
          </a:xfrm>
          <a:custGeom>
            <a:avLst/>
            <a:gdLst/>
            <a:ahLst/>
            <a:cxnLst/>
            <a:rect l="l" t="t" r="r" b="b"/>
            <a:pathLst>
              <a:path w="127635" h="92710">
                <a:moveTo>
                  <a:pt x="46313" y="46312"/>
                </a:moveTo>
                <a:lnTo>
                  <a:pt x="0" y="92626"/>
                </a:lnTo>
                <a:lnTo>
                  <a:pt x="127245" y="46312"/>
                </a:lnTo>
                <a:lnTo>
                  <a:pt x="0" y="0"/>
                </a:lnTo>
                <a:lnTo>
                  <a:pt x="46313" y="46312"/>
                </a:lnTo>
                <a:close/>
              </a:path>
            </a:pathLst>
          </a:custGeom>
          <a:ln w="38099">
            <a:solidFill>
              <a:srgbClr val="000000"/>
            </a:solidFill>
          </a:ln>
        </p:spPr>
        <p:txBody>
          <a:bodyPr wrap="square" lIns="0" tIns="0" rIns="0" bIns="0" rtlCol="0"/>
          <a:lstStyle/>
          <a:p>
            <a:endParaRPr/>
          </a:p>
        </p:txBody>
      </p:sp>
      <p:sp>
        <p:nvSpPr>
          <p:cNvPr id="15" name="object 15"/>
          <p:cNvSpPr/>
          <p:nvPr/>
        </p:nvSpPr>
        <p:spPr>
          <a:xfrm>
            <a:off x="2723971" y="2631650"/>
            <a:ext cx="279399" cy="215898"/>
          </a:xfrm>
          <a:prstGeom prst="rect">
            <a:avLst/>
          </a:prstGeom>
          <a:blipFill>
            <a:blip r:embed="rId2" cstate="print"/>
            <a:stretch>
              <a:fillRect/>
            </a:stretch>
          </a:blipFill>
        </p:spPr>
        <p:txBody>
          <a:bodyPr wrap="square" lIns="0" tIns="0" rIns="0" bIns="0" rtlCol="0"/>
          <a:lstStyle/>
          <a:p>
            <a:endParaRPr/>
          </a:p>
        </p:txBody>
      </p:sp>
      <p:sp>
        <p:nvSpPr>
          <p:cNvPr id="16" name="object 16"/>
          <p:cNvSpPr/>
          <p:nvPr/>
        </p:nvSpPr>
        <p:spPr>
          <a:xfrm>
            <a:off x="2791826" y="5519694"/>
            <a:ext cx="342898" cy="317499"/>
          </a:xfrm>
          <a:prstGeom prst="rect">
            <a:avLst/>
          </a:prstGeom>
          <a:blipFill>
            <a:blip r:embed="rId3" cstate="print"/>
            <a:stretch>
              <a:fillRect/>
            </a:stretch>
          </a:blipFill>
        </p:spPr>
        <p:txBody>
          <a:bodyPr wrap="square" lIns="0" tIns="0" rIns="0" bIns="0" rtlCol="0"/>
          <a:lstStyle/>
          <a:p>
            <a:endParaRPr/>
          </a:p>
        </p:txBody>
      </p:sp>
      <p:sp>
        <p:nvSpPr>
          <p:cNvPr id="17" name="object 17"/>
          <p:cNvSpPr/>
          <p:nvPr/>
        </p:nvSpPr>
        <p:spPr>
          <a:xfrm>
            <a:off x="3260100" y="4549371"/>
            <a:ext cx="203198" cy="215898"/>
          </a:xfrm>
          <a:prstGeom prst="rect">
            <a:avLst/>
          </a:prstGeom>
          <a:blipFill>
            <a:blip r:embed="rId4" cstate="print"/>
            <a:stretch>
              <a:fillRect/>
            </a:stretch>
          </a:blipFill>
        </p:spPr>
        <p:txBody>
          <a:bodyPr wrap="square" lIns="0" tIns="0" rIns="0" bIns="0" rtlCol="0"/>
          <a:lstStyle/>
          <a:p>
            <a:endParaRPr/>
          </a:p>
        </p:txBody>
      </p:sp>
      <p:sp>
        <p:nvSpPr>
          <p:cNvPr id="18" name="object 18"/>
          <p:cNvSpPr/>
          <p:nvPr/>
        </p:nvSpPr>
        <p:spPr>
          <a:xfrm>
            <a:off x="6551083" y="3532864"/>
            <a:ext cx="3952574" cy="638303"/>
          </a:xfrm>
          <a:prstGeom prst="rect">
            <a:avLst/>
          </a:prstGeom>
          <a:blipFill>
            <a:blip r:embed="rId5" cstate="print"/>
            <a:stretch>
              <a:fillRect/>
            </a:stretch>
          </a:blipFill>
        </p:spPr>
        <p:txBody>
          <a:bodyPr wrap="square" lIns="0" tIns="0" rIns="0" bIns="0" rtlCol="0"/>
          <a:lstStyle/>
          <a:p>
            <a:endParaRPr/>
          </a:p>
        </p:txBody>
      </p:sp>
      <p:sp>
        <p:nvSpPr>
          <p:cNvPr id="20" name="object 20"/>
          <p:cNvSpPr/>
          <p:nvPr/>
        </p:nvSpPr>
        <p:spPr>
          <a:xfrm>
            <a:off x="2194859" y="2311990"/>
            <a:ext cx="8663622" cy="3639539"/>
          </a:xfrm>
          <a:prstGeom prst="rect">
            <a:avLst/>
          </a:prstGeom>
          <a:blipFill>
            <a:blip r:embed="rId6" cstate="print"/>
            <a:stretch>
              <a:fillRect/>
            </a:stretch>
          </a:blipFill>
        </p:spPr>
        <p:txBody>
          <a:bodyPr wrap="square" lIns="0" tIns="0" rIns="0" bIns="0" rtlCol="0"/>
          <a:lstStyle/>
          <a:p>
            <a:endParaRPr/>
          </a:p>
        </p:txBody>
      </p:sp>
      <p:sp>
        <p:nvSpPr>
          <p:cNvPr id="21" name="object 21"/>
          <p:cNvSpPr txBox="1">
            <a:spLocks noGrp="1"/>
          </p:cNvSpPr>
          <p:nvPr>
            <p:ph type="sldNum" sz="quarter" idx="7"/>
          </p:nvPr>
        </p:nvSpPr>
        <p:spPr>
          <a:prstGeom prst="rect">
            <a:avLst/>
          </a:prstGeom>
        </p:spPr>
        <p:txBody>
          <a:bodyPr vert="horz" wrap="square" lIns="0" tIns="22860" rIns="0" bIns="0" rtlCol="0">
            <a:spAutoFit/>
          </a:bodyPr>
          <a:lstStyle/>
          <a:p>
            <a:pPr marL="12700">
              <a:lnSpc>
                <a:spcPct val="100000"/>
              </a:lnSpc>
              <a:spcBef>
                <a:spcPts val="180"/>
              </a:spcBef>
            </a:pPr>
            <a:r>
              <a:rPr spc="-5" dirty="0"/>
              <a:t>Robo1x-3</a:t>
            </a:r>
            <a:r>
              <a:rPr spc="430" dirty="0"/>
              <a:t> </a:t>
            </a:r>
            <a:fld id="{81D60167-4931-47E6-BA6A-407CBD079E47}" type="slidenum">
              <a:rPr dirty="0"/>
              <a:t>17</a:t>
            </a:fld>
            <a:endParaRPr dirty="0"/>
          </a:p>
        </p:txBody>
      </p:sp>
      <p:sp>
        <p:nvSpPr>
          <p:cNvPr id="22" name="object 22"/>
          <p:cNvSpPr txBox="1">
            <a:spLocks noGrp="1"/>
          </p:cNvSpPr>
          <p:nvPr>
            <p:ph type="ftr" sz="quarter" idx="5"/>
          </p:nvPr>
        </p:nvSpPr>
        <p:spPr>
          <a:prstGeom prst="rect">
            <a:avLst/>
          </a:prstGeom>
        </p:spPr>
        <p:txBody>
          <a:bodyPr vert="horz" wrap="square" lIns="0" tIns="22860" rIns="0" bIns="0" rtlCol="0">
            <a:spAutoFit/>
          </a:bodyPr>
          <a:lstStyle/>
          <a:p>
            <a:pPr marL="12700">
              <a:lnSpc>
                <a:spcPct val="100000"/>
              </a:lnSpc>
              <a:spcBef>
                <a:spcPts val="180"/>
              </a:spcBef>
            </a:pPr>
            <a:r>
              <a:rPr spc="-5" dirty="0"/>
              <a:t>© University of</a:t>
            </a:r>
            <a:r>
              <a:rPr dirty="0"/>
              <a:t> </a:t>
            </a:r>
            <a:r>
              <a:rPr spc="-5" dirty="0"/>
              <a:t>Pennsylvania</a:t>
            </a:r>
          </a:p>
        </p:txBody>
      </p:sp>
      <mc:AlternateContent xmlns:mc="http://schemas.openxmlformats.org/markup-compatibility/2006" xmlns:a14="http://schemas.microsoft.com/office/drawing/2010/main">
        <mc:Choice Requires="a14">
          <p:sp>
            <p:nvSpPr>
              <p:cNvPr id="23" name="矩形 22"/>
              <p:cNvSpPr/>
              <p:nvPr/>
            </p:nvSpPr>
            <p:spPr>
              <a:xfrm>
                <a:off x="2015784" y="7231744"/>
                <a:ext cx="8973230" cy="1384995"/>
              </a:xfrm>
              <a:prstGeom prst="rect">
                <a:avLst/>
              </a:prstGeom>
            </p:spPr>
            <p:txBody>
              <a:bodyPr wrap="square">
                <a:spAutoFit/>
              </a:bodyPr>
              <a:lstStyle/>
              <a:p>
                <a14:m>
                  <m:oMath xmlns:m="http://schemas.openxmlformats.org/officeDocument/2006/math">
                    <m:r>
                      <a:rPr lang="en-US" altLang="zh-CN" sz="2800" i="1" dirty="0" smtClean="0">
                        <a:latin typeface="Cambria Math" panose="02040503050406030204" pitchFamily="18" charset="0"/>
                      </a:rPr>
                      <m:t>𝑤</m:t>
                    </m:r>
                    <m:r>
                      <a:rPr lang="en-US" altLang="zh-CN" sz="2800" i="1" dirty="0" smtClean="0">
                        <a:latin typeface="Cambria Math" panose="02040503050406030204" pitchFamily="18" charset="0"/>
                      </a:rPr>
                      <m:t>∈</m:t>
                    </m:r>
                    <m:sSup>
                      <m:sSupPr>
                        <m:ctrlPr>
                          <a:rPr lang="en-US" altLang="zh-CN" sz="2800" i="1" dirty="0" smtClean="0">
                            <a:latin typeface="Cambria Math" panose="02040503050406030204" pitchFamily="18" charset="0"/>
                          </a:rPr>
                        </m:ctrlPr>
                      </m:sSupPr>
                      <m:e>
                        <m:r>
                          <a:rPr lang="en-US" altLang="zh-CN" sz="2800" i="1" dirty="0" smtClean="0">
                            <a:latin typeface="Cambria Math" panose="02040503050406030204" pitchFamily="18" charset="0"/>
                          </a:rPr>
                          <m:t>𝑅</m:t>
                        </m:r>
                      </m:e>
                      <m:sup>
                        <m:r>
                          <a:rPr lang="en-US" altLang="zh-CN" sz="2800" i="1" dirty="0" smtClean="0">
                            <a:latin typeface="Cambria Math" panose="02040503050406030204" pitchFamily="18" charset="0"/>
                          </a:rPr>
                          <m:t>3</m:t>
                        </m:r>
                      </m:sup>
                    </m:sSup>
                  </m:oMath>
                </a14:m>
                <a:r>
                  <a:rPr lang="zh-CN" altLang="en-US" sz="2800" dirty="0"/>
                  <a:t>表示角速度</a:t>
                </a:r>
                <a:r>
                  <a:rPr lang="zh-CN" altLang="en-US" sz="2800" dirty="0" smtClean="0"/>
                  <a:t>。它</a:t>
                </a:r>
                <a:r>
                  <a:rPr lang="zh-CN" altLang="en-US" sz="2800" dirty="0"/>
                  <a:t>是一个矢量，它的方向表示旋转轴，它的大小</a:t>
                </a:r>
                <a:r>
                  <a:rPr lang="zh-CN" altLang="en-US" sz="2800" dirty="0" smtClean="0"/>
                  <a:t>，</a:t>
                </a:r>
                <a14:m>
                  <m:oMath xmlns:m="http://schemas.openxmlformats.org/officeDocument/2006/math">
                    <m:d>
                      <m:dPr>
                        <m:begChr m:val="‖"/>
                        <m:endChr m:val="‖"/>
                        <m:ctrlPr>
                          <a:rPr lang="en-US" altLang="zh-CN" sz="2800" i="1" dirty="0" smtClean="0">
                            <a:latin typeface="Cambria Math" panose="02040503050406030204" pitchFamily="18" charset="0"/>
                          </a:rPr>
                        </m:ctrlPr>
                      </m:dPr>
                      <m:e>
                        <m:r>
                          <a:rPr lang="en-US" altLang="zh-CN" sz="2800" i="1" dirty="0" smtClean="0">
                            <a:latin typeface="Cambria Math" panose="02040503050406030204" pitchFamily="18" charset="0"/>
                          </a:rPr>
                          <m:t>𝑤</m:t>
                        </m:r>
                      </m:e>
                    </m:d>
                  </m:oMath>
                </a14:m>
                <a:r>
                  <a:rPr lang="zh-CN" altLang="en-US" sz="2800" dirty="0"/>
                  <a:t>，表示弧度每秒的旋转速度，</a:t>
                </a:r>
                <a14:m>
                  <m:oMath xmlns:m="http://schemas.openxmlformats.org/officeDocument/2006/math">
                    <m:r>
                      <a:rPr lang="en-US" altLang="zh-CN" sz="2800" i="1" dirty="0" smtClean="0">
                        <a:latin typeface="Cambria Math" panose="02040503050406030204" pitchFamily="18" charset="0"/>
                      </a:rPr>
                      <m:t>𝜈</m:t>
                    </m:r>
                    <m:r>
                      <a:rPr lang="en-US" altLang="zh-CN" sz="2800" i="1" dirty="0" smtClean="0">
                        <a:latin typeface="Cambria Math" panose="02040503050406030204" pitchFamily="18" charset="0"/>
                      </a:rPr>
                      <m:t>∈</m:t>
                    </m:r>
                    <m:sSup>
                      <m:sSupPr>
                        <m:ctrlPr>
                          <a:rPr lang="en-US" altLang="zh-CN" sz="2800" i="1" dirty="0" smtClean="0">
                            <a:latin typeface="Cambria Math" panose="02040503050406030204" pitchFamily="18" charset="0"/>
                          </a:rPr>
                        </m:ctrlPr>
                      </m:sSupPr>
                      <m:e>
                        <m:r>
                          <a:rPr lang="en-US" altLang="zh-CN" sz="2800" i="1" dirty="0" smtClean="0">
                            <a:latin typeface="Cambria Math" panose="02040503050406030204" pitchFamily="18" charset="0"/>
                          </a:rPr>
                          <m:t>𝑅</m:t>
                        </m:r>
                      </m:e>
                      <m:sup>
                        <m:r>
                          <a:rPr lang="en-US" altLang="zh-CN" sz="2800" i="1" dirty="0" smtClean="0">
                            <a:latin typeface="Cambria Math" panose="02040503050406030204" pitchFamily="18" charset="0"/>
                          </a:rPr>
                          <m:t>3</m:t>
                        </m:r>
                      </m:sup>
                    </m:sSup>
                  </m:oMath>
                </a14:m>
                <a:r>
                  <a:rPr lang="zh-CN" altLang="en-US" sz="2800" dirty="0"/>
                  <a:t>表示</a:t>
                </a:r>
                <a:r>
                  <a:rPr lang="en-US" altLang="zh-CN" sz="2800" dirty="0"/>
                  <a:t>P</a:t>
                </a:r>
                <a:r>
                  <a:rPr lang="zh-CN" altLang="en-US" sz="2800" dirty="0"/>
                  <a:t>点的瞬时平动速度</a:t>
                </a:r>
              </a:p>
            </p:txBody>
          </p:sp>
        </mc:Choice>
        <mc:Fallback xmlns="">
          <p:sp>
            <p:nvSpPr>
              <p:cNvPr id="23" name="矩形 22"/>
              <p:cNvSpPr>
                <a:spLocks noRot="1" noChangeAspect="1" noMove="1" noResize="1" noEditPoints="1" noAdjustHandles="1" noChangeArrowheads="1" noChangeShapeType="1" noTextEdit="1"/>
              </p:cNvSpPr>
              <p:nvPr/>
            </p:nvSpPr>
            <p:spPr>
              <a:xfrm>
                <a:off x="2015784" y="7231744"/>
                <a:ext cx="8973230" cy="1384995"/>
              </a:xfrm>
              <a:prstGeom prst="rect">
                <a:avLst/>
              </a:prstGeom>
              <a:blipFill>
                <a:blip r:embed="rId7"/>
                <a:stretch>
                  <a:fillRect l="-1427" t="-5263" b="-11842"/>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96604" y="279336"/>
            <a:ext cx="8211591" cy="1107996"/>
          </a:xfrm>
          <a:prstGeom prst="rect">
            <a:avLst/>
          </a:prstGeom>
        </p:spPr>
        <p:txBody>
          <a:bodyPr vert="horz" wrap="square" lIns="0" tIns="0" rIns="0" bIns="0" rtlCol="0">
            <a:spAutoFit/>
          </a:bodyPr>
          <a:lstStyle/>
          <a:p>
            <a:pPr marL="1043940">
              <a:lnSpc>
                <a:spcPct val="100000"/>
              </a:lnSpc>
            </a:pPr>
            <a:r>
              <a:rPr lang="zh-CN" altLang="en-US" spc="-5" dirty="0" smtClean="0"/>
              <a:t>       角速度</a:t>
            </a:r>
            <a:endParaRPr spc="-5" dirty="0"/>
          </a:p>
        </p:txBody>
      </p:sp>
      <p:sp>
        <p:nvSpPr>
          <p:cNvPr id="3" name="object 3"/>
          <p:cNvSpPr/>
          <p:nvPr/>
        </p:nvSpPr>
        <p:spPr>
          <a:xfrm>
            <a:off x="4357759" y="2798663"/>
            <a:ext cx="0" cy="2755265"/>
          </a:xfrm>
          <a:custGeom>
            <a:avLst/>
            <a:gdLst/>
            <a:ahLst/>
            <a:cxnLst/>
            <a:rect l="l" t="t" r="r" b="b"/>
            <a:pathLst>
              <a:path h="2755265">
                <a:moveTo>
                  <a:pt x="0" y="2755253"/>
                </a:moveTo>
                <a:lnTo>
                  <a:pt x="0" y="0"/>
                </a:lnTo>
              </a:path>
            </a:pathLst>
          </a:custGeom>
          <a:ln w="9524">
            <a:solidFill>
              <a:srgbClr val="000000"/>
            </a:solidFill>
            <a:prstDash val="lgDash"/>
          </a:ln>
        </p:spPr>
        <p:txBody>
          <a:bodyPr wrap="square" lIns="0" tIns="0" rIns="0" bIns="0" rtlCol="0"/>
          <a:lstStyle/>
          <a:p>
            <a:endParaRPr/>
          </a:p>
        </p:txBody>
      </p:sp>
      <p:sp>
        <p:nvSpPr>
          <p:cNvPr id="4" name="object 4"/>
          <p:cNvSpPr/>
          <p:nvPr/>
        </p:nvSpPr>
        <p:spPr>
          <a:xfrm>
            <a:off x="4346181" y="2778430"/>
            <a:ext cx="23495" cy="32384"/>
          </a:xfrm>
          <a:custGeom>
            <a:avLst/>
            <a:gdLst/>
            <a:ahLst/>
            <a:cxnLst/>
            <a:rect l="l" t="t" r="r" b="b"/>
            <a:pathLst>
              <a:path w="23495" h="32385">
                <a:moveTo>
                  <a:pt x="11578" y="20233"/>
                </a:moveTo>
                <a:lnTo>
                  <a:pt x="23156" y="31811"/>
                </a:lnTo>
                <a:lnTo>
                  <a:pt x="11578" y="0"/>
                </a:lnTo>
                <a:lnTo>
                  <a:pt x="0" y="31811"/>
                </a:lnTo>
                <a:lnTo>
                  <a:pt x="11578" y="20233"/>
                </a:lnTo>
                <a:close/>
              </a:path>
            </a:pathLst>
          </a:custGeom>
          <a:ln w="9524">
            <a:solidFill>
              <a:srgbClr val="000000"/>
            </a:solidFill>
          </a:ln>
        </p:spPr>
        <p:txBody>
          <a:bodyPr wrap="square" lIns="0" tIns="0" rIns="0" bIns="0" rtlCol="0"/>
          <a:lstStyle/>
          <a:p>
            <a:endParaRPr/>
          </a:p>
        </p:txBody>
      </p:sp>
      <p:sp>
        <p:nvSpPr>
          <p:cNvPr id="5" name="object 5"/>
          <p:cNvSpPr/>
          <p:nvPr/>
        </p:nvSpPr>
        <p:spPr>
          <a:xfrm>
            <a:off x="4357759" y="5553917"/>
            <a:ext cx="2680335" cy="0"/>
          </a:xfrm>
          <a:custGeom>
            <a:avLst/>
            <a:gdLst/>
            <a:ahLst/>
            <a:cxnLst/>
            <a:rect l="l" t="t" r="r" b="b"/>
            <a:pathLst>
              <a:path w="2680334">
                <a:moveTo>
                  <a:pt x="0" y="0"/>
                </a:moveTo>
                <a:lnTo>
                  <a:pt x="2680103" y="0"/>
                </a:lnTo>
              </a:path>
            </a:pathLst>
          </a:custGeom>
          <a:ln w="9524">
            <a:solidFill>
              <a:srgbClr val="000000"/>
            </a:solidFill>
            <a:prstDash val="lgDash"/>
          </a:ln>
        </p:spPr>
        <p:txBody>
          <a:bodyPr wrap="square" lIns="0" tIns="0" rIns="0" bIns="0" rtlCol="0"/>
          <a:lstStyle/>
          <a:p>
            <a:endParaRPr/>
          </a:p>
        </p:txBody>
      </p:sp>
      <p:sp>
        <p:nvSpPr>
          <p:cNvPr id="6" name="object 6"/>
          <p:cNvSpPr/>
          <p:nvPr/>
        </p:nvSpPr>
        <p:spPr>
          <a:xfrm>
            <a:off x="7026285" y="5542338"/>
            <a:ext cx="32384" cy="23495"/>
          </a:xfrm>
          <a:custGeom>
            <a:avLst/>
            <a:gdLst/>
            <a:ahLst/>
            <a:cxnLst/>
            <a:rect l="l" t="t" r="r" b="b"/>
            <a:pathLst>
              <a:path w="32384" h="23495">
                <a:moveTo>
                  <a:pt x="11578" y="11578"/>
                </a:moveTo>
                <a:lnTo>
                  <a:pt x="0" y="23156"/>
                </a:lnTo>
                <a:lnTo>
                  <a:pt x="31810" y="11578"/>
                </a:lnTo>
                <a:lnTo>
                  <a:pt x="0" y="0"/>
                </a:lnTo>
                <a:lnTo>
                  <a:pt x="11578" y="11578"/>
                </a:lnTo>
                <a:close/>
              </a:path>
            </a:pathLst>
          </a:custGeom>
          <a:ln w="9524">
            <a:solidFill>
              <a:srgbClr val="000000"/>
            </a:solidFill>
          </a:ln>
        </p:spPr>
        <p:txBody>
          <a:bodyPr wrap="square" lIns="0" tIns="0" rIns="0" bIns="0" rtlCol="0"/>
          <a:lstStyle/>
          <a:p>
            <a:endParaRPr/>
          </a:p>
        </p:txBody>
      </p:sp>
      <p:sp>
        <p:nvSpPr>
          <p:cNvPr id="7" name="object 7"/>
          <p:cNvSpPr/>
          <p:nvPr/>
        </p:nvSpPr>
        <p:spPr>
          <a:xfrm>
            <a:off x="2644311" y="5553917"/>
            <a:ext cx="1713864" cy="979805"/>
          </a:xfrm>
          <a:custGeom>
            <a:avLst/>
            <a:gdLst/>
            <a:ahLst/>
            <a:cxnLst/>
            <a:rect l="l" t="t" r="r" b="b"/>
            <a:pathLst>
              <a:path w="1713864" h="979804">
                <a:moveTo>
                  <a:pt x="1713447" y="0"/>
                </a:moveTo>
                <a:lnTo>
                  <a:pt x="0" y="979268"/>
                </a:lnTo>
              </a:path>
            </a:pathLst>
          </a:custGeom>
          <a:ln w="9524">
            <a:solidFill>
              <a:srgbClr val="000000"/>
            </a:solidFill>
            <a:prstDash val="lgDash"/>
          </a:ln>
        </p:spPr>
        <p:txBody>
          <a:bodyPr wrap="square" lIns="0" tIns="0" rIns="0" bIns="0" rtlCol="0"/>
          <a:lstStyle/>
          <a:p>
            <a:endParaRPr/>
          </a:p>
        </p:txBody>
      </p:sp>
      <p:sp>
        <p:nvSpPr>
          <p:cNvPr id="8" name="object 8"/>
          <p:cNvSpPr/>
          <p:nvPr/>
        </p:nvSpPr>
        <p:spPr>
          <a:xfrm>
            <a:off x="2626745" y="6517389"/>
            <a:ext cx="33655" cy="26034"/>
          </a:xfrm>
          <a:custGeom>
            <a:avLst/>
            <a:gdLst/>
            <a:ahLst/>
            <a:cxnLst/>
            <a:rect l="l" t="t" r="r" b="b"/>
            <a:pathLst>
              <a:path w="33655" h="26034">
                <a:moveTo>
                  <a:pt x="17566" y="15797"/>
                </a:moveTo>
                <a:lnTo>
                  <a:pt x="21873" y="0"/>
                </a:lnTo>
                <a:lnTo>
                  <a:pt x="0" y="25836"/>
                </a:lnTo>
                <a:lnTo>
                  <a:pt x="33364" y="20104"/>
                </a:lnTo>
                <a:lnTo>
                  <a:pt x="17566" y="15797"/>
                </a:lnTo>
                <a:close/>
              </a:path>
            </a:pathLst>
          </a:custGeom>
          <a:ln w="9524">
            <a:solidFill>
              <a:srgbClr val="000000"/>
            </a:solidFill>
          </a:ln>
        </p:spPr>
        <p:txBody>
          <a:bodyPr wrap="square" lIns="0" tIns="0" rIns="0" bIns="0" rtlCol="0"/>
          <a:lstStyle/>
          <a:p>
            <a:endParaRPr/>
          </a:p>
        </p:txBody>
      </p:sp>
      <p:sp>
        <p:nvSpPr>
          <p:cNvPr id="9" name="object 9"/>
          <p:cNvSpPr/>
          <p:nvPr/>
        </p:nvSpPr>
        <p:spPr>
          <a:xfrm>
            <a:off x="3246465" y="3236380"/>
            <a:ext cx="1111885" cy="2317750"/>
          </a:xfrm>
          <a:custGeom>
            <a:avLst/>
            <a:gdLst/>
            <a:ahLst/>
            <a:cxnLst/>
            <a:rect l="l" t="t" r="r" b="b"/>
            <a:pathLst>
              <a:path w="1111885" h="2317750">
                <a:moveTo>
                  <a:pt x="1111294" y="2317535"/>
                </a:moveTo>
                <a:lnTo>
                  <a:pt x="0" y="0"/>
                </a:lnTo>
              </a:path>
            </a:pathLst>
          </a:custGeom>
          <a:ln w="38099">
            <a:solidFill>
              <a:srgbClr val="000000"/>
            </a:solidFill>
          </a:ln>
        </p:spPr>
        <p:txBody>
          <a:bodyPr wrap="square" lIns="0" tIns="0" rIns="0" bIns="0" rtlCol="0"/>
          <a:lstStyle/>
          <a:p>
            <a:endParaRPr/>
          </a:p>
        </p:txBody>
      </p:sp>
      <p:sp>
        <p:nvSpPr>
          <p:cNvPr id="10" name="object 10"/>
          <p:cNvSpPr/>
          <p:nvPr/>
        </p:nvSpPr>
        <p:spPr>
          <a:xfrm>
            <a:off x="3211472" y="3163404"/>
            <a:ext cx="97155" cy="135255"/>
          </a:xfrm>
          <a:custGeom>
            <a:avLst/>
            <a:gdLst/>
            <a:ahLst/>
            <a:cxnLst/>
            <a:rect l="l" t="t" r="r" b="b"/>
            <a:pathLst>
              <a:path w="97154" h="135254">
                <a:moveTo>
                  <a:pt x="34992" y="72975"/>
                </a:moveTo>
                <a:lnTo>
                  <a:pt x="96778" y="94711"/>
                </a:lnTo>
                <a:lnTo>
                  <a:pt x="0" y="0"/>
                </a:lnTo>
                <a:lnTo>
                  <a:pt x="13257" y="134761"/>
                </a:lnTo>
                <a:lnTo>
                  <a:pt x="34992" y="72975"/>
                </a:lnTo>
                <a:close/>
              </a:path>
            </a:pathLst>
          </a:custGeom>
          <a:ln w="38099">
            <a:solidFill>
              <a:srgbClr val="000000"/>
            </a:solidFill>
          </a:ln>
        </p:spPr>
        <p:txBody>
          <a:bodyPr wrap="square" lIns="0" tIns="0" rIns="0" bIns="0" rtlCol="0"/>
          <a:lstStyle/>
          <a:p>
            <a:endParaRPr/>
          </a:p>
        </p:txBody>
      </p:sp>
      <p:sp>
        <p:nvSpPr>
          <p:cNvPr id="11" name="object 11"/>
          <p:cNvSpPr/>
          <p:nvPr/>
        </p:nvSpPr>
        <p:spPr>
          <a:xfrm>
            <a:off x="2745521" y="5070169"/>
            <a:ext cx="1612265" cy="483870"/>
          </a:xfrm>
          <a:custGeom>
            <a:avLst/>
            <a:gdLst/>
            <a:ahLst/>
            <a:cxnLst/>
            <a:rect l="l" t="t" r="r" b="b"/>
            <a:pathLst>
              <a:path w="1612264" h="483870">
                <a:moveTo>
                  <a:pt x="1612236" y="483746"/>
                </a:moveTo>
                <a:lnTo>
                  <a:pt x="0" y="0"/>
                </a:lnTo>
              </a:path>
            </a:pathLst>
          </a:custGeom>
          <a:ln w="38099">
            <a:solidFill>
              <a:srgbClr val="000000"/>
            </a:solidFill>
          </a:ln>
        </p:spPr>
        <p:txBody>
          <a:bodyPr wrap="square" lIns="0" tIns="0" rIns="0" bIns="0" rtlCol="0"/>
          <a:lstStyle/>
          <a:p>
            <a:endParaRPr/>
          </a:p>
        </p:txBody>
      </p:sp>
      <p:sp>
        <p:nvSpPr>
          <p:cNvPr id="12" name="object 12"/>
          <p:cNvSpPr/>
          <p:nvPr/>
        </p:nvSpPr>
        <p:spPr>
          <a:xfrm>
            <a:off x="2668004" y="5039119"/>
            <a:ext cx="135255" cy="88900"/>
          </a:xfrm>
          <a:custGeom>
            <a:avLst/>
            <a:gdLst/>
            <a:ahLst/>
            <a:cxnLst/>
            <a:rect l="l" t="t" r="r" b="b"/>
            <a:pathLst>
              <a:path w="135255" h="88900">
                <a:moveTo>
                  <a:pt x="77517" y="31049"/>
                </a:moveTo>
                <a:lnTo>
                  <a:pt x="135186" y="0"/>
                </a:lnTo>
                <a:lnTo>
                  <a:pt x="0" y="7790"/>
                </a:lnTo>
                <a:lnTo>
                  <a:pt x="108567" y="88719"/>
                </a:lnTo>
                <a:lnTo>
                  <a:pt x="77517" y="31049"/>
                </a:lnTo>
                <a:close/>
              </a:path>
            </a:pathLst>
          </a:custGeom>
          <a:ln w="38099">
            <a:solidFill>
              <a:srgbClr val="000000"/>
            </a:solidFill>
          </a:ln>
        </p:spPr>
        <p:txBody>
          <a:bodyPr wrap="square" lIns="0" tIns="0" rIns="0" bIns="0" rtlCol="0"/>
          <a:lstStyle/>
          <a:p>
            <a:endParaRPr/>
          </a:p>
        </p:txBody>
      </p:sp>
      <p:sp>
        <p:nvSpPr>
          <p:cNvPr id="13" name="object 13"/>
          <p:cNvSpPr/>
          <p:nvPr/>
        </p:nvSpPr>
        <p:spPr>
          <a:xfrm>
            <a:off x="2614655" y="5030902"/>
            <a:ext cx="1059180" cy="0"/>
          </a:xfrm>
          <a:custGeom>
            <a:avLst/>
            <a:gdLst/>
            <a:ahLst/>
            <a:cxnLst/>
            <a:rect l="l" t="t" r="r" b="b"/>
            <a:pathLst>
              <a:path w="1059179">
                <a:moveTo>
                  <a:pt x="0" y="0"/>
                </a:moveTo>
                <a:lnTo>
                  <a:pt x="1058640" y="0"/>
                </a:lnTo>
              </a:path>
            </a:pathLst>
          </a:custGeom>
          <a:ln w="38099">
            <a:solidFill>
              <a:srgbClr val="000000"/>
            </a:solidFill>
          </a:ln>
        </p:spPr>
        <p:txBody>
          <a:bodyPr wrap="square" lIns="0" tIns="0" rIns="0" bIns="0" rtlCol="0"/>
          <a:lstStyle/>
          <a:p>
            <a:endParaRPr/>
          </a:p>
        </p:txBody>
      </p:sp>
      <p:sp>
        <p:nvSpPr>
          <p:cNvPr id="14" name="object 14"/>
          <p:cNvSpPr/>
          <p:nvPr/>
        </p:nvSpPr>
        <p:spPr>
          <a:xfrm>
            <a:off x="3626983" y="4984589"/>
            <a:ext cx="127635" cy="92710"/>
          </a:xfrm>
          <a:custGeom>
            <a:avLst/>
            <a:gdLst/>
            <a:ahLst/>
            <a:cxnLst/>
            <a:rect l="l" t="t" r="r" b="b"/>
            <a:pathLst>
              <a:path w="127635" h="92710">
                <a:moveTo>
                  <a:pt x="46313" y="46312"/>
                </a:moveTo>
                <a:lnTo>
                  <a:pt x="0" y="92626"/>
                </a:lnTo>
                <a:lnTo>
                  <a:pt x="127245" y="46312"/>
                </a:lnTo>
                <a:lnTo>
                  <a:pt x="0" y="0"/>
                </a:lnTo>
                <a:lnTo>
                  <a:pt x="46313" y="46312"/>
                </a:lnTo>
                <a:close/>
              </a:path>
            </a:pathLst>
          </a:custGeom>
          <a:ln w="38099">
            <a:solidFill>
              <a:srgbClr val="000000"/>
            </a:solidFill>
          </a:ln>
        </p:spPr>
        <p:txBody>
          <a:bodyPr wrap="square" lIns="0" tIns="0" rIns="0" bIns="0" rtlCol="0"/>
          <a:lstStyle/>
          <a:p>
            <a:endParaRPr/>
          </a:p>
        </p:txBody>
      </p:sp>
      <p:sp>
        <p:nvSpPr>
          <p:cNvPr id="15" name="object 15"/>
          <p:cNvSpPr/>
          <p:nvPr/>
        </p:nvSpPr>
        <p:spPr>
          <a:xfrm>
            <a:off x="2723971" y="2631650"/>
            <a:ext cx="279399" cy="215898"/>
          </a:xfrm>
          <a:prstGeom prst="rect">
            <a:avLst/>
          </a:prstGeom>
          <a:blipFill>
            <a:blip r:embed="rId2" cstate="print"/>
            <a:stretch>
              <a:fillRect/>
            </a:stretch>
          </a:blipFill>
        </p:spPr>
        <p:txBody>
          <a:bodyPr wrap="square" lIns="0" tIns="0" rIns="0" bIns="0" rtlCol="0"/>
          <a:lstStyle/>
          <a:p>
            <a:endParaRPr/>
          </a:p>
        </p:txBody>
      </p:sp>
      <p:sp>
        <p:nvSpPr>
          <p:cNvPr id="16" name="object 16"/>
          <p:cNvSpPr/>
          <p:nvPr/>
        </p:nvSpPr>
        <p:spPr>
          <a:xfrm>
            <a:off x="2791826" y="5519694"/>
            <a:ext cx="342898" cy="317499"/>
          </a:xfrm>
          <a:prstGeom prst="rect">
            <a:avLst/>
          </a:prstGeom>
          <a:blipFill>
            <a:blip r:embed="rId3" cstate="print"/>
            <a:stretch>
              <a:fillRect/>
            </a:stretch>
          </a:blipFill>
        </p:spPr>
        <p:txBody>
          <a:bodyPr wrap="square" lIns="0" tIns="0" rIns="0" bIns="0" rtlCol="0"/>
          <a:lstStyle/>
          <a:p>
            <a:endParaRPr/>
          </a:p>
        </p:txBody>
      </p:sp>
      <p:sp>
        <p:nvSpPr>
          <p:cNvPr id="17" name="object 17"/>
          <p:cNvSpPr/>
          <p:nvPr/>
        </p:nvSpPr>
        <p:spPr>
          <a:xfrm>
            <a:off x="3260100" y="4549371"/>
            <a:ext cx="203198" cy="215898"/>
          </a:xfrm>
          <a:prstGeom prst="rect">
            <a:avLst/>
          </a:prstGeom>
          <a:blipFill>
            <a:blip r:embed="rId4" cstate="print"/>
            <a:stretch>
              <a:fillRect/>
            </a:stretch>
          </a:blipFill>
        </p:spPr>
        <p:txBody>
          <a:bodyPr wrap="square" lIns="0" tIns="0" rIns="0" bIns="0" rtlCol="0"/>
          <a:lstStyle/>
          <a:p>
            <a:endParaRPr/>
          </a:p>
        </p:txBody>
      </p:sp>
      <p:sp>
        <p:nvSpPr>
          <p:cNvPr id="18" name="object 18"/>
          <p:cNvSpPr/>
          <p:nvPr/>
        </p:nvSpPr>
        <p:spPr>
          <a:xfrm>
            <a:off x="7072021" y="2035663"/>
            <a:ext cx="5131055" cy="1457685"/>
          </a:xfrm>
          <a:prstGeom prst="rect">
            <a:avLst/>
          </a:prstGeom>
          <a:blipFill>
            <a:blip r:embed="rId5" cstate="print"/>
            <a:stretch>
              <a:fillRect/>
            </a:stretch>
          </a:blipFill>
        </p:spPr>
        <p:txBody>
          <a:bodyPr wrap="square" lIns="0" tIns="0" rIns="0" bIns="0" rtlCol="0"/>
          <a:lstStyle/>
          <a:p>
            <a:endParaRPr/>
          </a:p>
        </p:txBody>
      </p:sp>
      <p:sp>
        <p:nvSpPr>
          <p:cNvPr id="19" name="object 19"/>
          <p:cNvSpPr/>
          <p:nvPr/>
        </p:nvSpPr>
        <p:spPr>
          <a:xfrm>
            <a:off x="7706735" y="3873063"/>
            <a:ext cx="4434920" cy="1646628"/>
          </a:xfrm>
          <a:prstGeom prst="rect">
            <a:avLst/>
          </a:prstGeom>
          <a:blipFill>
            <a:blip r:embed="rId6" cstate="print"/>
            <a:stretch>
              <a:fillRect/>
            </a:stretch>
          </a:blipFill>
        </p:spPr>
        <p:txBody>
          <a:bodyPr wrap="square" lIns="0" tIns="0" rIns="0" bIns="0" rtlCol="0"/>
          <a:lstStyle/>
          <a:p>
            <a:endParaRPr/>
          </a:p>
        </p:txBody>
      </p:sp>
      <p:sp>
        <p:nvSpPr>
          <p:cNvPr id="20" name="object 20"/>
          <p:cNvSpPr/>
          <p:nvPr/>
        </p:nvSpPr>
        <p:spPr>
          <a:xfrm>
            <a:off x="4706551" y="6550135"/>
            <a:ext cx="7028247" cy="2039445"/>
          </a:xfrm>
          <a:prstGeom prst="rect">
            <a:avLst/>
          </a:prstGeom>
          <a:blipFill>
            <a:blip r:embed="rId7" cstate="print"/>
            <a:stretch>
              <a:fillRect/>
            </a:stretch>
          </a:blipFill>
        </p:spPr>
        <p:txBody>
          <a:bodyPr wrap="square" lIns="0" tIns="0" rIns="0" bIns="0" rtlCol="0"/>
          <a:lstStyle/>
          <a:p>
            <a:endParaRPr/>
          </a:p>
        </p:txBody>
      </p:sp>
      <p:sp>
        <p:nvSpPr>
          <p:cNvPr id="21" name="object 21"/>
          <p:cNvSpPr txBox="1">
            <a:spLocks noGrp="1"/>
          </p:cNvSpPr>
          <p:nvPr>
            <p:ph type="sldNum" sz="quarter" idx="7"/>
          </p:nvPr>
        </p:nvSpPr>
        <p:spPr>
          <a:prstGeom prst="rect">
            <a:avLst/>
          </a:prstGeom>
        </p:spPr>
        <p:txBody>
          <a:bodyPr vert="horz" wrap="square" lIns="0" tIns="22860" rIns="0" bIns="0" rtlCol="0">
            <a:spAutoFit/>
          </a:bodyPr>
          <a:lstStyle/>
          <a:p>
            <a:pPr marL="12700">
              <a:lnSpc>
                <a:spcPct val="100000"/>
              </a:lnSpc>
              <a:spcBef>
                <a:spcPts val="180"/>
              </a:spcBef>
            </a:pPr>
            <a:r>
              <a:rPr spc="-5" dirty="0"/>
              <a:t>Robo1x-3</a:t>
            </a:r>
            <a:r>
              <a:rPr spc="430" dirty="0"/>
              <a:t> </a:t>
            </a:r>
            <a:fld id="{81D60167-4931-47E6-BA6A-407CBD079E47}" type="slidenum">
              <a:rPr dirty="0"/>
              <a:t>18</a:t>
            </a:fld>
            <a:endParaRPr dirty="0"/>
          </a:p>
        </p:txBody>
      </p:sp>
      <p:sp>
        <p:nvSpPr>
          <p:cNvPr id="22" name="object 22"/>
          <p:cNvSpPr txBox="1">
            <a:spLocks noGrp="1"/>
          </p:cNvSpPr>
          <p:nvPr>
            <p:ph type="ftr" sz="quarter" idx="5"/>
          </p:nvPr>
        </p:nvSpPr>
        <p:spPr>
          <a:prstGeom prst="rect">
            <a:avLst/>
          </a:prstGeom>
        </p:spPr>
        <p:txBody>
          <a:bodyPr vert="horz" wrap="square" lIns="0" tIns="22860" rIns="0" bIns="0" rtlCol="0">
            <a:spAutoFit/>
          </a:bodyPr>
          <a:lstStyle/>
          <a:p>
            <a:pPr marL="12700">
              <a:lnSpc>
                <a:spcPct val="100000"/>
              </a:lnSpc>
              <a:spcBef>
                <a:spcPts val="180"/>
              </a:spcBef>
            </a:pPr>
            <a:r>
              <a:rPr spc="-5" dirty="0"/>
              <a:t>© University of</a:t>
            </a:r>
            <a:r>
              <a:rPr dirty="0"/>
              <a:t> </a:t>
            </a:r>
            <a:r>
              <a:rPr spc="-5" dirty="0"/>
              <a:t>Pennsylvania</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06711" y="375919"/>
            <a:ext cx="8784590" cy="923330"/>
          </a:xfrm>
          <a:prstGeom prst="rect">
            <a:avLst/>
          </a:prstGeom>
        </p:spPr>
        <p:txBody>
          <a:bodyPr vert="horz" wrap="square" lIns="0" tIns="0" rIns="0" bIns="0" rtlCol="0">
            <a:spAutoFit/>
          </a:bodyPr>
          <a:lstStyle/>
          <a:p>
            <a:pPr marL="12700" algn="ctr">
              <a:lnSpc>
                <a:spcPct val="100000"/>
              </a:lnSpc>
            </a:pPr>
            <a:r>
              <a:rPr lang="zh-CN" altLang="en-US" sz="6000" spc="-5" dirty="0"/>
              <a:t>线性微分方程</a:t>
            </a:r>
            <a:endParaRPr sz="6000" dirty="0"/>
          </a:p>
        </p:txBody>
      </p:sp>
      <p:sp>
        <p:nvSpPr>
          <p:cNvPr id="3" name="object 3"/>
          <p:cNvSpPr/>
          <p:nvPr/>
        </p:nvSpPr>
        <p:spPr>
          <a:xfrm>
            <a:off x="4222719" y="1929966"/>
            <a:ext cx="5001363" cy="1712794"/>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298816" y="4686716"/>
            <a:ext cx="12400939" cy="941400"/>
          </a:xfrm>
          <a:prstGeom prst="rect">
            <a:avLst/>
          </a:prstGeom>
          <a:blipFill>
            <a:blip r:embed="rId3" cstate="print"/>
            <a:stretch>
              <a:fillRect/>
            </a:stretch>
          </a:blipFill>
        </p:spPr>
        <p:txBody>
          <a:bodyPr wrap="square" lIns="0" tIns="0" rIns="0" bIns="0" rtlCol="0"/>
          <a:lstStyle/>
          <a:p>
            <a:endParaRPr/>
          </a:p>
        </p:txBody>
      </p:sp>
      <p:sp>
        <p:nvSpPr>
          <p:cNvPr id="5" name="object 5"/>
          <p:cNvSpPr txBox="1">
            <a:spLocks noGrp="1"/>
          </p:cNvSpPr>
          <p:nvPr>
            <p:ph type="sldNum" sz="quarter" idx="7"/>
          </p:nvPr>
        </p:nvSpPr>
        <p:spPr>
          <a:prstGeom prst="rect">
            <a:avLst/>
          </a:prstGeom>
        </p:spPr>
        <p:txBody>
          <a:bodyPr vert="horz" wrap="square" lIns="0" tIns="22860" rIns="0" bIns="0" rtlCol="0">
            <a:spAutoFit/>
          </a:bodyPr>
          <a:lstStyle/>
          <a:p>
            <a:pPr marL="12700">
              <a:lnSpc>
                <a:spcPct val="100000"/>
              </a:lnSpc>
              <a:spcBef>
                <a:spcPts val="180"/>
              </a:spcBef>
            </a:pPr>
            <a:r>
              <a:rPr spc="-5" dirty="0"/>
              <a:t>Robo1x-3</a:t>
            </a:r>
            <a:r>
              <a:rPr spc="430" dirty="0"/>
              <a:t> </a:t>
            </a:r>
            <a:fld id="{81D60167-4931-47E6-BA6A-407CBD079E47}" type="slidenum">
              <a:rPr dirty="0"/>
              <a:t>19</a:t>
            </a:fld>
            <a:endParaRPr dirty="0"/>
          </a:p>
        </p:txBody>
      </p:sp>
      <p:sp>
        <p:nvSpPr>
          <p:cNvPr id="6" name="object 6"/>
          <p:cNvSpPr txBox="1">
            <a:spLocks noGrp="1"/>
          </p:cNvSpPr>
          <p:nvPr>
            <p:ph type="ftr" sz="quarter" idx="5"/>
          </p:nvPr>
        </p:nvSpPr>
        <p:spPr>
          <a:prstGeom prst="rect">
            <a:avLst/>
          </a:prstGeom>
        </p:spPr>
        <p:txBody>
          <a:bodyPr vert="horz" wrap="square" lIns="0" tIns="22860" rIns="0" bIns="0" rtlCol="0">
            <a:spAutoFit/>
          </a:bodyPr>
          <a:lstStyle/>
          <a:p>
            <a:pPr marL="12700">
              <a:lnSpc>
                <a:spcPct val="100000"/>
              </a:lnSpc>
              <a:spcBef>
                <a:spcPts val="180"/>
              </a:spcBef>
            </a:pPr>
            <a:r>
              <a:rPr spc="-5" dirty="0"/>
              <a:t>© University of</a:t>
            </a:r>
            <a:r>
              <a:rPr dirty="0"/>
              <a:t> </a:t>
            </a:r>
            <a:r>
              <a:rPr spc="-5" dirty="0"/>
              <a:t>Pennsylvania</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96604" y="279336"/>
            <a:ext cx="8211591" cy="1107996"/>
          </a:xfrm>
          <a:prstGeom prst="rect">
            <a:avLst/>
          </a:prstGeom>
        </p:spPr>
        <p:txBody>
          <a:bodyPr vert="horz" wrap="square" lIns="0" tIns="0" rIns="0" bIns="0" rtlCol="0">
            <a:spAutoFit/>
          </a:bodyPr>
          <a:lstStyle/>
          <a:p>
            <a:pPr marL="1389380">
              <a:lnSpc>
                <a:spcPct val="100000"/>
              </a:lnSpc>
            </a:pPr>
            <a:r>
              <a:rPr lang="zh-CN" altLang="en-US" spc="-5" dirty="0" smtClean="0"/>
              <a:t>      向量积</a:t>
            </a:r>
            <a:endParaRPr spc="-5" dirty="0"/>
          </a:p>
        </p:txBody>
      </p:sp>
      <p:sp>
        <p:nvSpPr>
          <p:cNvPr id="3" name="object 3"/>
          <p:cNvSpPr/>
          <p:nvPr/>
        </p:nvSpPr>
        <p:spPr>
          <a:xfrm>
            <a:off x="4160470" y="2636987"/>
            <a:ext cx="2204085" cy="1370330"/>
          </a:xfrm>
          <a:custGeom>
            <a:avLst/>
            <a:gdLst/>
            <a:ahLst/>
            <a:cxnLst/>
            <a:rect l="l" t="t" r="r" b="b"/>
            <a:pathLst>
              <a:path w="2204085" h="1370329">
                <a:moveTo>
                  <a:pt x="2203592" y="1370277"/>
                </a:moveTo>
                <a:lnTo>
                  <a:pt x="0" y="0"/>
                </a:lnTo>
              </a:path>
            </a:pathLst>
          </a:custGeom>
          <a:ln w="38099">
            <a:solidFill>
              <a:srgbClr val="000000"/>
            </a:solidFill>
          </a:ln>
        </p:spPr>
        <p:txBody>
          <a:bodyPr wrap="square" lIns="0" tIns="0" rIns="0" bIns="0" rtlCol="0"/>
          <a:lstStyle/>
          <a:p>
            <a:endParaRPr/>
          </a:p>
        </p:txBody>
      </p:sp>
      <p:sp>
        <p:nvSpPr>
          <p:cNvPr id="4" name="object 4"/>
          <p:cNvSpPr/>
          <p:nvPr/>
        </p:nvSpPr>
        <p:spPr>
          <a:xfrm>
            <a:off x="4096887" y="2597449"/>
            <a:ext cx="123189" cy="99060"/>
          </a:xfrm>
          <a:custGeom>
            <a:avLst/>
            <a:gdLst/>
            <a:ahLst/>
            <a:cxnLst/>
            <a:rect l="l" t="t" r="r" b="b"/>
            <a:pathLst>
              <a:path w="123189" h="99060">
                <a:moveTo>
                  <a:pt x="63582" y="39538"/>
                </a:moveTo>
                <a:lnTo>
                  <a:pt x="122594" y="25778"/>
                </a:lnTo>
                <a:lnTo>
                  <a:pt x="0" y="0"/>
                </a:lnTo>
                <a:lnTo>
                  <a:pt x="77342" y="98549"/>
                </a:lnTo>
                <a:lnTo>
                  <a:pt x="63582" y="39538"/>
                </a:lnTo>
                <a:close/>
              </a:path>
            </a:pathLst>
          </a:custGeom>
          <a:ln w="38099">
            <a:solidFill>
              <a:srgbClr val="000000"/>
            </a:solidFill>
          </a:ln>
        </p:spPr>
        <p:txBody>
          <a:bodyPr wrap="square" lIns="0" tIns="0" rIns="0" bIns="0" rtlCol="0"/>
          <a:lstStyle/>
          <a:p>
            <a:endParaRPr/>
          </a:p>
        </p:txBody>
      </p:sp>
      <p:sp>
        <p:nvSpPr>
          <p:cNvPr id="5" name="object 5"/>
          <p:cNvSpPr/>
          <p:nvPr/>
        </p:nvSpPr>
        <p:spPr>
          <a:xfrm>
            <a:off x="4374507" y="4007265"/>
            <a:ext cx="1990089" cy="451484"/>
          </a:xfrm>
          <a:custGeom>
            <a:avLst/>
            <a:gdLst/>
            <a:ahLst/>
            <a:cxnLst/>
            <a:rect l="l" t="t" r="r" b="b"/>
            <a:pathLst>
              <a:path w="1990089" h="451485">
                <a:moveTo>
                  <a:pt x="1989555" y="0"/>
                </a:moveTo>
                <a:lnTo>
                  <a:pt x="0" y="450884"/>
                </a:lnTo>
              </a:path>
            </a:pathLst>
          </a:custGeom>
          <a:ln w="38099">
            <a:solidFill>
              <a:srgbClr val="000000"/>
            </a:solidFill>
          </a:ln>
        </p:spPr>
        <p:txBody>
          <a:bodyPr wrap="square" lIns="0" tIns="0" rIns="0" bIns="0" rtlCol="0"/>
          <a:lstStyle/>
          <a:p>
            <a:endParaRPr/>
          </a:p>
        </p:txBody>
      </p:sp>
      <p:sp>
        <p:nvSpPr>
          <p:cNvPr id="6" name="object 6"/>
          <p:cNvSpPr/>
          <p:nvPr/>
        </p:nvSpPr>
        <p:spPr>
          <a:xfrm>
            <a:off x="4301485" y="4406893"/>
            <a:ext cx="124460" cy="83820"/>
          </a:xfrm>
          <a:custGeom>
            <a:avLst/>
            <a:gdLst/>
            <a:ahLst/>
            <a:cxnLst/>
            <a:rect l="l" t="t" r="r" b="b"/>
            <a:pathLst>
              <a:path w="124460" h="83820">
                <a:moveTo>
                  <a:pt x="73021" y="51256"/>
                </a:moveTo>
                <a:lnTo>
                  <a:pt x="105338" y="0"/>
                </a:lnTo>
                <a:lnTo>
                  <a:pt x="0" y="67805"/>
                </a:lnTo>
                <a:lnTo>
                  <a:pt x="124278" y="83573"/>
                </a:lnTo>
                <a:lnTo>
                  <a:pt x="73021" y="51256"/>
                </a:lnTo>
                <a:close/>
              </a:path>
            </a:pathLst>
          </a:custGeom>
          <a:ln w="38099">
            <a:solidFill>
              <a:srgbClr val="000000"/>
            </a:solidFill>
          </a:ln>
        </p:spPr>
        <p:txBody>
          <a:bodyPr wrap="square" lIns="0" tIns="0" rIns="0" bIns="0" rtlCol="0"/>
          <a:lstStyle/>
          <a:p>
            <a:endParaRPr/>
          </a:p>
        </p:txBody>
      </p:sp>
      <p:sp>
        <p:nvSpPr>
          <p:cNvPr id="7" name="object 7"/>
          <p:cNvSpPr/>
          <p:nvPr/>
        </p:nvSpPr>
        <p:spPr>
          <a:xfrm>
            <a:off x="6364063" y="2411399"/>
            <a:ext cx="851535" cy="1539875"/>
          </a:xfrm>
          <a:custGeom>
            <a:avLst/>
            <a:gdLst/>
            <a:ahLst/>
            <a:cxnLst/>
            <a:rect l="l" t="t" r="r" b="b"/>
            <a:pathLst>
              <a:path w="851534" h="1539875">
                <a:moveTo>
                  <a:pt x="0" y="1539426"/>
                </a:moveTo>
                <a:lnTo>
                  <a:pt x="851294" y="0"/>
                </a:lnTo>
              </a:path>
            </a:pathLst>
          </a:custGeom>
          <a:ln w="38099">
            <a:solidFill>
              <a:srgbClr val="000000"/>
            </a:solidFill>
          </a:ln>
        </p:spPr>
        <p:txBody>
          <a:bodyPr wrap="square" lIns="0" tIns="0" rIns="0" bIns="0" rtlCol="0"/>
          <a:lstStyle/>
          <a:p>
            <a:endParaRPr/>
          </a:p>
        </p:txBody>
      </p:sp>
      <p:sp>
        <p:nvSpPr>
          <p:cNvPr id="8" name="object 8"/>
          <p:cNvSpPr/>
          <p:nvPr/>
        </p:nvSpPr>
        <p:spPr>
          <a:xfrm>
            <a:off x="7157127" y="2345877"/>
            <a:ext cx="94615" cy="123825"/>
          </a:xfrm>
          <a:custGeom>
            <a:avLst/>
            <a:gdLst/>
            <a:ahLst/>
            <a:cxnLst/>
            <a:rect l="l" t="t" r="r" b="b"/>
            <a:pathLst>
              <a:path w="94615" h="123825">
                <a:moveTo>
                  <a:pt x="58229" y="65522"/>
                </a:moveTo>
                <a:lnTo>
                  <a:pt x="74990" y="123752"/>
                </a:lnTo>
                <a:lnTo>
                  <a:pt x="94463" y="0"/>
                </a:lnTo>
                <a:lnTo>
                  <a:pt x="0" y="82283"/>
                </a:lnTo>
                <a:lnTo>
                  <a:pt x="58229" y="65522"/>
                </a:lnTo>
                <a:close/>
              </a:path>
            </a:pathLst>
          </a:custGeom>
          <a:ln w="38099">
            <a:solidFill>
              <a:srgbClr val="000000"/>
            </a:solidFill>
          </a:ln>
        </p:spPr>
        <p:txBody>
          <a:bodyPr wrap="square" lIns="0" tIns="0" rIns="0" bIns="0" rtlCol="0"/>
          <a:lstStyle/>
          <a:p>
            <a:endParaRPr/>
          </a:p>
        </p:txBody>
      </p:sp>
      <p:sp>
        <p:nvSpPr>
          <p:cNvPr id="9" name="object 9"/>
          <p:cNvSpPr txBox="1"/>
          <p:nvPr/>
        </p:nvSpPr>
        <p:spPr>
          <a:xfrm>
            <a:off x="3750828" y="1811910"/>
            <a:ext cx="3256279" cy="2682875"/>
          </a:xfrm>
          <a:prstGeom prst="rect">
            <a:avLst/>
          </a:prstGeom>
        </p:spPr>
        <p:txBody>
          <a:bodyPr vert="horz" wrap="square" lIns="0" tIns="0" rIns="0" bIns="0" rtlCol="0">
            <a:spAutoFit/>
          </a:bodyPr>
          <a:lstStyle/>
          <a:p>
            <a:pPr marL="752475">
              <a:lnSpc>
                <a:spcPct val="100000"/>
              </a:lnSpc>
              <a:tabLst>
                <a:tab pos="2859405" algn="l"/>
              </a:tabLst>
            </a:pPr>
            <a:r>
              <a:rPr sz="4200" dirty="0">
                <a:latin typeface="Gill Sans MT"/>
                <a:cs typeface="Gill Sans MT"/>
              </a:rPr>
              <a:t>u	</a:t>
            </a:r>
            <a:r>
              <a:rPr sz="4200" spc="-5" dirty="0">
                <a:latin typeface="Gill Sans MT"/>
                <a:cs typeface="Gill Sans MT"/>
              </a:rPr>
              <a:t>w</a:t>
            </a:r>
            <a:endParaRPr sz="4200">
              <a:latin typeface="Gill Sans MT"/>
              <a:cs typeface="Gill Sans MT"/>
            </a:endParaRPr>
          </a:p>
          <a:p>
            <a:pPr>
              <a:lnSpc>
                <a:spcPct val="100000"/>
              </a:lnSpc>
            </a:pPr>
            <a:endParaRPr sz="5800">
              <a:latin typeface="Times New Roman"/>
              <a:cs typeface="Times New Roman"/>
            </a:endParaRPr>
          </a:p>
          <a:p>
            <a:pPr marL="12700">
              <a:lnSpc>
                <a:spcPct val="100000"/>
              </a:lnSpc>
              <a:spcBef>
                <a:spcPts val="3725"/>
              </a:spcBef>
            </a:pPr>
            <a:r>
              <a:rPr sz="4200" spc="-5" dirty="0">
                <a:latin typeface="Gill Sans MT"/>
                <a:cs typeface="Gill Sans MT"/>
              </a:rPr>
              <a:t>v</a:t>
            </a:r>
            <a:endParaRPr sz="4200">
              <a:latin typeface="Gill Sans MT"/>
              <a:cs typeface="Gill Sans MT"/>
            </a:endParaRPr>
          </a:p>
        </p:txBody>
      </p:sp>
      <p:sp>
        <p:nvSpPr>
          <p:cNvPr id="10" name="object 10"/>
          <p:cNvSpPr/>
          <p:nvPr/>
        </p:nvSpPr>
        <p:spPr>
          <a:xfrm>
            <a:off x="7126515" y="3328733"/>
            <a:ext cx="4466139" cy="543952"/>
          </a:xfrm>
          <a:prstGeom prst="rect">
            <a:avLst/>
          </a:prstGeom>
          <a:blipFill>
            <a:blip r:embed="rId2" cstate="print"/>
            <a:stretch>
              <a:fillRect/>
            </a:stretch>
          </a:blipFill>
        </p:spPr>
        <p:txBody>
          <a:bodyPr wrap="square" lIns="0" tIns="0" rIns="0" bIns="0" rtlCol="0"/>
          <a:lstStyle/>
          <a:p>
            <a:endParaRPr/>
          </a:p>
        </p:txBody>
      </p:sp>
      <p:sp>
        <p:nvSpPr>
          <p:cNvPr id="11" name="object 11"/>
          <p:cNvSpPr/>
          <p:nvPr/>
        </p:nvSpPr>
        <p:spPr>
          <a:xfrm>
            <a:off x="4780648" y="4643182"/>
            <a:ext cx="6954150" cy="743651"/>
          </a:xfrm>
          <a:prstGeom prst="rect">
            <a:avLst/>
          </a:prstGeom>
          <a:blipFill>
            <a:blip r:embed="rId3" cstate="print"/>
            <a:stretch>
              <a:fillRect/>
            </a:stretch>
          </a:blipFill>
        </p:spPr>
        <p:txBody>
          <a:bodyPr wrap="square" lIns="0" tIns="0" rIns="0" bIns="0" rtlCol="0"/>
          <a:lstStyle/>
          <a:p>
            <a:endParaRPr/>
          </a:p>
        </p:txBody>
      </p:sp>
      <p:sp>
        <p:nvSpPr>
          <p:cNvPr id="12" name="object 12"/>
          <p:cNvSpPr/>
          <p:nvPr/>
        </p:nvSpPr>
        <p:spPr>
          <a:xfrm>
            <a:off x="5323432" y="3664366"/>
            <a:ext cx="203199" cy="342899"/>
          </a:xfrm>
          <a:prstGeom prst="rect">
            <a:avLst/>
          </a:prstGeom>
          <a:blipFill>
            <a:blip r:embed="rId4" cstate="print"/>
            <a:stretch>
              <a:fillRect/>
            </a:stretch>
          </a:blipFill>
        </p:spPr>
        <p:txBody>
          <a:bodyPr wrap="square" lIns="0" tIns="0" rIns="0" bIns="0" rtlCol="0"/>
          <a:lstStyle/>
          <a:p>
            <a:endParaRPr/>
          </a:p>
        </p:txBody>
      </p:sp>
      <p:sp>
        <p:nvSpPr>
          <p:cNvPr id="13" name="object 13"/>
          <p:cNvSpPr/>
          <p:nvPr/>
        </p:nvSpPr>
        <p:spPr>
          <a:xfrm>
            <a:off x="850900" y="6035779"/>
            <a:ext cx="10883899" cy="1650999"/>
          </a:xfrm>
          <a:prstGeom prst="rect">
            <a:avLst/>
          </a:prstGeom>
          <a:blipFill>
            <a:blip r:embed="rId5" cstate="print"/>
            <a:stretch>
              <a:fillRect/>
            </a:stretch>
          </a:blipFill>
        </p:spPr>
        <p:txBody>
          <a:bodyPr wrap="square" lIns="0" tIns="0" rIns="0" bIns="0" rtlCol="0"/>
          <a:lstStyle/>
          <a:p>
            <a:endParaRPr/>
          </a:p>
        </p:txBody>
      </p:sp>
      <p:sp>
        <p:nvSpPr>
          <p:cNvPr id="14" name="object 14"/>
          <p:cNvSpPr txBox="1">
            <a:spLocks noGrp="1"/>
          </p:cNvSpPr>
          <p:nvPr>
            <p:ph type="sldNum" sz="quarter" idx="7"/>
          </p:nvPr>
        </p:nvSpPr>
        <p:spPr>
          <a:prstGeom prst="rect">
            <a:avLst/>
          </a:prstGeom>
        </p:spPr>
        <p:txBody>
          <a:bodyPr vert="horz" wrap="square" lIns="0" tIns="22860" rIns="0" bIns="0" rtlCol="0">
            <a:spAutoFit/>
          </a:bodyPr>
          <a:lstStyle/>
          <a:p>
            <a:pPr marL="69850">
              <a:lnSpc>
                <a:spcPct val="100000"/>
              </a:lnSpc>
              <a:spcBef>
                <a:spcPts val="180"/>
              </a:spcBef>
            </a:pPr>
            <a:r>
              <a:rPr spc="-5" dirty="0"/>
              <a:t>Robo1x-3</a:t>
            </a:r>
            <a:r>
              <a:rPr spc="430" dirty="0"/>
              <a:t> </a:t>
            </a:r>
            <a:fld id="{81D60167-4931-47E6-BA6A-407CBD079E47}" type="slidenum">
              <a:rPr dirty="0"/>
              <a:t>2</a:t>
            </a:fld>
            <a:endParaRPr dirty="0"/>
          </a:p>
        </p:txBody>
      </p:sp>
      <p:sp>
        <p:nvSpPr>
          <p:cNvPr id="15" name="object 15"/>
          <p:cNvSpPr txBox="1">
            <a:spLocks noGrp="1"/>
          </p:cNvSpPr>
          <p:nvPr>
            <p:ph type="ftr" sz="quarter" idx="5"/>
          </p:nvPr>
        </p:nvSpPr>
        <p:spPr>
          <a:prstGeom prst="rect">
            <a:avLst/>
          </a:prstGeom>
        </p:spPr>
        <p:txBody>
          <a:bodyPr vert="horz" wrap="square" lIns="0" tIns="22860" rIns="0" bIns="0" rtlCol="0">
            <a:spAutoFit/>
          </a:bodyPr>
          <a:lstStyle/>
          <a:p>
            <a:pPr marL="12700">
              <a:lnSpc>
                <a:spcPct val="100000"/>
              </a:lnSpc>
              <a:spcBef>
                <a:spcPts val="180"/>
              </a:spcBef>
            </a:pPr>
            <a:r>
              <a:rPr spc="-5" dirty="0"/>
              <a:t>© University of</a:t>
            </a:r>
            <a:r>
              <a:rPr dirty="0"/>
              <a:t> </a:t>
            </a:r>
            <a:r>
              <a:rPr spc="-5" dirty="0"/>
              <a:t>Pennsylvania</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06711" y="375919"/>
            <a:ext cx="8784590" cy="923330"/>
          </a:xfrm>
          <a:prstGeom prst="rect">
            <a:avLst/>
          </a:prstGeom>
        </p:spPr>
        <p:txBody>
          <a:bodyPr vert="horz" wrap="square" lIns="0" tIns="0" rIns="0" bIns="0" rtlCol="0">
            <a:spAutoFit/>
          </a:bodyPr>
          <a:lstStyle/>
          <a:p>
            <a:pPr marL="12700" algn="ctr">
              <a:lnSpc>
                <a:spcPct val="100000"/>
              </a:lnSpc>
            </a:pPr>
            <a:r>
              <a:rPr lang="zh-CN" altLang="en-US" sz="6000" spc="-5" dirty="0"/>
              <a:t>线性微分方程</a:t>
            </a:r>
            <a:endParaRPr sz="6000" dirty="0"/>
          </a:p>
        </p:txBody>
      </p:sp>
      <p:sp>
        <p:nvSpPr>
          <p:cNvPr id="3" name="object 3"/>
          <p:cNvSpPr/>
          <p:nvPr/>
        </p:nvSpPr>
        <p:spPr>
          <a:xfrm>
            <a:off x="3820772" y="1801076"/>
            <a:ext cx="5363251" cy="1372845"/>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249012" y="3800788"/>
            <a:ext cx="12575246" cy="741335"/>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398422" y="5731816"/>
            <a:ext cx="12425840" cy="945062"/>
          </a:xfrm>
          <a:prstGeom prst="rect">
            <a:avLst/>
          </a:prstGeom>
          <a:blipFill>
            <a:blip r:embed="rId4" cstate="print"/>
            <a:stretch>
              <a:fillRect/>
            </a:stretch>
          </a:blipFill>
        </p:spPr>
        <p:txBody>
          <a:bodyPr wrap="square" lIns="0" tIns="0" rIns="0" bIns="0" rtlCol="0"/>
          <a:lstStyle/>
          <a:p>
            <a:endParaRPr/>
          </a:p>
        </p:txBody>
      </p:sp>
      <p:sp>
        <p:nvSpPr>
          <p:cNvPr id="6" name="object 6"/>
          <p:cNvSpPr txBox="1"/>
          <p:nvPr/>
        </p:nvSpPr>
        <p:spPr>
          <a:xfrm>
            <a:off x="11453337" y="9369216"/>
            <a:ext cx="1301750" cy="340360"/>
          </a:xfrm>
          <a:prstGeom prst="rect">
            <a:avLst/>
          </a:prstGeom>
        </p:spPr>
        <p:txBody>
          <a:bodyPr vert="horz" wrap="square" lIns="0" tIns="22860" rIns="0" bIns="0" rtlCol="0">
            <a:spAutoFit/>
          </a:bodyPr>
          <a:lstStyle/>
          <a:p>
            <a:pPr marL="12700">
              <a:lnSpc>
                <a:spcPct val="100000"/>
              </a:lnSpc>
              <a:spcBef>
                <a:spcPts val="180"/>
              </a:spcBef>
            </a:pPr>
            <a:r>
              <a:rPr sz="1800" spc="-5" dirty="0">
                <a:latin typeface="Gill Sans MT"/>
                <a:cs typeface="Gill Sans MT"/>
              </a:rPr>
              <a:t>Robo1x-3</a:t>
            </a:r>
            <a:r>
              <a:rPr sz="1800" spc="430" dirty="0">
                <a:latin typeface="Gill Sans MT"/>
                <a:cs typeface="Gill Sans MT"/>
              </a:rPr>
              <a:t> </a:t>
            </a:r>
            <a:r>
              <a:rPr sz="1800" dirty="0">
                <a:latin typeface="Gill Sans MT"/>
                <a:cs typeface="Gill Sans MT"/>
              </a:rPr>
              <a:t>20</a:t>
            </a:r>
            <a:endParaRPr sz="1800">
              <a:latin typeface="Gill Sans MT"/>
              <a:cs typeface="Gill Sans MT"/>
            </a:endParaRPr>
          </a:p>
        </p:txBody>
      </p:sp>
      <p:sp>
        <p:nvSpPr>
          <p:cNvPr id="7" name="object 7"/>
          <p:cNvSpPr txBox="1">
            <a:spLocks noGrp="1"/>
          </p:cNvSpPr>
          <p:nvPr>
            <p:ph type="ftr" sz="quarter" idx="5"/>
          </p:nvPr>
        </p:nvSpPr>
        <p:spPr>
          <a:prstGeom prst="rect">
            <a:avLst/>
          </a:prstGeom>
        </p:spPr>
        <p:txBody>
          <a:bodyPr vert="horz" wrap="square" lIns="0" tIns="22860" rIns="0" bIns="0" rtlCol="0">
            <a:spAutoFit/>
          </a:bodyPr>
          <a:lstStyle/>
          <a:p>
            <a:pPr marL="12700">
              <a:lnSpc>
                <a:spcPct val="100000"/>
              </a:lnSpc>
              <a:spcBef>
                <a:spcPts val="180"/>
              </a:spcBef>
            </a:pPr>
            <a:r>
              <a:rPr spc="-5" dirty="0"/>
              <a:t>© University of</a:t>
            </a:r>
            <a:r>
              <a:rPr dirty="0"/>
              <a:t> </a:t>
            </a:r>
            <a:r>
              <a:rPr spc="-5" dirty="0"/>
              <a:t>Pennsylvania</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22666" y="426592"/>
            <a:ext cx="9150985" cy="830997"/>
          </a:xfrm>
          <a:prstGeom prst="rect">
            <a:avLst/>
          </a:prstGeom>
        </p:spPr>
        <p:txBody>
          <a:bodyPr vert="horz" wrap="square" lIns="0" tIns="0" rIns="0" bIns="0" rtlCol="0">
            <a:spAutoFit/>
          </a:bodyPr>
          <a:lstStyle/>
          <a:p>
            <a:pPr marL="12700" algn="ctr">
              <a:lnSpc>
                <a:spcPct val="100000"/>
              </a:lnSpc>
            </a:pPr>
            <a:r>
              <a:rPr lang="zh-CN" altLang="en-US" sz="5400" spc="-5" dirty="0"/>
              <a:t>旋转矩阵指数</a:t>
            </a:r>
            <a:endParaRPr sz="5400" dirty="0"/>
          </a:p>
        </p:txBody>
      </p:sp>
      <p:sp>
        <p:nvSpPr>
          <p:cNvPr id="4" name="object 4"/>
          <p:cNvSpPr txBox="1">
            <a:spLocks noGrp="1"/>
          </p:cNvSpPr>
          <p:nvPr>
            <p:ph type="sldNum" sz="quarter" idx="7"/>
          </p:nvPr>
        </p:nvSpPr>
        <p:spPr>
          <a:prstGeom prst="rect">
            <a:avLst/>
          </a:prstGeom>
        </p:spPr>
        <p:txBody>
          <a:bodyPr vert="horz" wrap="square" lIns="0" tIns="22860" rIns="0" bIns="0" rtlCol="0">
            <a:spAutoFit/>
          </a:bodyPr>
          <a:lstStyle/>
          <a:p>
            <a:pPr marL="12700">
              <a:lnSpc>
                <a:spcPct val="100000"/>
              </a:lnSpc>
              <a:spcBef>
                <a:spcPts val="180"/>
              </a:spcBef>
            </a:pPr>
            <a:r>
              <a:rPr spc="-5" dirty="0"/>
              <a:t>Robo1x-3</a:t>
            </a:r>
            <a:r>
              <a:rPr spc="430" dirty="0"/>
              <a:t> </a:t>
            </a:r>
            <a:fld id="{81D60167-4931-47E6-BA6A-407CBD079E47}" type="slidenum">
              <a:rPr dirty="0"/>
              <a:t>21</a:t>
            </a:fld>
            <a:endParaRPr dirty="0"/>
          </a:p>
        </p:txBody>
      </p:sp>
      <p:sp>
        <p:nvSpPr>
          <p:cNvPr id="5" name="object 5"/>
          <p:cNvSpPr txBox="1">
            <a:spLocks noGrp="1"/>
          </p:cNvSpPr>
          <p:nvPr>
            <p:ph type="ftr" sz="quarter" idx="5"/>
          </p:nvPr>
        </p:nvSpPr>
        <p:spPr>
          <a:prstGeom prst="rect">
            <a:avLst/>
          </a:prstGeom>
        </p:spPr>
        <p:txBody>
          <a:bodyPr vert="horz" wrap="square" lIns="0" tIns="22860" rIns="0" bIns="0" rtlCol="0">
            <a:spAutoFit/>
          </a:bodyPr>
          <a:lstStyle/>
          <a:p>
            <a:pPr marL="12700">
              <a:lnSpc>
                <a:spcPct val="100000"/>
              </a:lnSpc>
              <a:spcBef>
                <a:spcPts val="180"/>
              </a:spcBef>
            </a:pPr>
            <a:r>
              <a:rPr spc="-5" dirty="0"/>
              <a:t>© University of</a:t>
            </a:r>
            <a:r>
              <a:rPr dirty="0"/>
              <a:t> </a:t>
            </a:r>
            <a:r>
              <a:rPr spc="-5" dirty="0"/>
              <a:t>Pennsylvania</a:t>
            </a:r>
          </a:p>
        </p:txBody>
      </p:sp>
      <mc:AlternateContent xmlns:mc="http://schemas.openxmlformats.org/markup-compatibility/2006" xmlns:a14="http://schemas.microsoft.com/office/drawing/2010/main">
        <mc:Choice Requires="a14">
          <p:sp>
            <p:nvSpPr>
              <p:cNvPr id="6" name="矩形 5"/>
              <p:cNvSpPr/>
              <p:nvPr/>
            </p:nvSpPr>
            <p:spPr>
              <a:xfrm>
                <a:off x="1383877" y="2286000"/>
                <a:ext cx="9372600" cy="954107"/>
              </a:xfrm>
              <a:prstGeom prst="rect">
                <a:avLst/>
              </a:prstGeom>
            </p:spPr>
            <p:txBody>
              <a:bodyPr wrap="square">
                <a:spAutoFit/>
              </a:bodyPr>
              <a:lstStyle/>
              <a:p>
                <a:r>
                  <a:rPr lang="zh-CN" altLang="en-US" sz="2800" dirty="0" smtClean="0"/>
                  <a:t>         所有</a:t>
                </a:r>
                <a:r>
                  <a:rPr lang="zh-CN" altLang="en-US" sz="2800" dirty="0"/>
                  <a:t>的旋转矩阵都可以看作是角速度的作用</a:t>
                </a:r>
                <a:r>
                  <a:rPr lang="zh-CN" altLang="en-US" sz="2800" dirty="0" smtClean="0"/>
                  <a:t>。</a:t>
                </a:r>
                <a14:m>
                  <m:oMath xmlns:m="http://schemas.openxmlformats.org/officeDocument/2006/math">
                    <m:r>
                      <a:rPr lang="en-US" altLang="zh-CN" sz="2800" i="1" dirty="0" smtClean="0">
                        <a:latin typeface="Cambria Math" panose="02040503050406030204" pitchFamily="18" charset="0"/>
                      </a:rPr>
                      <m:t>𝑤</m:t>
                    </m:r>
                    <m:r>
                      <a:rPr lang="en-US" altLang="zh-CN" sz="2800" i="1" dirty="0" smtClean="0">
                        <a:latin typeface="Cambria Math" panose="02040503050406030204" pitchFamily="18" charset="0"/>
                      </a:rPr>
                      <m:t>∈</m:t>
                    </m:r>
                    <m:sSup>
                      <m:sSupPr>
                        <m:ctrlPr>
                          <a:rPr lang="en-US" altLang="zh-CN" sz="2800" i="1" dirty="0" smtClean="0">
                            <a:latin typeface="Cambria Math" panose="02040503050406030204" pitchFamily="18" charset="0"/>
                          </a:rPr>
                        </m:ctrlPr>
                      </m:sSupPr>
                      <m:e>
                        <m:r>
                          <a:rPr lang="en-US" altLang="zh-CN" sz="2800" i="1" dirty="0" smtClean="0">
                            <a:latin typeface="Cambria Math" panose="02040503050406030204" pitchFamily="18" charset="0"/>
                          </a:rPr>
                          <m:t>𝑅</m:t>
                        </m:r>
                      </m:e>
                      <m:sup>
                        <m:r>
                          <a:rPr lang="en-US" altLang="zh-CN" sz="2800" i="1" dirty="0" smtClean="0">
                            <a:latin typeface="Cambria Math" panose="02040503050406030204" pitchFamily="18" charset="0"/>
                          </a:rPr>
                          <m:t>3</m:t>
                        </m:r>
                      </m:sup>
                    </m:sSup>
                  </m:oMath>
                </a14:m>
                <a:r>
                  <a:rPr lang="zh-CN" altLang="en-US" sz="2800" dirty="0"/>
                  <a:t>，除以时间单位。</a:t>
                </a:r>
              </a:p>
            </p:txBody>
          </p:sp>
        </mc:Choice>
        <mc:Fallback xmlns="">
          <p:sp>
            <p:nvSpPr>
              <p:cNvPr id="6" name="矩形 5"/>
              <p:cNvSpPr>
                <a:spLocks noRot="1" noChangeAspect="1" noMove="1" noResize="1" noEditPoints="1" noAdjustHandles="1" noChangeArrowheads="1" noChangeShapeType="1" noTextEdit="1"/>
              </p:cNvSpPr>
              <p:nvPr/>
            </p:nvSpPr>
            <p:spPr>
              <a:xfrm>
                <a:off x="1383877" y="2286000"/>
                <a:ext cx="9372600" cy="954107"/>
              </a:xfrm>
              <a:prstGeom prst="rect">
                <a:avLst/>
              </a:prstGeom>
              <a:blipFill>
                <a:blip r:embed="rId2"/>
                <a:stretch>
                  <a:fillRect l="-1300" t="-8917" r="-5137" b="-14013"/>
                </a:stretch>
              </a:blipFill>
            </p:spPr>
            <p:txBody>
              <a:bodyPr/>
              <a:lstStyle/>
              <a:p>
                <a:r>
                  <a:rPr lang="zh-CN" altLang="en-US">
                    <a:noFill/>
                  </a:rPr>
                  <a:t> </a:t>
                </a:r>
              </a:p>
            </p:txBody>
          </p:sp>
        </mc:Fallback>
      </mc:AlternateContent>
      <p:pic>
        <p:nvPicPr>
          <p:cNvPr id="7" name="图片 6"/>
          <p:cNvPicPr>
            <a:picLocks noChangeAspect="1"/>
          </p:cNvPicPr>
          <p:nvPr/>
        </p:nvPicPr>
        <p:blipFill>
          <a:blip r:embed="rId3"/>
          <a:stretch>
            <a:fillRect/>
          </a:stretch>
        </p:blipFill>
        <p:spPr>
          <a:xfrm>
            <a:off x="1244600" y="3505200"/>
            <a:ext cx="10831180" cy="3505200"/>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677742" y="5184701"/>
            <a:ext cx="2972435" cy="3769995"/>
          </a:xfrm>
          <a:prstGeom prst="rect">
            <a:avLst/>
          </a:prstGeom>
        </p:spPr>
        <p:txBody>
          <a:bodyPr vert="horz" wrap="square" lIns="0" tIns="0" rIns="0" bIns="0" rtlCol="0">
            <a:spAutoFit/>
          </a:bodyPr>
          <a:lstStyle/>
          <a:p>
            <a:pPr marL="12700" marR="5080" indent="3810">
              <a:lnSpc>
                <a:spcPct val="200000"/>
              </a:lnSpc>
            </a:pPr>
            <a:r>
              <a:rPr lang="zh-CN" altLang="en-US" sz="6000" spc="-5" dirty="0">
                <a:latin typeface="Gill Sans MT"/>
                <a:cs typeface="Gill Sans MT"/>
              </a:rPr>
              <a:t>视频</a:t>
            </a:r>
            <a:r>
              <a:rPr sz="6000" spc="-80" dirty="0" smtClean="0">
                <a:latin typeface="Gill Sans MT"/>
                <a:cs typeface="Gill Sans MT"/>
              </a:rPr>
              <a:t> </a:t>
            </a:r>
            <a:r>
              <a:rPr sz="6000" spc="-5" dirty="0">
                <a:latin typeface="Gill Sans MT"/>
                <a:cs typeface="Gill Sans MT"/>
              </a:rPr>
              <a:t>3.4  </a:t>
            </a:r>
            <a:r>
              <a:rPr sz="6000" dirty="0">
                <a:latin typeface="Gill Sans MT"/>
                <a:cs typeface="Gill Sans MT"/>
              </a:rPr>
              <a:t>CJ</a:t>
            </a:r>
            <a:r>
              <a:rPr sz="6000" spc="-100" dirty="0">
                <a:latin typeface="Gill Sans MT"/>
                <a:cs typeface="Gill Sans MT"/>
              </a:rPr>
              <a:t> </a:t>
            </a:r>
            <a:r>
              <a:rPr sz="6000" spc="-5" dirty="0">
                <a:latin typeface="Gill Sans MT"/>
                <a:cs typeface="Gill Sans MT"/>
              </a:rPr>
              <a:t>Taylor</a:t>
            </a:r>
            <a:endParaRPr sz="6000" dirty="0">
              <a:latin typeface="Gill Sans MT"/>
              <a:cs typeface="Gill Sans MT"/>
            </a:endParaRPr>
          </a:p>
        </p:txBody>
      </p:sp>
      <p:sp>
        <p:nvSpPr>
          <p:cNvPr id="3" name="object 3"/>
          <p:cNvSpPr/>
          <p:nvPr/>
        </p:nvSpPr>
        <p:spPr>
          <a:xfrm>
            <a:off x="1545021" y="609600"/>
            <a:ext cx="9237875" cy="5196304"/>
          </a:xfrm>
          <a:prstGeom prst="rect">
            <a:avLst/>
          </a:prstGeom>
          <a:blipFill>
            <a:blip r:embed="rId2" cstate="print"/>
            <a:stretch>
              <a:fillRect/>
            </a:stretch>
          </a:blipFill>
        </p:spPr>
        <p:txBody>
          <a:bodyPr wrap="square" lIns="0" tIns="0" rIns="0" bIns="0" rtlCol="0"/>
          <a:lstStyle/>
          <a:p>
            <a:endParaRPr/>
          </a:p>
        </p:txBody>
      </p:sp>
      <p:sp>
        <p:nvSpPr>
          <p:cNvPr id="4" name="object 4"/>
          <p:cNvSpPr txBox="1">
            <a:spLocks noGrp="1"/>
          </p:cNvSpPr>
          <p:nvPr>
            <p:ph type="sldNum" sz="quarter" idx="7"/>
          </p:nvPr>
        </p:nvSpPr>
        <p:spPr>
          <a:prstGeom prst="rect">
            <a:avLst/>
          </a:prstGeom>
        </p:spPr>
        <p:txBody>
          <a:bodyPr vert="horz" wrap="square" lIns="0" tIns="22860" rIns="0" bIns="0" rtlCol="0">
            <a:spAutoFit/>
          </a:bodyPr>
          <a:lstStyle/>
          <a:p>
            <a:pPr marL="12700">
              <a:lnSpc>
                <a:spcPct val="100000"/>
              </a:lnSpc>
              <a:spcBef>
                <a:spcPts val="180"/>
              </a:spcBef>
            </a:pPr>
            <a:r>
              <a:rPr spc="-5" dirty="0"/>
              <a:t>Robo1x-3</a:t>
            </a:r>
            <a:r>
              <a:rPr spc="430" dirty="0"/>
              <a:t> </a:t>
            </a:r>
            <a:fld id="{81D60167-4931-47E6-BA6A-407CBD079E47}" type="slidenum">
              <a:rPr dirty="0"/>
              <a:t>22</a:t>
            </a:fld>
            <a:endParaRPr dirty="0"/>
          </a:p>
        </p:txBody>
      </p:sp>
      <p:sp>
        <p:nvSpPr>
          <p:cNvPr id="5" name="object 5"/>
          <p:cNvSpPr txBox="1">
            <a:spLocks noGrp="1"/>
          </p:cNvSpPr>
          <p:nvPr>
            <p:ph type="ftr" sz="quarter" idx="5"/>
          </p:nvPr>
        </p:nvSpPr>
        <p:spPr>
          <a:prstGeom prst="rect">
            <a:avLst/>
          </a:prstGeom>
        </p:spPr>
        <p:txBody>
          <a:bodyPr vert="horz" wrap="square" lIns="0" tIns="22860" rIns="0" bIns="0" rtlCol="0">
            <a:spAutoFit/>
          </a:bodyPr>
          <a:lstStyle/>
          <a:p>
            <a:pPr marL="12700">
              <a:lnSpc>
                <a:spcPct val="100000"/>
              </a:lnSpc>
              <a:spcBef>
                <a:spcPts val="180"/>
              </a:spcBef>
            </a:pPr>
            <a:r>
              <a:rPr spc="-5" dirty="0"/>
              <a:t>© University of</a:t>
            </a:r>
            <a:r>
              <a:rPr dirty="0"/>
              <a:t> </a:t>
            </a:r>
            <a:r>
              <a:rPr spc="-5" dirty="0"/>
              <a:t>Pennsylvania</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22666" y="426592"/>
            <a:ext cx="9150985" cy="830997"/>
          </a:xfrm>
          <a:prstGeom prst="rect">
            <a:avLst/>
          </a:prstGeom>
        </p:spPr>
        <p:txBody>
          <a:bodyPr vert="horz" wrap="square" lIns="0" tIns="0" rIns="0" bIns="0" rtlCol="0">
            <a:spAutoFit/>
          </a:bodyPr>
          <a:lstStyle/>
          <a:p>
            <a:pPr marL="12700" algn="ctr">
              <a:lnSpc>
                <a:spcPct val="100000"/>
              </a:lnSpc>
            </a:pPr>
            <a:r>
              <a:rPr lang="zh-CN" altLang="en-US" sz="5400" spc="-5" dirty="0"/>
              <a:t>旋转矩阵指数</a:t>
            </a:r>
            <a:endParaRPr sz="5400" dirty="0"/>
          </a:p>
        </p:txBody>
      </p:sp>
      <p:sp>
        <p:nvSpPr>
          <p:cNvPr id="4" name="object 4"/>
          <p:cNvSpPr txBox="1">
            <a:spLocks noGrp="1"/>
          </p:cNvSpPr>
          <p:nvPr>
            <p:ph type="sldNum" sz="quarter" idx="7"/>
          </p:nvPr>
        </p:nvSpPr>
        <p:spPr>
          <a:prstGeom prst="rect">
            <a:avLst/>
          </a:prstGeom>
        </p:spPr>
        <p:txBody>
          <a:bodyPr vert="horz" wrap="square" lIns="0" tIns="22860" rIns="0" bIns="0" rtlCol="0">
            <a:spAutoFit/>
          </a:bodyPr>
          <a:lstStyle/>
          <a:p>
            <a:pPr marL="12700">
              <a:lnSpc>
                <a:spcPct val="100000"/>
              </a:lnSpc>
              <a:spcBef>
                <a:spcPts val="180"/>
              </a:spcBef>
            </a:pPr>
            <a:r>
              <a:rPr spc="-5" dirty="0"/>
              <a:t>Robo1x-3</a:t>
            </a:r>
            <a:r>
              <a:rPr spc="430" dirty="0"/>
              <a:t> </a:t>
            </a:r>
            <a:fld id="{81D60167-4931-47E6-BA6A-407CBD079E47}" type="slidenum">
              <a:rPr dirty="0"/>
              <a:t>23</a:t>
            </a:fld>
            <a:endParaRPr dirty="0"/>
          </a:p>
        </p:txBody>
      </p:sp>
      <p:sp>
        <p:nvSpPr>
          <p:cNvPr id="5" name="object 5"/>
          <p:cNvSpPr txBox="1">
            <a:spLocks noGrp="1"/>
          </p:cNvSpPr>
          <p:nvPr>
            <p:ph type="ftr" sz="quarter" idx="5"/>
          </p:nvPr>
        </p:nvSpPr>
        <p:spPr>
          <a:prstGeom prst="rect">
            <a:avLst/>
          </a:prstGeom>
        </p:spPr>
        <p:txBody>
          <a:bodyPr vert="horz" wrap="square" lIns="0" tIns="22860" rIns="0" bIns="0" rtlCol="0">
            <a:spAutoFit/>
          </a:bodyPr>
          <a:lstStyle/>
          <a:p>
            <a:pPr marL="12700">
              <a:lnSpc>
                <a:spcPct val="100000"/>
              </a:lnSpc>
              <a:spcBef>
                <a:spcPts val="180"/>
              </a:spcBef>
            </a:pPr>
            <a:r>
              <a:rPr spc="-5" dirty="0"/>
              <a:t>© University of</a:t>
            </a:r>
            <a:r>
              <a:rPr dirty="0"/>
              <a:t> </a:t>
            </a:r>
            <a:r>
              <a:rPr spc="-5" dirty="0"/>
              <a:t>Pennsylvania</a:t>
            </a:r>
          </a:p>
        </p:txBody>
      </p:sp>
      <mc:AlternateContent xmlns:mc="http://schemas.openxmlformats.org/markup-compatibility/2006" xmlns:a14="http://schemas.microsoft.com/office/drawing/2010/main">
        <mc:Choice Requires="a14">
          <p:sp>
            <p:nvSpPr>
              <p:cNvPr id="6" name="矩形 5"/>
              <p:cNvSpPr/>
              <p:nvPr/>
            </p:nvSpPr>
            <p:spPr>
              <a:xfrm>
                <a:off x="1383877" y="2286000"/>
                <a:ext cx="9372600" cy="954107"/>
              </a:xfrm>
              <a:prstGeom prst="rect">
                <a:avLst/>
              </a:prstGeom>
            </p:spPr>
            <p:txBody>
              <a:bodyPr wrap="square">
                <a:spAutoFit/>
              </a:bodyPr>
              <a:lstStyle/>
              <a:p>
                <a:r>
                  <a:rPr lang="zh-CN" altLang="en-US" sz="2800" dirty="0" smtClean="0"/>
                  <a:t>         所有</a:t>
                </a:r>
                <a:r>
                  <a:rPr lang="zh-CN" altLang="en-US" sz="2800" dirty="0"/>
                  <a:t>的旋转矩阵都可以看作是角速度的作用</a:t>
                </a:r>
                <a:r>
                  <a:rPr lang="zh-CN" altLang="en-US" sz="2800" dirty="0" smtClean="0"/>
                  <a:t>。</a:t>
                </a:r>
                <a14:m>
                  <m:oMath xmlns:m="http://schemas.openxmlformats.org/officeDocument/2006/math">
                    <m:r>
                      <a:rPr lang="en-US" altLang="zh-CN" sz="2800" i="1" dirty="0" smtClean="0">
                        <a:latin typeface="Cambria Math" panose="02040503050406030204" pitchFamily="18" charset="0"/>
                      </a:rPr>
                      <m:t>𝑤</m:t>
                    </m:r>
                    <m:r>
                      <a:rPr lang="en-US" altLang="zh-CN" sz="2800" i="1" dirty="0" smtClean="0">
                        <a:latin typeface="Cambria Math" panose="02040503050406030204" pitchFamily="18" charset="0"/>
                      </a:rPr>
                      <m:t>∈</m:t>
                    </m:r>
                    <m:sSup>
                      <m:sSupPr>
                        <m:ctrlPr>
                          <a:rPr lang="en-US" altLang="zh-CN" sz="2800" i="1" dirty="0" smtClean="0">
                            <a:latin typeface="Cambria Math" panose="02040503050406030204" pitchFamily="18" charset="0"/>
                          </a:rPr>
                        </m:ctrlPr>
                      </m:sSupPr>
                      <m:e>
                        <m:r>
                          <a:rPr lang="en-US" altLang="zh-CN" sz="2800" i="1" dirty="0" smtClean="0">
                            <a:latin typeface="Cambria Math" panose="02040503050406030204" pitchFamily="18" charset="0"/>
                          </a:rPr>
                          <m:t>𝑅</m:t>
                        </m:r>
                      </m:e>
                      <m:sup>
                        <m:r>
                          <a:rPr lang="en-US" altLang="zh-CN" sz="2800" i="1" dirty="0" smtClean="0">
                            <a:latin typeface="Cambria Math" panose="02040503050406030204" pitchFamily="18" charset="0"/>
                          </a:rPr>
                          <m:t>3</m:t>
                        </m:r>
                      </m:sup>
                    </m:sSup>
                  </m:oMath>
                </a14:m>
                <a:r>
                  <a:rPr lang="zh-CN" altLang="en-US" sz="2800" dirty="0"/>
                  <a:t>，除以时间单位。</a:t>
                </a:r>
              </a:p>
            </p:txBody>
          </p:sp>
        </mc:Choice>
        <mc:Fallback xmlns="">
          <p:sp>
            <p:nvSpPr>
              <p:cNvPr id="6" name="矩形 5"/>
              <p:cNvSpPr>
                <a:spLocks noRot="1" noChangeAspect="1" noMove="1" noResize="1" noEditPoints="1" noAdjustHandles="1" noChangeArrowheads="1" noChangeShapeType="1" noTextEdit="1"/>
              </p:cNvSpPr>
              <p:nvPr/>
            </p:nvSpPr>
            <p:spPr>
              <a:xfrm>
                <a:off x="1383877" y="2286000"/>
                <a:ext cx="9372600" cy="954107"/>
              </a:xfrm>
              <a:prstGeom prst="rect">
                <a:avLst/>
              </a:prstGeom>
              <a:blipFill>
                <a:blip r:embed="rId2"/>
                <a:stretch>
                  <a:fillRect l="-1300" t="-8917" r="-5137" b="-14013"/>
                </a:stretch>
              </a:blipFill>
            </p:spPr>
            <p:txBody>
              <a:bodyPr/>
              <a:lstStyle/>
              <a:p>
                <a:r>
                  <a:rPr lang="zh-CN" altLang="en-US">
                    <a:noFill/>
                  </a:rPr>
                  <a:t> </a:t>
                </a:r>
              </a:p>
            </p:txBody>
          </p:sp>
        </mc:Fallback>
      </mc:AlternateContent>
      <p:pic>
        <p:nvPicPr>
          <p:cNvPr id="7" name="图片 6"/>
          <p:cNvPicPr>
            <a:picLocks noChangeAspect="1"/>
          </p:cNvPicPr>
          <p:nvPr/>
        </p:nvPicPr>
        <p:blipFill>
          <a:blip r:embed="rId3"/>
          <a:stretch>
            <a:fillRect/>
          </a:stretch>
        </p:blipFill>
        <p:spPr>
          <a:xfrm>
            <a:off x="1244600" y="3505200"/>
            <a:ext cx="10831180" cy="3505200"/>
          </a:xfrm>
          <a:prstGeom prst="rect">
            <a:avLst/>
          </a:prstGeom>
        </p:spPr>
      </p:pic>
    </p:spTree>
    <p:extLst>
      <p:ext uri="{BB962C8B-B14F-4D97-AF65-F5344CB8AC3E}">
        <p14:creationId xmlns:p14="http://schemas.microsoft.com/office/powerpoint/2010/main" val="227188613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22666" y="426592"/>
            <a:ext cx="9150985" cy="830997"/>
          </a:xfrm>
          <a:prstGeom prst="rect">
            <a:avLst/>
          </a:prstGeom>
        </p:spPr>
        <p:txBody>
          <a:bodyPr vert="horz" wrap="square" lIns="0" tIns="0" rIns="0" bIns="0" rtlCol="0">
            <a:spAutoFit/>
          </a:bodyPr>
          <a:lstStyle/>
          <a:p>
            <a:pPr marL="12700" algn="ctr">
              <a:lnSpc>
                <a:spcPct val="100000"/>
              </a:lnSpc>
            </a:pPr>
            <a:r>
              <a:rPr lang="zh-CN" altLang="en-US" sz="5400" spc="-5" dirty="0">
                <a:solidFill>
                  <a:prstClr val="black"/>
                </a:solidFill>
              </a:rPr>
              <a:t>旋转矩阵指数</a:t>
            </a:r>
            <a:endParaRPr sz="5400" dirty="0"/>
          </a:p>
        </p:txBody>
      </p:sp>
      <p:sp>
        <p:nvSpPr>
          <p:cNvPr id="4" name="object 4"/>
          <p:cNvSpPr txBox="1">
            <a:spLocks noGrp="1"/>
          </p:cNvSpPr>
          <p:nvPr>
            <p:ph type="sldNum" sz="quarter" idx="7"/>
          </p:nvPr>
        </p:nvSpPr>
        <p:spPr>
          <a:prstGeom prst="rect">
            <a:avLst/>
          </a:prstGeom>
        </p:spPr>
        <p:txBody>
          <a:bodyPr vert="horz" wrap="square" lIns="0" tIns="22860" rIns="0" bIns="0" rtlCol="0">
            <a:spAutoFit/>
          </a:bodyPr>
          <a:lstStyle/>
          <a:p>
            <a:pPr marL="12700">
              <a:lnSpc>
                <a:spcPct val="100000"/>
              </a:lnSpc>
              <a:spcBef>
                <a:spcPts val="180"/>
              </a:spcBef>
            </a:pPr>
            <a:r>
              <a:rPr spc="-5" dirty="0"/>
              <a:t>Robo1x-3</a:t>
            </a:r>
            <a:r>
              <a:rPr spc="430" dirty="0"/>
              <a:t> </a:t>
            </a:r>
            <a:fld id="{81D60167-4931-47E6-BA6A-407CBD079E47}" type="slidenum">
              <a:rPr dirty="0"/>
              <a:t>24</a:t>
            </a:fld>
            <a:endParaRPr dirty="0"/>
          </a:p>
        </p:txBody>
      </p:sp>
      <p:sp>
        <p:nvSpPr>
          <p:cNvPr id="5" name="object 5"/>
          <p:cNvSpPr txBox="1">
            <a:spLocks noGrp="1"/>
          </p:cNvSpPr>
          <p:nvPr>
            <p:ph type="ftr" sz="quarter" idx="5"/>
          </p:nvPr>
        </p:nvSpPr>
        <p:spPr>
          <a:prstGeom prst="rect">
            <a:avLst/>
          </a:prstGeom>
        </p:spPr>
        <p:txBody>
          <a:bodyPr vert="horz" wrap="square" lIns="0" tIns="22860" rIns="0" bIns="0" rtlCol="0">
            <a:spAutoFit/>
          </a:bodyPr>
          <a:lstStyle/>
          <a:p>
            <a:pPr marL="12700">
              <a:lnSpc>
                <a:spcPct val="100000"/>
              </a:lnSpc>
              <a:spcBef>
                <a:spcPts val="180"/>
              </a:spcBef>
            </a:pPr>
            <a:r>
              <a:rPr spc="-5" dirty="0"/>
              <a:t>© University of</a:t>
            </a:r>
            <a:r>
              <a:rPr dirty="0"/>
              <a:t> </a:t>
            </a:r>
            <a:r>
              <a:rPr spc="-5" dirty="0"/>
              <a:t>Pennsylvania</a:t>
            </a:r>
          </a:p>
        </p:txBody>
      </p:sp>
      <mc:AlternateContent xmlns:mc="http://schemas.openxmlformats.org/markup-compatibility/2006" xmlns:a14="http://schemas.microsoft.com/office/drawing/2010/main">
        <mc:Choice Requires="a14">
          <p:sp>
            <p:nvSpPr>
              <p:cNvPr id="6" name="矩形 5"/>
              <p:cNvSpPr/>
              <p:nvPr/>
            </p:nvSpPr>
            <p:spPr>
              <a:xfrm>
                <a:off x="1365635" y="2171041"/>
                <a:ext cx="10087702" cy="954107"/>
              </a:xfrm>
              <a:prstGeom prst="rect">
                <a:avLst/>
              </a:prstGeom>
            </p:spPr>
            <p:txBody>
              <a:bodyPr wrap="square">
                <a:spAutoFit/>
              </a:bodyPr>
              <a:lstStyle/>
              <a:p>
                <a:r>
                  <a:rPr lang="zh-CN" altLang="en-US" sz="2800" dirty="0" smtClean="0"/>
                  <a:t>        我们</a:t>
                </a:r>
                <a:r>
                  <a:rPr lang="zh-CN" altLang="en-US" sz="2800" dirty="0"/>
                  <a:t>可以把角速度，</a:t>
                </a:r>
                <a14:m>
                  <m:oMath xmlns:m="http://schemas.openxmlformats.org/officeDocument/2006/math">
                    <m:r>
                      <a:rPr lang="en-US" altLang="zh-CN" sz="2800" i="1" dirty="0">
                        <a:latin typeface="Cambria Math" panose="02040503050406030204" pitchFamily="18" charset="0"/>
                      </a:rPr>
                      <m:t>𝑤</m:t>
                    </m:r>
                    <m:r>
                      <a:rPr lang="en-US" altLang="zh-CN" sz="2800" i="1" dirty="0">
                        <a:latin typeface="Cambria Math" panose="02040503050406030204" pitchFamily="18" charset="0"/>
                      </a:rPr>
                      <m:t>∈</m:t>
                    </m:r>
                    <m:sSup>
                      <m:sSupPr>
                        <m:ctrlPr>
                          <a:rPr lang="en-US" altLang="zh-CN" sz="2800" i="1" dirty="0">
                            <a:latin typeface="Cambria Math" panose="02040503050406030204" pitchFamily="18" charset="0"/>
                          </a:rPr>
                        </m:ctrlPr>
                      </m:sSupPr>
                      <m:e>
                        <m:r>
                          <a:rPr lang="en-US" altLang="zh-CN" sz="2800" i="1" dirty="0">
                            <a:latin typeface="Cambria Math" panose="02040503050406030204" pitchFamily="18" charset="0"/>
                          </a:rPr>
                          <m:t>𝑅</m:t>
                        </m:r>
                      </m:e>
                      <m:sup>
                        <m:r>
                          <a:rPr lang="en-US" altLang="zh-CN" sz="2800" i="1" dirty="0">
                            <a:latin typeface="Cambria Math" panose="02040503050406030204" pitchFamily="18" charset="0"/>
                          </a:rPr>
                          <m:t>3</m:t>
                        </m:r>
                      </m:sup>
                    </m:sSup>
                  </m:oMath>
                </a14:m>
                <a:r>
                  <a:rPr lang="zh-CN" altLang="en-US" sz="2800" dirty="0"/>
                  <a:t>，分成两个分量，一个单位矢量表示方向，</a:t>
                </a:r>
                <a14:m>
                  <m:oMath xmlns:m="http://schemas.openxmlformats.org/officeDocument/2006/math">
                    <m:acc>
                      <m:accPr>
                        <m:chr m:val="̂"/>
                        <m:ctrlPr>
                          <a:rPr lang="en-US" altLang="zh-CN" sz="2800" i="1" dirty="0" smtClean="0">
                            <a:latin typeface="Cambria Math" panose="02040503050406030204" pitchFamily="18" charset="0"/>
                          </a:rPr>
                        </m:ctrlPr>
                      </m:accPr>
                      <m:e>
                        <m:r>
                          <a:rPr lang="en-US" altLang="zh-CN" sz="2800" i="1" dirty="0" smtClean="0">
                            <a:latin typeface="Cambria Math" panose="02040503050406030204" pitchFamily="18" charset="0"/>
                          </a:rPr>
                          <m:t>𝑤</m:t>
                        </m:r>
                      </m:e>
                    </m:acc>
                  </m:oMath>
                </a14:m>
                <a:r>
                  <a:rPr lang="zh-CN" altLang="en-US" sz="2800" dirty="0"/>
                  <a:t>，和一个大小</a:t>
                </a:r>
                <a:r>
                  <a:rPr lang="zh-CN" altLang="en-US" sz="2800" dirty="0" smtClean="0"/>
                  <a:t>，</a:t>
                </a:r>
                <a14:m>
                  <m:oMath xmlns:m="http://schemas.openxmlformats.org/officeDocument/2006/math">
                    <m:r>
                      <a:rPr lang="zh-CN" altLang="en-US" sz="2800" i="1" smtClean="0">
                        <a:latin typeface="Cambria Math" panose="02040503050406030204" pitchFamily="18" charset="0"/>
                      </a:rPr>
                      <m:t>𝜃</m:t>
                    </m:r>
                    <m:r>
                      <a:rPr lang="zh-CN" altLang="en-US" sz="2800" i="1" smtClean="0">
                        <a:latin typeface="Cambria Math" panose="02040503050406030204" pitchFamily="18" charset="0"/>
                      </a:rPr>
                      <m:t>=</m:t>
                    </m:r>
                    <m:d>
                      <m:dPr>
                        <m:begChr m:val="‖"/>
                        <m:endChr m:val="‖"/>
                        <m:ctrlPr>
                          <a:rPr lang="zh-CN" altLang="en-US" sz="2800" i="1" dirty="0" smtClean="0">
                            <a:latin typeface="Cambria Math" panose="02040503050406030204" pitchFamily="18" charset="0"/>
                          </a:rPr>
                        </m:ctrlPr>
                      </m:dPr>
                      <m:e>
                        <m:r>
                          <a:rPr lang="zh-CN" altLang="en-US" sz="2800" i="1" dirty="0" smtClean="0">
                            <a:latin typeface="Cambria Math" panose="02040503050406030204" pitchFamily="18" charset="0"/>
                          </a:rPr>
                          <m:t>𝑤</m:t>
                        </m:r>
                      </m:e>
                    </m:d>
                  </m:oMath>
                </a14:m>
                <a:r>
                  <a:rPr lang="zh-CN" altLang="en-US" sz="2800" dirty="0" smtClean="0"/>
                  <a:t>，这里</a:t>
                </a:r>
                <a14:m>
                  <m:oMath xmlns:m="http://schemas.openxmlformats.org/officeDocument/2006/math">
                    <m:r>
                      <a:rPr lang="zh-CN" altLang="en-US" sz="2800" i="1" smtClean="0">
                        <a:latin typeface="Cambria Math" panose="02040503050406030204" pitchFamily="18" charset="0"/>
                      </a:rPr>
                      <m:t>𝑤</m:t>
                    </m:r>
                    <m:r>
                      <a:rPr lang="zh-CN" altLang="en-US" sz="2800" i="1" smtClean="0">
                        <a:latin typeface="Cambria Math" panose="02040503050406030204" pitchFamily="18" charset="0"/>
                      </a:rPr>
                      <m:t>=</m:t>
                    </m:r>
                    <m:r>
                      <a:rPr lang="zh-CN" altLang="en-US" sz="2800" i="1" smtClean="0">
                        <a:latin typeface="Cambria Math" panose="02040503050406030204" pitchFamily="18" charset="0"/>
                      </a:rPr>
                      <m:t>𝜃</m:t>
                    </m:r>
                    <m:acc>
                      <m:accPr>
                        <m:chr m:val="̂"/>
                        <m:ctrlPr>
                          <a:rPr lang="zh-CN" altLang="en-US" sz="2800" i="1" smtClean="0">
                            <a:latin typeface="Cambria Math" panose="02040503050406030204" pitchFamily="18" charset="0"/>
                          </a:rPr>
                        </m:ctrlPr>
                      </m:accPr>
                      <m:e>
                        <m:r>
                          <a:rPr lang="zh-CN" altLang="en-US" sz="2800" i="1" smtClean="0">
                            <a:latin typeface="Cambria Math" panose="02040503050406030204" pitchFamily="18" charset="0"/>
                          </a:rPr>
                          <m:t>𝑤</m:t>
                        </m:r>
                      </m:e>
                    </m:acc>
                  </m:oMath>
                </a14:m>
                <a:endParaRPr lang="zh-CN" altLang="en-US" sz="2800" dirty="0"/>
              </a:p>
            </p:txBody>
          </p:sp>
        </mc:Choice>
        <mc:Fallback xmlns="">
          <p:sp>
            <p:nvSpPr>
              <p:cNvPr id="6" name="矩形 5"/>
              <p:cNvSpPr>
                <a:spLocks noRot="1" noChangeAspect="1" noMove="1" noResize="1" noEditPoints="1" noAdjustHandles="1" noChangeArrowheads="1" noChangeShapeType="1" noTextEdit="1"/>
              </p:cNvSpPr>
              <p:nvPr/>
            </p:nvSpPr>
            <p:spPr>
              <a:xfrm>
                <a:off x="1365635" y="2171041"/>
                <a:ext cx="10087702" cy="954107"/>
              </a:xfrm>
              <a:prstGeom prst="rect">
                <a:avLst/>
              </a:prstGeom>
              <a:blipFill>
                <a:blip r:embed="rId2"/>
                <a:stretch>
                  <a:fillRect l="-1208" t="-8917" b="-14013"/>
                </a:stretch>
              </a:blipFill>
            </p:spPr>
            <p:txBody>
              <a:bodyPr/>
              <a:lstStyle/>
              <a:p>
                <a:r>
                  <a:rPr lang="zh-CN" altLang="en-US">
                    <a:noFill/>
                  </a:rPr>
                  <a:t> </a:t>
                </a:r>
              </a:p>
            </p:txBody>
          </p:sp>
        </mc:Fallback>
      </mc:AlternateContent>
      <p:pic>
        <p:nvPicPr>
          <p:cNvPr id="7" name="图片 6"/>
          <p:cNvPicPr>
            <a:picLocks noChangeAspect="1"/>
          </p:cNvPicPr>
          <p:nvPr/>
        </p:nvPicPr>
        <p:blipFill>
          <a:blip r:embed="rId3"/>
          <a:stretch>
            <a:fillRect/>
          </a:stretch>
        </p:blipFill>
        <p:spPr>
          <a:xfrm>
            <a:off x="1320800" y="4038600"/>
            <a:ext cx="10700244" cy="1852613"/>
          </a:xfrm>
          <a:prstGeom prst="rect">
            <a:avLst/>
          </a:prstGeo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35200" y="289301"/>
            <a:ext cx="8211591" cy="979691"/>
          </a:xfrm>
          <a:prstGeom prst="rect">
            <a:avLst/>
          </a:prstGeom>
        </p:spPr>
        <p:txBody>
          <a:bodyPr vert="horz" wrap="square" lIns="0" tIns="147256" rIns="0" bIns="0" rtlCol="0">
            <a:spAutoFit/>
          </a:bodyPr>
          <a:lstStyle/>
          <a:p>
            <a:pPr marL="449580" algn="ctr">
              <a:lnSpc>
                <a:spcPct val="100000"/>
              </a:lnSpc>
            </a:pPr>
            <a:r>
              <a:rPr lang="zh-CN" altLang="en-US" sz="5400" spc="-5" dirty="0" smtClean="0"/>
              <a:t>反对称的</a:t>
            </a:r>
            <a:r>
              <a:rPr lang="zh-CN" altLang="en-US" sz="5400" spc="-5" dirty="0"/>
              <a:t>结果</a:t>
            </a:r>
            <a:endParaRPr sz="5400" dirty="0"/>
          </a:p>
        </p:txBody>
      </p:sp>
      <p:sp>
        <p:nvSpPr>
          <p:cNvPr id="3" name="object 3"/>
          <p:cNvSpPr/>
          <p:nvPr/>
        </p:nvSpPr>
        <p:spPr>
          <a:xfrm>
            <a:off x="3956050" y="1720791"/>
            <a:ext cx="5092699" cy="520699"/>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1485900" y="4052923"/>
            <a:ext cx="10032999" cy="520699"/>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381000" y="4922300"/>
            <a:ext cx="12242800" cy="520699"/>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3759200" y="2492859"/>
            <a:ext cx="5486399" cy="520699"/>
          </a:xfrm>
          <a:prstGeom prst="rect">
            <a:avLst/>
          </a:prstGeom>
          <a:blipFill>
            <a:blip r:embed="rId5" cstate="print"/>
            <a:stretch>
              <a:fillRect/>
            </a:stretch>
          </a:blipFill>
        </p:spPr>
        <p:txBody>
          <a:bodyPr wrap="square" lIns="0" tIns="0" rIns="0" bIns="0" rtlCol="0"/>
          <a:lstStyle/>
          <a:p>
            <a:endParaRPr/>
          </a:p>
        </p:txBody>
      </p:sp>
      <p:sp>
        <p:nvSpPr>
          <p:cNvPr id="7" name="object 7"/>
          <p:cNvSpPr/>
          <p:nvPr/>
        </p:nvSpPr>
        <p:spPr>
          <a:xfrm>
            <a:off x="3251200" y="5918519"/>
            <a:ext cx="6502399" cy="520699"/>
          </a:xfrm>
          <a:prstGeom prst="rect">
            <a:avLst/>
          </a:prstGeom>
          <a:blipFill>
            <a:blip r:embed="rId6" cstate="print"/>
            <a:stretch>
              <a:fillRect/>
            </a:stretch>
          </a:blipFill>
        </p:spPr>
        <p:txBody>
          <a:bodyPr wrap="square" lIns="0" tIns="0" rIns="0" bIns="0" rtlCol="0"/>
          <a:lstStyle/>
          <a:p>
            <a:endParaRPr/>
          </a:p>
        </p:txBody>
      </p:sp>
      <p:sp>
        <p:nvSpPr>
          <p:cNvPr id="8" name="object 8"/>
          <p:cNvSpPr/>
          <p:nvPr/>
        </p:nvSpPr>
        <p:spPr>
          <a:xfrm>
            <a:off x="1270000" y="7426457"/>
            <a:ext cx="10477499" cy="520699"/>
          </a:xfrm>
          <a:prstGeom prst="rect">
            <a:avLst/>
          </a:prstGeom>
          <a:blipFill>
            <a:blip r:embed="rId7" cstate="print"/>
            <a:stretch>
              <a:fillRect/>
            </a:stretch>
          </a:blipFill>
        </p:spPr>
        <p:txBody>
          <a:bodyPr wrap="square" lIns="0" tIns="0" rIns="0" bIns="0" rtlCol="0"/>
          <a:lstStyle/>
          <a:p>
            <a:endParaRPr/>
          </a:p>
        </p:txBody>
      </p:sp>
      <p:sp>
        <p:nvSpPr>
          <p:cNvPr id="9" name="object 9"/>
          <p:cNvSpPr txBox="1">
            <a:spLocks noGrp="1"/>
          </p:cNvSpPr>
          <p:nvPr>
            <p:ph type="sldNum" sz="quarter" idx="7"/>
          </p:nvPr>
        </p:nvSpPr>
        <p:spPr>
          <a:prstGeom prst="rect">
            <a:avLst/>
          </a:prstGeom>
        </p:spPr>
        <p:txBody>
          <a:bodyPr vert="horz" wrap="square" lIns="0" tIns="22860" rIns="0" bIns="0" rtlCol="0">
            <a:spAutoFit/>
          </a:bodyPr>
          <a:lstStyle/>
          <a:p>
            <a:pPr marL="12700">
              <a:lnSpc>
                <a:spcPct val="100000"/>
              </a:lnSpc>
              <a:spcBef>
                <a:spcPts val="180"/>
              </a:spcBef>
            </a:pPr>
            <a:r>
              <a:rPr spc="-5" dirty="0"/>
              <a:t>Robo1x-3</a:t>
            </a:r>
            <a:r>
              <a:rPr spc="430" dirty="0"/>
              <a:t> </a:t>
            </a:r>
            <a:fld id="{81D60167-4931-47E6-BA6A-407CBD079E47}" type="slidenum">
              <a:rPr dirty="0"/>
              <a:t>25</a:t>
            </a:fld>
            <a:endParaRPr dirty="0"/>
          </a:p>
        </p:txBody>
      </p:sp>
      <p:sp>
        <p:nvSpPr>
          <p:cNvPr id="10" name="object 10"/>
          <p:cNvSpPr txBox="1">
            <a:spLocks noGrp="1"/>
          </p:cNvSpPr>
          <p:nvPr>
            <p:ph type="ftr" sz="quarter" idx="5"/>
          </p:nvPr>
        </p:nvSpPr>
        <p:spPr>
          <a:prstGeom prst="rect">
            <a:avLst/>
          </a:prstGeom>
        </p:spPr>
        <p:txBody>
          <a:bodyPr vert="horz" wrap="square" lIns="0" tIns="22860" rIns="0" bIns="0" rtlCol="0">
            <a:spAutoFit/>
          </a:bodyPr>
          <a:lstStyle/>
          <a:p>
            <a:pPr marL="12700">
              <a:lnSpc>
                <a:spcPct val="100000"/>
              </a:lnSpc>
              <a:spcBef>
                <a:spcPts val="180"/>
              </a:spcBef>
            </a:pPr>
            <a:r>
              <a:rPr spc="-5" dirty="0"/>
              <a:t>© University of</a:t>
            </a:r>
            <a:r>
              <a:rPr dirty="0"/>
              <a:t> </a:t>
            </a:r>
            <a:r>
              <a:rPr spc="-5" dirty="0"/>
              <a:t>Pennsylvania</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96604" y="279336"/>
            <a:ext cx="8211591" cy="1020856"/>
          </a:xfrm>
          <a:prstGeom prst="rect">
            <a:avLst/>
          </a:prstGeom>
        </p:spPr>
        <p:txBody>
          <a:bodyPr vert="horz" wrap="square" lIns="0" tIns="96583" rIns="0" bIns="0" rtlCol="0">
            <a:spAutoFit/>
          </a:bodyPr>
          <a:lstStyle/>
          <a:p>
            <a:pPr marL="469265" algn="ctr">
              <a:lnSpc>
                <a:spcPct val="100000"/>
              </a:lnSpc>
            </a:pPr>
            <a:r>
              <a:rPr lang="zh-CN" altLang="en-US" sz="6000" dirty="0"/>
              <a:t>罗德里格斯公式</a:t>
            </a:r>
            <a:endParaRPr sz="6000" dirty="0"/>
          </a:p>
        </p:txBody>
      </p:sp>
      <p:sp>
        <p:nvSpPr>
          <p:cNvPr id="4" name="object 4"/>
          <p:cNvSpPr/>
          <p:nvPr/>
        </p:nvSpPr>
        <p:spPr>
          <a:xfrm>
            <a:off x="401512" y="4936025"/>
            <a:ext cx="11938824" cy="1443824"/>
          </a:xfrm>
          <a:prstGeom prst="rect">
            <a:avLst/>
          </a:prstGeom>
          <a:blipFill>
            <a:blip r:embed="rId2" cstate="print"/>
            <a:stretch>
              <a:fillRect/>
            </a:stretch>
          </a:blipFill>
        </p:spPr>
        <p:txBody>
          <a:bodyPr wrap="square" lIns="0" tIns="0" rIns="0" bIns="0" rtlCol="0"/>
          <a:lstStyle/>
          <a:p>
            <a:endParaRPr/>
          </a:p>
        </p:txBody>
      </p:sp>
      <p:sp>
        <p:nvSpPr>
          <p:cNvPr id="5" name="object 5"/>
          <p:cNvSpPr txBox="1">
            <a:spLocks noGrp="1"/>
          </p:cNvSpPr>
          <p:nvPr>
            <p:ph type="sldNum" sz="quarter" idx="7"/>
          </p:nvPr>
        </p:nvSpPr>
        <p:spPr>
          <a:prstGeom prst="rect">
            <a:avLst/>
          </a:prstGeom>
        </p:spPr>
        <p:txBody>
          <a:bodyPr vert="horz" wrap="square" lIns="0" tIns="22860" rIns="0" bIns="0" rtlCol="0">
            <a:spAutoFit/>
          </a:bodyPr>
          <a:lstStyle/>
          <a:p>
            <a:pPr marL="12700">
              <a:lnSpc>
                <a:spcPct val="100000"/>
              </a:lnSpc>
              <a:spcBef>
                <a:spcPts val="180"/>
              </a:spcBef>
            </a:pPr>
            <a:r>
              <a:rPr spc="-5" dirty="0"/>
              <a:t>Robo1x-3</a:t>
            </a:r>
            <a:r>
              <a:rPr spc="430" dirty="0"/>
              <a:t> </a:t>
            </a:r>
            <a:fld id="{81D60167-4931-47E6-BA6A-407CBD079E47}" type="slidenum">
              <a:rPr dirty="0"/>
              <a:t>26</a:t>
            </a:fld>
            <a:endParaRPr dirty="0"/>
          </a:p>
        </p:txBody>
      </p:sp>
      <p:sp>
        <p:nvSpPr>
          <p:cNvPr id="6" name="object 6"/>
          <p:cNvSpPr txBox="1">
            <a:spLocks noGrp="1"/>
          </p:cNvSpPr>
          <p:nvPr>
            <p:ph type="ftr" sz="quarter" idx="5"/>
          </p:nvPr>
        </p:nvSpPr>
        <p:spPr>
          <a:prstGeom prst="rect">
            <a:avLst/>
          </a:prstGeom>
        </p:spPr>
        <p:txBody>
          <a:bodyPr vert="horz" wrap="square" lIns="0" tIns="22860" rIns="0" bIns="0" rtlCol="0">
            <a:spAutoFit/>
          </a:bodyPr>
          <a:lstStyle/>
          <a:p>
            <a:pPr marL="12700">
              <a:lnSpc>
                <a:spcPct val="100000"/>
              </a:lnSpc>
              <a:spcBef>
                <a:spcPts val="180"/>
              </a:spcBef>
            </a:pPr>
            <a:r>
              <a:rPr spc="-5" dirty="0"/>
              <a:t>© University of</a:t>
            </a:r>
            <a:r>
              <a:rPr dirty="0"/>
              <a:t> </a:t>
            </a:r>
            <a:r>
              <a:rPr spc="-5" dirty="0"/>
              <a:t>Pennsylvania</a:t>
            </a:r>
          </a:p>
        </p:txBody>
      </p:sp>
      <p:sp>
        <p:nvSpPr>
          <p:cNvPr id="7" name="矩形 6"/>
          <p:cNvSpPr/>
          <p:nvPr/>
        </p:nvSpPr>
        <p:spPr>
          <a:xfrm>
            <a:off x="787400" y="2301257"/>
            <a:ext cx="11658600" cy="954107"/>
          </a:xfrm>
          <a:prstGeom prst="rect">
            <a:avLst/>
          </a:prstGeom>
        </p:spPr>
        <p:txBody>
          <a:bodyPr wrap="square">
            <a:spAutoFit/>
          </a:bodyPr>
          <a:lstStyle/>
          <a:p>
            <a:r>
              <a:rPr lang="zh-CN" altLang="en-US" sz="2800" dirty="0" smtClean="0"/>
              <a:t>        将</a:t>
            </a:r>
            <a:r>
              <a:rPr lang="zh-CN" altLang="en-US" sz="2800" dirty="0"/>
              <a:t>这个观察结果应用到矩阵指数中我们注意到，级数中的项可以被分为偶数和奇次幂，如下</a:t>
            </a:r>
            <a:r>
              <a:rPr lang="en-US" altLang="zh-CN" sz="2800" dirty="0"/>
              <a:t>:</a:t>
            </a:r>
            <a:endParaRPr lang="zh-CN" altLang="en-US" sz="2800" dirty="0"/>
          </a:p>
        </p:txBody>
      </p:sp>
      <p:pic>
        <p:nvPicPr>
          <p:cNvPr id="8" name="图片 7"/>
          <p:cNvPicPr>
            <a:picLocks noChangeAspect="1"/>
          </p:cNvPicPr>
          <p:nvPr/>
        </p:nvPicPr>
        <p:blipFill>
          <a:blip r:embed="rId3"/>
          <a:stretch>
            <a:fillRect/>
          </a:stretch>
        </p:blipFill>
        <p:spPr>
          <a:xfrm>
            <a:off x="630078" y="3876053"/>
            <a:ext cx="11940168" cy="848347"/>
          </a:xfrm>
          <a:prstGeom prst="rect">
            <a:avLst/>
          </a:prstGeom>
        </p:spPr>
      </p:pic>
      <p:pic>
        <p:nvPicPr>
          <p:cNvPr id="9" name="图片 8"/>
          <p:cNvPicPr>
            <a:picLocks noChangeAspect="1"/>
          </p:cNvPicPr>
          <p:nvPr/>
        </p:nvPicPr>
        <p:blipFill>
          <a:blip r:embed="rId4"/>
          <a:stretch>
            <a:fillRect/>
          </a:stretch>
        </p:blipFill>
        <p:spPr>
          <a:xfrm>
            <a:off x="558800" y="6591474"/>
            <a:ext cx="7696200" cy="847416"/>
          </a:xfrm>
          <a:prstGeom prst="rect">
            <a:avLst/>
          </a:prstGeom>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96604" y="279336"/>
            <a:ext cx="8211591" cy="1020856"/>
          </a:xfrm>
          <a:prstGeom prst="rect">
            <a:avLst/>
          </a:prstGeom>
        </p:spPr>
        <p:txBody>
          <a:bodyPr vert="horz" wrap="square" lIns="0" tIns="96583" rIns="0" bIns="0" rtlCol="0">
            <a:spAutoFit/>
          </a:bodyPr>
          <a:lstStyle/>
          <a:p>
            <a:pPr marL="469265" algn="ctr">
              <a:lnSpc>
                <a:spcPct val="100000"/>
              </a:lnSpc>
            </a:pPr>
            <a:r>
              <a:rPr lang="zh-CN" altLang="en-US" sz="6000" dirty="0"/>
              <a:t>罗德里格斯公式</a:t>
            </a:r>
            <a:endParaRPr sz="6000" dirty="0"/>
          </a:p>
        </p:txBody>
      </p:sp>
      <p:sp>
        <p:nvSpPr>
          <p:cNvPr id="4" name="object 4"/>
          <p:cNvSpPr txBox="1">
            <a:spLocks noGrp="1"/>
          </p:cNvSpPr>
          <p:nvPr>
            <p:ph type="sldNum" sz="quarter" idx="7"/>
          </p:nvPr>
        </p:nvSpPr>
        <p:spPr>
          <a:prstGeom prst="rect">
            <a:avLst/>
          </a:prstGeom>
        </p:spPr>
        <p:txBody>
          <a:bodyPr vert="horz" wrap="square" lIns="0" tIns="22860" rIns="0" bIns="0" rtlCol="0">
            <a:spAutoFit/>
          </a:bodyPr>
          <a:lstStyle/>
          <a:p>
            <a:pPr marL="12700">
              <a:lnSpc>
                <a:spcPct val="100000"/>
              </a:lnSpc>
              <a:spcBef>
                <a:spcPts val="180"/>
              </a:spcBef>
            </a:pPr>
            <a:r>
              <a:rPr spc="-5" dirty="0"/>
              <a:t>Robo1x-3</a:t>
            </a:r>
            <a:r>
              <a:rPr spc="430" dirty="0"/>
              <a:t> </a:t>
            </a:r>
            <a:fld id="{81D60167-4931-47E6-BA6A-407CBD079E47}" type="slidenum">
              <a:rPr dirty="0"/>
              <a:t>27</a:t>
            </a:fld>
            <a:endParaRPr dirty="0"/>
          </a:p>
        </p:txBody>
      </p:sp>
      <p:sp>
        <p:nvSpPr>
          <p:cNvPr id="5" name="object 5"/>
          <p:cNvSpPr txBox="1">
            <a:spLocks noGrp="1"/>
          </p:cNvSpPr>
          <p:nvPr>
            <p:ph type="ftr" sz="quarter" idx="5"/>
          </p:nvPr>
        </p:nvSpPr>
        <p:spPr>
          <a:prstGeom prst="rect">
            <a:avLst/>
          </a:prstGeom>
        </p:spPr>
        <p:txBody>
          <a:bodyPr vert="horz" wrap="square" lIns="0" tIns="22860" rIns="0" bIns="0" rtlCol="0">
            <a:spAutoFit/>
          </a:bodyPr>
          <a:lstStyle/>
          <a:p>
            <a:pPr marL="12700">
              <a:lnSpc>
                <a:spcPct val="100000"/>
              </a:lnSpc>
              <a:spcBef>
                <a:spcPts val="180"/>
              </a:spcBef>
            </a:pPr>
            <a:r>
              <a:rPr spc="-5" dirty="0"/>
              <a:t>© University of</a:t>
            </a:r>
            <a:r>
              <a:rPr dirty="0"/>
              <a:t> </a:t>
            </a:r>
            <a:r>
              <a:rPr spc="-5" dirty="0"/>
              <a:t>Pennsylvania</a:t>
            </a:r>
          </a:p>
        </p:txBody>
      </p:sp>
      <mc:AlternateContent xmlns:mc="http://schemas.openxmlformats.org/markup-compatibility/2006" xmlns:a14="http://schemas.microsoft.com/office/drawing/2010/main">
        <mc:Choice Requires="a14">
          <p:sp>
            <p:nvSpPr>
              <p:cNvPr id="6" name="矩形 5"/>
              <p:cNvSpPr/>
              <p:nvPr/>
            </p:nvSpPr>
            <p:spPr>
              <a:xfrm>
                <a:off x="1625600" y="2209800"/>
                <a:ext cx="9525000" cy="954107"/>
              </a:xfrm>
              <a:prstGeom prst="rect">
                <a:avLst/>
              </a:prstGeom>
            </p:spPr>
            <p:txBody>
              <a:bodyPr wrap="square">
                <a:spAutoFit/>
              </a:bodyPr>
              <a:lstStyle/>
              <a:p>
                <a:r>
                  <a:rPr lang="zh-CN" altLang="en-US" sz="2800" dirty="0" smtClean="0"/>
                  <a:t>         罗德里格斯公式</a:t>
                </a:r>
                <a:r>
                  <a:rPr lang="zh-CN" altLang="en-US" sz="2800" dirty="0"/>
                  <a:t>可以用一个轴，</a:t>
                </a:r>
                <a14:m>
                  <m:oMath xmlns:m="http://schemas.openxmlformats.org/officeDocument/2006/math">
                    <m:acc>
                      <m:accPr>
                        <m:chr m:val="̂"/>
                        <m:ctrlPr>
                          <a:rPr lang="en-US" altLang="zh-CN" sz="2800" i="1" dirty="0" smtClean="0">
                            <a:latin typeface="Cambria Math" panose="02040503050406030204" pitchFamily="18" charset="0"/>
                          </a:rPr>
                        </m:ctrlPr>
                      </m:accPr>
                      <m:e>
                        <m:r>
                          <a:rPr lang="en-US" altLang="zh-CN" sz="2800" i="1" dirty="0" smtClean="0">
                            <a:latin typeface="Cambria Math" panose="02040503050406030204" pitchFamily="18" charset="0"/>
                          </a:rPr>
                          <m:t>𝑤</m:t>
                        </m:r>
                      </m:e>
                    </m:acc>
                  </m:oMath>
                </a14:m>
                <a:r>
                  <a:rPr lang="zh-CN" altLang="en-US" sz="2800" dirty="0"/>
                  <a:t>，和一个角度，</a:t>
                </a:r>
                <a:r>
                  <a:rPr lang="en-US" altLang="zh-CN" sz="2800" dirty="0"/>
                  <a:t>Q</a:t>
                </a:r>
                <a:r>
                  <a:rPr lang="zh-CN" altLang="en-US" sz="2800" dirty="0"/>
                  <a:t>来表示旋转，并构造相应的旋转矩阵</a:t>
                </a:r>
                <a:r>
                  <a:rPr lang="zh-CN" altLang="en-US" sz="2800" dirty="0" smtClean="0"/>
                  <a:t>，</a:t>
                </a:r>
                <a14:m>
                  <m:oMath xmlns:m="http://schemas.openxmlformats.org/officeDocument/2006/math">
                    <m:r>
                      <a:rPr lang="zh-CN" altLang="en-US" sz="2800" i="1" smtClean="0">
                        <a:latin typeface="Cambria Math" panose="02040503050406030204" pitchFamily="18" charset="0"/>
                      </a:rPr>
                      <m:t>𝑅</m:t>
                    </m:r>
                    <m:r>
                      <a:rPr lang="zh-CN" altLang="en-US" sz="2800" i="1" smtClean="0">
                        <a:latin typeface="Cambria Math" panose="02040503050406030204" pitchFamily="18" charset="0"/>
                      </a:rPr>
                      <m:t>∈</m:t>
                    </m:r>
                    <m:r>
                      <a:rPr lang="zh-CN" altLang="en-US" sz="2800" i="1" smtClean="0">
                        <a:latin typeface="Cambria Math" panose="02040503050406030204" pitchFamily="18" charset="0"/>
                      </a:rPr>
                      <m:t>𝑆𝑂</m:t>
                    </m:r>
                    <m:d>
                      <m:dPr>
                        <m:ctrlPr>
                          <a:rPr lang="zh-CN" altLang="en-US" sz="2800" i="1" smtClean="0">
                            <a:latin typeface="Cambria Math" panose="02040503050406030204" pitchFamily="18" charset="0"/>
                          </a:rPr>
                        </m:ctrlPr>
                      </m:dPr>
                      <m:e>
                        <m:r>
                          <a:rPr lang="zh-CN" altLang="en-US" sz="2800" i="1" smtClean="0">
                            <a:latin typeface="Cambria Math" panose="02040503050406030204" pitchFamily="18" charset="0"/>
                          </a:rPr>
                          <m:t>3</m:t>
                        </m:r>
                      </m:e>
                    </m:d>
                  </m:oMath>
                </a14:m>
                <a:r>
                  <a:rPr lang="zh-CN" altLang="en-US" sz="2800" dirty="0" smtClean="0"/>
                  <a:t>。</a:t>
                </a:r>
                <a:endParaRPr lang="zh-CN" altLang="en-US" sz="2800" dirty="0"/>
              </a:p>
            </p:txBody>
          </p:sp>
        </mc:Choice>
        <mc:Fallback xmlns="">
          <p:sp>
            <p:nvSpPr>
              <p:cNvPr id="6" name="矩形 5"/>
              <p:cNvSpPr>
                <a:spLocks noRot="1" noChangeAspect="1" noMove="1" noResize="1" noEditPoints="1" noAdjustHandles="1" noChangeArrowheads="1" noChangeShapeType="1" noTextEdit="1"/>
              </p:cNvSpPr>
              <p:nvPr/>
            </p:nvSpPr>
            <p:spPr>
              <a:xfrm>
                <a:off x="1625600" y="2209800"/>
                <a:ext cx="9525000" cy="954107"/>
              </a:xfrm>
              <a:prstGeom prst="rect">
                <a:avLst/>
              </a:prstGeom>
              <a:blipFill>
                <a:blip r:embed="rId2"/>
                <a:stretch>
                  <a:fillRect l="-1344" t="-9615" b="-14103"/>
                </a:stretch>
              </a:blipFill>
            </p:spPr>
            <p:txBody>
              <a:bodyPr/>
              <a:lstStyle/>
              <a:p>
                <a:r>
                  <a:rPr lang="zh-CN" altLang="en-US">
                    <a:noFill/>
                  </a:rPr>
                  <a:t> </a:t>
                </a:r>
              </a:p>
            </p:txBody>
          </p:sp>
        </mc:Fallback>
      </mc:AlternateContent>
      <p:pic>
        <p:nvPicPr>
          <p:cNvPr id="7" name="图片 6"/>
          <p:cNvPicPr>
            <a:picLocks noChangeAspect="1"/>
          </p:cNvPicPr>
          <p:nvPr/>
        </p:nvPicPr>
        <p:blipFill>
          <a:blip r:embed="rId3"/>
          <a:stretch>
            <a:fillRect/>
          </a:stretch>
        </p:blipFill>
        <p:spPr>
          <a:xfrm>
            <a:off x="1495240" y="3273026"/>
            <a:ext cx="9966932" cy="803802"/>
          </a:xfrm>
          <a:prstGeom prst="rect">
            <a:avLst/>
          </a:prstGeom>
        </p:spPr>
      </p:pic>
      <p:sp>
        <p:nvSpPr>
          <p:cNvPr id="8" name="矩形 7"/>
          <p:cNvSpPr/>
          <p:nvPr/>
        </p:nvSpPr>
        <p:spPr>
          <a:xfrm>
            <a:off x="2396604" y="4648200"/>
            <a:ext cx="7725192" cy="523220"/>
          </a:xfrm>
          <a:prstGeom prst="rect">
            <a:avLst/>
          </a:prstGeom>
        </p:spPr>
        <p:txBody>
          <a:bodyPr wrap="none">
            <a:spAutoFit/>
          </a:bodyPr>
          <a:lstStyle/>
          <a:p>
            <a:r>
              <a:rPr lang="zh-CN" altLang="en-US" sz="2800" dirty="0"/>
              <a:t>它也可以用于从给定的旋转矩阵中提取角度和轴</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677742" y="5184701"/>
            <a:ext cx="2972435" cy="3769995"/>
          </a:xfrm>
          <a:prstGeom prst="rect">
            <a:avLst/>
          </a:prstGeom>
        </p:spPr>
        <p:txBody>
          <a:bodyPr vert="horz" wrap="square" lIns="0" tIns="0" rIns="0" bIns="0" rtlCol="0">
            <a:spAutoFit/>
          </a:bodyPr>
          <a:lstStyle/>
          <a:p>
            <a:pPr marL="12700" marR="5080" indent="3810">
              <a:lnSpc>
                <a:spcPct val="200000"/>
              </a:lnSpc>
            </a:pPr>
            <a:r>
              <a:rPr lang="zh-CN" altLang="en-US" sz="6000" spc="-5" dirty="0">
                <a:latin typeface="Gill Sans MT"/>
                <a:cs typeface="Gill Sans MT"/>
              </a:rPr>
              <a:t>视频</a:t>
            </a:r>
            <a:r>
              <a:rPr sz="6000" spc="-80" dirty="0" smtClean="0">
                <a:latin typeface="Gill Sans MT"/>
                <a:cs typeface="Gill Sans MT"/>
              </a:rPr>
              <a:t> </a:t>
            </a:r>
            <a:r>
              <a:rPr sz="6000" spc="-5" dirty="0">
                <a:latin typeface="Gill Sans MT"/>
                <a:cs typeface="Gill Sans MT"/>
              </a:rPr>
              <a:t>3.5  </a:t>
            </a:r>
            <a:r>
              <a:rPr sz="6000" dirty="0">
                <a:latin typeface="Gill Sans MT"/>
                <a:cs typeface="Gill Sans MT"/>
              </a:rPr>
              <a:t>CJ</a:t>
            </a:r>
            <a:r>
              <a:rPr sz="6000" spc="-100" dirty="0">
                <a:latin typeface="Gill Sans MT"/>
                <a:cs typeface="Gill Sans MT"/>
              </a:rPr>
              <a:t> </a:t>
            </a:r>
            <a:r>
              <a:rPr sz="6000" spc="-5" dirty="0">
                <a:latin typeface="Gill Sans MT"/>
                <a:cs typeface="Gill Sans MT"/>
              </a:rPr>
              <a:t>Taylor</a:t>
            </a:r>
            <a:endParaRPr sz="6000" dirty="0">
              <a:latin typeface="Gill Sans MT"/>
              <a:cs typeface="Gill Sans MT"/>
            </a:endParaRPr>
          </a:p>
        </p:txBody>
      </p:sp>
      <p:sp>
        <p:nvSpPr>
          <p:cNvPr id="3" name="object 3"/>
          <p:cNvSpPr/>
          <p:nvPr/>
        </p:nvSpPr>
        <p:spPr>
          <a:xfrm>
            <a:off x="1545021" y="533400"/>
            <a:ext cx="9237875" cy="5196304"/>
          </a:xfrm>
          <a:prstGeom prst="rect">
            <a:avLst/>
          </a:prstGeom>
          <a:blipFill>
            <a:blip r:embed="rId2" cstate="print"/>
            <a:stretch>
              <a:fillRect/>
            </a:stretch>
          </a:blipFill>
        </p:spPr>
        <p:txBody>
          <a:bodyPr wrap="square" lIns="0" tIns="0" rIns="0" bIns="0" rtlCol="0"/>
          <a:lstStyle/>
          <a:p>
            <a:endParaRPr/>
          </a:p>
        </p:txBody>
      </p:sp>
      <p:sp>
        <p:nvSpPr>
          <p:cNvPr id="4" name="object 4"/>
          <p:cNvSpPr txBox="1">
            <a:spLocks noGrp="1"/>
          </p:cNvSpPr>
          <p:nvPr>
            <p:ph type="sldNum" sz="quarter" idx="7"/>
          </p:nvPr>
        </p:nvSpPr>
        <p:spPr>
          <a:prstGeom prst="rect">
            <a:avLst/>
          </a:prstGeom>
        </p:spPr>
        <p:txBody>
          <a:bodyPr vert="horz" wrap="square" lIns="0" tIns="22860" rIns="0" bIns="0" rtlCol="0">
            <a:spAutoFit/>
          </a:bodyPr>
          <a:lstStyle/>
          <a:p>
            <a:pPr marL="12700">
              <a:lnSpc>
                <a:spcPct val="100000"/>
              </a:lnSpc>
              <a:spcBef>
                <a:spcPts val="180"/>
              </a:spcBef>
            </a:pPr>
            <a:r>
              <a:rPr spc="-5" dirty="0"/>
              <a:t>Robo1x-3</a:t>
            </a:r>
            <a:r>
              <a:rPr spc="430" dirty="0"/>
              <a:t> </a:t>
            </a:r>
            <a:fld id="{81D60167-4931-47E6-BA6A-407CBD079E47}" type="slidenum">
              <a:rPr dirty="0"/>
              <a:t>28</a:t>
            </a:fld>
            <a:endParaRPr dirty="0"/>
          </a:p>
        </p:txBody>
      </p:sp>
      <p:sp>
        <p:nvSpPr>
          <p:cNvPr id="5" name="object 5"/>
          <p:cNvSpPr txBox="1">
            <a:spLocks noGrp="1"/>
          </p:cNvSpPr>
          <p:nvPr>
            <p:ph type="ftr" sz="quarter" idx="5"/>
          </p:nvPr>
        </p:nvSpPr>
        <p:spPr>
          <a:prstGeom prst="rect">
            <a:avLst/>
          </a:prstGeom>
        </p:spPr>
        <p:txBody>
          <a:bodyPr vert="horz" wrap="square" lIns="0" tIns="22860" rIns="0" bIns="0" rtlCol="0">
            <a:spAutoFit/>
          </a:bodyPr>
          <a:lstStyle/>
          <a:p>
            <a:pPr marL="12700">
              <a:lnSpc>
                <a:spcPct val="100000"/>
              </a:lnSpc>
              <a:spcBef>
                <a:spcPts val="180"/>
              </a:spcBef>
            </a:pPr>
            <a:r>
              <a:rPr spc="-5" dirty="0"/>
              <a:t>© University of</a:t>
            </a:r>
            <a:r>
              <a:rPr dirty="0"/>
              <a:t> </a:t>
            </a:r>
            <a:r>
              <a:rPr spc="-5" dirty="0"/>
              <a:t>Pennsylvania</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96604" y="279336"/>
            <a:ext cx="8211591" cy="1107996"/>
          </a:xfrm>
          <a:prstGeom prst="rect">
            <a:avLst/>
          </a:prstGeom>
        </p:spPr>
        <p:txBody>
          <a:bodyPr vert="horz" wrap="square" lIns="0" tIns="0" rIns="0" bIns="0" rtlCol="0">
            <a:spAutoFit/>
          </a:bodyPr>
          <a:lstStyle/>
          <a:p>
            <a:pPr marL="1767205">
              <a:lnSpc>
                <a:spcPct val="100000"/>
              </a:lnSpc>
            </a:pPr>
            <a:r>
              <a:rPr lang="zh-CN" altLang="en-US" spc="-5" dirty="0" smtClean="0"/>
              <a:t>    四元数</a:t>
            </a:r>
            <a:endParaRPr spc="-5" dirty="0"/>
          </a:p>
        </p:txBody>
      </p:sp>
      <p:sp>
        <p:nvSpPr>
          <p:cNvPr id="4" name="object 4"/>
          <p:cNvSpPr txBox="1">
            <a:spLocks noGrp="1"/>
          </p:cNvSpPr>
          <p:nvPr>
            <p:ph type="sldNum" sz="quarter" idx="7"/>
          </p:nvPr>
        </p:nvSpPr>
        <p:spPr>
          <a:prstGeom prst="rect">
            <a:avLst/>
          </a:prstGeom>
        </p:spPr>
        <p:txBody>
          <a:bodyPr vert="horz" wrap="square" lIns="0" tIns="22860" rIns="0" bIns="0" rtlCol="0">
            <a:spAutoFit/>
          </a:bodyPr>
          <a:lstStyle/>
          <a:p>
            <a:pPr marL="12700">
              <a:lnSpc>
                <a:spcPct val="100000"/>
              </a:lnSpc>
              <a:spcBef>
                <a:spcPts val="180"/>
              </a:spcBef>
            </a:pPr>
            <a:r>
              <a:rPr spc="-5" dirty="0"/>
              <a:t>Robo1x-3</a:t>
            </a:r>
            <a:r>
              <a:rPr spc="430" dirty="0"/>
              <a:t> </a:t>
            </a:r>
            <a:fld id="{81D60167-4931-47E6-BA6A-407CBD079E47}" type="slidenum">
              <a:rPr dirty="0"/>
              <a:t>29</a:t>
            </a:fld>
            <a:endParaRPr dirty="0"/>
          </a:p>
        </p:txBody>
      </p:sp>
      <p:sp>
        <p:nvSpPr>
          <p:cNvPr id="5" name="object 5"/>
          <p:cNvSpPr txBox="1">
            <a:spLocks noGrp="1"/>
          </p:cNvSpPr>
          <p:nvPr>
            <p:ph type="ftr" sz="quarter" idx="5"/>
          </p:nvPr>
        </p:nvSpPr>
        <p:spPr>
          <a:prstGeom prst="rect">
            <a:avLst/>
          </a:prstGeom>
        </p:spPr>
        <p:txBody>
          <a:bodyPr vert="horz" wrap="square" lIns="0" tIns="22860" rIns="0" bIns="0" rtlCol="0">
            <a:spAutoFit/>
          </a:bodyPr>
          <a:lstStyle/>
          <a:p>
            <a:pPr marL="12700">
              <a:lnSpc>
                <a:spcPct val="100000"/>
              </a:lnSpc>
              <a:spcBef>
                <a:spcPts val="180"/>
              </a:spcBef>
            </a:pPr>
            <a:r>
              <a:rPr spc="-5" dirty="0"/>
              <a:t>© University of</a:t>
            </a:r>
            <a:r>
              <a:rPr dirty="0"/>
              <a:t> </a:t>
            </a:r>
            <a:r>
              <a:rPr spc="-5" dirty="0"/>
              <a:t>Pennsylvania</a:t>
            </a:r>
          </a:p>
        </p:txBody>
      </p:sp>
      <mc:AlternateContent xmlns:mc="http://schemas.openxmlformats.org/markup-compatibility/2006" xmlns:a14="http://schemas.microsoft.com/office/drawing/2010/main">
        <mc:Choice Requires="a14">
          <p:sp>
            <p:nvSpPr>
              <p:cNvPr id="6" name="矩形 5"/>
              <p:cNvSpPr/>
              <p:nvPr/>
            </p:nvSpPr>
            <p:spPr>
              <a:xfrm>
                <a:off x="1625600" y="2362200"/>
                <a:ext cx="9372600" cy="1815882"/>
              </a:xfrm>
              <a:prstGeom prst="rect">
                <a:avLst/>
              </a:prstGeom>
            </p:spPr>
            <p:txBody>
              <a:bodyPr wrap="square">
                <a:spAutoFit/>
              </a:bodyPr>
              <a:lstStyle/>
              <a:p>
                <a:pPr marL="457200" indent="-457200">
                  <a:buFont typeface="Wingdings" panose="05000000000000000000" pitchFamily="2" charset="2"/>
                  <a:buChar char="l"/>
                </a:pPr>
                <a:r>
                  <a:rPr lang="zh-CN" altLang="en-US" sz="2800" dirty="0"/>
                  <a:t>四元数可以被认为是一个元组，包括一个标量，</a:t>
                </a:r>
                <a14:m>
                  <m:oMath xmlns:m="http://schemas.openxmlformats.org/officeDocument/2006/math">
                    <m:sSub>
                      <m:sSubPr>
                        <m:ctrlPr>
                          <a:rPr lang="en-US" altLang="zh-CN" sz="2800" i="1" dirty="0" smtClean="0">
                            <a:latin typeface="Cambria Math" panose="02040503050406030204" pitchFamily="18" charset="0"/>
                          </a:rPr>
                        </m:ctrlPr>
                      </m:sSubPr>
                      <m:e>
                        <m:r>
                          <a:rPr lang="en-US" altLang="zh-CN" sz="2800" i="1" dirty="0" smtClean="0">
                            <a:latin typeface="Cambria Math" panose="02040503050406030204" pitchFamily="18" charset="0"/>
                          </a:rPr>
                          <m:t>𝑈</m:t>
                        </m:r>
                      </m:e>
                      <m:sub>
                        <m:r>
                          <a:rPr lang="en-US" altLang="zh-CN" sz="2800" i="1" dirty="0" smtClean="0">
                            <a:latin typeface="Cambria Math" panose="02040503050406030204" pitchFamily="18" charset="0"/>
                          </a:rPr>
                          <m:t>0</m:t>
                        </m:r>
                      </m:sub>
                    </m:sSub>
                    <m:r>
                      <a:rPr lang="en-US" altLang="zh-CN" sz="2800" i="1" dirty="0" smtClean="0">
                        <a:latin typeface="Cambria Math" panose="02040503050406030204" pitchFamily="18" charset="0"/>
                      </a:rPr>
                      <m:t>∈</m:t>
                    </m:r>
                    <m:r>
                      <a:rPr lang="en-US" altLang="zh-CN" sz="2800" i="1" dirty="0" smtClean="0">
                        <a:latin typeface="Cambria Math" panose="02040503050406030204" pitchFamily="18" charset="0"/>
                      </a:rPr>
                      <m:t>𝑅</m:t>
                    </m:r>
                  </m:oMath>
                </a14:m>
                <a:r>
                  <a:rPr lang="zh-CN" altLang="en-US" sz="2800" dirty="0"/>
                  <a:t>，和一个向量，</a:t>
                </a:r>
                <a14:m>
                  <m:oMath xmlns:m="http://schemas.openxmlformats.org/officeDocument/2006/math">
                    <m:r>
                      <a:rPr lang="en-US" altLang="zh-CN" sz="2800" i="1" dirty="0" smtClean="0">
                        <a:latin typeface="Cambria Math" panose="02040503050406030204" pitchFamily="18" charset="0"/>
                      </a:rPr>
                      <m:t>𝑈</m:t>
                    </m:r>
                    <m:r>
                      <a:rPr lang="en-US" altLang="zh-CN" sz="2800" i="1" dirty="0" smtClean="0">
                        <a:latin typeface="Cambria Math" panose="02040503050406030204" pitchFamily="18" charset="0"/>
                      </a:rPr>
                      <m:t>∈</m:t>
                    </m:r>
                    <m:sSup>
                      <m:sSupPr>
                        <m:ctrlPr>
                          <a:rPr lang="en-US" altLang="zh-CN" sz="2800" i="1" dirty="0" smtClean="0">
                            <a:latin typeface="Cambria Math" panose="02040503050406030204" pitchFamily="18" charset="0"/>
                          </a:rPr>
                        </m:ctrlPr>
                      </m:sSupPr>
                      <m:e>
                        <m:r>
                          <a:rPr lang="en-US" altLang="zh-CN" sz="2800" i="1" dirty="0" smtClean="0">
                            <a:latin typeface="Cambria Math" panose="02040503050406030204" pitchFamily="18" charset="0"/>
                          </a:rPr>
                          <m:t>𝑅</m:t>
                        </m:r>
                      </m:e>
                      <m:sup>
                        <m:r>
                          <a:rPr lang="en-US" altLang="zh-CN" sz="2800" i="1" dirty="0" smtClean="0">
                            <a:latin typeface="Cambria Math" panose="02040503050406030204" pitchFamily="18" charset="0"/>
                          </a:rPr>
                          <m:t>3</m:t>
                        </m:r>
                      </m:sup>
                    </m:sSup>
                  </m:oMath>
                </a14:m>
                <a:r>
                  <a:rPr lang="zh-CN" altLang="en-US" sz="2800" dirty="0"/>
                  <a:t>，</a:t>
                </a:r>
                <a:r>
                  <a:rPr lang="zh-CN" altLang="en-US" sz="2800" dirty="0" smtClean="0"/>
                  <a:t>这里</a:t>
                </a:r>
                <a14:m>
                  <m:oMath xmlns:m="http://schemas.openxmlformats.org/officeDocument/2006/math">
                    <m:r>
                      <a:rPr lang="en-US" altLang="zh-CN" sz="2800" i="1" dirty="0" smtClean="0">
                        <a:latin typeface="Cambria Math" panose="02040503050406030204" pitchFamily="18" charset="0"/>
                      </a:rPr>
                      <m:t>𝑞</m:t>
                    </m:r>
                    <m:r>
                      <a:rPr lang="en-US" altLang="zh-CN" sz="2800" i="1" dirty="0" smtClean="0">
                        <a:latin typeface="Cambria Math" panose="02040503050406030204" pitchFamily="18" charset="0"/>
                      </a:rPr>
                      <m:t>=</m:t>
                    </m:r>
                    <m:d>
                      <m:dPr>
                        <m:ctrlPr>
                          <a:rPr lang="en-US" altLang="zh-CN" sz="2800" i="1" dirty="0" smtClean="0">
                            <a:latin typeface="Cambria Math" panose="02040503050406030204" pitchFamily="18" charset="0"/>
                          </a:rPr>
                        </m:ctrlPr>
                      </m:dPr>
                      <m:e>
                        <m:sSub>
                          <m:sSubPr>
                            <m:ctrlPr>
                              <a:rPr lang="en-US" altLang="zh-CN" sz="2800" i="1" dirty="0" smtClean="0">
                                <a:latin typeface="Cambria Math" panose="02040503050406030204" pitchFamily="18" charset="0"/>
                              </a:rPr>
                            </m:ctrlPr>
                          </m:sSubPr>
                          <m:e>
                            <m:r>
                              <a:rPr lang="en-US" altLang="zh-CN" sz="2800" i="1" dirty="0" smtClean="0">
                                <a:latin typeface="Cambria Math" panose="02040503050406030204" pitchFamily="18" charset="0"/>
                              </a:rPr>
                              <m:t>𝑈</m:t>
                            </m:r>
                          </m:e>
                          <m:sub>
                            <m:r>
                              <a:rPr lang="en-US" altLang="zh-CN" sz="2800" i="1" dirty="0" smtClean="0">
                                <a:latin typeface="Cambria Math" panose="02040503050406030204" pitchFamily="18" charset="0"/>
                              </a:rPr>
                              <m:t>0</m:t>
                            </m:r>
                          </m:sub>
                        </m:sSub>
                        <m:r>
                          <a:rPr lang="en-US" altLang="zh-CN" sz="2800" i="1" dirty="0" smtClean="0">
                            <a:latin typeface="Cambria Math" panose="02040503050406030204" pitchFamily="18" charset="0"/>
                          </a:rPr>
                          <m:t>,</m:t>
                        </m:r>
                        <m:r>
                          <a:rPr lang="en-US" altLang="zh-CN" sz="2800" i="1" dirty="0" smtClean="0">
                            <a:latin typeface="Cambria Math" panose="02040503050406030204" pitchFamily="18" charset="0"/>
                          </a:rPr>
                          <m:t>𝑈</m:t>
                        </m:r>
                      </m:e>
                    </m:d>
                  </m:oMath>
                </a14:m>
                <a:r>
                  <a:rPr lang="zh-CN" altLang="en-US" sz="2800" dirty="0" smtClean="0"/>
                  <a:t>。</a:t>
                </a:r>
                <a:endParaRPr lang="en-US" altLang="zh-CN" sz="2800" dirty="0" smtClean="0"/>
              </a:p>
              <a:p>
                <a:pPr marL="457200" indent="-457200">
                  <a:buFont typeface="Wingdings" panose="05000000000000000000" pitchFamily="2" charset="2"/>
                  <a:buChar char="l"/>
                </a:pPr>
                <a:endParaRPr lang="en-US" altLang="zh-CN" sz="2800" dirty="0"/>
              </a:p>
              <a:p>
                <a:pPr marL="457200" indent="-457200">
                  <a:buFont typeface="Wingdings" panose="05000000000000000000" pitchFamily="2" charset="2"/>
                  <a:buChar char="l"/>
                </a:pPr>
                <a:r>
                  <a:rPr lang="zh-CN" altLang="en-US" sz="2800" dirty="0"/>
                  <a:t>两个四元的乘积</a:t>
                </a:r>
                <a:r>
                  <a:rPr lang="en-US" altLang="zh-CN" sz="2800" dirty="0"/>
                  <a:t>(</a:t>
                </a:r>
                <a14:m>
                  <m:oMath xmlns:m="http://schemas.openxmlformats.org/officeDocument/2006/math">
                    <m:sSub>
                      <m:sSubPr>
                        <m:ctrlPr>
                          <a:rPr lang="en-US" altLang="zh-CN" sz="2800" i="1" dirty="0" smtClean="0">
                            <a:latin typeface="Cambria Math" panose="02040503050406030204" pitchFamily="18" charset="0"/>
                          </a:rPr>
                        </m:ctrlPr>
                      </m:sSubPr>
                      <m:e>
                        <m:r>
                          <a:rPr lang="en-US" altLang="zh-CN" sz="2800" i="1" dirty="0" smtClean="0">
                            <a:latin typeface="Cambria Math" panose="02040503050406030204" pitchFamily="18" charset="0"/>
                          </a:rPr>
                          <m:t>𝑈</m:t>
                        </m:r>
                      </m:e>
                      <m:sub>
                        <m:r>
                          <a:rPr lang="en-US" altLang="zh-CN" sz="2800" i="1" dirty="0" smtClean="0">
                            <a:latin typeface="Cambria Math" panose="02040503050406030204" pitchFamily="18" charset="0"/>
                          </a:rPr>
                          <m:t>0</m:t>
                        </m:r>
                      </m:sub>
                    </m:sSub>
                  </m:oMath>
                </a14:m>
                <a:r>
                  <a:rPr lang="zh-CN" altLang="en-US" sz="2800" dirty="0" smtClean="0"/>
                  <a:t>，</a:t>
                </a:r>
                <a:r>
                  <a:rPr lang="en-US" altLang="zh-CN" sz="2800" dirty="0" smtClean="0"/>
                  <a:t>U)</a:t>
                </a:r>
                <a:r>
                  <a:rPr lang="zh-CN" altLang="en-US" sz="2800" dirty="0"/>
                  <a:t>和</a:t>
                </a:r>
                <a:r>
                  <a:rPr lang="en-US" altLang="zh-CN" sz="2800" dirty="0"/>
                  <a:t>(</a:t>
                </a:r>
                <a14:m>
                  <m:oMath xmlns:m="http://schemas.openxmlformats.org/officeDocument/2006/math">
                    <m:sSub>
                      <m:sSubPr>
                        <m:ctrlPr>
                          <a:rPr lang="en-US" altLang="zh-CN" sz="2800" i="1" dirty="0" smtClean="0">
                            <a:latin typeface="Cambria Math" panose="02040503050406030204" pitchFamily="18" charset="0"/>
                          </a:rPr>
                        </m:ctrlPr>
                      </m:sSubPr>
                      <m:e>
                        <m:r>
                          <a:rPr lang="en-US" altLang="zh-CN" sz="2800" i="1" dirty="0" smtClean="0">
                            <a:latin typeface="Cambria Math" panose="02040503050406030204" pitchFamily="18" charset="0"/>
                          </a:rPr>
                          <m:t>𝑉</m:t>
                        </m:r>
                      </m:e>
                      <m:sub>
                        <m:r>
                          <a:rPr lang="en-US" altLang="zh-CN" sz="2800" i="1" dirty="0" smtClean="0">
                            <a:latin typeface="Cambria Math" panose="02040503050406030204" pitchFamily="18" charset="0"/>
                          </a:rPr>
                          <m:t>0</m:t>
                        </m:r>
                      </m:sub>
                    </m:sSub>
                  </m:oMath>
                </a14:m>
                <a:r>
                  <a:rPr lang="zh-CN" altLang="en-US" sz="2800" dirty="0" smtClean="0"/>
                  <a:t>，</a:t>
                </a:r>
                <a:r>
                  <a:rPr lang="en-US" altLang="zh-CN" sz="2800" dirty="0" smtClean="0"/>
                  <a:t>V)</a:t>
                </a:r>
                <a:r>
                  <a:rPr lang="zh-CN" altLang="en-US" sz="2800" dirty="0"/>
                  <a:t>的乘积是这样定义的</a:t>
                </a:r>
                <a:r>
                  <a:rPr lang="en-US" altLang="zh-CN" sz="2800" dirty="0"/>
                  <a:t>:</a:t>
                </a:r>
                <a:endParaRPr lang="zh-CN" altLang="en-US" sz="2800" dirty="0"/>
              </a:p>
            </p:txBody>
          </p:sp>
        </mc:Choice>
        <mc:Fallback xmlns="">
          <p:sp>
            <p:nvSpPr>
              <p:cNvPr id="6" name="矩形 5"/>
              <p:cNvSpPr>
                <a:spLocks noRot="1" noChangeAspect="1" noMove="1" noResize="1" noEditPoints="1" noAdjustHandles="1" noChangeArrowheads="1" noChangeShapeType="1" noTextEdit="1"/>
              </p:cNvSpPr>
              <p:nvPr/>
            </p:nvSpPr>
            <p:spPr>
              <a:xfrm>
                <a:off x="1625600" y="2362200"/>
                <a:ext cx="9372600" cy="1815882"/>
              </a:xfrm>
              <a:prstGeom prst="rect">
                <a:avLst/>
              </a:prstGeom>
              <a:blipFill>
                <a:blip r:embed="rId2"/>
                <a:stretch>
                  <a:fillRect l="-1171" t="-4377" r="-5140" b="-9091"/>
                </a:stretch>
              </a:blipFill>
            </p:spPr>
            <p:txBody>
              <a:bodyPr/>
              <a:lstStyle/>
              <a:p>
                <a:r>
                  <a:rPr lang="zh-CN" altLang="en-US">
                    <a:noFill/>
                  </a:rPr>
                  <a:t> </a:t>
                </a:r>
              </a:p>
            </p:txBody>
          </p:sp>
        </mc:Fallback>
      </mc:AlternateContent>
      <p:pic>
        <p:nvPicPr>
          <p:cNvPr id="7" name="图片 6"/>
          <p:cNvPicPr>
            <a:picLocks noChangeAspect="1"/>
          </p:cNvPicPr>
          <p:nvPr/>
        </p:nvPicPr>
        <p:blipFill>
          <a:blip r:embed="rId3"/>
          <a:stretch>
            <a:fillRect/>
          </a:stretch>
        </p:blipFill>
        <p:spPr>
          <a:xfrm>
            <a:off x="2246962" y="4452862"/>
            <a:ext cx="8510874" cy="700088"/>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96604" y="279336"/>
            <a:ext cx="8211591" cy="1107996"/>
          </a:xfrm>
          <a:prstGeom prst="rect">
            <a:avLst/>
          </a:prstGeom>
        </p:spPr>
        <p:txBody>
          <a:bodyPr vert="horz" wrap="square" lIns="0" tIns="0" rIns="0" bIns="0" rtlCol="0">
            <a:spAutoFit/>
          </a:bodyPr>
          <a:lstStyle/>
          <a:p>
            <a:pPr marL="1389380">
              <a:lnSpc>
                <a:spcPct val="100000"/>
              </a:lnSpc>
            </a:pPr>
            <a:r>
              <a:rPr lang="zh-CN" altLang="en-US" spc="-5" dirty="0" smtClean="0">
                <a:solidFill>
                  <a:prstClr val="black"/>
                </a:solidFill>
              </a:rPr>
              <a:t>      向量积</a:t>
            </a:r>
            <a:endParaRPr spc="-5" dirty="0"/>
          </a:p>
        </p:txBody>
      </p:sp>
      <p:sp>
        <p:nvSpPr>
          <p:cNvPr id="3" name="object 3"/>
          <p:cNvSpPr/>
          <p:nvPr/>
        </p:nvSpPr>
        <p:spPr>
          <a:xfrm>
            <a:off x="4160470" y="2636987"/>
            <a:ext cx="2204085" cy="1370330"/>
          </a:xfrm>
          <a:custGeom>
            <a:avLst/>
            <a:gdLst/>
            <a:ahLst/>
            <a:cxnLst/>
            <a:rect l="l" t="t" r="r" b="b"/>
            <a:pathLst>
              <a:path w="2204085" h="1370329">
                <a:moveTo>
                  <a:pt x="2203592" y="1370277"/>
                </a:moveTo>
                <a:lnTo>
                  <a:pt x="0" y="0"/>
                </a:lnTo>
              </a:path>
            </a:pathLst>
          </a:custGeom>
          <a:ln w="38099">
            <a:solidFill>
              <a:srgbClr val="000000"/>
            </a:solidFill>
          </a:ln>
        </p:spPr>
        <p:txBody>
          <a:bodyPr wrap="square" lIns="0" tIns="0" rIns="0" bIns="0" rtlCol="0"/>
          <a:lstStyle/>
          <a:p>
            <a:endParaRPr/>
          </a:p>
        </p:txBody>
      </p:sp>
      <p:sp>
        <p:nvSpPr>
          <p:cNvPr id="4" name="object 4"/>
          <p:cNvSpPr/>
          <p:nvPr/>
        </p:nvSpPr>
        <p:spPr>
          <a:xfrm>
            <a:off x="4096887" y="2597449"/>
            <a:ext cx="123189" cy="99060"/>
          </a:xfrm>
          <a:custGeom>
            <a:avLst/>
            <a:gdLst/>
            <a:ahLst/>
            <a:cxnLst/>
            <a:rect l="l" t="t" r="r" b="b"/>
            <a:pathLst>
              <a:path w="123189" h="99060">
                <a:moveTo>
                  <a:pt x="63582" y="39538"/>
                </a:moveTo>
                <a:lnTo>
                  <a:pt x="122594" y="25778"/>
                </a:lnTo>
                <a:lnTo>
                  <a:pt x="0" y="0"/>
                </a:lnTo>
                <a:lnTo>
                  <a:pt x="77342" y="98549"/>
                </a:lnTo>
                <a:lnTo>
                  <a:pt x="63582" y="39538"/>
                </a:lnTo>
                <a:close/>
              </a:path>
            </a:pathLst>
          </a:custGeom>
          <a:ln w="38099">
            <a:solidFill>
              <a:srgbClr val="000000"/>
            </a:solidFill>
          </a:ln>
        </p:spPr>
        <p:txBody>
          <a:bodyPr wrap="square" lIns="0" tIns="0" rIns="0" bIns="0" rtlCol="0"/>
          <a:lstStyle/>
          <a:p>
            <a:endParaRPr/>
          </a:p>
        </p:txBody>
      </p:sp>
      <p:sp>
        <p:nvSpPr>
          <p:cNvPr id="5" name="object 5"/>
          <p:cNvSpPr/>
          <p:nvPr/>
        </p:nvSpPr>
        <p:spPr>
          <a:xfrm>
            <a:off x="4374507" y="4007265"/>
            <a:ext cx="1990089" cy="451484"/>
          </a:xfrm>
          <a:custGeom>
            <a:avLst/>
            <a:gdLst/>
            <a:ahLst/>
            <a:cxnLst/>
            <a:rect l="l" t="t" r="r" b="b"/>
            <a:pathLst>
              <a:path w="1990089" h="451485">
                <a:moveTo>
                  <a:pt x="1989555" y="0"/>
                </a:moveTo>
                <a:lnTo>
                  <a:pt x="0" y="450884"/>
                </a:lnTo>
              </a:path>
            </a:pathLst>
          </a:custGeom>
          <a:ln w="38099">
            <a:solidFill>
              <a:srgbClr val="000000"/>
            </a:solidFill>
          </a:ln>
        </p:spPr>
        <p:txBody>
          <a:bodyPr wrap="square" lIns="0" tIns="0" rIns="0" bIns="0" rtlCol="0"/>
          <a:lstStyle/>
          <a:p>
            <a:endParaRPr/>
          </a:p>
        </p:txBody>
      </p:sp>
      <p:sp>
        <p:nvSpPr>
          <p:cNvPr id="6" name="object 6"/>
          <p:cNvSpPr/>
          <p:nvPr/>
        </p:nvSpPr>
        <p:spPr>
          <a:xfrm>
            <a:off x="4301485" y="4406893"/>
            <a:ext cx="124460" cy="83820"/>
          </a:xfrm>
          <a:custGeom>
            <a:avLst/>
            <a:gdLst/>
            <a:ahLst/>
            <a:cxnLst/>
            <a:rect l="l" t="t" r="r" b="b"/>
            <a:pathLst>
              <a:path w="124460" h="83820">
                <a:moveTo>
                  <a:pt x="73021" y="51256"/>
                </a:moveTo>
                <a:lnTo>
                  <a:pt x="105338" y="0"/>
                </a:lnTo>
                <a:lnTo>
                  <a:pt x="0" y="67805"/>
                </a:lnTo>
                <a:lnTo>
                  <a:pt x="124278" y="83573"/>
                </a:lnTo>
                <a:lnTo>
                  <a:pt x="73021" y="51256"/>
                </a:lnTo>
                <a:close/>
              </a:path>
            </a:pathLst>
          </a:custGeom>
          <a:ln w="38099">
            <a:solidFill>
              <a:srgbClr val="000000"/>
            </a:solidFill>
          </a:ln>
        </p:spPr>
        <p:txBody>
          <a:bodyPr wrap="square" lIns="0" tIns="0" rIns="0" bIns="0" rtlCol="0"/>
          <a:lstStyle/>
          <a:p>
            <a:endParaRPr/>
          </a:p>
        </p:txBody>
      </p:sp>
      <p:sp>
        <p:nvSpPr>
          <p:cNvPr id="7" name="object 7"/>
          <p:cNvSpPr/>
          <p:nvPr/>
        </p:nvSpPr>
        <p:spPr>
          <a:xfrm>
            <a:off x="6364063" y="2411399"/>
            <a:ext cx="851535" cy="1539875"/>
          </a:xfrm>
          <a:custGeom>
            <a:avLst/>
            <a:gdLst/>
            <a:ahLst/>
            <a:cxnLst/>
            <a:rect l="l" t="t" r="r" b="b"/>
            <a:pathLst>
              <a:path w="851534" h="1539875">
                <a:moveTo>
                  <a:pt x="0" y="1539426"/>
                </a:moveTo>
                <a:lnTo>
                  <a:pt x="851294" y="0"/>
                </a:lnTo>
              </a:path>
            </a:pathLst>
          </a:custGeom>
          <a:ln w="38099">
            <a:solidFill>
              <a:srgbClr val="000000"/>
            </a:solidFill>
          </a:ln>
        </p:spPr>
        <p:txBody>
          <a:bodyPr wrap="square" lIns="0" tIns="0" rIns="0" bIns="0" rtlCol="0"/>
          <a:lstStyle/>
          <a:p>
            <a:endParaRPr/>
          </a:p>
        </p:txBody>
      </p:sp>
      <p:sp>
        <p:nvSpPr>
          <p:cNvPr id="8" name="object 8"/>
          <p:cNvSpPr/>
          <p:nvPr/>
        </p:nvSpPr>
        <p:spPr>
          <a:xfrm>
            <a:off x="7157127" y="2345877"/>
            <a:ext cx="94615" cy="123825"/>
          </a:xfrm>
          <a:custGeom>
            <a:avLst/>
            <a:gdLst/>
            <a:ahLst/>
            <a:cxnLst/>
            <a:rect l="l" t="t" r="r" b="b"/>
            <a:pathLst>
              <a:path w="94615" h="123825">
                <a:moveTo>
                  <a:pt x="58229" y="65522"/>
                </a:moveTo>
                <a:lnTo>
                  <a:pt x="74990" y="123752"/>
                </a:lnTo>
                <a:lnTo>
                  <a:pt x="94463" y="0"/>
                </a:lnTo>
                <a:lnTo>
                  <a:pt x="0" y="82283"/>
                </a:lnTo>
                <a:lnTo>
                  <a:pt x="58229" y="65522"/>
                </a:lnTo>
                <a:close/>
              </a:path>
            </a:pathLst>
          </a:custGeom>
          <a:ln w="38099">
            <a:solidFill>
              <a:srgbClr val="000000"/>
            </a:solidFill>
          </a:ln>
        </p:spPr>
        <p:txBody>
          <a:bodyPr wrap="square" lIns="0" tIns="0" rIns="0" bIns="0" rtlCol="0"/>
          <a:lstStyle/>
          <a:p>
            <a:endParaRPr/>
          </a:p>
        </p:txBody>
      </p:sp>
      <p:sp>
        <p:nvSpPr>
          <p:cNvPr id="9" name="object 9"/>
          <p:cNvSpPr txBox="1"/>
          <p:nvPr/>
        </p:nvSpPr>
        <p:spPr>
          <a:xfrm>
            <a:off x="3750828" y="1811910"/>
            <a:ext cx="3256279" cy="2682875"/>
          </a:xfrm>
          <a:prstGeom prst="rect">
            <a:avLst/>
          </a:prstGeom>
        </p:spPr>
        <p:txBody>
          <a:bodyPr vert="horz" wrap="square" lIns="0" tIns="0" rIns="0" bIns="0" rtlCol="0">
            <a:spAutoFit/>
          </a:bodyPr>
          <a:lstStyle/>
          <a:p>
            <a:pPr marL="752475">
              <a:lnSpc>
                <a:spcPct val="100000"/>
              </a:lnSpc>
              <a:tabLst>
                <a:tab pos="2859405" algn="l"/>
              </a:tabLst>
            </a:pPr>
            <a:r>
              <a:rPr sz="4200" dirty="0">
                <a:latin typeface="Gill Sans MT"/>
                <a:cs typeface="Gill Sans MT"/>
              </a:rPr>
              <a:t>u	</a:t>
            </a:r>
            <a:r>
              <a:rPr sz="4200" spc="-5" dirty="0">
                <a:latin typeface="Gill Sans MT"/>
                <a:cs typeface="Gill Sans MT"/>
              </a:rPr>
              <a:t>w</a:t>
            </a:r>
            <a:endParaRPr sz="4200">
              <a:latin typeface="Gill Sans MT"/>
              <a:cs typeface="Gill Sans MT"/>
            </a:endParaRPr>
          </a:p>
          <a:p>
            <a:pPr>
              <a:lnSpc>
                <a:spcPct val="100000"/>
              </a:lnSpc>
            </a:pPr>
            <a:endParaRPr sz="5800">
              <a:latin typeface="Times New Roman"/>
              <a:cs typeface="Times New Roman"/>
            </a:endParaRPr>
          </a:p>
          <a:p>
            <a:pPr marL="12700">
              <a:lnSpc>
                <a:spcPct val="100000"/>
              </a:lnSpc>
              <a:spcBef>
                <a:spcPts val="3725"/>
              </a:spcBef>
            </a:pPr>
            <a:r>
              <a:rPr sz="4200" spc="-5" dirty="0">
                <a:latin typeface="Gill Sans MT"/>
                <a:cs typeface="Gill Sans MT"/>
              </a:rPr>
              <a:t>v</a:t>
            </a:r>
            <a:endParaRPr sz="4200">
              <a:latin typeface="Gill Sans MT"/>
              <a:cs typeface="Gill Sans MT"/>
            </a:endParaRPr>
          </a:p>
        </p:txBody>
      </p:sp>
      <p:sp>
        <p:nvSpPr>
          <p:cNvPr id="10" name="object 10"/>
          <p:cNvSpPr/>
          <p:nvPr/>
        </p:nvSpPr>
        <p:spPr>
          <a:xfrm>
            <a:off x="7052663" y="3370882"/>
            <a:ext cx="4466139" cy="543952"/>
          </a:xfrm>
          <a:prstGeom prst="rect">
            <a:avLst/>
          </a:prstGeom>
          <a:blipFill>
            <a:blip r:embed="rId2" cstate="print"/>
            <a:stretch>
              <a:fillRect/>
            </a:stretch>
          </a:blipFill>
        </p:spPr>
        <p:txBody>
          <a:bodyPr wrap="square" lIns="0" tIns="0" rIns="0" bIns="0" rtlCol="0"/>
          <a:lstStyle/>
          <a:p>
            <a:endParaRPr/>
          </a:p>
        </p:txBody>
      </p:sp>
      <p:sp>
        <p:nvSpPr>
          <p:cNvPr id="11" name="object 11"/>
          <p:cNvSpPr/>
          <p:nvPr/>
        </p:nvSpPr>
        <p:spPr>
          <a:xfrm>
            <a:off x="5323432" y="3664366"/>
            <a:ext cx="203199" cy="342899"/>
          </a:xfrm>
          <a:prstGeom prst="rect">
            <a:avLst/>
          </a:prstGeom>
          <a:blipFill>
            <a:blip r:embed="rId3" cstate="print"/>
            <a:stretch>
              <a:fillRect/>
            </a:stretch>
          </a:blipFill>
        </p:spPr>
        <p:txBody>
          <a:bodyPr wrap="square" lIns="0" tIns="0" rIns="0" bIns="0" rtlCol="0"/>
          <a:lstStyle/>
          <a:p>
            <a:endParaRPr/>
          </a:p>
        </p:txBody>
      </p:sp>
      <p:sp>
        <p:nvSpPr>
          <p:cNvPr id="12" name="object 12"/>
          <p:cNvSpPr/>
          <p:nvPr/>
        </p:nvSpPr>
        <p:spPr>
          <a:xfrm>
            <a:off x="2651395" y="6415338"/>
            <a:ext cx="7085326" cy="2098160"/>
          </a:xfrm>
          <a:prstGeom prst="rect">
            <a:avLst/>
          </a:prstGeom>
          <a:blipFill>
            <a:blip r:embed="rId4" cstate="print"/>
            <a:stretch>
              <a:fillRect/>
            </a:stretch>
          </a:blipFill>
        </p:spPr>
        <p:txBody>
          <a:bodyPr wrap="square" lIns="0" tIns="0" rIns="0" bIns="0" rtlCol="0"/>
          <a:lstStyle/>
          <a:p>
            <a:endParaRPr/>
          </a:p>
        </p:txBody>
      </p:sp>
      <p:sp>
        <p:nvSpPr>
          <p:cNvPr id="13" name="object 13"/>
          <p:cNvSpPr/>
          <p:nvPr/>
        </p:nvSpPr>
        <p:spPr>
          <a:xfrm>
            <a:off x="3343419" y="4889110"/>
            <a:ext cx="6158846" cy="775092"/>
          </a:xfrm>
          <a:prstGeom prst="rect">
            <a:avLst/>
          </a:prstGeom>
          <a:blipFill>
            <a:blip r:embed="rId5" cstate="print"/>
            <a:stretch>
              <a:fillRect/>
            </a:stretch>
          </a:blipFill>
        </p:spPr>
        <p:txBody>
          <a:bodyPr wrap="square" lIns="0" tIns="0" rIns="0" bIns="0" rtlCol="0"/>
          <a:lstStyle/>
          <a:p>
            <a:endParaRPr/>
          </a:p>
        </p:txBody>
      </p:sp>
      <p:sp>
        <p:nvSpPr>
          <p:cNvPr id="14" name="object 14"/>
          <p:cNvSpPr txBox="1">
            <a:spLocks noGrp="1"/>
          </p:cNvSpPr>
          <p:nvPr>
            <p:ph type="sldNum" sz="quarter" idx="7"/>
          </p:nvPr>
        </p:nvSpPr>
        <p:spPr>
          <a:prstGeom prst="rect">
            <a:avLst/>
          </a:prstGeom>
        </p:spPr>
        <p:txBody>
          <a:bodyPr vert="horz" wrap="square" lIns="0" tIns="22860" rIns="0" bIns="0" rtlCol="0">
            <a:spAutoFit/>
          </a:bodyPr>
          <a:lstStyle/>
          <a:p>
            <a:pPr marL="69850">
              <a:lnSpc>
                <a:spcPct val="100000"/>
              </a:lnSpc>
              <a:spcBef>
                <a:spcPts val="180"/>
              </a:spcBef>
            </a:pPr>
            <a:r>
              <a:rPr spc="-5" dirty="0"/>
              <a:t>Robo1x-3</a:t>
            </a:r>
            <a:r>
              <a:rPr spc="430" dirty="0"/>
              <a:t> </a:t>
            </a:r>
            <a:fld id="{81D60167-4931-47E6-BA6A-407CBD079E47}" type="slidenum">
              <a:rPr dirty="0"/>
              <a:t>3</a:t>
            </a:fld>
            <a:endParaRPr dirty="0"/>
          </a:p>
        </p:txBody>
      </p:sp>
      <p:sp>
        <p:nvSpPr>
          <p:cNvPr id="15" name="object 15"/>
          <p:cNvSpPr txBox="1">
            <a:spLocks noGrp="1"/>
          </p:cNvSpPr>
          <p:nvPr>
            <p:ph type="ftr" sz="quarter" idx="5"/>
          </p:nvPr>
        </p:nvSpPr>
        <p:spPr>
          <a:prstGeom prst="rect">
            <a:avLst/>
          </a:prstGeom>
        </p:spPr>
        <p:txBody>
          <a:bodyPr vert="horz" wrap="square" lIns="0" tIns="22860" rIns="0" bIns="0" rtlCol="0">
            <a:spAutoFit/>
          </a:bodyPr>
          <a:lstStyle/>
          <a:p>
            <a:pPr marL="12700">
              <a:lnSpc>
                <a:spcPct val="100000"/>
              </a:lnSpc>
              <a:spcBef>
                <a:spcPts val="180"/>
              </a:spcBef>
            </a:pPr>
            <a:r>
              <a:rPr spc="-5" dirty="0"/>
              <a:t>© University of</a:t>
            </a:r>
            <a:r>
              <a:rPr dirty="0"/>
              <a:t> </a:t>
            </a:r>
            <a:r>
              <a:rPr spc="-5" dirty="0"/>
              <a:t>Pennsylvania</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82800" y="304800"/>
            <a:ext cx="8211591" cy="1107996"/>
          </a:xfrm>
          <a:prstGeom prst="rect">
            <a:avLst/>
          </a:prstGeom>
        </p:spPr>
        <p:txBody>
          <a:bodyPr vert="horz" wrap="square" lIns="0" tIns="0" rIns="0" bIns="0" rtlCol="0">
            <a:spAutoFit/>
          </a:bodyPr>
          <a:lstStyle/>
          <a:p>
            <a:pPr marL="835660" algn="ctr">
              <a:lnSpc>
                <a:spcPct val="100000"/>
              </a:lnSpc>
            </a:pPr>
            <a:r>
              <a:rPr lang="zh-CN" altLang="en-US" spc="-5" dirty="0"/>
              <a:t>单位四元数</a:t>
            </a:r>
            <a:endParaRPr spc="-5" dirty="0"/>
          </a:p>
        </p:txBody>
      </p:sp>
      <p:sp>
        <p:nvSpPr>
          <p:cNvPr id="4" name="object 4"/>
          <p:cNvSpPr txBox="1"/>
          <p:nvPr/>
        </p:nvSpPr>
        <p:spPr>
          <a:xfrm>
            <a:off x="11453337" y="9369216"/>
            <a:ext cx="1301750" cy="340360"/>
          </a:xfrm>
          <a:prstGeom prst="rect">
            <a:avLst/>
          </a:prstGeom>
        </p:spPr>
        <p:txBody>
          <a:bodyPr vert="horz" wrap="square" lIns="0" tIns="22860" rIns="0" bIns="0" rtlCol="0">
            <a:spAutoFit/>
          </a:bodyPr>
          <a:lstStyle/>
          <a:p>
            <a:pPr marL="12700">
              <a:lnSpc>
                <a:spcPct val="100000"/>
              </a:lnSpc>
              <a:spcBef>
                <a:spcPts val="180"/>
              </a:spcBef>
            </a:pPr>
            <a:r>
              <a:rPr sz="1800" spc="-5" dirty="0">
                <a:latin typeface="Gill Sans MT"/>
                <a:cs typeface="Gill Sans MT"/>
              </a:rPr>
              <a:t>Robo1x-3</a:t>
            </a:r>
            <a:r>
              <a:rPr sz="1800" spc="430" dirty="0">
                <a:latin typeface="Gill Sans MT"/>
                <a:cs typeface="Gill Sans MT"/>
              </a:rPr>
              <a:t> </a:t>
            </a:r>
            <a:r>
              <a:rPr sz="1800" dirty="0">
                <a:latin typeface="Gill Sans MT"/>
                <a:cs typeface="Gill Sans MT"/>
              </a:rPr>
              <a:t>30</a:t>
            </a:r>
            <a:endParaRPr sz="1800">
              <a:latin typeface="Gill Sans MT"/>
              <a:cs typeface="Gill Sans MT"/>
            </a:endParaRPr>
          </a:p>
        </p:txBody>
      </p:sp>
      <p:sp>
        <p:nvSpPr>
          <p:cNvPr id="5" name="object 5"/>
          <p:cNvSpPr txBox="1">
            <a:spLocks noGrp="1"/>
          </p:cNvSpPr>
          <p:nvPr>
            <p:ph type="ftr" sz="quarter" idx="5"/>
          </p:nvPr>
        </p:nvSpPr>
        <p:spPr>
          <a:prstGeom prst="rect">
            <a:avLst/>
          </a:prstGeom>
        </p:spPr>
        <p:txBody>
          <a:bodyPr vert="horz" wrap="square" lIns="0" tIns="22860" rIns="0" bIns="0" rtlCol="0">
            <a:spAutoFit/>
          </a:bodyPr>
          <a:lstStyle/>
          <a:p>
            <a:pPr marL="12700">
              <a:lnSpc>
                <a:spcPct val="100000"/>
              </a:lnSpc>
              <a:spcBef>
                <a:spcPts val="180"/>
              </a:spcBef>
            </a:pPr>
            <a:r>
              <a:rPr spc="-5" dirty="0"/>
              <a:t>© University of</a:t>
            </a:r>
            <a:r>
              <a:rPr dirty="0"/>
              <a:t> </a:t>
            </a:r>
            <a:r>
              <a:rPr spc="-5" dirty="0"/>
              <a:t>Pennsylvania</a:t>
            </a:r>
          </a:p>
        </p:txBody>
      </p:sp>
      <mc:AlternateContent xmlns:mc="http://schemas.openxmlformats.org/markup-compatibility/2006" xmlns:a14="http://schemas.microsoft.com/office/drawing/2010/main">
        <mc:Choice Requires="a14">
          <p:sp>
            <p:nvSpPr>
              <p:cNvPr id="6" name="矩形 5"/>
              <p:cNvSpPr/>
              <p:nvPr/>
            </p:nvSpPr>
            <p:spPr>
              <a:xfrm>
                <a:off x="1778000" y="2438400"/>
                <a:ext cx="9296400" cy="1824346"/>
              </a:xfrm>
              <a:prstGeom prst="rect">
                <a:avLst/>
              </a:prstGeom>
            </p:spPr>
            <p:txBody>
              <a:bodyPr wrap="square">
                <a:spAutoFit/>
              </a:bodyPr>
              <a:lstStyle/>
              <a:p>
                <a:pPr marL="457200" indent="-457200">
                  <a:buFont typeface="Wingdings" panose="05000000000000000000" pitchFamily="2" charset="2"/>
                  <a:buChar char="l"/>
                </a:pPr>
                <a:r>
                  <a:rPr lang="zh-CN" altLang="en-US" sz="2800" dirty="0"/>
                  <a:t>一个单位四元数是一个四元数，它满足以下约束条件</a:t>
                </a:r>
                <a:r>
                  <a:rPr lang="en-US" altLang="zh-CN" sz="2800" dirty="0"/>
                  <a:t>:</a:t>
                </a:r>
                <a14:m>
                  <m:oMath xmlns:m="http://schemas.openxmlformats.org/officeDocument/2006/math">
                    <m:sSubSup>
                      <m:sSubSupPr>
                        <m:ctrlPr>
                          <a:rPr lang="en-US" altLang="zh-CN" sz="2800" i="1" dirty="0" smtClean="0">
                            <a:latin typeface="Cambria Math" panose="02040503050406030204" pitchFamily="18" charset="0"/>
                          </a:rPr>
                        </m:ctrlPr>
                      </m:sSubSupPr>
                      <m:e>
                        <m:r>
                          <a:rPr lang="en-US" altLang="zh-CN" sz="2800" i="1" dirty="0" smtClean="0">
                            <a:latin typeface="Cambria Math" panose="02040503050406030204" pitchFamily="18" charset="0"/>
                          </a:rPr>
                          <m:t>𝑈</m:t>
                        </m:r>
                      </m:e>
                      <m:sub>
                        <m:r>
                          <a:rPr lang="en-US" altLang="zh-CN" sz="2800" i="1" dirty="0" smtClean="0">
                            <a:latin typeface="Cambria Math" panose="02040503050406030204" pitchFamily="18" charset="0"/>
                          </a:rPr>
                          <m:t>0</m:t>
                        </m:r>
                      </m:sub>
                      <m:sup>
                        <m:r>
                          <a:rPr lang="en-US" altLang="zh-CN" sz="2800" i="1" dirty="0" smtClean="0">
                            <a:latin typeface="Cambria Math" panose="02040503050406030204" pitchFamily="18" charset="0"/>
                          </a:rPr>
                          <m:t>2</m:t>
                        </m:r>
                      </m:sup>
                    </m:sSubSup>
                    <m:r>
                      <a:rPr lang="en-US" altLang="zh-CN" sz="2800" i="1" dirty="0" smtClean="0">
                        <a:latin typeface="Cambria Math" panose="02040503050406030204" pitchFamily="18" charset="0"/>
                      </a:rPr>
                      <m:t>+</m:t>
                    </m:r>
                    <m:sSup>
                      <m:sSupPr>
                        <m:ctrlPr>
                          <a:rPr lang="en-US" altLang="zh-CN" sz="2800" i="1" dirty="0" smtClean="0">
                            <a:latin typeface="Cambria Math" panose="02040503050406030204" pitchFamily="18" charset="0"/>
                          </a:rPr>
                        </m:ctrlPr>
                      </m:sSupPr>
                      <m:e>
                        <m:r>
                          <a:rPr lang="en-US" altLang="zh-CN" sz="2800" i="1" dirty="0" smtClean="0">
                            <a:latin typeface="Cambria Math" panose="02040503050406030204" pitchFamily="18" charset="0"/>
                          </a:rPr>
                          <m:t>𝑈</m:t>
                        </m:r>
                      </m:e>
                      <m:sup>
                        <m:r>
                          <a:rPr lang="en-US" altLang="zh-CN" sz="2800" i="1" dirty="0" smtClean="0">
                            <a:latin typeface="Cambria Math" panose="02040503050406030204" pitchFamily="18" charset="0"/>
                          </a:rPr>
                          <m:t>𝑇</m:t>
                        </m:r>
                      </m:sup>
                    </m:sSup>
                    <m:r>
                      <a:rPr lang="en-US" altLang="zh-CN" sz="2800" i="1" dirty="0" smtClean="0">
                        <a:latin typeface="Cambria Math" panose="02040503050406030204" pitchFamily="18" charset="0"/>
                      </a:rPr>
                      <m:t>𝑈</m:t>
                    </m:r>
                    <m:r>
                      <a:rPr lang="en-US" altLang="zh-CN" sz="2800" i="1" dirty="0" smtClean="0">
                        <a:latin typeface="Cambria Math" panose="02040503050406030204" pitchFamily="18" charset="0"/>
                      </a:rPr>
                      <m:t>=1</m:t>
                    </m:r>
                  </m:oMath>
                </a14:m>
                <a:r>
                  <a:rPr lang="zh-CN" altLang="en-US" sz="2800" dirty="0" smtClean="0"/>
                  <a:t>。换句话说</a:t>
                </a:r>
                <a:r>
                  <a:rPr lang="zh-CN" altLang="en-US" sz="2800" dirty="0"/>
                  <a:t>，元素的平方和是</a:t>
                </a:r>
                <a:r>
                  <a:rPr lang="en-US" altLang="zh-CN" sz="2800" dirty="0"/>
                  <a:t>1</a:t>
                </a:r>
                <a:r>
                  <a:rPr lang="zh-CN" altLang="en-US" sz="2800" dirty="0" smtClean="0"/>
                  <a:t>。</a:t>
                </a:r>
                <a:endParaRPr lang="en-US" altLang="zh-CN" sz="2800" dirty="0" smtClean="0"/>
              </a:p>
              <a:p>
                <a:pPr marL="457200" indent="-457200">
                  <a:buFont typeface="Wingdings" panose="05000000000000000000" pitchFamily="2" charset="2"/>
                  <a:buChar char="l"/>
                </a:pPr>
                <a:endParaRPr lang="en-US" altLang="zh-CN" sz="2800" dirty="0"/>
              </a:p>
              <a:p>
                <a:pPr marL="457200" indent="-457200">
                  <a:buFont typeface="Wingdings" panose="05000000000000000000" pitchFamily="2" charset="2"/>
                  <a:buChar char="l"/>
                </a:pPr>
                <a:r>
                  <a:rPr lang="zh-CN" altLang="en-US" sz="2800" dirty="0"/>
                  <a:t>一</a:t>
                </a:r>
                <a:r>
                  <a:rPr lang="zh-CN" altLang="en-US" sz="2800" dirty="0" smtClean="0"/>
                  <a:t>组</a:t>
                </a:r>
                <a:r>
                  <a:rPr lang="zh-CN" altLang="en-US" sz="2800" dirty="0"/>
                  <a:t>单位</a:t>
                </a:r>
                <a:r>
                  <a:rPr lang="zh-CN" altLang="en-US" sz="2800" dirty="0" smtClean="0"/>
                  <a:t>四元组</a:t>
                </a:r>
                <a:r>
                  <a:rPr lang="zh-CN" altLang="en-US" sz="2800" dirty="0"/>
                  <a:t>和四元组乘法的运算形成一个</a:t>
                </a:r>
                <a:r>
                  <a:rPr lang="zh-CN" altLang="en-US" sz="2800" dirty="0" smtClean="0"/>
                  <a:t>组</a:t>
                </a:r>
                <a:r>
                  <a:rPr lang="en-US" altLang="zh-CN" sz="2800" dirty="0" smtClean="0"/>
                  <a:t>.</a:t>
                </a:r>
                <a:endParaRPr lang="zh-CN" altLang="en-US" sz="2800" dirty="0"/>
              </a:p>
            </p:txBody>
          </p:sp>
        </mc:Choice>
        <mc:Fallback xmlns="">
          <p:sp>
            <p:nvSpPr>
              <p:cNvPr id="6" name="矩形 5"/>
              <p:cNvSpPr>
                <a:spLocks noRot="1" noChangeAspect="1" noMove="1" noResize="1" noEditPoints="1" noAdjustHandles="1" noChangeArrowheads="1" noChangeShapeType="1" noTextEdit="1"/>
              </p:cNvSpPr>
              <p:nvPr/>
            </p:nvSpPr>
            <p:spPr>
              <a:xfrm>
                <a:off x="1778000" y="2438400"/>
                <a:ext cx="9296400" cy="1824346"/>
              </a:xfrm>
              <a:prstGeom prst="rect">
                <a:avLst/>
              </a:prstGeom>
              <a:blipFill>
                <a:blip r:embed="rId2"/>
                <a:stretch>
                  <a:fillRect l="-1180" t="-3344" b="-9030"/>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15424" y="426592"/>
            <a:ext cx="8966200" cy="830997"/>
          </a:xfrm>
          <a:prstGeom prst="rect">
            <a:avLst/>
          </a:prstGeom>
        </p:spPr>
        <p:txBody>
          <a:bodyPr vert="horz" wrap="square" lIns="0" tIns="0" rIns="0" bIns="0" rtlCol="0">
            <a:spAutoFit/>
          </a:bodyPr>
          <a:lstStyle/>
          <a:p>
            <a:pPr marL="12700" algn="ctr">
              <a:lnSpc>
                <a:spcPct val="100000"/>
              </a:lnSpc>
            </a:pPr>
            <a:r>
              <a:rPr lang="zh-CN" altLang="en-US" sz="5400" spc="-5" dirty="0"/>
              <a:t>单位四元数与旋转</a:t>
            </a:r>
            <a:endParaRPr sz="5400" dirty="0"/>
          </a:p>
        </p:txBody>
      </p:sp>
      <p:sp>
        <p:nvSpPr>
          <p:cNvPr id="4" name="object 4"/>
          <p:cNvSpPr txBox="1">
            <a:spLocks noGrp="1"/>
          </p:cNvSpPr>
          <p:nvPr>
            <p:ph type="sldNum" sz="quarter" idx="7"/>
          </p:nvPr>
        </p:nvSpPr>
        <p:spPr>
          <a:prstGeom prst="rect">
            <a:avLst/>
          </a:prstGeom>
        </p:spPr>
        <p:txBody>
          <a:bodyPr vert="horz" wrap="square" lIns="0" tIns="22860" rIns="0" bIns="0" rtlCol="0">
            <a:spAutoFit/>
          </a:bodyPr>
          <a:lstStyle/>
          <a:p>
            <a:pPr marL="12700">
              <a:lnSpc>
                <a:spcPct val="100000"/>
              </a:lnSpc>
              <a:spcBef>
                <a:spcPts val="180"/>
              </a:spcBef>
            </a:pPr>
            <a:r>
              <a:rPr spc="-5" dirty="0"/>
              <a:t>Robo1x-3</a:t>
            </a:r>
            <a:r>
              <a:rPr spc="430" dirty="0"/>
              <a:t> </a:t>
            </a:r>
            <a:fld id="{81D60167-4931-47E6-BA6A-407CBD079E47}" type="slidenum">
              <a:rPr dirty="0"/>
              <a:t>31</a:t>
            </a:fld>
            <a:endParaRPr dirty="0"/>
          </a:p>
        </p:txBody>
      </p:sp>
      <p:sp>
        <p:nvSpPr>
          <p:cNvPr id="5" name="object 5"/>
          <p:cNvSpPr txBox="1">
            <a:spLocks noGrp="1"/>
          </p:cNvSpPr>
          <p:nvPr>
            <p:ph type="ftr" sz="quarter" idx="5"/>
          </p:nvPr>
        </p:nvSpPr>
        <p:spPr>
          <a:prstGeom prst="rect">
            <a:avLst/>
          </a:prstGeom>
        </p:spPr>
        <p:txBody>
          <a:bodyPr vert="horz" wrap="square" lIns="0" tIns="22860" rIns="0" bIns="0" rtlCol="0">
            <a:spAutoFit/>
          </a:bodyPr>
          <a:lstStyle/>
          <a:p>
            <a:pPr marL="12700">
              <a:lnSpc>
                <a:spcPct val="100000"/>
              </a:lnSpc>
              <a:spcBef>
                <a:spcPts val="180"/>
              </a:spcBef>
            </a:pPr>
            <a:r>
              <a:rPr spc="-5" dirty="0"/>
              <a:t>© University of</a:t>
            </a:r>
            <a:r>
              <a:rPr dirty="0"/>
              <a:t> </a:t>
            </a:r>
            <a:r>
              <a:rPr spc="-5" dirty="0"/>
              <a:t>Pennsylvania</a:t>
            </a:r>
          </a:p>
        </p:txBody>
      </p:sp>
      <mc:AlternateContent xmlns:mc="http://schemas.openxmlformats.org/markup-compatibility/2006" xmlns:a14="http://schemas.microsoft.com/office/drawing/2010/main">
        <mc:Choice Requires="a14">
          <p:sp>
            <p:nvSpPr>
              <p:cNvPr id="6" name="矩形 5"/>
              <p:cNvSpPr/>
              <p:nvPr/>
            </p:nvSpPr>
            <p:spPr>
              <a:xfrm>
                <a:off x="1625599" y="2133600"/>
                <a:ext cx="9827737" cy="954107"/>
              </a:xfrm>
              <a:prstGeom prst="rect">
                <a:avLst/>
              </a:prstGeom>
            </p:spPr>
            <p:txBody>
              <a:bodyPr wrap="square">
                <a:spAutoFit/>
              </a:bodyPr>
              <a:lstStyle/>
              <a:p>
                <a:pPr marL="457200" indent="-457200">
                  <a:buFont typeface="Wingdings" panose="05000000000000000000" pitchFamily="2" charset="2"/>
                  <a:buChar char="l"/>
                </a:pPr>
                <a:r>
                  <a:rPr lang="zh-CN" altLang="en-US" sz="2800" dirty="0"/>
                  <a:t>给定一个旋转角度表达</a:t>
                </a:r>
                <a:r>
                  <a:rPr lang="en-US" altLang="zh-CN" sz="2800" dirty="0"/>
                  <a:t>,</a:t>
                </a:r>
                <a14:m>
                  <m:oMath xmlns:m="http://schemas.openxmlformats.org/officeDocument/2006/math">
                    <m:r>
                      <a:rPr lang="en-US" altLang="zh-CN" sz="2800" i="1" dirty="0" smtClean="0">
                        <a:latin typeface="Cambria Math" panose="02040503050406030204" pitchFamily="18" charset="0"/>
                      </a:rPr>
                      <m:t>𝜃</m:t>
                    </m:r>
                  </m:oMath>
                </a14:m>
                <a:r>
                  <a:rPr lang="en-US" altLang="zh-CN" sz="2800" dirty="0"/>
                  <a:t>,</a:t>
                </a:r>
                <a:r>
                  <a:rPr lang="zh-CN" altLang="en-US" sz="2800" dirty="0"/>
                  <a:t>和一个轴</a:t>
                </a:r>
                <a:r>
                  <a:rPr lang="en-US" altLang="zh-CN" sz="2800" dirty="0"/>
                  <a:t>,</a:t>
                </a:r>
                <a14:m>
                  <m:oMath xmlns:m="http://schemas.openxmlformats.org/officeDocument/2006/math">
                    <m:acc>
                      <m:accPr>
                        <m:chr m:val="̂"/>
                        <m:ctrlPr>
                          <a:rPr lang="en-US" altLang="zh-CN" sz="2800" i="1" dirty="0" smtClean="0">
                            <a:latin typeface="Cambria Math" panose="02040503050406030204" pitchFamily="18" charset="0"/>
                          </a:rPr>
                        </m:ctrlPr>
                      </m:accPr>
                      <m:e>
                        <m:r>
                          <a:rPr lang="en-US" altLang="zh-CN" sz="2800" i="1" dirty="0" smtClean="0">
                            <a:latin typeface="Cambria Math" panose="02040503050406030204" pitchFamily="18" charset="0"/>
                          </a:rPr>
                          <m:t>𝑤</m:t>
                        </m:r>
                      </m:e>
                    </m:acc>
                  </m:oMath>
                </a14:m>
                <a:r>
                  <a:rPr lang="en-US" altLang="zh-CN" sz="2800" dirty="0"/>
                  <a:t>,</a:t>
                </a:r>
                <a:r>
                  <a:rPr lang="zh-CN" altLang="en-US" sz="2800" dirty="0"/>
                  <a:t>我们可以构造相应的单位四元数</a:t>
                </a:r>
                <a:r>
                  <a:rPr lang="zh-CN" altLang="en-US" sz="2800" dirty="0" smtClean="0"/>
                  <a:t>如下：</a:t>
                </a:r>
                <a:endParaRPr lang="zh-CN" altLang="en-US" sz="2800" dirty="0"/>
              </a:p>
            </p:txBody>
          </p:sp>
        </mc:Choice>
        <mc:Fallback xmlns="">
          <p:sp>
            <p:nvSpPr>
              <p:cNvPr id="6" name="矩形 5"/>
              <p:cNvSpPr>
                <a:spLocks noRot="1" noChangeAspect="1" noMove="1" noResize="1" noEditPoints="1" noAdjustHandles="1" noChangeArrowheads="1" noChangeShapeType="1" noTextEdit="1"/>
              </p:cNvSpPr>
              <p:nvPr/>
            </p:nvSpPr>
            <p:spPr>
              <a:xfrm>
                <a:off x="1625599" y="2133600"/>
                <a:ext cx="9827737" cy="954107"/>
              </a:xfrm>
              <a:prstGeom prst="rect">
                <a:avLst/>
              </a:prstGeom>
              <a:blipFill>
                <a:blip r:embed="rId2"/>
                <a:stretch>
                  <a:fillRect l="-1117" t="-8917" b="-14013"/>
                </a:stretch>
              </a:blipFill>
            </p:spPr>
            <p:txBody>
              <a:bodyPr/>
              <a:lstStyle/>
              <a:p>
                <a:r>
                  <a:rPr lang="zh-CN" altLang="en-US">
                    <a:noFill/>
                  </a:rPr>
                  <a:t> </a:t>
                </a:r>
              </a:p>
            </p:txBody>
          </p:sp>
        </mc:Fallback>
      </mc:AlternateContent>
      <p:pic>
        <p:nvPicPr>
          <p:cNvPr id="7" name="图片 6"/>
          <p:cNvPicPr>
            <a:picLocks noChangeAspect="1"/>
          </p:cNvPicPr>
          <p:nvPr/>
        </p:nvPicPr>
        <p:blipFill>
          <a:blip r:embed="rId3"/>
          <a:stretch>
            <a:fillRect/>
          </a:stretch>
        </p:blipFill>
        <p:spPr>
          <a:xfrm>
            <a:off x="3682999" y="3087706"/>
            <a:ext cx="5943601" cy="1255958"/>
          </a:xfrm>
          <a:prstGeom prst="rect">
            <a:avLst/>
          </a:prstGeom>
        </p:spPr>
      </p:pic>
      <mc:AlternateContent xmlns:mc="http://schemas.openxmlformats.org/markup-compatibility/2006" xmlns:a14="http://schemas.microsoft.com/office/drawing/2010/main">
        <mc:Choice Requires="a14">
          <p:sp>
            <p:nvSpPr>
              <p:cNvPr id="9" name="矩形 8"/>
              <p:cNvSpPr/>
              <p:nvPr/>
            </p:nvSpPr>
            <p:spPr>
              <a:xfrm>
                <a:off x="1625599" y="4419600"/>
                <a:ext cx="11225252" cy="523220"/>
              </a:xfrm>
              <a:prstGeom prst="rect">
                <a:avLst/>
              </a:prstGeom>
            </p:spPr>
            <p:txBody>
              <a:bodyPr wrap="none">
                <a:spAutoFit/>
              </a:bodyPr>
              <a:lstStyle/>
              <a:p>
                <a:pPr marL="457200" indent="-457200">
                  <a:buFont typeface="Wingdings" panose="05000000000000000000" pitchFamily="2" charset="2"/>
                  <a:buChar char="l"/>
                </a:pPr>
                <a:r>
                  <a:rPr lang="zh-CN" altLang="en-US" sz="2800" dirty="0"/>
                  <a:t>可以从一个单元四元组构造相应的旋转矩阵</a:t>
                </a:r>
                <a14:m>
                  <m:oMath xmlns:m="http://schemas.openxmlformats.org/officeDocument/2006/math">
                    <m:r>
                      <a:rPr lang="en-US" altLang="zh-CN" sz="2800" i="1" dirty="0" smtClean="0">
                        <a:latin typeface="Cambria Math" panose="02040503050406030204" pitchFamily="18" charset="0"/>
                      </a:rPr>
                      <m:t>𝑅</m:t>
                    </m:r>
                    <m:r>
                      <a:rPr lang="en-US" altLang="zh-CN" sz="2800" i="1" dirty="0" smtClean="0">
                        <a:latin typeface="Cambria Math" panose="02040503050406030204" pitchFamily="18" charset="0"/>
                      </a:rPr>
                      <m:t>∈</m:t>
                    </m:r>
                    <m:r>
                      <a:rPr lang="en-US" altLang="zh-CN" sz="2800" i="1" dirty="0" smtClean="0">
                        <a:latin typeface="Cambria Math" panose="02040503050406030204" pitchFamily="18" charset="0"/>
                      </a:rPr>
                      <m:t>𝑆𝑂</m:t>
                    </m:r>
                    <m:d>
                      <m:dPr>
                        <m:ctrlPr>
                          <a:rPr lang="en-US" altLang="zh-CN" sz="2800" i="1" dirty="0" smtClean="0">
                            <a:latin typeface="Cambria Math" panose="02040503050406030204" pitchFamily="18" charset="0"/>
                          </a:rPr>
                        </m:ctrlPr>
                      </m:dPr>
                      <m:e>
                        <m:r>
                          <a:rPr lang="en-US" altLang="zh-CN" sz="2800" i="1" dirty="0" smtClean="0">
                            <a:latin typeface="Cambria Math" panose="02040503050406030204" pitchFamily="18" charset="0"/>
                          </a:rPr>
                          <m:t>3</m:t>
                        </m:r>
                      </m:e>
                    </m:d>
                  </m:oMath>
                </a14:m>
                <a:r>
                  <a:rPr lang="zh-CN" altLang="en-US" sz="2800" dirty="0"/>
                  <a:t>，如下所</a:t>
                </a:r>
                <a:r>
                  <a:rPr lang="zh-CN" altLang="en-US" sz="2800" dirty="0" smtClean="0"/>
                  <a:t>列：</a:t>
                </a:r>
                <a:endParaRPr lang="zh-CN" altLang="en-US" sz="2800" dirty="0"/>
              </a:p>
            </p:txBody>
          </p:sp>
        </mc:Choice>
        <mc:Fallback xmlns="">
          <p:sp>
            <p:nvSpPr>
              <p:cNvPr id="9" name="矩形 8"/>
              <p:cNvSpPr>
                <a:spLocks noRot="1" noChangeAspect="1" noMove="1" noResize="1" noEditPoints="1" noAdjustHandles="1" noChangeArrowheads="1" noChangeShapeType="1" noTextEdit="1"/>
              </p:cNvSpPr>
              <p:nvPr/>
            </p:nvSpPr>
            <p:spPr>
              <a:xfrm>
                <a:off x="1625599" y="4419600"/>
                <a:ext cx="11225252" cy="523220"/>
              </a:xfrm>
              <a:prstGeom prst="rect">
                <a:avLst/>
              </a:prstGeom>
              <a:blipFill>
                <a:blip r:embed="rId4"/>
                <a:stretch>
                  <a:fillRect l="-978" t="-16279" b="-26744"/>
                </a:stretch>
              </a:blipFill>
            </p:spPr>
            <p:txBody>
              <a:bodyPr/>
              <a:lstStyle/>
              <a:p>
                <a:r>
                  <a:rPr lang="zh-CN" altLang="en-US">
                    <a:noFill/>
                  </a:rPr>
                  <a:t> </a:t>
                </a:r>
              </a:p>
            </p:txBody>
          </p:sp>
        </mc:Fallback>
      </mc:AlternateContent>
      <p:pic>
        <p:nvPicPr>
          <p:cNvPr id="10" name="图片 9"/>
          <p:cNvPicPr>
            <a:picLocks noChangeAspect="1"/>
          </p:cNvPicPr>
          <p:nvPr/>
        </p:nvPicPr>
        <p:blipFill>
          <a:blip r:embed="rId5"/>
          <a:stretch>
            <a:fillRect/>
          </a:stretch>
        </p:blipFill>
        <p:spPr>
          <a:xfrm>
            <a:off x="3807894" y="5322687"/>
            <a:ext cx="5381260" cy="705739"/>
          </a:xfrm>
          <a:prstGeom prst="rect">
            <a:avLst/>
          </a:prstGeom>
        </p:spPr>
      </p:pic>
      <p:sp>
        <p:nvSpPr>
          <p:cNvPr id="11" name="矩形 10"/>
          <p:cNvSpPr/>
          <p:nvPr/>
        </p:nvSpPr>
        <p:spPr>
          <a:xfrm>
            <a:off x="2015424" y="6282206"/>
            <a:ext cx="6452407" cy="523220"/>
          </a:xfrm>
          <a:prstGeom prst="rect">
            <a:avLst/>
          </a:prstGeom>
        </p:spPr>
        <p:txBody>
          <a:bodyPr wrap="none">
            <a:spAutoFit/>
          </a:bodyPr>
          <a:lstStyle/>
          <a:p>
            <a:r>
              <a:rPr lang="zh-CN" altLang="en-US" sz="2800" dirty="0" smtClean="0"/>
              <a:t>可以</a:t>
            </a:r>
            <a:r>
              <a:rPr lang="zh-CN" altLang="en-US" sz="2800" dirty="0"/>
              <a:t>证实这</a:t>
            </a:r>
            <a:r>
              <a:rPr lang="zh-CN" altLang="en-US" sz="2800" dirty="0" smtClean="0"/>
              <a:t>与</a:t>
            </a:r>
            <a:r>
              <a:rPr lang="en-US" altLang="zh-CN" sz="2800" dirty="0" err="1" smtClean="0">
                <a:solidFill>
                  <a:srgbClr val="333333"/>
                </a:solidFill>
                <a:latin typeface="arial" panose="020B0604020202020204" pitchFamily="34" charset="0"/>
              </a:rPr>
              <a:t>罗</a:t>
            </a:r>
            <a:r>
              <a:rPr lang="en-US" altLang="zh-CN" sz="2800" dirty="0" err="1" smtClean="0"/>
              <a:t>德里格斯公式</a:t>
            </a:r>
            <a:r>
              <a:rPr lang="zh-CN" altLang="en-US" sz="2800" dirty="0" smtClean="0"/>
              <a:t>完全</a:t>
            </a:r>
            <a:r>
              <a:rPr lang="zh-CN" altLang="en-US" sz="2800" dirty="0"/>
              <a:t>一致</a:t>
            </a:r>
          </a:p>
        </p:txBody>
      </p:sp>
      <mc:AlternateContent xmlns:mc="http://schemas.openxmlformats.org/markup-compatibility/2006" xmlns:a14="http://schemas.microsoft.com/office/drawing/2010/main">
        <mc:Choice Requires="a14">
          <p:sp>
            <p:nvSpPr>
              <p:cNvPr id="12" name="矩形 11"/>
              <p:cNvSpPr/>
              <p:nvPr/>
            </p:nvSpPr>
            <p:spPr>
              <a:xfrm>
                <a:off x="1625599" y="7271105"/>
                <a:ext cx="9861033" cy="523220"/>
              </a:xfrm>
              <a:prstGeom prst="rect">
                <a:avLst/>
              </a:prstGeom>
            </p:spPr>
            <p:txBody>
              <a:bodyPr wrap="none">
                <a:spAutoFit/>
              </a:bodyPr>
              <a:lstStyle/>
              <a:p>
                <a:pPr marL="457200" indent="-457200">
                  <a:buFont typeface="Wingdings" panose="05000000000000000000" pitchFamily="2" charset="2"/>
                  <a:buChar char="l"/>
                </a:pPr>
                <a:r>
                  <a:rPr lang="zh-CN" altLang="en-US" sz="2800" dirty="0"/>
                  <a:t>注意，单元四元</a:t>
                </a:r>
                <a14:m>
                  <m:oMath xmlns:m="http://schemas.openxmlformats.org/officeDocument/2006/math">
                    <m:d>
                      <m:dPr>
                        <m:ctrlPr>
                          <a:rPr lang="en-US" altLang="zh-CN" sz="2800" i="1" dirty="0">
                            <a:latin typeface="Cambria Math" panose="02040503050406030204" pitchFamily="18" charset="0"/>
                          </a:rPr>
                        </m:ctrlPr>
                      </m:dPr>
                      <m:e>
                        <m:sSub>
                          <m:sSubPr>
                            <m:ctrlPr>
                              <a:rPr lang="en-US" altLang="zh-CN" sz="2800" i="1" dirty="0">
                                <a:latin typeface="Cambria Math" panose="02040503050406030204" pitchFamily="18" charset="0"/>
                              </a:rPr>
                            </m:ctrlPr>
                          </m:sSubPr>
                          <m:e>
                            <m:r>
                              <a:rPr lang="en-US" altLang="zh-CN" sz="2800" i="1" dirty="0">
                                <a:latin typeface="Cambria Math" panose="02040503050406030204" pitchFamily="18" charset="0"/>
                              </a:rPr>
                              <m:t>𝑈</m:t>
                            </m:r>
                          </m:e>
                          <m:sub>
                            <m:r>
                              <a:rPr lang="en-US" altLang="zh-CN" sz="2800" i="1" dirty="0">
                                <a:latin typeface="Cambria Math" panose="02040503050406030204" pitchFamily="18" charset="0"/>
                              </a:rPr>
                              <m:t>0</m:t>
                            </m:r>
                          </m:sub>
                        </m:sSub>
                        <m:r>
                          <a:rPr lang="en-US" altLang="zh-CN" sz="2800" i="1" dirty="0">
                            <a:latin typeface="Cambria Math" panose="02040503050406030204" pitchFamily="18" charset="0"/>
                          </a:rPr>
                          <m:t>,</m:t>
                        </m:r>
                        <m:r>
                          <a:rPr lang="en-US" altLang="zh-CN" sz="2800" i="1" dirty="0">
                            <a:latin typeface="Cambria Math" panose="02040503050406030204" pitchFamily="18" charset="0"/>
                          </a:rPr>
                          <m:t>𝑈</m:t>
                        </m:r>
                      </m:e>
                    </m:d>
                  </m:oMath>
                </a14:m>
                <a:r>
                  <a:rPr lang="zh-CN" altLang="en-US" sz="2800" dirty="0"/>
                  <a:t>和</a:t>
                </a:r>
                <a14:m>
                  <m:oMath xmlns:m="http://schemas.openxmlformats.org/officeDocument/2006/math">
                    <m:d>
                      <m:dPr>
                        <m:ctrlPr>
                          <a:rPr lang="en-US" altLang="zh-CN" sz="2800" i="1" dirty="0">
                            <a:latin typeface="Cambria Math" panose="02040503050406030204" pitchFamily="18" charset="0"/>
                          </a:rPr>
                        </m:ctrlPr>
                      </m:dPr>
                      <m:e>
                        <m:sSub>
                          <m:sSubPr>
                            <m:ctrlPr>
                              <a:rPr lang="en-US" altLang="zh-CN" sz="2800" i="1" dirty="0">
                                <a:latin typeface="Cambria Math" panose="02040503050406030204" pitchFamily="18" charset="0"/>
                              </a:rPr>
                            </m:ctrlPr>
                          </m:sSubPr>
                          <m:e>
                            <m:r>
                              <a:rPr lang="en-US" altLang="zh-CN" sz="2800" i="1" dirty="0" smtClean="0">
                                <a:latin typeface="Cambria Math" panose="02040503050406030204" pitchFamily="18" charset="0"/>
                              </a:rPr>
                              <m:t>−</m:t>
                            </m:r>
                            <m:r>
                              <a:rPr lang="en-US" altLang="zh-CN" sz="2800" i="1" dirty="0">
                                <a:latin typeface="Cambria Math" panose="02040503050406030204" pitchFamily="18" charset="0"/>
                              </a:rPr>
                              <m:t>𝑈</m:t>
                            </m:r>
                          </m:e>
                          <m:sub>
                            <m:r>
                              <a:rPr lang="en-US" altLang="zh-CN" sz="2800" i="1" dirty="0">
                                <a:latin typeface="Cambria Math" panose="02040503050406030204" pitchFamily="18" charset="0"/>
                              </a:rPr>
                              <m:t>0</m:t>
                            </m:r>
                          </m:sub>
                        </m:sSub>
                        <m:r>
                          <a:rPr lang="en-US" altLang="zh-CN" sz="2800" i="1" dirty="0">
                            <a:latin typeface="Cambria Math" panose="02040503050406030204" pitchFamily="18" charset="0"/>
                          </a:rPr>
                          <m:t>,</m:t>
                        </m:r>
                        <m:r>
                          <a:rPr lang="en-US" altLang="zh-CN" sz="2800" i="1" dirty="0" smtClean="0">
                            <a:latin typeface="Cambria Math" panose="02040503050406030204" pitchFamily="18" charset="0"/>
                          </a:rPr>
                          <m:t>−</m:t>
                        </m:r>
                        <m:r>
                          <a:rPr lang="en-US" altLang="zh-CN" sz="2800" i="1" dirty="0">
                            <a:latin typeface="Cambria Math" panose="02040503050406030204" pitchFamily="18" charset="0"/>
                          </a:rPr>
                          <m:t>𝑈</m:t>
                        </m:r>
                      </m:e>
                    </m:d>
                  </m:oMath>
                </a14:m>
                <a:r>
                  <a:rPr lang="zh-CN" altLang="en-US" sz="2800" dirty="0"/>
                  <a:t>产生完全相同的旋转矩阵</a:t>
                </a:r>
              </a:p>
            </p:txBody>
          </p:sp>
        </mc:Choice>
        <mc:Fallback xmlns="">
          <p:sp>
            <p:nvSpPr>
              <p:cNvPr id="12" name="矩形 11"/>
              <p:cNvSpPr>
                <a:spLocks noRot="1" noChangeAspect="1" noMove="1" noResize="1" noEditPoints="1" noAdjustHandles="1" noChangeArrowheads="1" noChangeShapeType="1" noTextEdit="1"/>
              </p:cNvSpPr>
              <p:nvPr/>
            </p:nvSpPr>
            <p:spPr>
              <a:xfrm>
                <a:off x="1625599" y="7271105"/>
                <a:ext cx="9861033" cy="523220"/>
              </a:xfrm>
              <a:prstGeom prst="rect">
                <a:avLst/>
              </a:prstGeom>
              <a:blipFill>
                <a:blip r:embed="rId6"/>
                <a:stretch>
                  <a:fillRect l="-1113" t="-17442" b="-26744"/>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96604" y="279336"/>
            <a:ext cx="8211591" cy="1020856"/>
          </a:xfrm>
          <a:prstGeom prst="rect">
            <a:avLst/>
          </a:prstGeom>
        </p:spPr>
        <p:txBody>
          <a:bodyPr vert="horz" wrap="square" lIns="0" tIns="96583" rIns="0" bIns="0" rtlCol="0">
            <a:spAutoFit/>
          </a:bodyPr>
          <a:lstStyle/>
          <a:p>
            <a:pPr marL="619125" algn="ctr">
              <a:lnSpc>
                <a:spcPct val="100000"/>
              </a:lnSpc>
            </a:pPr>
            <a:r>
              <a:rPr lang="zh-CN" altLang="en-US" sz="6000" spc="-5" dirty="0"/>
              <a:t>四元数的共轭</a:t>
            </a:r>
            <a:endParaRPr sz="6000" dirty="0"/>
          </a:p>
        </p:txBody>
      </p:sp>
      <p:sp>
        <p:nvSpPr>
          <p:cNvPr id="4" name="object 4"/>
          <p:cNvSpPr txBox="1">
            <a:spLocks noGrp="1"/>
          </p:cNvSpPr>
          <p:nvPr>
            <p:ph type="sldNum" sz="quarter" idx="7"/>
          </p:nvPr>
        </p:nvSpPr>
        <p:spPr>
          <a:prstGeom prst="rect">
            <a:avLst/>
          </a:prstGeom>
        </p:spPr>
        <p:txBody>
          <a:bodyPr vert="horz" wrap="square" lIns="0" tIns="22860" rIns="0" bIns="0" rtlCol="0">
            <a:spAutoFit/>
          </a:bodyPr>
          <a:lstStyle/>
          <a:p>
            <a:pPr marL="12700">
              <a:lnSpc>
                <a:spcPct val="100000"/>
              </a:lnSpc>
              <a:spcBef>
                <a:spcPts val="180"/>
              </a:spcBef>
            </a:pPr>
            <a:r>
              <a:rPr spc="-5" dirty="0"/>
              <a:t>Robo1x-3</a:t>
            </a:r>
            <a:r>
              <a:rPr spc="430" dirty="0"/>
              <a:t> </a:t>
            </a:r>
            <a:fld id="{81D60167-4931-47E6-BA6A-407CBD079E47}" type="slidenum">
              <a:rPr dirty="0"/>
              <a:t>32</a:t>
            </a:fld>
            <a:endParaRPr dirty="0"/>
          </a:p>
        </p:txBody>
      </p:sp>
      <p:sp>
        <p:nvSpPr>
          <p:cNvPr id="5" name="object 5"/>
          <p:cNvSpPr txBox="1">
            <a:spLocks noGrp="1"/>
          </p:cNvSpPr>
          <p:nvPr>
            <p:ph type="ftr" sz="quarter" idx="5"/>
          </p:nvPr>
        </p:nvSpPr>
        <p:spPr>
          <a:prstGeom prst="rect">
            <a:avLst/>
          </a:prstGeom>
        </p:spPr>
        <p:txBody>
          <a:bodyPr vert="horz" wrap="square" lIns="0" tIns="22860" rIns="0" bIns="0" rtlCol="0">
            <a:spAutoFit/>
          </a:bodyPr>
          <a:lstStyle/>
          <a:p>
            <a:pPr marL="12700">
              <a:lnSpc>
                <a:spcPct val="100000"/>
              </a:lnSpc>
              <a:spcBef>
                <a:spcPts val="180"/>
              </a:spcBef>
            </a:pPr>
            <a:r>
              <a:rPr spc="-5" dirty="0"/>
              <a:t>© University of</a:t>
            </a:r>
            <a:r>
              <a:rPr dirty="0"/>
              <a:t> </a:t>
            </a:r>
            <a:r>
              <a:rPr spc="-5" dirty="0"/>
              <a:t>Pennsylvania</a:t>
            </a:r>
          </a:p>
        </p:txBody>
      </p:sp>
      <mc:AlternateContent xmlns:mc="http://schemas.openxmlformats.org/markup-compatibility/2006" xmlns:a14="http://schemas.microsoft.com/office/drawing/2010/main">
        <mc:Choice Requires="a14">
          <p:sp>
            <p:nvSpPr>
              <p:cNvPr id="6" name="矩形 5"/>
              <p:cNvSpPr/>
              <p:nvPr/>
            </p:nvSpPr>
            <p:spPr>
              <a:xfrm>
                <a:off x="1930400" y="2590800"/>
                <a:ext cx="8991600" cy="2246769"/>
              </a:xfrm>
              <a:prstGeom prst="rect">
                <a:avLst/>
              </a:prstGeom>
            </p:spPr>
            <p:txBody>
              <a:bodyPr wrap="square">
                <a:spAutoFit/>
              </a:bodyPr>
              <a:lstStyle/>
              <a:p>
                <a:pPr marL="457200" indent="-457200">
                  <a:buFont typeface="Wingdings" panose="05000000000000000000" pitchFamily="2" charset="2"/>
                  <a:buChar char="l"/>
                </a:pPr>
                <a:r>
                  <a:rPr lang="zh-CN" altLang="en-US" sz="2800" dirty="0"/>
                  <a:t>给定一个四元的</a:t>
                </a:r>
                <a:r>
                  <a:rPr lang="en-US" altLang="zh-CN" sz="2800" dirty="0"/>
                  <a:t>q=</a:t>
                </a:r>
                <a14:m>
                  <m:oMath xmlns:m="http://schemas.openxmlformats.org/officeDocument/2006/math">
                    <m:d>
                      <m:dPr>
                        <m:ctrlPr>
                          <a:rPr lang="en-US" altLang="zh-CN" sz="2800" i="1" dirty="0">
                            <a:latin typeface="Cambria Math" panose="02040503050406030204" pitchFamily="18" charset="0"/>
                          </a:rPr>
                        </m:ctrlPr>
                      </m:dPr>
                      <m:e>
                        <m:sSub>
                          <m:sSubPr>
                            <m:ctrlPr>
                              <a:rPr lang="en-US" altLang="zh-CN" sz="2800" i="1" dirty="0">
                                <a:latin typeface="Cambria Math" panose="02040503050406030204" pitchFamily="18" charset="0"/>
                              </a:rPr>
                            </m:ctrlPr>
                          </m:sSubPr>
                          <m:e>
                            <m:r>
                              <a:rPr lang="en-US" altLang="zh-CN" sz="2800" i="1" dirty="0">
                                <a:latin typeface="Cambria Math" panose="02040503050406030204" pitchFamily="18" charset="0"/>
                              </a:rPr>
                              <m:t>𝑈</m:t>
                            </m:r>
                          </m:e>
                          <m:sub>
                            <m:r>
                              <a:rPr lang="en-US" altLang="zh-CN" sz="2800" i="1" dirty="0">
                                <a:latin typeface="Cambria Math" panose="02040503050406030204" pitchFamily="18" charset="0"/>
                              </a:rPr>
                              <m:t>0</m:t>
                            </m:r>
                          </m:sub>
                        </m:sSub>
                        <m:r>
                          <a:rPr lang="en-US" altLang="zh-CN" sz="2800" i="1" dirty="0">
                            <a:latin typeface="Cambria Math" panose="02040503050406030204" pitchFamily="18" charset="0"/>
                          </a:rPr>
                          <m:t>,</m:t>
                        </m:r>
                        <m:r>
                          <a:rPr lang="en-US" altLang="zh-CN" sz="2800" i="1" dirty="0">
                            <a:latin typeface="Cambria Math" panose="02040503050406030204" pitchFamily="18" charset="0"/>
                          </a:rPr>
                          <m:t>𝑈</m:t>
                        </m:r>
                      </m:e>
                    </m:d>
                  </m:oMath>
                </a14:m>
                <a:r>
                  <a:rPr lang="zh-CN" altLang="en-US" sz="2800" dirty="0"/>
                  <a:t>我们可以计算它的共轭</a:t>
                </a:r>
                <a:r>
                  <a:rPr lang="en-US" altLang="zh-CN" sz="2800" dirty="0" smtClean="0"/>
                  <a:t>q</a:t>
                </a:r>
                <a:r>
                  <a:rPr lang="zh-CN" altLang="en-US" sz="2800" dirty="0" smtClean="0"/>
                  <a:t>*等于</a:t>
                </a:r>
                <a:r>
                  <a:rPr lang="en-US" altLang="zh-CN" sz="2800" dirty="0" smtClean="0"/>
                  <a:t>q</a:t>
                </a:r>
                <a:r>
                  <a:rPr lang="zh-CN" altLang="en-US" sz="2800" dirty="0" smtClean="0"/>
                  <a:t>*</a:t>
                </a:r>
                <a:r>
                  <a:rPr lang="en-US" altLang="zh-CN" sz="2800" dirty="0" smtClean="0"/>
                  <a:t>=</a:t>
                </a:r>
                <a14:m>
                  <m:oMath xmlns:m="http://schemas.openxmlformats.org/officeDocument/2006/math">
                    <m:d>
                      <m:dPr>
                        <m:ctrlPr>
                          <a:rPr lang="en-US" altLang="zh-CN" sz="2800" i="1" dirty="0">
                            <a:latin typeface="Cambria Math" panose="02040503050406030204" pitchFamily="18" charset="0"/>
                          </a:rPr>
                        </m:ctrlPr>
                      </m:dPr>
                      <m:e>
                        <m:sSub>
                          <m:sSubPr>
                            <m:ctrlPr>
                              <a:rPr lang="en-US" altLang="zh-CN" sz="2800" i="1" dirty="0">
                                <a:latin typeface="Cambria Math" panose="02040503050406030204" pitchFamily="18" charset="0"/>
                              </a:rPr>
                            </m:ctrlPr>
                          </m:sSubPr>
                          <m:e>
                            <m:r>
                              <a:rPr lang="en-US" altLang="zh-CN" sz="2800" i="1" dirty="0">
                                <a:latin typeface="Cambria Math" panose="02040503050406030204" pitchFamily="18" charset="0"/>
                              </a:rPr>
                              <m:t>𝑈</m:t>
                            </m:r>
                          </m:e>
                          <m:sub>
                            <m:r>
                              <a:rPr lang="en-US" altLang="zh-CN" sz="2800" i="1" dirty="0">
                                <a:latin typeface="Cambria Math" panose="02040503050406030204" pitchFamily="18" charset="0"/>
                              </a:rPr>
                              <m:t>0</m:t>
                            </m:r>
                          </m:sub>
                        </m:sSub>
                        <m:r>
                          <a:rPr lang="en-US" altLang="zh-CN" sz="2800" i="1" dirty="0">
                            <a:latin typeface="Cambria Math" panose="02040503050406030204" pitchFamily="18" charset="0"/>
                          </a:rPr>
                          <m:t>,−</m:t>
                        </m:r>
                        <m:r>
                          <a:rPr lang="en-US" altLang="zh-CN" sz="2800" i="1" dirty="0">
                            <a:latin typeface="Cambria Math" panose="02040503050406030204" pitchFamily="18" charset="0"/>
                          </a:rPr>
                          <m:t>𝑈</m:t>
                        </m:r>
                      </m:e>
                    </m:d>
                  </m:oMath>
                </a14:m>
                <a:endParaRPr lang="en-US" altLang="zh-CN" sz="2800" dirty="0" smtClean="0"/>
              </a:p>
              <a:p>
                <a:pPr marL="457200" indent="-457200">
                  <a:buFont typeface="Wingdings" panose="05000000000000000000" pitchFamily="2" charset="2"/>
                  <a:buChar char="l"/>
                </a:pPr>
                <a:endParaRPr lang="en-US" altLang="zh-CN" sz="2800" dirty="0"/>
              </a:p>
              <a:p>
                <a:pPr marL="457200" indent="-457200">
                  <a:buFont typeface="Wingdings" panose="05000000000000000000" pitchFamily="2" charset="2"/>
                  <a:buChar char="l"/>
                </a:pPr>
                <a:r>
                  <a:rPr lang="zh-CN" altLang="en-US" sz="2800" dirty="0"/>
                  <a:t>如果四元数</a:t>
                </a:r>
                <a:r>
                  <a:rPr lang="en-US" altLang="zh-CN" sz="2800" dirty="0"/>
                  <a:t>q</a:t>
                </a:r>
                <a:r>
                  <a:rPr lang="zh-CN" altLang="en-US" sz="2800" dirty="0"/>
                  <a:t>对应于旋转矩阵</a:t>
                </a:r>
                <a:r>
                  <a:rPr lang="en-US" altLang="zh-CN" sz="2800" dirty="0" smtClean="0"/>
                  <a:t>R</a:t>
                </a:r>
                <a:r>
                  <a:rPr lang="zh-CN" altLang="en-US" sz="2800" dirty="0" smtClean="0"/>
                  <a:t>，那么</a:t>
                </a:r>
                <a:r>
                  <a:rPr lang="zh-CN" altLang="en-US" sz="2800" dirty="0"/>
                  <a:t>它的共轭</a:t>
                </a:r>
                <a:r>
                  <a:rPr lang="en-US" altLang="zh-CN" sz="2800" dirty="0" smtClean="0"/>
                  <a:t>q</a:t>
                </a:r>
                <a:r>
                  <a:rPr lang="zh-CN" altLang="en-US" sz="2800" dirty="0" smtClean="0"/>
                  <a:t>*对应</a:t>
                </a:r>
                <a:r>
                  <a:rPr lang="zh-CN" altLang="en-US" sz="2800" dirty="0"/>
                  <a:t>于旋转矩阵</a:t>
                </a:r>
                <a14:m>
                  <m:oMath xmlns:m="http://schemas.openxmlformats.org/officeDocument/2006/math">
                    <m:sSup>
                      <m:sSupPr>
                        <m:ctrlPr>
                          <a:rPr lang="en-US" altLang="zh-CN" sz="2800" i="1" dirty="0" smtClean="0">
                            <a:latin typeface="Cambria Math" panose="02040503050406030204" pitchFamily="18" charset="0"/>
                          </a:rPr>
                        </m:ctrlPr>
                      </m:sSupPr>
                      <m:e>
                        <m:r>
                          <a:rPr lang="en-US" altLang="zh-CN" sz="2800" i="1" dirty="0" smtClean="0">
                            <a:latin typeface="Cambria Math" panose="02040503050406030204" pitchFamily="18" charset="0"/>
                          </a:rPr>
                          <m:t>𝑅</m:t>
                        </m:r>
                      </m:e>
                      <m:sup>
                        <m:r>
                          <a:rPr lang="en-US" altLang="zh-CN" sz="2800" i="1" dirty="0" smtClean="0">
                            <a:latin typeface="Cambria Math" panose="02040503050406030204" pitchFamily="18" charset="0"/>
                          </a:rPr>
                          <m:t>𝑇</m:t>
                        </m:r>
                      </m:sup>
                    </m:sSup>
                  </m:oMath>
                </a14:m>
                <a:r>
                  <a:rPr lang="zh-CN" altLang="en-US" sz="2800" dirty="0"/>
                  <a:t>，</a:t>
                </a:r>
                <a:r>
                  <a:rPr lang="en-US" altLang="zh-CN" sz="2800" dirty="0"/>
                  <a:t>R</a:t>
                </a:r>
                <a:r>
                  <a:rPr lang="zh-CN" altLang="en-US" sz="2800" dirty="0"/>
                  <a:t>的倒数。</a:t>
                </a:r>
              </a:p>
            </p:txBody>
          </p:sp>
        </mc:Choice>
        <mc:Fallback xmlns="">
          <p:sp>
            <p:nvSpPr>
              <p:cNvPr id="6" name="矩形 5"/>
              <p:cNvSpPr>
                <a:spLocks noRot="1" noChangeAspect="1" noMove="1" noResize="1" noEditPoints="1" noAdjustHandles="1" noChangeArrowheads="1" noChangeShapeType="1" noTextEdit="1"/>
              </p:cNvSpPr>
              <p:nvPr/>
            </p:nvSpPr>
            <p:spPr>
              <a:xfrm>
                <a:off x="1930400" y="2590800"/>
                <a:ext cx="8991600" cy="2246769"/>
              </a:xfrm>
              <a:prstGeom prst="rect">
                <a:avLst/>
              </a:prstGeom>
              <a:blipFill>
                <a:blip r:embed="rId2"/>
                <a:stretch>
                  <a:fillRect l="-1220" t="-3794" b="-7046"/>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25600" y="381000"/>
            <a:ext cx="8211591" cy="1020856"/>
          </a:xfrm>
          <a:prstGeom prst="rect">
            <a:avLst/>
          </a:prstGeom>
        </p:spPr>
        <p:txBody>
          <a:bodyPr vert="horz" wrap="square" lIns="0" tIns="96583" rIns="0" bIns="0" rtlCol="0">
            <a:spAutoFit/>
          </a:bodyPr>
          <a:lstStyle/>
          <a:p>
            <a:pPr marL="1380490" algn="ctr">
              <a:lnSpc>
                <a:spcPct val="100000"/>
              </a:lnSpc>
            </a:pPr>
            <a:r>
              <a:rPr lang="zh-CN" altLang="en-US" sz="6000" spc="-5" dirty="0"/>
              <a:t>单位四元数</a:t>
            </a:r>
            <a:endParaRPr sz="6000" dirty="0"/>
          </a:p>
        </p:txBody>
      </p:sp>
      <p:sp>
        <p:nvSpPr>
          <p:cNvPr id="4" name="object 4"/>
          <p:cNvSpPr txBox="1">
            <a:spLocks noGrp="1"/>
          </p:cNvSpPr>
          <p:nvPr>
            <p:ph type="sldNum" sz="quarter" idx="7"/>
          </p:nvPr>
        </p:nvSpPr>
        <p:spPr>
          <a:prstGeom prst="rect">
            <a:avLst/>
          </a:prstGeom>
        </p:spPr>
        <p:txBody>
          <a:bodyPr vert="horz" wrap="square" lIns="0" tIns="22860" rIns="0" bIns="0" rtlCol="0">
            <a:spAutoFit/>
          </a:bodyPr>
          <a:lstStyle/>
          <a:p>
            <a:pPr marL="12700">
              <a:lnSpc>
                <a:spcPct val="100000"/>
              </a:lnSpc>
              <a:spcBef>
                <a:spcPts val="180"/>
              </a:spcBef>
            </a:pPr>
            <a:r>
              <a:rPr spc="-5" dirty="0"/>
              <a:t>Robo1x-3</a:t>
            </a:r>
            <a:r>
              <a:rPr spc="430" dirty="0"/>
              <a:t> </a:t>
            </a:r>
            <a:fld id="{81D60167-4931-47E6-BA6A-407CBD079E47}" type="slidenum">
              <a:rPr dirty="0"/>
              <a:t>33</a:t>
            </a:fld>
            <a:endParaRPr dirty="0"/>
          </a:p>
        </p:txBody>
      </p:sp>
      <p:sp>
        <p:nvSpPr>
          <p:cNvPr id="5" name="object 5"/>
          <p:cNvSpPr txBox="1">
            <a:spLocks noGrp="1"/>
          </p:cNvSpPr>
          <p:nvPr>
            <p:ph type="ftr" sz="quarter" idx="5"/>
          </p:nvPr>
        </p:nvSpPr>
        <p:spPr>
          <a:prstGeom prst="rect">
            <a:avLst/>
          </a:prstGeom>
        </p:spPr>
        <p:txBody>
          <a:bodyPr vert="horz" wrap="square" lIns="0" tIns="22860" rIns="0" bIns="0" rtlCol="0">
            <a:spAutoFit/>
          </a:bodyPr>
          <a:lstStyle/>
          <a:p>
            <a:pPr marL="12700">
              <a:lnSpc>
                <a:spcPct val="100000"/>
              </a:lnSpc>
              <a:spcBef>
                <a:spcPts val="180"/>
              </a:spcBef>
            </a:pPr>
            <a:r>
              <a:rPr spc="-5" dirty="0"/>
              <a:t>© University of</a:t>
            </a:r>
            <a:r>
              <a:rPr dirty="0"/>
              <a:t> </a:t>
            </a:r>
            <a:r>
              <a:rPr spc="-5" dirty="0"/>
              <a:t>Pennsylvania</a:t>
            </a:r>
          </a:p>
        </p:txBody>
      </p:sp>
      <mc:AlternateContent xmlns:mc="http://schemas.openxmlformats.org/markup-compatibility/2006" xmlns:a14="http://schemas.microsoft.com/office/drawing/2010/main">
        <mc:Choice Requires="a14">
          <p:sp>
            <p:nvSpPr>
              <p:cNvPr id="6" name="矩形 5"/>
              <p:cNvSpPr/>
              <p:nvPr/>
            </p:nvSpPr>
            <p:spPr>
              <a:xfrm>
                <a:off x="1701800" y="2514600"/>
                <a:ext cx="9601200" cy="2246769"/>
              </a:xfrm>
              <a:prstGeom prst="rect">
                <a:avLst/>
              </a:prstGeom>
            </p:spPr>
            <p:txBody>
              <a:bodyPr wrap="square">
                <a:spAutoFit/>
              </a:bodyPr>
              <a:lstStyle/>
              <a:p>
                <a:pPr marL="457200" indent="-457200">
                  <a:buFont typeface="Wingdings" panose="05000000000000000000" pitchFamily="2" charset="2"/>
                  <a:buChar char="l"/>
                </a:pPr>
                <a:r>
                  <a:rPr lang="zh-CN" altLang="en-US" sz="2800" dirty="0" smtClean="0"/>
                  <a:t>如果这个单位的</a:t>
                </a:r>
                <a14:m>
                  <m:oMath xmlns:m="http://schemas.openxmlformats.org/officeDocument/2006/math">
                    <m:sSub>
                      <m:sSubPr>
                        <m:ctrlPr>
                          <a:rPr lang="en-US" altLang="zh-CN" sz="2800" i="1" dirty="0" smtClean="0">
                            <a:latin typeface="Cambria Math" panose="02040503050406030204" pitchFamily="18" charset="0"/>
                          </a:rPr>
                        </m:ctrlPr>
                      </m:sSubPr>
                      <m:e>
                        <m:r>
                          <a:rPr lang="en-US" altLang="zh-CN" sz="2800" i="1" dirty="0" smtClean="0">
                            <a:latin typeface="Cambria Math" panose="02040503050406030204" pitchFamily="18" charset="0"/>
                          </a:rPr>
                          <m:t>𝑞</m:t>
                        </m:r>
                      </m:e>
                      <m:sub>
                        <m:r>
                          <a:rPr lang="en-US" altLang="zh-CN" sz="2800" i="1" dirty="0" smtClean="0">
                            <a:latin typeface="Cambria Math" panose="02040503050406030204" pitchFamily="18" charset="0"/>
                          </a:rPr>
                          <m:t>1</m:t>
                        </m:r>
                      </m:sub>
                    </m:sSub>
                  </m:oMath>
                </a14:m>
                <a:r>
                  <a:rPr lang="zh-CN" altLang="en-US" sz="2800" dirty="0"/>
                  <a:t>和</a:t>
                </a:r>
                <a14:m>
                  <m:oMath xmlns:m="http://schemas.openxmlformats.org/officeDocument/2006/math">
                    <m:sSub>
                      <m:sSubPr>
                        <m:ctrlPr>
                          <a:rPr lang="en-US" altLang="zh-CN" sz="2800" i="1" dirty="0" smtClean="0">
                            <a:latin typeface="Cambria Math" panose="02040503050406030204" pitchFamily="18" charset="0"/>
                          </a:rPr>
                        </m:ctrlPr>
                      </m:sSubPr>
                      <m:e>
                        <m:r>
                          <a:rPr lang="en-US" altLang="zh-CN" sz="2800" i="1" dirty="0">
                            <a:latin typeface="Cambria Math" panose="02040503050406030204" pitchFamily="18" charset="0"/>
                          </a:rPr>
                          <m:t>𝑞</m:t>
                        </m:r>
                      </m:e>
                      <m:sub>
                        <m:r>
                          <a:rPr lang="en-US" altLang="zh-CN" sz="2800" b="0" i="1" dirty="0" smtClean="0">
                            <a:latin typeface="Cambria Math" panose="02040503050406030204" pitchFamily="18" charset="0"/>
                          </a:rPr>
                          <m:t>2</m:t>
                        </m:r>
                      </m:sub>
                    </m:sSub>
                  </m:oMath>
                </a14:m>
                <a:r>
                  <a:rPr lang="zh-CN" altLang="en-US" sz="2800" dirty="0"/>
                  <a:t>分别对应于旋转矩阵</a:t>
                </a:r>
                <a14:m>
                  <m:oMath xmlns:m="http://schemas.openxmlformats.org/officeDocument/2006/math">
                    <m:sSub>
                      <m:sSubPr>
                        <m:ctrlPr>
                          <a:rPr lang="en-US" altLang="zh-CN" sz="2800" i="1" dirty="0">
                            <a:latin typeface="Cambria Math" panose="02040503050406030204" pitchFamily="18" charset="0"/>
                          </a:rPr>
                        </m:ctrlPr>
                      </m:sSubPr>
                      <m:e>
                        <m:r>
                          <m:rPr>
                            <m:sty m:val="p"/>
                          </m:rPr>
                          <a:rPr lang="en-US" altLang="zh-CN" sz="2800" i="1" dirty="0" smtClean="0">
                            <a:latin typeface="Cambria Math" panose="02040503050406030204" pitchFamily="18" charset="0"/>
                          </a:rPr>
                          <m:t>R</m:t>
                        </m:r>
                      </m:e>
                      <m:sub>
                        <m:r>
                          <a:rPr lang="en-US" altLang="zh-CN" sz="2800" i="1" dirty="0">
                            <a:latin typeface="Cambria Math" panose="02040503050406030204" pitchFamily="18" charset="0"/>
                          </a:rPr>
                          <m:t>1</m:t>
                        </m:r>
                      </m:sub>
                    </m:sSub>
                  </m:oMath>
                </a14:m>
                <a:r>
                  <a:rPr lang="zh-CN" altLang="en-US" sz="2800" dirty="0"/>
                  <a:t>和</a:t>
                </a:r>
                <a14:m>
                  <m:oMath xmlns:m="http://schemas.openxmlformats.org/officeDocument/2006/math">
                    <m:sSub>
                      <m:sSubPr>
                        <m:ctrlPr>
                          <a:rPr lang="en-US" altLang="zh-CN" sz="2800" i="1" dirty="0" smtClean="0">
                            <a:latin typeface="Cambria Math" panose="02040503050406030204" pitchFamily="18" charset="0"/>
                          </a:rPr>
                        </m:ctrlPr>
                      </m:sSubPr>
                      <m:e>
                        <m:r>
                          <m:rPr>
                            <m:sty m:val="p"/>
                          </m:rPr>
                          <a:rPr lang="en-US" altLang="zh-CN" sz="2800" i="1" dirty="0">
                            <a:latin typeface="Cambria Math" panose="02040503050406030204" pitchFamily="18" charset="0"/>
                          </a:rPr>
                          <m:t>R</m:t>
                        </m:r>
                      </m:e>
                      <m:sub>
                        <m:r>
                          <a:rPr lang="en-US" altLang="zh-CN" sz="2800" b="0" i="1" dirty="0" smtClean="0">
                            <a:latin typeface="Cambria Math" panose="02040503050406030204" pitchFamily="18" charset="0"/>
                          </a:rPr>
                          <m:t>2</m:t>
                        </m:r>
                      </m:sub>
                    </m:sSub>
                  </m:oMath>
                </a14:m>
                <a:r>
                  <a:rPr lang="zh-CN" altLang="en-US" sz="2800" dirty="0"/>
                  <a:t>，那么你就可以证明，四元数的乘积</a:t>
                </a:r>
                <a14:m>
                  <m:oMath xmlns:m="http://schemas.openxmlformats.org/officeDocument/2006/math">
                    <m:sSub>
                      <m:sSubPr>
                        <m:ctrlPr>
                          <a:rPr lang="en-US" altLang="zh-CN" sz="2800" i="1" dirty="0">
                            <a:latin typeface="Cambria Math" panose="02040503050406030204" pitchFamily="18" charset="0"/>
                          </a:rPr>
                        </m:ctrlPr>
                      </m:sSubPr>
                      <m:e>
                        <m:r>
                          <a:rPr lang="en-US" altLang="zh-CN" sz="2800" i="1" dirty="0">
                            <a:latin typeface="Cambria Math" panose="02040503050406030204" pitchFamily="18" charset="0"/>
                          </a:rPr>
                          <m:t>𝑞</m:t>
                        </m:r>
                      </m:e>
                      <m:sub>
                        <m:r>
                          <a:rPr lang="en-US" altLang="zh-CN" sz="2800" i="1" dirty="0">
                            <a:latin typeface="Cambria Math" panose="02040503050406030204" pitchFamily="18" charset="0"/>
                          </a:rPr>
                          <m:t>1</m:t>
                        </m:r>
                      </m:sub>
                    </m:sSub>
                    <m:r>
                      <a:rPr lang="zh-CN" altLang="en-US" sz="2800" i="1" dirty="0" smtClean="0">
                        <a:latin typeface="Cambria Math" panose="02040503050406030204" pitchFamily="18" charset="0"/>
                      </a:rPr>
                      <m:t>∗</m:t>
                    </m:r>
                  </m:oMath>
                </a14:m>
                <a:r>
                  <a:rPr lang="en-US" altLang="zh-CN" sz="2800" dirty="0" smtClean="0"/>
                  <a:t> </a:t>
                </a:r>
                <a14:m>
                  <m:oMath xmlns:m="http://schemas.openxmlformats.org/officeDocument/2006/math">
                    <m:sSub>
                      <m:sSubPr>
                        <m:ctrlPr>
                          <a:rPr lang="en-US" altLang="zh-CN" sz="2800" i="1" dirty="0">
                            <a:latin typeface="Cambria Math" panose="02040503050406030204" pitchFamily="18" charset="0"/>
                          </a:rPr>
                        </m:ctrlPr>
                      </m:sSubPr>
                      <m:e>
                        <m:r>
                          <a:rPr lang="en-US" altLang="zh-CN" sz="2800" i="1" dirty="0">
                            <a:latin typeface="Cambria Math" panose="02040503050406030204" pitchFamily="18" charset="0"/>
                          </a:rPr>
                          <m:t>𝑞</m:t>
                        </m:r>
                      </m:e>
                      <m:sub>
                        <m:r>
                          <a:rPr lang="en-US" altLang="zh-CN" sz="2800" i="1" dirty="0">
                            <a:latin typeface="Cambria Math" panose="02040503050406030204" pitchFamily="18" charset="0"/>
                          </a:rPr>
                          <m:t>2</m:t>
                        </m:r>
                      </m:sub>
                    </m:sSub>
                  </m:oMath>
                </a14:m>
                <a:r>
                  <a:rPr lang="zh-CN" altLang="en-US" sz="2800" dirty="0"/>
                  <a:t>产生的另一个单位四元数对应于两个旋转，</a:t>
                </a:r>
                <a14:m>
                  <m:oMath xmlns:m="http://schemas.openxmlformats.org/officeDocument/2006/math">
                    <m:sSub>
                      <m:sSubPr>
                        <m:ctrlPr>
                          <a:rPr lang="en-US" altLang="zh-CN" sz="2800" i="1" dirty="0">
                            <a:latin typeface="Cambria Math" panose="02040503050406030204" pitchFamily="18" charset="0"/>
                          </a:rPr>
                        </m:ctrlPr>
                      </m:sSubPr>
                      <m:e>
                        <m:r>
                          <m:rPr>
                            <m:sty m:val="p"/>
                          </m:rPr>
                          <a:rPr lang="en-US" altLang="zh-CN" sz="2800" i="1" dirty="0">
                            <a:latin typeface="Cambria Math" panose="02040503050406030204" pitchFamily="18" charset="0"/>
                          </a:rPr>
                          <m:t>R</m:t>
                        </m:r>
                      </m:e>
                      <m:sub>
                        <m:r>
                          <a:rPr lang="en-US" altLang="zh-CN" sz="2800" i="1" dirty="0">
                            <a:latin typeface="Cambria Math" panose="02040503050406030204" pitchFamily="18" charset="0"/>
                          </a:rPr>
                          <m:t>1</m:t>
                        </m:r>
                      </m:sub>
                    </m:sSub>
                    <m:sSub>
                      <m:sSubPr>
                        <m:ctrlPr>
                          <a:rPr lang="en-US" altLang="zh-CN" sz="2800" i="1" dirty="0">
                            <a:latin typeface="Cambria Math" panose="02040503050406030204" pitchFamily="18" charset="0"/>
                          </a:rPr>
                        </m:ctrlPr>
                      </m:sSubPr>
                      <m:e>
                        <m:r>
                          <m:rPr>
                            <m:sty m:val="p"/>
                          </m:rPr>
                          <a:rPr lang="en-US" altLang="zh-CN" sz="2800" i="1" dirty="0">
                            <a:latin typeface="Cambria Math" panose="02040503050406030204" pitchFamily="18" charset="0"/>
                          </a:rPr>
                          <m:t>R</m:t>
                        </m:r>
                      </m:e>
                      <m:sub>
                        <m:r>
                          <a:rPr lang="en-US" altLang="zh-CN" sz="2800" i="1" dirty="0">
                            <a:latin typeface="Cambria Math" panose="02040503050406030204" pitchFamily="18" charset="0"/>
                          </a:rPr>
                          <m:t>2</m:t>
                        </m:r>
                      </m:sub>
                    </m:sSub>
                  </m:oMath>
                </a14:m>
                <a:r>
                  <a:rPr lang="zh-CN" altLang="en-US" sz="2800" dirty="0" smtClean="0"/>
                  <a:t>。换句话说</a:t>
                </a:r>
                <a:r>
                  <a:rPr lang="zh-CN" altLang="en-US" sz="2800" dirty="0"/>
                  <a:t>，我们可以通过四元数相乘来计算两个旋转的乘积作为矩阵乘法的一个</a:t>
                </a:r>
                <a:r>
                  <a:rPr lang="zh-CN" altLang="en-US" sz="2800" dirty="0" smtClean="0"/>
                  <a:t>替代。</a:t>
                </a:r>
                <a:endParaRPr lang="zh-CN" altLang="en-US" sz="2800" dirty="0"/>
              </a:p>
            </p:txBody>
          </p:sp>
        </mc:Choice>
        <mc:Fallback xmlns="">
          <p:sp>
            <p:nvSpPr>
              <p:cNvPr id="6" name="矩形 5"/>
              <p:cNvSpPr>
                <a:spLocks noRot="1" noChangeAspect="1" noMove="1" noResize="1" noEditPoints="1" noAdjustHandles="1" noChangeArrowheads="1" noChangeShapeType="1" noTextEdit="1"/>
              </p:cNvSpPr>
              <p:nvPr/>
            </p:nvSpPr>
            <p:spPr>
              <a:xfrm>
                <a:off x="1701800" y="2514600"/>
                <a:ext cx="9601200" cy="2246769"/>
              </a:xfrm>
              <a:prstGeom prst="rect">
                <a:avLst/>
              </a:prstGeom>
              <a:blipFill>
                <a:blip r:embed="rId2"/>
                <a:stretch>
                  <a:fillRect l="-1079" t="-3533" r="-952" b="-5435"/>
                </a:stretch>
              </a:blipFill>
            </p:spPr>
            <p:txBody>
              <a:bodyPr/>
              <a:lstStyle/>
              <a:p>
                <a:r>
                  <a:rPr lang="zh-CN" altLang="en-US">
                    <a:noFill/>
                  </a:rPr>
                  <a:t> </a:t>
                </a:r>
              </a:p>
            </p:txBody>
          </p:sp>
        </mc:Fallback>
      </mc:AlternateContent>
      <p:pic>
        <p:nvPicPr>
          <p:cNvPr id="7" name="图片 6"/>
          <p:cNvPicPr>
            <a:picLocks noChangeAspect="1"/>
          </p:cNvPicPr>
          <p:nvPr/>
        </p:nvPicPr>
        <p:blipFill>
          <a:blip r:embed="rId3"/>
          <a:stretch>
            <a:fillRect/>
          </a:stretch>
        </p:blipFill>
        <p:spPr>
          <a:xfrm>
            <a:off x="3149600" y="4724400"/>
            <a:ext cx="6248400" cy="597069"/>
          </a:xfrm>
          <a:prstGeom prst="rect">
            <a:avLst/>
          </a:prstGeom>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74701" y="375919"/>
            <a:ext cx="8446770" cy="923330"/>
          </a:xfrm>
          <a:prstGeom prst="rect">
            <a:avLst/>
          </a:prstGeom>
        </p:spPr>
        <p:txBody>
          <a:bodyPr vert="horz" wrap="square" lIns="0" tIns="0" rIns="0" bIns="0" rtlCol="0">
            <a:spAutoFit/>
          </a:bodyPr>
          <a:lstStyle/>
          <a:p>
            <a:pPr marL="12700" algn="ctr">
              <a:lnSpc>
                <a:spcPct val="100000"/>
              </a:lnSpc>
            </a:pPr>
            <a:r>
              <a:rPr lang="zh-CN" altLang="en-US" sz="6000" spc="-5" dirty="0"/>
              <a:t>四元数的优势</a:t>
            </a:r>
            <a:endParaRPr sz="6000" dirty="0"/>
          </a:p>
        </p:txBody>
      </p:sp>
      <p:sp>
        <p:nvSpPr>
          <p:cNvPr id="4" name="object 4"/>
          <p:cNvSpPr txBox="1">
            <a:spLocks noGrp="1"/>
          </p:cNvSpPr>
          <p:nvPr>
            <p:ph type="sldNum" sz="quarter" idx="7"/>
          </p:nvPr>
        </p:nvSpPr>
        <p:spPr>
          <a:prstGeom prst="rect">
            <a:avLst/>
          </a:prstGeom>
        </p:spPr>
        <p:txBody>
          <a:bodyPr vert="horz" wrap="square" lIns="0" tIns="22860" rIns="0" bIns="0" rtlCol="0">
            <a:spAutoFit/>
          </a:bodyPr>
          <a:lstStyle/>
          <a:p>
            <a:pPr marL="12700">
              <a:lnSpc>
                <a:spcPct val="100000"/>
              </a:lnSpc>
              <a:spcBef>
                <a:spcPts val="180"/>
              </a:spcBef>
            </a:pPr>
            <a:r>
              <a:rPr spc="-5" dirty="0"/>
              <a:t>Robo1x-3</a:t>
            </a:r>
            <a:r>
              <a:rPr spc="430" dirty="0"/>
              <a:t> </a:t>
            </a:r>
            <a:fld id="{81D60167-4931-47E6-BA6A-407CBD079E47}" type="slidenum">
              <a:rPr dirty="0"/>
              <a:t>34</a:t>
            </a:fld>
            <a:endParaRPr dirty="0"/>
          </a:p>
        </p:txBody>
      </p:sp>
      <p:sp>
        <p:nvSpPr>
          <p:cNvPr id="5" name="object 5"/>
          <p:cNvSpPr txBox="1">
            <a:spLocks noGrp="1"/>
          </p:cNvSpPr>
          <p:nvPr>
            <p:ph type="ftr" sz="quarter" idx="5"/>
          </p:nvPr>
        </p:nvSpPr>
        <p:spPr>
          <a:prstGeom prst="rect">
            <a:avLst/>
          </a:prstGeom>
        </p:spPr>
        <p:txBody>
          <a:bodyPr vert="horz" wrap="square" lIns="0" tIns="22860" rIns="0" bIns="0" rtlCol="0">
            <a:spAutoFit/>
          </a:bodyPr>
          <a:lstStyle/>
          <a:p>
            <a:pPr marL="12700">
              <a:lnSpc>
                <a:spcPct val="100000"/>
              </a:lnSpc>
              <a:spcBef>
                <a:spcPts val="180"/>
              </a:spcBef>
            </a:pPr>
            <a:r>
              <a:rPr spc="-5" dirty="0"/>
              <a:t>© University of</a:t>
            </a:r>
            <a:r>
              <a:rPr dirty="0"/>
              <a:t> </a:t>
            </a:r>
            <a:r>
              <a:rPr spc="-5" dirty="0"/>
              <a:t>Pennsylvania</a:t>
            </a:r>
          </a:p>
        </p:txBody>
      </p:sp>
      <p:sp>
        <p:nvSpPr>
          <p:cNvPr id="3" name="矩形 2"/>
          <p:cNvSpPr/>
          <p:nvPr/>
        </p:nvSpPr>
        <p:spPr>
          <a:xfrm>
            <a:off x="2006600" y="2514600"/>
            <a:ext cx="9067800" cy="3970318"/>
          </a:xfrm>
          <a:prstGeom prst="rect">
            <a:avLst/>
          </a:prstGeom>
        </p:spPr>
        <p:txBody>
          <a:bodyPr wrap="square">
            <a:spAutoFit/>
          </a:bodyPr>
          <a:lstStyle/>
          <a:p>
            <a:pPr marL="457200" indent="-457200">
              <a:buFont typeface="Wingdings" panose="05000000000000000000" pitchFamily="2" charset="2"/>
              <a:buChar char="l"/>
            </a:pPr>
            <a:r>
              <a:rPr lang="zh-CN" altLang="en-US" sz="2800" dirty="0"/>
              <a:t>四元数比旋转矩阵的一个优点是它们更紧凑因为它们允许我们用</a:t>
            </a:r>
            <a:r>
              <a:rPr lang="en-US" altLang="zh-CN" sz="2800" dirty="0"/>
              <a:t>4</a:t>
            </a:r>
            <a:r>
              <a:rPr lang="zh-CN" altLang="en-US" sz="2800" dirty="0"/>
              <a:t>个数字来表示旋转而不是</a:t>
            </a:r>
            <a:r>
              <a:rPr lang="en-US" altLang="zh-CN" sz="2800" dirty="0" smtClean="0"/>
              <a:t>3</a:t>
            </a:r>
            <a:r>
              <a:rPr lang="zh-CN" altLang="en-US" sz="2800" dirty="0" smtClean="0"/>
              <a:t> </a:t>
            </a:r>
            <a:r>
              <a:rPr lang="en-US" altLang="zh-CN" sz="2800" dirty="0" smtClean="0"/>
              <a:t>x </a:t>
            </a:r>
            <a:r>
              <a:rPr lang="en-US" altLang="zh-CN" sz="2800" dirty="0"/>
              <a:t>3</a:t>
            </a:r>
            <a:r>
              <a:rPr lang="zh-CN" altLang="en-US" sz="2800" dirty="0"/>
              <a:t>矩阵中的</a:t>
            </a:r>
            <a:r>
              <a:rPr lang="en-US" altLang="zh-CN" sz="2800" dirty="0"/>
              <a:t>9</a:t>
            </a:r>
            <a:r>
              <a:rPr lang="zh-CN" altLang="en-US" sz="2800" dirty="0"/>
              <a:t>个</a:t>
            </a:r>
            <a:r>
              <a:rPr lang="zh-CN" altLang="en-US" sz="2800" dirty="0" smtClean="0"/>
              <a:t>元素。</a:t>
            </a:r>
            <a:endParaRPr lang="en-US" altLang="zh-CN" sz="2800" dirty="0" smtClean="0"/>
          </a:p>
          <a:p>
            <a:pPr marL="457200" indent="-457200">
              <a:buFont typeface="Wingdings" panose="05000000000000000000" pitchFamily="2" charset="2"/>
              <a:buChar char="l"/>
            </a:pPr>
            <a:endParaRPr lang="en-US" altLang="zh-CN" sz="2800" dirty="0"/>
          </a:p>
          <a:p>
            <a:pPr marL="457200" indent="-457200">
              <a:buFont typeface="Wingdings" panose="05000000000000000000" pitchFamily="2" charset="2"/>
              <a:buChar char="l"/>
            </a:pPr>
            <a:r>
              <a:rPr lang="zh-CN" altLang="en-US" sz="2800" dirty="0"/>
              <a:t>更重要的是，当一个将旋转矩阵相乘时</a:t>
            </a:r>
            <a:r>
              <a:rPr lang="zh-CN" altLang="en-US" sz="2800" dirty="0" smtClean="0"/>
              <a:t>，最终结果将</a:t>
            </a:r>
            <a:r>
              <a:rPr lang="zh-CN" altLang="en-US" sz="2800" dirty="0"/>
              <a:t>会由于数字精度问题而出现不完美，并且很难将结果重新化</a:t>
            </a:r>
            <a:r>
              <a:rPr lang="zh-CN" altLang="en-US" sz="2800" dirty="0" smtClean="0"/>
              <a:t>。在</a:t>
            </a:r>
            <a:r>
              <a:rPr lang="zh-CN" altLang="en-US" sz="2800" dirty="0"/>
              <a:t>四元数的乘法运算之后，重新计算单元四元数是很简单的，简单地把所有的条目都标上，以达到一个单位的标准。</a:t>
            </a:r>
            <a:r>
              <a:rPr lang="en-US" altLang="zh-CN" sz="2800" dirty="0" smtClean="0"/>
              <a:t> </a:t>
            </a:r>
            <a:endParaRPr lang="zh-CN" altLang="en-US" sz="2800"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677742" y="5184701"/>
            <a:ext cx="2972435" cy="3769995"/>
          </a:xfrm>
          <a:prstGeom prst="rect">
            <a:avLst/>
          </a:prstGeom>
        </p:spPr>
        <p:txBody>
          <a:bodyPr vert="horz" wrap="square" lIns="0" tIns="0" rIns="0" bIns="0" rtlCol="0">
            <a:spAutoFit/>
          </a:bodyPr>
          <a:lstStyle/>
          <a:p>
            <a:pPr marL="12700" marR="5080" indent="3810">
              <a:lnSpc>
                <a:spcPct val="200000"/>
              </a:lnSpc>
            </a:pPr>
            <a:r>
              <a:rPr lang="zh-CN" altLang="en-US" sz="6000" spc="-5" dirty="0">
                <a:latin typeface="Gill Sans MT"/>
                <a:cs typeface="Gill Sans MT"/>
              </a:rPr>
              <a:t>视频</a:t>
            </a:r>
            <a:r>
              <a:rPr sz="6000" spc="-80" dirty="0" smtClean="0">
                <a:latin typeface="Gill Sans MT"/>
                <a:cs typeface="Gill Sans MT"/>
              </a:rPr>
              <a:t> </a:t>
            </a:r>
            <a:r>
              <a:rPr sz="6000" spc="-5" dirty="0">
                <a:latin typeface="Gill Sans MT"/>
                <a:cs typeface="Gill Sans MT"/>
              </a:rPr>
              <a:t>3.6  </a:t>
            </a:r>
            <a:r>
              <a:rPr sz="6000" dirty="0">
                <a:latin typeface="Gill Sans MT"/>
                <a:cs typeface="Gill Sans MT"/>
              </a:rPr>
              <a:t>CJ</a:t>
            </a:r>
            <a:r>
              <a:rPr sz="6000" spc="-100" dirty="0">
                <a:latin typeface="Gill Sans MT"/>
                <a:cs typeface="Gill Sans MT"/>
              </a:rPr>
              <a:t> </a:t>
            </a:r>
            <a:r>
              <a:rPr sz="6000" spc="-5" dirty="0">
                <a:latin typeface="Gill Sans MT"/>
                <a:cs typeface="Gill Sans MT"/>
              </a:rPr>
              <a:t>Taylor</a:t>
            </a:r>
            <a:endParaRPr sz="6000" dirty="0">
              <a:latin typeface="Gill Sans MT"/>
              <a:cs typeface="Gill Sans MT"/>
            </a:endParaRPr>
          </a:p>
        </p:txBody>
      </p:sp>
      <p:sp>
        <p:nvSpPr>
          <p:cNvPr id="3" name="object 3"/>
          <p:cNvSpPr/>
          <p:nvPr/>
        </p:nvSpPr>
        <p:spPr>
          <a:xfrm>
            <a:off x="1545021" y="609600"/>
            <a:ext cx="9237875" cy="5196304"/>
          </a:xfrm>
          <a:prstGeom prst="rect">
            <a:avLst/>
          </a:prstGeom>
          <a:blipFill>
            <a:blip r:embed="rId2" cstate="print"/>
            <a:stretch>
              <a:fillRect/>
            </a:stretch>
          </a:blipFill>
        </p:spPr>
        <p:txBody>
          <a:bodyPr wrap="square" lIns="0" tIns="0" rIns="0" bIns="0" rtlCol="0"/>
          <a:lstStyle/>
          <a:p>
            <a:endParaRPr/>
          </a:p>
        </p:txBody>
      </p:sp>
      <p:sp>
        <p:nvSpPr>
          <p:cNvPr id="4" name="object 4"/>
          <p:cNvSpPr txBox="1">
            <a:spLocks noGrp="1"/>
          </p:cNvSpPr>
          <p:nvPr>
            <p:ph type="sldNum" sz="quarter" idx="7"/>
          </p:nvPr>
        </p:nvSpPr>
        <p:spPr>
          <a:prstGeom prst="rect">
            <a:avLst/>
          </a:prstGeom>
        </p:spPr>
        <p:txBody>
          <a:bodyPr vert="horz" wrap="square" lIns="0" tIns="22860" rIns="0" bIns="0" rtlCol="0">
            <a:spAutoFit/>
          </a:bodyPr>
          <a:lstStyle/>
          <a:p>
            <a:pPr marL="12700">
              <a:lnSpc>
                <a:spcPct val="100000"/>
              </a:lnSpc>
              <a:spcBef>
                <a:spcPts val="180"/>
              </a:spcBef>
            </a:pPr>
            <a:r>
              <a:rPr spc="-5" dirty="0"/>
              <a:t>Robo1x-3</a:t>
            </a:r>
            <a:r>
              <a:rPr spc="430" dirty="0"/>
              <a:t> </a:t>
            </a:r>
            <a:fld id="{81D60167-4931-47E6-BA6A-407CBD079E47}" type="slidenum">
              <a:rPr dirty="0"/>
              <a:t>35</a:t>
            </a:fld>
            <a:endParaRPr dirty="0"/>
          </a:p>
        </p:txBody>
      </p:sp>
      <p:sp>
        <p:nvSpPr>
          <p:cNvPr id="5" name="object 5"/>
          <p:cNvSpPr txBox="1">
            <a:spLocks noGrp="1"/>
          </p:cNvSpPr>
          <p:nvPr>
            <p:ph type="ftr" sz="quarter" idx="5"/>
          </p:nvPr>
        </p:nvSpPr>
        <p:spPr>
          <a:prstGeom prst="rect">
            <a:avLst/>
          </a:prstGeom>
        </p:spPr>
        <p:txBody>
          <a:bodyPr vert="horz" wrap="square" lIns="0" tIns="22860" rIns="0" bIns="0" rtlCol="0">
            <a:spAutoFit/>
          </a:bodyPr>
          <a:lstStyle/>
          <a:p>
            <a:pPr marL="12700">
              <a:lnSpc>
                <a:spcPct val="100000"/>
              </a:lnSpc>
              <a:spcBef>
                <a:spcPts val="180"/>
              </a:spcBef>
            </a:pPr>
            <a:r>
              <a:rPr spc="-5" dirty="0"/>
              <a:t>© University of</a:t>
            </a:r>
            <a:r>
              <a:rPr dirty="0"/>
              <a:t> </a:t>
            </a:r>
            <a:r>
              <a:rPr spc="-5" dirty="0"/>
              <a:t>Pennsylvania</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69615" y="347977"/>
            <a:ext cx="9457055" cy="738664"/>
          </a:xfrm>
          <a:prstGeom prst="rect">
            <a:avLst/>
          </a:prstGeom>
        </p:spPr>
        <p:txBody>
          <a:bodyPr vert="horz" wrap="square" lIns="0" tIns="0" rIns="0" bIns="0" rtlCol="0">
            <a:spAutoFit/>
          </a:bodyPr>
          <a:lstStyle/>
          <a:p>
            <a:pPr marL="12700" algn="ctr">
              <a:lnSpc>
                <a:spcPct val="100000"/>
              </a:lnSpc>
            </a:pPr>
            <a:r>
              <a:rPr lang="zh-CN" altLang="en-US" sz="4800" spc="-5" dirty="0"/>
              <a:t>旋转的陈述总结 </a:t>
            </a:r>
            <a:endParaRPr sz="4800" dirty="0"/>
          </a:p>
        </p:txBody>
      </p:sp>
      <p:sp>
        <p:nvSpPr>
          <p:cNvPr id="4" name="object 4"/>
          <p:cNvSpPr txBox="1">
            <a:spLocks noGrp="1"/>
          </p:cNvSpPr>
          <p:nvPr>
            <p:ph type="sldNum" sz="quarter" idx="7"/>
          </p:nvPr>
        </p:nvSpPr>
        <p:spPr>
          <a:prstGeom prst="rect">
            <a:avLst/>
          </a:prstGeom>
        </p:spPr>
        <p:txBody>
          <a:bodyPr vert="horz" wrap="square" lIns="0" tIns="22860" rIns="0" bIns="0" rtlCol="0">
            <a:spAutoFit/>
          </a:bodyPr>
          <a:lstStyle/>
          <a:p>
            <a:pPr marL="12700">
              <a:lnSpc>
                <a:spcPct val="100000"/>
              </a:lnSpc>
              <a:spcBef>
                <a:spcPts val="180"/>
              </a:spcBef>
            </a:pPr>
            <a:r>
              <a:rPr spc="-5" dirty="0"/>
              <a:t>Robo1x-3</a:t>
            </a:r>
            <a:r>
              <a:rPr spc="430" dirty="0"/>
              <a:t> </a:t>
            </a:r>
            <a:fld id="{81D60167-4931-47E6-BA6A-407CBD079E47}" type="slidenum">
              <a:rPr dirty="0"/>
              <a:t>36</a:t>
            </a:fld>
            <a:endParaRPr dirty="0"/>
          </a:p>
        </p:txBody>
      </p:sp>
      <p:sp>
        <p:nvSpPr>
          <p:cNvPr id="5" name="object 5"/>
          <p:cNvSpPr txBox="1">
            <a:spLocks noGrp="1"/>
          </p:cNvSpPr>
          <p:nvPr>
            <p:ph type="ftr" sz="quarter" idx="5"/>
          </p:nvPr>
        </p:nvSpPr>
        <p:spPr>
          <a:prstGeom prst="rect">
            <a:avLst/>
          </a:prstGeom>
        </p:spPr>
        <p:txBody>
          <a:bodyPr vert="horz" wrap="square" lIns="0" tIns="22860" rIns="0" bIns="0" rtlCol="0">
            <a:spAutoFit/>
          </a:bodyPr>
          <a:lstStyle/>
          <a:p>
            <a:pPr marL="12700">
              <a:lnSpc>
                <a:spcPct val="100000"/>
              </a:lnSpc>
              <a:spcBef>
                <a:spcPts val="180"/>
              </a:spcBef>
            </a:pPr>
            <a:r>
              <a:rPr spc="-5" dirty="0"/>
              <a:t>© University of</a:t>
            </a:r>
            <a:r>
              <a:rPr dirty="0"/>
              <a:t> </a:t>
            </a:r>
            <a:r>
              <a:rPr spc="-5" dirty="0"/>
              <a:t>Pennsylvania</a:t>
            </a:r>
          </a:p>
        </p:txBody>
      </p:sp>
      <mc:AlternateContent xmlns:mc="http://schemas.openxmlformats.org/markup-compatibility/2006">
        <mc:Choice xmlns:a14="http://schemas.microsoft.com/office/drawing/2010/main" Requires="a14">
          <p:sp>
            <p:nvSpPr>
              <p:cNvPr id="6" name="矩形 5"/>
              <p:cNvSpPr/>
              <p:nvPr/>
            </p:nvSpPr>
            <p:spPr>
              <a:xfrm>
                <a:off x="1625600" y="1905000"/>
                <a:ext cx="9827737" cy="1868460"/>
              </a:xfrm>
              <a:prstGeom prst="rect">
                <a:avLst/>
              </a:prstGeom>
            </p:spPr>
            <p:txBody>
              <a:bodyPr wrap="square">
                <a:spAutoFit/>
              </a:bodyPr>
              <a:lstStyle/>
              <a:p>
                <a:pPr marL="457200" indent="-457200">
                  <a:buFont typeface="Wingdings" panose="05000000000000000000" pitchFamily="2" charset="2"/>
                  <a:buChar char="l"/>
                </a:pPr>
                <a:r>
                  <a:rPr lang="zh-CN" altLang="en-US" sz="2800" dirty="0" smtClean="0"/>
                  <a:t>一个旋转可以</a:t>
                </a:r>
                <a:r>
                  <a:rPr lang="zh-CN" altLang="en-US" sz="2800" dirty="0"/>
                  <a:t>表示为一个</a:t>
                </a:r>
                <a:r>
                  <a:rPr lang="en-US" altLang="zh-CN" sz="2800" dirty="0"/>
                  <a:t>3 x 3</a:t>
                </a:r>
                <a:r>
                  <a:rPr lang="zh-CN" altLang="en-US" sz="2800" dirty="0"/>
                  <a:t>矩阵</a:t>
                </a:r>
                <a14:m>
                  <m:oMath xmlns:m="http://schemas.openxmlformats.org/officeDocument/2006/math">
                    <m:r>
                      <a:rPr lang="en-US" altLang="zh-CN" sz="2800" i="1" dirty="0" smtClean="0">
                        <a:latin typeface="Cambria Math" panose="02040503050406030204" pitchFamily="18" charset="0"/>
                      </a:rPr>
                      <m:t>𝑅</m:t>
                    </m:r>
                    <m:r>
                      <a:rPr lang="en-US" altLang="zh-CN" sz="2800" i="1" dirty="0" smtClean="0">
                        <a:latin typeface="Cambria Math" panose="02040503050406030204" pitchFamily="18" charset="0"/>
                      </a:rPr>
                      <m:t>∈</m:t>
                    </m:r>
                    <m:r>
                      <a:rPr lang="en-US" altLang="zh-CN" sz="2800" i="1" dirty="0" smtClean="0">
                        <a:latin typeface="Cambria Math" panose="02040503050406030204" pitchFamily="18" charset="0"/>
                      </a:rPr>
                      <m:t>𝑆𝑂</m:t>
                    </m:r>
                    <m:d>
                      <m:dPr>
                        <m:ctrlPr>
                          <a:rPr lang="en-US" altLang="zh-CN" sz="2800" i="1" dirty="0" smtClean="0">
                            <a:latin typeface="Cambria Math" panose="02040503050406030204" pitchFamily="18" charset="0"/>
                          </a:rPr>
                        </m:ctrlPr>
                      </m:dPr>
                      <m:e>
                        <m:r>
                          <a:rPr lang="en-US" altLang="zh-CN" sz="2800" i="1" dirty="0" smtClean="0">
                            <a:latin typeface="Cambria Math" panose="02040503050406030204" pitchFamily="18" charset="0"/>
                          </a:rPr>
                          <m:t>3</m:t>
                        </m:r>
                      </m:e>
                    </m:d>
                  </m:oMath>
                </a14:m>
                <a:r>
                  <a:rPr lang="zh-CN" altLang="en-US" sz="2800" dirty="0"/>
                  <a:t>，</a:t>
                </a:r>
                <a14:m>
                  <m:oMath xmlns:m="http://schemas.openxmlformats.org/officeDocument/2006/math">
                    <m:sSup>
                      <m:sSupPr>
                        <m:ctrlPr>
                          <a:rPr lang="en-US" altLang="zh-CN" sz="2800" i="1" dirty="0" smtClean="0">
                            <a:latin typeface="Cambria Math" panose="02040503050406030204" pitchFamily="18" charset="0"/>
                          </a:rPr>
                        </m:ctrlPr>
                      </m:sSupPr>
                      <m:e>
                        <m:r>
                          <a:rPr lang="en-US" altLang="zh-CN" sz="2800" i="1" dirty="0" smtClean="0">
                            <a:latin typeface="Cambria Math" panose="02040503050406030204" pitchFamily="18" charset="0"/>
                          </a:rPr>
                          <m:t>𝑅</m:t>
                        </m:r>
                      </m:e>
                      <m:sup>
                        <m:r>
                          <a:rPr lang="en-US" altLang="zh-CN" sz="2800" i="1" dirty="0" smtClean="0">
                            <a:latin typeface="Cambria Math" panose="02040503050406030204" pitchFamily="18" charset="0"/>
                          </a:rPr>
                          <m:t>𝑇</m:t>
                        </m:r>
                      </m:sup>
                    </m:sSup>
                    <m:r>
                      <a:rPr lang="en-US" altLang="zh-CN" sz="2800" i="1" dirty="0" smtClean="0">
                        <a:latin typeface="Cambria Math" panose="02040503050406030204" pitchFamily="18" charset="0"/>
                      </a:rPr>
                      <m:t>𝑅</m:t>
                    </m:r>
                    <m:r>
                      <a:rPr lang="en-US" altLang="zh-CN" sz="2800" i="1" dirty="0">
                        <a:latin typeface="Cambria Math" panose="02040503050406030204" pitchFamily="18" charset="0"/>
                      </a:rPr>
                      <m:t>=</m:t>
                    </m:r>
                    <m:r>
                      <a:rPr lang="en-US" altLang="zh-CN" sz="2800" b="0" i="1" dirty="0" smtClean="0">
                        <a:latin typeface="Cambria Math" panose="02040503050406030204" pitchFamily="18" charset="0"/>
                      </a:rPr>
                      <m:t>𝐼</m:t>
                    </m:r>
                    <m:r>
                      <a:rPr lang="en-US" altLang="zh-CN" sz="2800" i="1" dirty="0" smtClean="0">
                        <a:latin typeface="Cambria Math" panose="02040503050406030204" pitchFamily="18" charset="0"/>
                      </a:rPr>
                      <m:t>=</m:t>
                    </m:r>
                    <m:r>
                      <a:rPr lang="en-US" altLang="zh-CN" sz="2800" i="1" dirty="0" smtClean="0">
                        <a:latin typeface="Cambria Math" panose="02040503050406030204" pitchFamily="18" charset="0"/>
                      </a:rPr>
                      <m:t>𝑅</m:t>
                    </m:r>
                    <m:sSup>
                      <m:sSupPr>
                        <m:ctrlPr>
                          <a:rPr lang="en-US" altLang="zh-CN" sz="2800" i="1" dirty="0" smtClean="0">
                            <a:latin typeface="Cambria Math" panose="02040503050406030204" pitchFamily="18" charset="0"/>
                          </a:rPr>
                        </m:ctrlPr>
                      </m:sSupPr>
                      <m:e>
                        <m:r>
                          <a:rPr lang="en-US" altLang="zh-CN" sz="2800" i="1" dirty="0" smtClean="0">
                            <a:latin typeface="Cambria Math" panose="02040503050406030204" pitchFamily="18" charset="0"/>
                          </a:rPr>
                          <m:t>𝑅</m:t>
                        </m:r>
                      </m:e>
                      <m:sup>
                        <m:r>
                          <a:rPr lang="en-US" altLang="zh-CN" sz="2800" i="1" dirty="0" smtClean="0">
                            <a:latin typeface="Cambria Math" panose="02040503050406030204" pitchFamily="18" charset="0"/>
                          </a:rPr>
                          <m:t>𝑇</m:t>
                        </m:r>
                        <m:r>
                          <a:rPr lang="en-US" altLang="zh-CN" sz="2800" b="0" i="1" dirty="0" smtClean="0">
                            <a:latin typeface="Cambria Math" panose="02040503050406030204" pitchFamily="18" charset="0"/>
                          </a:rPr>
                          <m:t>  </m:t>
                        </m:r>
                      </m:sup>
                    </m:sSup>
                  </m:oMath>
                </a14:m>
                <a:r>
                  <a:rPr lang="zh-CN" altLang="en-US" sz="2800" dirty="0" smtClean="0"/>
                  <a:t>和</a:t>
                </a:r>
                <a:r>
                  <a:rPr lang="zh-CN" altLang="en-US" sz="2800" dirty="0"/>
                  <a:t>，</a:t>
                </a:r>
                <a:r>
                  <a:rPr lang="en-US" altLang="zh-CN" sz="2800" dirty="0" smtClean="0"/>
                  <a:t>R=1</a:t>
                </a:r>
                <a:r>
                  <a:rPr lang="zh-CN" altLang="en-US" sz="2800" dirty="0" smtClean="0"/>
                  <a:t>。</a:t>
                </a:r>
                <a:endParaRPr lang="en-US" altLang="zh-CN" sz="2800" dirty="0" smtClean="0"/>
              </a:p>
              <a:p>
                <a:pPr marL="457200" indent="-457200">
                  <a:buFont typeface="Wingdings" panose="05000000000000000000" pitchFamily="2" charset="2"/>
                  <a:buChar char="l"/>
                </a:pPr>
                <a:r>
                  <a:rPr lang="zh-CN" altLang="en-US" sz="2800" dirty="0"/>
                  <a:t>一个旋转可以用角度</a:t>
                </a:r>
                <a14:m>
                  <m:oMath xmlns:m="http://schemas.openxmlformats.org/officeDocument/2006/math">
                    <m:r>
                      <a:rPr lang="en-US" altLang="zh-CN" sz="2800" i="1" dirty="0" smtClean="0">
                        <a:latin typeface="Cambria Math" panose="02040503050406030204" pitchFamily="18" charset="0"/>
                      </a:rPr>
                      <m:t>𝜃</m:t>
                    </m:r>
                  </m:oMath>
                </a14:m>
                <a:r>
                  <a:rPr lang="zh-CN" altLang="en-US" sz="2800" dirty="0"/>
                  <a:t>和</a:t>
                </a:r>
                <a14:m>
                  <m:oMath xmlns:m="http://schemas.openxmlformats.org/officeDocument/2006/math">
                    <m:d>
                      <m:dPr>
                        <m:begChr m:val="‖"/>
                        <m:endChr m:val="‖"/>
                        <m:ctrlPr>
                          <a:rPr lang="en-US" altLang="zh-CN" sz="2800" i="1" dirty="0" smtClean="0">
                            <a:latin typeface="Cambria Math" panose="02040503050406030204" pitchFamily="18" charset="0"/>
                          </a:rPr>
                        </m:ctrlPr>
                      </m:dPr>
                      <m:e>
                        <m:r>
                          <a:rPr lang="en-US" altLang="zh-CN" sz="2800" i="1" dirty="0" smtClean="0">
                            <a:latin typeface="Cambria Math" panose="02040503050406030204" pitchFamily="18" charset="0"/>
                          </a:rPr>
                          <m:t>𝑤</m:t>
                        </m:r>
                      </m:e>
                    </m:d>
                  </m:oMath>
                </a14:m>
                <a:r>
                  <a:rPr lang="en-US" altLang="zh-CN" sz="2800" dirty="0"/>
                  <a:t>=1</a:t>
                </a:r>
                <a:r>
                  <a:rPr lang="zh-CN" altLang="en-US" sz="2800" dirty="0"/>
                  <a:t>的</a:t>
                </a:r>
                <a:r>
                  <a:rPr lang="zh-CN" altLang="en-US" sz="2800" dirty="0" smtClean="0"/>
                  <a:t>轴</a:t>
                </a:r>
                <a14:m>
                  <m:oMath xmlns:m="http://schemas.openxmlformats.org/officeDocument/2006/math">
                    <m:acc>
                      <m:accPr>
                        <m:chr m:val="̂"/>
                        <m:ctrlPr>
                          <a:rPr lang="en-US" altLang="zh-CN" sz="2800" i="1" dirty="0" smtClean="0">
                            <a:latin typeface="Cambria Math" panose="02040503050406030204" pitchFamily="18" charset="0"/>
                          </a:rPr>
                        </m:ctrlPr>
                      </m:accPr>
                      <m:e>
                        <m:r>
                          <a:rPr lang="en-US" altLang="zh-CN" sz="2800" i="1" dirty="0" smtClean="0">
                            <a:latin typeface="Cambria Math" panose="02040503050406030204" pitchFamily="18" charset="0"/>
                          </a:rPr>
                          <m:t>𝑤</m:t>
                        </m:r>
                      </m:e>
                    </m:acc>
                    <m:r>
                      <a:rPr lang="en-US" altLang="zh-CN" sz="2800" i="1" dirty="0" smtClean="0">
                        <a:latin typeface="Cambria Math" panose="02040503050406030204" pitchFamily="18" charset="0"/>
                      </a:rPr>
                      <m:t>∈</m:t>
                    </m:r>
                    <m:sSup>
                      <m:sSupPr>
                        <m:ctrlPr>
                          <a:rPr lang="en-US" altLang="zh-CN" sz="2800" i="1" dirty="0" smtClean="0">
                            <a:latin typeface="Cambria Math" panose="02040503050406030204" pitchFamily="18" charset="0"/>
                          </a:rPr>
                        </m:ctrlPr>
                      </m:sSupPr>
                      <m:e>
                        <m:r>
                          <a:rPr lang="en-US" altLang="zh-CN" sz="2800" i="1" dirty="0" smtClean="0">
                            <a:latin typeface="Cambria Math" panose="02040503050406030204" pitchFamily="18" charset="0"/>
                          </a:rPr>
                          <m:t>𝑅</m:t>
                        </m:r>
                      </m:e>
                      <m:sup>
                        <m:r>
                          <a:rPr lang="en-US" altLang="zh-CN" sz="2800" i="1" dirty="0" smtClean="0">
                            <a:latin typeface="Cambria Math" panose="02040503050406030204" pitchFamily="18" charset="0"/>
                          </a:rPr>
                          <m:t>3</m:t>
                        </m:r>
                      </m:sup>
                    </m:sSup>
                  </m:oMath>
                </a14:m>
                <a:r>
                  <a:rPr lang="zh-CN" altLang="en-US" sz="2800" dirty="0" smtClean="0"/>
                  <a:t>表示。我们</a:t>
                </a:r>
                <a:r>
                  <a:rPr lang="zh-CN" altLang="en-US" sz="2800" dirty="0"/>
                  <a:t>可以通过</a:t>
                </a:r>
                <a:r>
                  <a:rPr lang="en-US" altLang="zh-CN" sz="2800" dirty="0" err="1"/>
                  <a:t>Rodriques</a:t>
                </a:r>
                <a:r>
                  <a:rPr lang="zh-CN" altLang="en-US" sz="2800" dirty="0"/>
                  <a:t>公式把它与矩阵形式联系起来。</a:t>
                </a:r>
              </a:p>
            </p:txBody>
          </p:sp>
        </mc:Choice>
        <mc:Fallback>
          <p:sp>
            <p:nvSpPr>
              <p:cNvPr id="6" name="矩形 5"/>
              <p:cNvSpPr>
                <a:spLocks noRot="1" noChangeAspect="1" noMove="1" noResize="1" noEditPoints="1" noAdjustHandles="1" noChangeArrowheads="1" noChangeShapeType="1" noTextEdit="1"/>
              </p:cNvSpPr>
              <p:nvPr/>
            </p:nvSpPr>
            <p:spPr>
              <a:xfrm>
                <a:off x="1625600" y="1905000"/>
                <a:ext cx="9827737" cy="1868460"/>
              </a:xfrm>
              <a:prstGeom prst="rect">
                <a:avLst/>
              </a:prstGeom>
              <a:blipFill>
                <a:blip r:embed="rId2"/>
                <a:stretch>
                  <a:fillRect l="-1117" t="-4902" b="-5882"/>
                </a:stretch>
              </a:blipFill>
            </p:spPr>
            <p:txBody>
              <a:bodyPr/>
              <a:lstStyle/>
              <a:p>
                <a:r>
                  <a:rPr lang="zh-CN" altLang="en-US">
                    <a:noFill/>
                  </a:rPr>
                  <a:t> </a:t>
                </a:r>
              </a:p>
            </p:txBody>
          </p:sp>
        </mc:Fallback>
      </mc:AlternateContent>
      <p:pic>
        <p:nvPicPr>
          <p:cNvPr id="7" name="图片 6"/>
          <p:cNvPicPr>
            <a:picLocks noChangeAspect="1"/>
          </p:cNvPicPr>
          <p:nvPr/>
        </p:nvPicPr>
        <p:blipFill>
          <a:blip r:embed="rId3"/>
          <a:stretch>
            <a:fillRect/>
          </a:stretch>
        </p:blipFill>
        <p:spPr>
          <a:xfrm>
            <a:off x="2463800" y="3773460"/>
            <a:ext cx="7581018" cy="770756"/>
          </a:xfrm>
          <a:prstGeom prst="rect">
            <a:avLst/>
          </a:prstGeom>
        </p:spPr>
      </p:pic>
      <p:sp>
        <p:nvSpPr>
          <p:cNvPr id="8" name="矩形 7"/>
          <p:cNvSpPr/>
          <p:nvPr/>
        </p:nvSpPr>
        <p:spPr>
          <a:xfrm>
            <a:off x="1625600" y="4800600"/>
            <a:ext cx="7205819" cy="523220"/>
          </a:xfrm>
          <a:prstGeom prst="rect">
            <a:avLst/>
          </a:prstGeom>
        </p:spPr>
        <p:txBody>
          <a:bodyPr wrap="none">
            <a:spAutoFit/>
          </a:bodyPr>
          <a:lstStyle/>
          <a:p>
            <a:pPr marL="457200" indent="-457200">
              <a:buFont typeface="Wingdings" panose="05000000000000000000" pitchFamily="2" charset="2"/>
              <a:buChar char="l"/>
            </a:pPr>
            <a:r>
              <a:rPr lang="zh-CN" altLang="en-US" sz="2800" dirty="0"/>
              <a:t>一个旋转矩阵可以表示成一个单位四元组</a:t>
            </a:r>
            <a:r>
              <a:rPr lang="en-US" altLang="zh-CN" sz="2800" dirty="0"/>
              <a:t>:</a:t>
            </a:r>
            <a:endParaRPr lang="zh-CN" altLang="en-US" sz="2800" dirty="0"/>
          </a:p>
        </p:txBody>
      </p:sp>
      <p:pic>
        <p:nvPicPr>
          <p:cNvPr id="9" name="图片 8"/>
          <p:cNvPicPr>
            <a:picLocks noChangeAspect="1"/>
          </p:cNvPicPr>
          <p:nvPr/>
        </p:nvPicPr>
        <p:blipFill>
          <a:blip r:embed="rId4"/>
          <a:stretch>
            <a:fillRect/>
          </a:stretch>
        </p:blipFill>
        <p:spPr>
          <a:xfrm>
            <a:off x="2616200" y="5580204"/>
            <a:ext cx="5007437" cy="936553"/>
          </a:xfrm>
          <a:prstGeom prst="rect">
            <a:avLst/>
          </a:prstGeom>
        </p:spPr>
      </p:pic>
      <mc:AlternateContent xmlns:mc="http://schemas.openxmlformats.org/markup-compatibility/2006">
        <mc:Choice xmlns:a14="http://schemas.microsoft.com/office/drawing/2010/main" Requires="a14">
          <p:sp>
            <p:nvSpPr>
              <p:cNvPr id="10" name="矩形 9"/>
              <p:cNvSpPr/>
              <p:nvPr/>
            </p:nvSpPr>
            <p:spPr>
              <a:xfrm>
                <a:off x="1625600" y="6725067"/>
                <a:ext cx="10696261" cy="523220"/>
              </a:xfrm>
              <a:prstGeom prst="rect">
                <a:avLst/>
              </a:prstGeom>
            </p:spPr>
            <p:txBody>
              <a:bodyPr wrap="none">
                <a:spAutoFit/>
              </a:bodyPr>
              <a:lstStyle/>
              <a:p>
                <a:pPr marL="457200" indent="-457200">
                  <a:buFont typeface="Wingdings" panose="05000000000000000000" pitchFamily="2" charset="2"/>
                  <a:buChar char="l"/>
                </a:pPr>
                <a:r>
                  <a:rPr lang="zh-CN" altLang="en-US" sz="2800" dirty="0"/>
                  <a:t>可以从</a:t>
                </a:r>
                <a:r>
                  <a:rPr lang="en-US" altLang="zh-CN" sz="2800" dirty="0"/>
                  <a:t>u</a:t>
                </a:r>
                <a:r>
                  <a:rPr lang="zh-CN" altLang="en-US" sz="2800" dirty="0"/>
                  <a:t>单元四元组构造相应的旋转矩阵</a:t>
                </a:r>
                <a14:m>
                  <m:oMath xmlns:m="http://schemas.openxmlformats.org/officeDocument/2006/math">
                    <m:r>
                      <a:rPr lang="en-US" altLang="zh-CN" sz="2800" i="1" dirty="0">
                        <a:latin typeface="Cambria Math" panose="02040503050406030204" pitchFamily="18" charset="0"/>
                      </a:rPr>
                      <m:t>𝑅</m:t>
                    </m:r>
                    <m:r>
                      <a:rPr lang="en-US" altLang="zh-CN" sz="2800" i="1" dirty="0">
                        <a:latin typeface="Cambria Math" panose="02040503050406030204" pitchFamily="18" charset="0"/>
                      </a:rPr>
                      <m:t>∈</m:t>
                    </m:r>
                    <m:r>
                      <a:rPr lang="en-US" altLang="zh-CN" sz="2800" i="1" dirty="0">
                        <a:latin typeface="Cambria Math" panose="02040503050406030204" pitchFamily="18" charset="0"/>
                      </a:rPr>
                      <m:t>𝑆𝑂</m:t>
                    </m:r>
                    <m:d>
                      <m:dPr>
                        <m:ctrlPr>
                          <a:rPr lang="en-US" altLang="zh-CN" sz="2800" i="1" dirty="0">
                            <a:latin typeface="Cambria Math" panose="02040503050406030204" pitchFamily="18" charset="0"/>
                          </a:rPr>
                        </m:ctrlPr>
                      </m:dPr>
                      <m:e>
                        <m:r>
                          <a:rPr lang="en-US" altLang="zh-CN" sz="2800" i="1" dirty="0">
                            <a:latin typeface="Cambria Math" panose="02040503050406030204" pitchFamily="18" charset="0"/>
                          </a:rPr>
                          <m:t>3</m:t>
                        </m:r>
                      </m:e>
                    </m:d>
                  </m:oMath>
                </a14:m>
                <a:r>
                  <a:rPr lang="zh-CN" altLang="en-US" sz="2800" dirty="0"/>
                  <a:t>，如下所</a:t>
                </a:r>
                <a:r>
                  <a:rPr lang="zh-CN" altLang="en-US" sz="2800" dirty="0" smtClean="0"/>
                  <a:t>列：</a:t>
                </a:r>
                <a:endParaRPr lang="zh-CN" altLang="en-US" sz="2800" dirty="0"/>
              </a:p>
            </p:txBody>
          </p:sp>
        </mc:Choice>
        <mc:Fallback>
          <p:sp>
            <p:nvSpPr>
              <p:cNvPr id="10" name="矩形 9"/>
              <p:cNvSpPr>
                <a:spLocks noRot="1" noChangeAspect="1" noMove="1" noResize="1" noEditPoints="1" noAdjustHandles="1" noChangeArrowheads="1" noChangeShapeType="1" noTextEdit="1"/>
              </p:cNvSpPr>
              <p:nvPr/>
            </p:nvSpPr>
            <p:spPr>
              <a:xfrm>
                <a:off x="1625600" y="6725067"/>
                <a:ext cx="10696261" cy="523220"/>
              </a:xfrm>
              <a:prstGeom prst="rect">
                <a:avLst/>
              </a:prstGeom>
              <a:blipFill>
                <a:blip r:embed="rId5"/>
                <a:stretch>
                  <a:fillRect l="-1026" t="-16279" b="-33721"/>
                </a:stretch>
              </a:blipFill>
            </p:spPr>
            <p:txBody>
              <a:bodyPr/>
              <a:lstStyle/>
              <a:p>
                <a:r>
                  <a:rPr lang="zh-CN" altLang="en-US">
                    <a:noFill/>
                  </a:rPr>
                  <a:t> </a:t>
                </a:r>
              </a:p>
            </p:txBody>
          </p:sp>
        </mc:Fallback>
      </mc:AlternateContent>
      <p:pic>
        <p:nvPicPr>
          <p:cNvPr id="11" name="图片 10"/>
          <p:cNvPicPr>
            <a:picLocks noChangeAspect="1"/>
          </p:cNvPicPr>
          <p:nvPr/>
        </p:nvPicPr>
        <p:blipFill>
          <a:blip r:embed="rId6"/>
          <a:stretch>
            <a:fillRect/>
          </a:stretch>
        </p:blipFill>
        <p:spPr>
          <a:xfrm>
            <a:off x="2616200" y="7620230"/>
            <a:ext cx="5610062" cy="595548"/>
          </a:xfrm>
          <a:prstGeom prst="rect">
            <a:avLst/>
          </a:prstGeom>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677792" y="5184701"/>
            <a:ext cx="2972435" cy="3769995"/>
          </a:xfrm>
          <a:prstGeom prst="rect">
            <a:avLst/>
          </a:prstGeom>
        </p:spPr>
        <p:txBody>
          <a:bodyPr vert="horz" wrap="square" lIns="0" tIns="0" rIns="0" bIns="0" rtlCol="0">
            <a:spAutoFit/>
          </a:bodyPr>
          <a:lstStyle/>
          <a:p>
            <a:pPr marL="12700" marR="5080" indent="3810">
              <a:lnSpc>
                <a:spcPct val="200000"/>
              </a:lnSpc>
            </a:pPr>
            <a:r>
              <a:rPr lang="zh-CN" altLang="en-US" sz="6000" spc="-5" dirty="0">
                <a:latin typeface="Gill Sans MT"/>
                <a:cs typeface="Gill Sans MT"/>
              </a:rPr>
              <a:t>视频</a:t>
            </a:r>
            <a:r>
              <a:rPr sz="6000" spc="-80" dirty="0" smtClean="0">
                <a:latin typeface="Gill Sans MT"/>
                <a:cs typeface="Gill Sans MT"/>
              </a:rPr>
              <a:t> </a:t>
            </a:r>
            <a:r>
              <a:rPr sz="6000" spc="-5" dirty="0">
                <a:latin typeface="Gill Sans MT"/>
                <a:cs typeface="Gill Sans MT"/>
              </a:rPr>
              <a:t>3.7  </a:t>
            </a:r>
            <a:r>
              <a:rPr sz="6000" dirty="0">
                <a:latin typeface="Gill Sans MT"/>
                <a:cs typeface="Gill Sans MT"/>
              </a:rPr>
              <a:t>CJ</a:t>
            </a:r>
            <a:r>
              <a:rPr sz="6000" spc="-100" dirty="0">
                <a:latin typeface="Gill Sans MT"/>
                <a:cs typeface="Gill Sans MT"/>
              </a:rPr>
              <a:t> </a:t>
            </a:r>
            <a:r>
              <a:rPr sz="6000" spc="-5" dirty="0">
                <a:latin typeface="Gill Sans MT"/>
                <a:cs typeface="Gill Sans MT"/>
              </a:rPr>
              <a:t>Taylor</a:t>
            </a:r>
            <a:endParaRPr sz="6000" dirty="0">
              <a:latin typeface="Gill Sans MT"/>
              <a:cs typeface="Gill Sans MT"/>
            </a:endParaRPr>
          </a:p>
        </p:txBody>
      </p:sp>
      <p:sp>
        <p:nvSpPr>
          <p:cNvPr id="3" name="object 3"/>
          <p:cNvSpPr/>
          <p:nvPr/>
        </p:nvSpPr>
        <p:spPr>
          <a:xfrm>
            <a:off x="1545059" y="457200"/>
            <a:ext cx="9237899" cy="5196299"/>
          </a:xfrm>
          <a:prstGeom prst="rect">
            <a:avLst/>
          </a:prstGeom>
          <a:blipFill>
            <a:blip r:embed="rId2" cstate="print"/>
            <a:stretch>
              <a:fillRect/>
            </a:stretch>
          </a:blipFill>
        </p:spPr>
        <p:txBody>
          <a:bodyPr wrap="square" lIns="0" tIns="0" rIns="0" bIns="0" rtlCol="0"/>
          <a:lstStyle/>
          <a:p>
            <a:endParaRPr/>
          </a:p>
        </p:txBody>
      </p:sp>
      <p:sp>
        <p:nvSpPr>
          <p:cNvPr id="4" name="object 4"/>
          <p:cNvSpPr txBox="1">
            <a:spLocks noGrp="1"/>
          </p:cNvSpPr>
          <p:nvPr>
            <p:ph type="sldNum" sz="quarter" idx="7"/>
          </p:nvPr>
        </p:nvSpPr>
        <p:spPr>
          <a:prstGeom prst="rect">
            <a:avLst/>
          </a:prstGeom>
        </p:spPr>
        <p:txBody>
          <a:bodyPr vert="horz" wrap="square" lIns="0" tIns="22860" rIns="0" bIns="0" rtlCol="0">
            <a:spAutoFit/>
          </a:bodyPr>
          <a:lstStyle/>
          <a:p>
            <a:pPr marL="12700">
              <a:lnSpc>
                <a:spcPct val="100000"/>
              </a:lnSpc>
              <a:spcBef>
                <a:spcPts val="180"/>
              </a:spcBef>
            </a:pPr>
            <a:r>
              <a:rPr spc="-5" dirty="0"/>
              <a:t>Robo1x-3</a:t>
            </a:r>
            <a:r>
              <a:rPr spc="430" dirty="0"/>
              <a:t> </a:t>
            </a:r>
            <a:fld id="{81D60167-4931-47E6-BA6A-407CBD079E47}" type="slidenum">
              <a:rPr dirty="0"/>
              <a:t>37</a:t>
            </a:fld>
            <a:endParaRPr dirty="0"/>
          </a:p>
        </p:txBody>
      </p:sp>
      <p:sp>
        <p:nvSpPr>
          <p:cNvPr id="5" name="object 5"/>
          <p:cNvSpPr txBox="1">
            <a:spLocks noGrp="1"/>
          </p:cNvSpPr>
          <p:nvPr>
            <p:ph type="ftr" sz="quarter" idx="5"/>
          </p:nvPr>
        </p:nvSpPr>
        <p:spPr>
          <a:prstGeom prst="rect">
            <a:avLst/>
          </a:prstGeom>
        </p:spPr>
        <p:txBody>
          <a:bodyPr vert="horz" wrap="square" lIns="0" tIns="22860" rIns="0" bIns="0" rtlCol="0">
            <a:spAutoFit/>
          </a:bodyPr>
          <a:lstStyle/>
          <a:p>
            <a:pPr marL="12700">
              <a:lnSpc>
                <a:spcPct val="100000"/>
              </a:lnSpc>
              <a:spcBef>
                <a:spcPts val="180"/>
              </a:spcBef>
            </a:pPr>
            <a:r>
              <a:rPr spc="-5" dirty="0"/>
              <a:t>© University of</a:t>
            </a:r>
            <a:r>
              <a:rPr dirty="0"/>
              <a:t> </a:t>
            </a:r>
            <a:r>
              <a:rPr spc="-5" dirty="0"/>
              <a:t>Pennsylvania</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96604" y="279336"/>
            <a:ext cx="8211591" cy="1107996"/>
          </a:xfrm>
          <a:prstGeom prst="rect">
            <a:avLst/>
          </a:prstGeom>
        </p:spPr>
        <p:txBody>
          <a:bodyPr vert="horz" wrap="square" lIns="0" tIns="0" rIns="0" bIns="0" rtlCol="0">
            <a:spAutoFit/>
          </a:bodyPr>
          <a:lstStyle/>
          <a:p>
            <a:pPr marL="12700" algn="ctr">
              <a:lnSpc>
                <a:spcPct val="100000"/>
              </a:lnSpc>
            </a:pPr>
            <a:r>
              <a:rPr lang="zh-CN" altLang="en-US" spc="-5" dirty="0"/>
              <a:t>刚性转换</a:t>
            </a:r>
            <a:endParaRPr spc="-5" dirty="0"/>
          </a:p>
        </p:txBody>
      </p:sp>
      <p:sp>
        <p:nvSpPr>
          <p:cNvPr id="4" name="object 4"/>
          <p:cNvSpPr txBox="1">
            <a:spLocks noGrp="1"/>
          </p:cNvSpPr>
          <p:nvPr>
            <p:ph type="sldNum" sz="quarter" idx="7"/>
          </p:nvPr>
        </p:nvSpPr>
        <p:spPr>
          <a:prstGeom prst="rect">
            <a:avLst/>
          </a:prstGeom>
        </p:spPr>
        <p:txBody>
          <a:bodyPr vert="horz" wrap="square" lIns="0" tIns="22860" rIns="0" bIns="0" rtlCol="0">
            <a:spAutoFit/>
          </a:bodyPr>
          <a:lstStyle/>
          <a:p>
            <a:pPr marL="12700">
              <a:lnSpc>
                <a:spcPct val="100000"/>
              </a:lnSpc>
              <a:spcBef>
                <a:spcPts val="180"/>
              </a:spcBef>
            </a:pPr>
            <a:r>
              <a:rPr spc="-5" dirty="0"/>
              <a:t>Robo1x-3</a:t>
            </a:r>
            <a:r>
              <a:rPr spc="430" dirty="0"/>
              <a:t> </a:t>
            </a:r>
            <a:fld id="{81D60167-4931-47E6-BA6A-407CBD079E47}" type="slidenum">
              <a:rPr dirty="0"/>
              <a:t>38</a:t>
            </a:fld>
            <a:endParaRPr dirty="0"/>
          </a:p>
        </p:txBody>
      </p:sp>
      <p:sp>
        <p:nvSpPr>
          <p:cNvPr id="5" name="object 5"/>
          <p:cNvSpPr txBox="1">
            <a:spLocks noGrp="1"/>
          </p:cNvSpPr>
          <p:nvPr>
            <p:ph type="ftr" sz="quarter" idx="5"/>
          </p:nvPr>
        </p:nvSpPr>
        <p:spPr>
          <a:prstGeom prst="rect">
            <a:avLst/>
          </a:prstGeom>
        </p:spPr>
        <p:txBody>
          <a:bodyPr vert="horz" wrap="square" lIns="0" tIns="22860" rIns="0" bIns="0" rtlCol="0">
            <a:spAutoFit/>
          </a:bodyPr>
          <a:lstStyle/>
          <a:p>
            <a:pPr marL="12700">
              <a:lnSpc>
                <a:spcPct val="100000"/>
              </a:lnSpc>
              <a:spcBef>
                <a:spcPts val="180"/>
              </a:spcBef>
            </a:pPr>
            <a:r>
              <a:rPr spc="-5" dirty="0"/>
              <a:t>© University of</a:t>
            </a:r>
            <a:r>
              <a:rPr dirty="0"/>
              <a:t> </a:t>
            </a:r>
            <a:r>
              <a:rPr spc="-5" dirty="0"/>
              <a:t>Pennsylvania</a:t>
            </a:r>
          </a:p>
        </p:txBody>
      </p:sp>
      <mc:AlternateContent xmlns:mc="http://schemas.openxmlformats.org/markup-compatibility/2006">
        <mc:Choice xmlns:a14="http://schemas.microsoft.com/office/drawing/2010/main" Requires="a14">
          <p:sp>
            <p:nvSpPr>
              <p:cNvPr id="6" name="矩形 5"/>
              <p:cNvSpPr/>
              <p:nvPr/>
            </p:nvSpPr>
            <p:spPr>
              <a:xfrm>
                <a:off x="1511299" y="2417737"/>
                <a:ext cx="9982200" cy="954107"/>
              </a:xfrm>
              <a:prstGeom prst="rect">
                <a:avLst/>
              </a:prstGeom>
            </p:spPr>
            <p:txBody>
              <a:bodyPr wrap="square">
                <a:spAutoFit/>
              </a:bodyPr>
              <a:lstStyle/>
              <a:p>
                <a:r>
                  <a:rPr lang="zh-CN" altLang="en-US" sz="2800" dirty="0" smtClean="0"/>
                  <a:t>        让</a:t>
                </a:r>
                <a:r>
                  <a:rPr lang="en-US" altLang="zh-CN" sz="2800" dirty="0"/>
                  <a:t>g</a:t>
                </a:r>
                <a:r>
                  <a:rPr lang="zh-CN" altLang="en-US" sz="2800" dirty="0"/>
                  <a:t>表示一个映射</a:t>
                </a:r>
                <a14:m>
                  <m:oMath xmlns:m="http://schemas.openxmlformats.org/officeDocument/2006/math">
                    <m:sSup>
                      <m:sSupPr>
                        <m:ctrlPr>
                          <a:rPr lang="en-US" altLang="zh-CN" sz="2800" i="1" dirty="0" smtClean="0">
                            <a:latin typeface="Cambria Math" panose="02040503050406030204" pitchFamily="18" charset="0"/>
                          </a:rPr>
                        </m:ctrlPr>
                      </m:sSupPr>
                      <m:e>
                        <m:r>
                          <a:rPr lang="en-US" altLang="zh-CN" sz="2800" i="1" dirty="0" smtClean="0">
                            <a:latin typeface="Cambria Math" panose="02040503050406030204" pitchFamily="18" charset="0"/>
                          </a:rPr>
                          <m:t>𝑅</m:t>
                        </m:r>
                      </m:e>
                      <m:sup>
                        <m:r>
                          <a:rPr lang="en-US" altLang="zh-CN" sz="2800" i="1" dirty="0" smtClean="0">
                            <a:latin typeface="Cambria Math" panose="02040503050406030204" pitchFamily="18" charset="0"/>
                          </a:rPr>
                          <m:t>3</m:t>
                        </m:r>
                      </m:sup>
                    </m:sSup>
                  </m:oMath>
                </a14:m>
                <a:r>
                  <a:rPr lang="zh-CN" altLang="en-US" sz="2800" dirty="0"/>
                  <a:t>到</a:t>
                </a:r>
                <a14:m>
                  <m:oMath xmlns:m="http://schemas.openxmlformats.org/officeDocument/2006/math">
                    <m:sSup>
                      <m:sSupPr>
                        <m:ctrlPr>
                          <a:rPr lang="en-US" altLang="zh-CN" sz="2800" i="1" dirty="0">
                            <a:latin typeface="Cambria Math" panose="02040503050406030204" pitchFamily="18" charset="0"/>
                          </a:rPr>
                        </m:ctrlPr>
                      </m:sSupPr>
                      <m:e>
                        <m:r>
                          <a:rPr lang="en-US" altLang="zh-CN" sz="2800" i="1" dirty="0">
                            <a:latin typeface="Cambria Math" panose="02040503050406030204" pitchFamily="18" charset="0"/>
                          </a:rPr>
                          <m:t>𝑅</m:t>
                        </m:r>
                      </m:e>
                      <m:sup>
                        <m:r>
                          <a:rPr lang="en-US" altLang="zh-CN" sz="2800" i="1" dirty="0">
                            <a:latin typeface="Cambria Math" panose="02040503050406030204" pitchFamily="18" charset="0"/>
                          </a:rPr>
                          <m:t>3</m:t>
                        </m:r>
                      </m:sup>
                    </m:sSup>
                  </m:oMath>
                </a14:m>
                <a:r>
                  <a:rPr lang="zh-CN" altLang="en-US" sz="2800" dirty="0"/>
                  <a:t>的函数</a:t>
                </a:r>
                <a:r>
                  <a:rPr lang="zh-CN" altLang="en-US" sz="2800" dirty="0" smtClean="0"/>
                  <a:t>。这个</a:t>
                </a:r>
                <a:r>
                  <a:rPr lang="zh-CN" altLang="en-US" sz="2800" dirty="0"/>
                  <a:t>函数被称为刚性</a:t>
                </a:r>
                <a:r>
                  <a:rPr lang="zh-CN" altLang="en-US" sz="2800" dirty="0" smtClean="0"/>
                  <a:t>变换 </a:t>
                </a:r>
                <a:r>
                  <a:rPr lang="en-US" altLang="zh-CN" sz="2800" dirty="0" err="1" smtClean="0"/>
                  <a:t>iff</a:t>
                </a:r>
                <a:r>
                  <a:rPr lang="en-US" altLang="zh-CN" sz="2800" dirty="0" smtClean="0"/>
                  <a:t> </a:t>
                </a:r>
                <a:r>
                  <a:rPr lang="zh-CN" altLang="en-US" sz="2800" dirty="0" smtClean="0"/>
                  <a:t>它</a:t>
                </a:r>
                <a:r>
                  <a:rPr lang="zh-CN" altLang="en-US" sz="2800" dirty="0"/>
                  <a:t>满足所有</a:t>
                </a:r>
                <a:r>
                  <a:rPr lang="en-US" altLang="zh-CN" sz="2800" dirty="0"/>
                  <a:t>u</a:t>
                </a:r>
                <a:r>
                  <a:rPr lang="zh-CN" altLang="en-US" sz="2800" dirty="0"/>
                  <a:t>，</a:t>
                </a:r>
                <a:r>
                  <a:rPr lang="en-US" altLang="zh-CN" sz="2800" dirty="0"/>
                  <a:t>v</a:t>
                </a:r>
                <a:r>
                  <a:rPr lang="zh-CN" altLang="en-US" sz="2800" dirty="0"/>
                  <a:t>，</a:t>
                </a:r>
                <a14:m>
                  <m:oMath xmlns:m="http://schemas.openxmlformats.org/officeDocument/2006/math">
                    <m:r>
                      <a:rPr lang="en-US" altLang="zh-CN" sz="2800" i="1" dirty="0" smtClean="0">
                        <a:latin typeface="Cambria Math" panose="02040503050406030204" pitchFamily="18" charset="0"/>
                      </a:rPr>
                      <m:t>𝑤</m:t>
                    </m:r>
                    <m:r>
                      <a:rPr lang="en-US" altLang="zh-CN" sz="2800" i="1" dirty="0" smtClean="0">
                        <a:latin typeface="Cambria Math" panose="02040503050406030204" pitchFamily="18" charset="0"/>
                      </a:rPr>
                      <m:t>∈</m:t>
                    </m:r>
                    <m:sSup>
                      <m:sSupPr>
                        <m:ctrlPr>
                          <a:rPr lang="en-US" altLang="zh-CN" sz="2800" i="1" dirty="0" smtClean="0">
                            <a:latin typeface="Cambria Math" panose="02040503050406030204" pitchFamily="18" charset="0"/>
                          </a:rPr>
                        </m:ctrlPr>
                      </m:sSupPr>
                      <m:e>
                        <m:r>
                          <a:rPr lang="en-US" altLang="zh-CN" sz="2800" i="1" dirty="0" smtClean="0">
                            <a:latin typeface="Cambria Math" panose="02040503050406030204" pitchFamily="18" charset="0"/>
                          </a:rPr>
                          <m:t>𝑅</m:t>
                        </m:r>
                      </m:e>
                      <m:sup>
                        <m:r>
                          <a:rPr lang="en-US" altLang="zh-CN" sz="2800" i="1" dirty="0" smtClean="0">
                            <a:latin typeface="Cambria Math" panose="02040503050406030204" pitchFamily="18" charset="0"/>
                          </a:rPr>
                          <m:t>3</m:t>
                        </m:r>
                      </m:sup>
                    </m:sSup>
                  </m:oMath>
                </a14:m>
                <a:r>
                  <a:rPr lang="zh-CN" altLang="en-US" sz="2800" dirty="0"/>
                  <a:t>的下列性质</a:t>
                </a:r>
              </a:p>
            </p:txBody>
          </p:sp>
        </mc:Choice>
        <mc:Fallback>
          <p:sp>
            <p:nvSpPr>
              <p:cNvPr id="6" name="矩形 5"/>
              <p:cNvSpPr>
                <a:spLocks noRot="1" noChangeAspect="1" noMove="1" noResize="1" noEditPoints="1" noAdjustHandles="1" noChangeArrowheads="1" noChangeShapeType="1" noTextEdit="1"/>
              </p:cNvSpPr>
              <p:nvPr/>
            </p:nvSpPr>
            <p:spPr>
              <a:xfrm>
                <a:off x="1511299" y="2417737"/>
                <a:ext cx="9982200" cy="954107"/>
              </a:xfrm>
              <a:prstGeom prst="rect">
                <a:avLst/>
              </a:prstGeom>
              <a:blipFill>
                <a:blip r:embed="rId2"/>
                <a:stretch>
                  <a:fillRect l="-1283" t="-9615" b="-18590"/>
                </a:stretch>
              </a:blipFill>
            </p:spPr>
            <p:txBody>
              <a:bodyPr/>
              <a:lstStyle/>
              <a:p>
                <a:r>
                  <a:rPr lang="zh-CN" altLang="en-US">
                    <a:noFill/>
                  </a:rPr>
                  <a:t> </a:t>
                </a:r>
              </a:p>
            </p:txBody>
          </p:sp>
        </mc:Fallback>
      </mc:AlternateContent>
      <p:pic>
        <p:nvPicPr>
          <p:cNvPr id="7" name="图片 6"/>
          <p:cNvPicPr>
            <a:picLocks noChangeAspect="1"/>
          </p:cNvPicPr>
          <p:nvPr/>
        </p:nvPicPr>
        <p:blipFill>
          <a:blip r:embed="rId3"/>
          <a:stretch>
            <a:fillRect/>
          </a:stretch>
        </p:blipFill>
        <p:spPr>
          <a:xfrm>
            <a:off x="2159000" y="4343400"/>
            <a:ext cx="9834838" cy="1752600"/>
          </a:xfrm>
          <a:prstGeom prst="rect">
            <a:avLst/>
          </a:prstGeom>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20404" y="355536"/>
            <a:ext cx="8202295" cy="1107996"/>
          </a:xfrm>
          <a:prstGeom prst="rect">
            <a:avLst/>
          </a:prstGeom>
        </p:spPr>
        <p:txBody>
          <a:bodyPr vert="horz" wrap="square" lIns="0" tIns="0" rIns="0" bIns="0" rtlCol="0">
            <a:spAutoFit/>
          </a:bodyPr>
          <a:lstStyle/>
          <a:p>
            <a:pPr marL="12700" algn="ctr">
              <a:lnSpc>
                <a:spcPct val="100000"/>
              </a:lnSpc>
            </a:pPr>
            <a:r>
              <a:rPr lang="zh-CN" altLang="en-US" spc="-5" dirty="0"/>
              <a:t>刚性转换</a:t>
            </a:r>
            <a:endParaRPr spc="-5" dirty="0"/>
          </a:p>
        </p:txBody>
      </p:sp>
      <p:sp>
        <p:nvSpPr>
          <p:cNvPr id="4" name="object 4"/>
          <p:cNvSpPr txBox="1">
            <a:spLocks noGrp="1"/>
          </p:cNvSpPr>
          <p:nvPr>
            <p:ph type="sldNum" sz="quarter" idx="7"/>
          </p:nvPr>
        </p:nvSpPr>
        <p:spPr>
          <a:prstGeom prst="rect">
            <a:avLst/>
          </a:prstGeom>
        </p:spPr>
        <p:txBody>
          <a:bodyPr vert="horz" wrap="square" lIns="0" tIns="22860" rIns="0" bIns="0" rtlCol="0">
            <a:spAutoFit/>
          </a:bodyPr>
          <a:lstStyle/>
          <a:p>
            <a:pPr marL="12700">
              <a:lnSpc>
                <a:spcPct val="100000"/>
              </a:lnSpc>
              <a:spcBef>
                <a:spcPts val="180"/>
              </a:spcBef>
            </a:pPr>
            <a:r>
              <a:rPr spc="-5" dirty="0"/>
              <a:t>Robo1x-3</a:t>
            </a:r>
            <a:r>
              <a:rPr spc="430" dirty="0"/>
              <a:t> </a:t>
            </a:r>
            <a:fld id="{81D60167-4931-47E6-BA6A-407CBD079E47}" type="slidenum">
              <a:rPr dirty="0"/>
              <a:t>39</a:t>
            </a:fld>
            <a:endParaRPr dirty="0"/>
          </a:p>
        </p:txBody>
      </p:sp>
      <p:sp>
        <p:nvSpPr>
          <p:cNvPr id="5" name="object 5"/>
          <p:cNvSpPr txBox="1">
            <a:spLocks noGrp="1"/>
          </p:cNvSpPr>
          <p:nvPr>
            <p:ph type="ftr" sz="quarter" idx="5"/>
          </p:nvPr>
        </p:nvSpPr>
        <p:spPr>
          <a:prstGeom prst="rect">
            <a:avLst/>
          </a:prstGeom>
        </p:spPr>
        <p:txBody>
          <a:bodyPr vert="horz" wrap="square" lIns="0" tIns="22860" rIns="0" bIns="0" rtlCol="0">
            <a:spAutoFit/>
          </a:bodyPr>
          <a:lstStyle/>
          <a:p>
            <a:pPr marL="12700">
              <a:lnSpc>
                <a:spcPct val="100000"/>
              </a:lnSpc>
              <a:spcBef>
                <a:spcPts val="180"/>
              </a:spcBef>
            </a:pPr>
            <a:r>
              <a:rPr spc="-5" dirty="0"/>
              <a:t>© University of</a:t>
            </a:r>
            <a:r>
              <a:rPr dirty="0"/>
              <a:t> </a:t>
            </a:r>
            <a:r>
              <a:rPr spc="-5" dirty="0"/>
              <a:t>Pennsylvania</a:t>
            </a:r>
          </a:p>
        </p:txBody>
      </p:sp>
      <p:sp>
        <p:nvSpPr>
          <p:cNvPr id="6" name="矩形 5"/>
          <p:cNvSpPr/>
          <p:nvPr/>
        </p:nvSpPr>
        <p:spPr>
          <a:xfrm>
            <a:off x="1849965" y="2362200"/>
            <a:ext cx="7007046" cy="523220"/>
          </a:xfrm>
          <a:prstGeom prst="rect">
            <a:avLst/>
          </a:prstGeom>
        </p:spPr>
        <p:txBody>
          <a:bodyPr wrap="none">
            <a:spAutoFit/>
          </a:bodyPr>
          <a:lstStyle/>
          <a:p>
            <a:r>
              <a:rPr lang="zh-CN" altLang="en-US" sz="2800" dirty="0"/>
              <a:t>可以看出，所有的刚性转换都可以如下所示</a:t>
            </a:r>
          </a:p>
        </p:txBody>
      </p:sp>
      <p:pic>
        <p:nvPicPr>
          <p:cNvPr id="7" name="图片 6"/>
          <p:cNvPicPr>
            <a:picLocks noChangeAspect="1"/>
          </p:cNvPicPr>
          <p:nvPr/>
        </p:nvPicPr>
        <p:blipFill>
          <a:blip r:embed="rId2"/>
          <a:stretch>
            <a:fillRect/>
          </a:stretch>
        </p:blipFill>
        <p:spPr>
          <a:xfrm>
            <a:off x="2921000" y="3094975"/>
            <a:ext cx="8313149" cy="685800"/>
          </a:xfrm>
          <a:prstGeom prst="rect">
            <a:avLst/>
          </a:prstGeom>
        </p:spPr>
      </p:pic>
      <p:sp>
        <p:nvSpPr>
          <p:cNvPr id="8" name="矩形 7"/>
          <p:cNvSpPr/>
          <p:nvPr/>
        </p:nvSpPr>
        <p:spPr>
          <a:xfrm>
            <a:off x="1168400" y="4257994"/>
            <a:ext cx="9601200" cy="954107"/>
          </a:xfrm>
          <a:prstGeom prst="rect">
            <a:avLst/>
          </a:prstGeom>
        </p:spPr>
        <p:txBody>
          <a:bodyPr wrap="square">
            <a:spAutoFit/>
          </a:bodyPr>
          <a:lstStyle/>
          <a:p>
            <a:r>
              <a:rPr lang="zh-CN" altLang="en-US" sz="2800" dirty="0" smtClean="0"/>
              <a:t>         在</a:t>
            </a:r>
            <a:r>
              <a:rPr lang="zh-CN" altLang="en-US" sz="2800" dirty="0"/>
              <a:t>这个方程中，矩阵</a:t>
            </a:r>
            <a:r>
              <a:rPr lang="en-US" altLang="zh-CN" sz="2800" dirty="0"/>
              <a:t>R</a:t>
            </a:r>
            <a:r>
              <a:rPr lang="zh-CN" altLang="en-US" sz="2800" dirty="0"/>
              <a:t>，被称为旋转矩阵，有以下特殊性质</a:t>
            </a:r>
            <a:r>
              <a:rPr lang="en-US" altLang="zh-CN" sz="2800" dirty="0"/>
              <a:t>:</a:t>
            </a:r>
            <a:endParaRPr lang="zh-CN" altLang="en-US" sz="2800" dirty="0"/>
          </a:p>
        </p:txBody>
      </p:sp>
      <p:pic>
        <p:nvPicPr>
          <p:cNvPr id="9" name="图片 8"/>
          <p:cNvPicPr>
            <a:picLocks noChangeAspect="1"/>
          </p:cNvPicPr>
          <p:nvPr/>
        </p:nvPicPr>
        <p:blipFill>
          <a:blip r:embed="rId3"/>
          <a:stretch>
            <a:fillRect/>
          </a:stretch>
        </p:blipFill>
        <p:spPr>
          <a:xfrm>
            <a:off x="2949713" y="5621404"/>
            <a:ext cx="2264394" cy="1465196"/>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96604" y="279336"/>
            <a:ext cx="8211591" cy="1107996"/>
          </a:xfrm>
          <a:prstGeom prst="rect">
            <a:avLst/>
          </a:prstGeom>
        </p:spPr>
        <p:txBody>
          <a:bodyPr vert="horz" wrap="square" lIns="0" tIns="0" rIns="0" bIns="0" rtlCol="0">
            <a:spAutoFit/>
          </a:bodyPr>
          <a:lstStyle/>
          <a:p>
            <a:pPr marL="12065">
              <a:lnSpc>
                <a:spcPct val="100000"/>
              </a:lnSpc>
            </a:pPr>
            <a:r>
              <a:rPr lang="zh-CN" altLang="en-US" spc="-5" dirty="0" smtClean="0"/>
              <a:t>        刚性</a:t>
            </a:r>
            <a:r>
              <a:rPr lang="zh-CN" altLang="en-US" spc="-5" dirty="0"/>
              <a:t>转换</a:t>
            </a:r>
            <a:endParaRPr spc="-5" dirty="0"/>
          </a:p>
        </p:txBody>
      </p:sp>
      <p:sp>
        <p:nvSpPr>
          <p:cNvPr id="4" name="object 4"/>
          <p:cNvSpPr txBox="1">
            <a:spLocks noGrp="1"/>
          </p:cNvSpPr>
          <p:nvPr>
            <p:ph type="sldNum" sz="quarter" idx="7"/>
          </p:nvPr>
        </p:nvSpPr>
        <p:spPr>
          <a:prstGeom prst="rect">
            <a:avLst/>
          </a:prstGeom>
        </p:spPr>
        <p:txBody>
          <a:bodyPr vert="horz" wrap="square" lIns="0" tIns="22860" rIns="0" bIns="0" rtlCol="0">
            <a:spAutoFit/>
          </a:bodyPr>
          <a:lstStyle/>
          <a:p>
            <a:pPr marL="69850">
              <a:lnSpc>
                <a:spcPct val="100000"/>
              </a:lnSpc>
              <a:spcBef>
                <a:spcPts val="180"/>
              </a:spcBef>
            </a:pPr>
            <a:r>
              <a:rPr spc="-5" dirty="0"/>
              <a:t>Robo1x-3</a:t>
            </a:r>
            <a:r>
              <a:rPr spc="430" dirty="0"/>
              <a:t> </a:t>
            </a:r>
            <a:fld id="{81D60167-4931-47E6-BA6A-407CBD079E47}" type="slidenum">
              <a:rPr dirty="0"/>
              <a:t>4</a:t>
            </a:fld>
            <a:endParaRPr dirty="0"/>
          </a:p>
        </p:txBody>
      </p:sp>
      <p:sp>
        <p:nvSpPr>
          <p:cNvPr id="5" name="object 5"/>
          <p:cNvSpPr txBox="1">
            <a:spLocks noGrp="1"/>
          </p:cNvSpPr>
          <p:nvPr>
            <p:ph type="ftr" sz="quarter" idx="5"/>
          </p:nvPr>
        </p:nvSpPr>
        <p:spPr>
          <a:prstGeom prst="rect">
            <a:avLst/>
          </a:prstGeom>
        </p:spPr>
        <p:txBody>
          <a:bodyPr vert="horz" wrap="square" lIns="0" tIns="22860" rIns="0" bIns="0" rtlCol="0">
            <a:spAutoFit/>
          </a:bodyPr>
          <a:lstStyle/>
          <a:p>
            <a:pPr marL="12700">
              <a:lnSpc>
                <a:spcPct val="100000"/>
              </a:lnSpc>
              <a:spcBef>
                <a:spcPts val="180"/>
              </a:spcBef>
            </a:pPr>
            <a:r>
              <a:rPr spc="-5" dirty="0"/>
              <a:t>© University of</a:t>
            </a:r>
            <a:r>
              <a:rPr dirty="0"/>
              <a:t> </a:t>
            </a:r>
            <a:r>
              <a:rPr spc="-5" dirty="0"/>
              <a:t>Pennsylvania</a:t>
            </a:r>
          </a:p>
        </p:txBody>
      </p:sp>
      <mc:AlternateContent xmlns:mc="http://schemas.openxmlformats.org/markup-compatibility/2006">
        <mc:Choice xmlns:a14="http://schemas.microsoft.com/office/drawing/2010/main" Requires="a14">
          <p:sp>
            <p:nvSpPr>
              <p:cNvPr id="6" name="矩形 5"/>
              <p:cNvSpPr/>
              <p:nvPr/>
            </p:nvSpPr>
            <p:spPr>
              <a:xfrm>
                <a:off x="2006600" y="2514600"/>
                <a:ext cx="9324944" cy="1754326"/>
              </a:xfrm>
              <a:prstGeom prst="rect">
                <a:avLst/>
              </a:prstGeom>
            </p:spPr>
            <p:txBody>
              <a:bodyPr wrap="square">
                <a:spAutoFit/>
              </a:bodyPr>
              <a:lstStyle/>
              <a:p>
                <a:pPr marL="571500" indent="-571500">
                  <a:buFont typeface="Wingdings" panose="05000000000000000000" pitchFamily="2" charset="2"/>
                  <a:buChar char="l"/>
                </a:pPr>
                <a:r>
                  <a:rPr lang="zh-CN" altLang="en-US" sz="3600" dirty="0" smtClean="0"/>
                  <a:t>让</a:t>
                </a:r>
                <a:r>
                  <a:rPr lang="en-US" altLang="zh-CN" sz="3600" dirty="0" smtClean="0"/>
                  <a:t>g</a:t>
                </a:r>
                <a:r>
                  <a:rPr lang="zh-CN" altLang="en-US" sz="3600" dirty="0" smtClean="0"/>
                  <a:t>表示一个映射</a:t>
                </a:r>
                <a14:m>
                  <m:oMath xmlns:m="http://schemas.openxmlformats.org/officeDocument/2006/math">
                    <m:sSup>
                      <m:sSupPr>
                        <m:ctrlPr>
                          <a:rPr lang="en-US" altLang="zh-CN" sz="3600" i="1" dirty="0" smtClean="0">
                            <a:latin typeface="Cambria Math" panose="02040503050406030204" pitchFamily="18" charset="0"/>
                          </a:rPr>
                        </m:ctrlPr>
                      </m:sSupPr>
                      <m:e>
                        <m:r>
                          <a:rPr lang="en-US" altLang="zh-CN" sz="3600" i="1" dirty="0" smtClean="0">
                            <a:latin typeface="Cambria Math" panose="02040503050406030204" pitchFamily="18" charset="0"/>
                          </a:rPr>
                          <m:t>𝑅</m:t>
                        </m:r>
                      </m:e>
                      <m:sup>
                        <m:r>
                          <a:rPr lang="en-US" altLang="zh-CN" sz="3600" i="1" dirty="0" smtClean="0">
                            <a:latin typeface="Cambria Math" panose="02040503050406030204" pitchFamily="18" charset="0"/>
                          </a:rPr>
                          <m:t>3</m:t>
                        </m:r>
                      </m:sup>
                    </m:sSup>
                  </m:oMath>
                </a14:m>
                <a:r>
                  <a:rPr lang="zh-CN" altLang="en-US" sz="3600" dirty="0" smtClean="0"/>
                  <a:t>到</a:t>
                </a:r>
                <a14:m>
                  <m:oMath xmlns:m="http://schemas.openxmlformats.org/officeDocument/2006/math">
                    <m:sSup>
                      <m:sSupPr>
                        <m:ctrlPr>
                          <a:rPr lang="en-US" altLang="zh-CN" sz="3600" i="1" dirty="0" smtClean="0">
                            <a:latin typeface="Cambria Math" panose="02040503050406030204" pitchFamily="18" charset="0"/>
                          </a:rPr>
                        </m:ctrlPr>
                      </m:sSupPr>
                      <m:e>
                        <m:r>
                          <a:rPr lang="en-US" altLang="zh-CN" sz="3600" i="1" dirty="0" smtClean="0">
                            <a:latin typeface="Cambria Math" panose="02040503050406030204" pitchFamily="18" charset="0"/>
                          </a:rPr>
                          <m:t>𝑅</m:t>
                        </m:r>
                      </m:e>
                      <m:sup>
                        <m:r>
                          <a:rPr lang="en-US" altLang="zh-CN" sz="3600" i="1" dirty="0" smtClean="0">
                            <a:latin typeface="Cambria Math" panose="02040503050406030204" pitchFamily="18" charset="0"/>
                          </a:rPr>
                          <m:t>3</m:t>
                        </m:r>
                      </m:sup>
                    </m:sSup>
                  </m:oMath>
                </a14:m>
                <a:r>
                  <a:rPr lang="zh-CN" altLang="en-US" sz="3600" dirty="0" smtClean="0"/>
                  <a:t>的函数</a:t>
                </a:r>
                <a:r>
                  <a:rPr lang="zh-CN" altLang="en-US" sz="3600" dirty="0" smtClean="0"/>
                  <a:t>。这个</a:t>
                </a:r>
                <a:r>
                  <a:rPr lang="zh-CN" altLang="en-US" sz="3600" dirty="0" smtClean="0"/>
                  <a:t>函数被称为刚性</a:t>
                </a:r>
                <a:r>
                  <a:rPr lang="zh-CN" altLang="en-US" sz="3600" dirty="0" smtClean="0"/>
                  <a:t>变换</a:t>
                </a:r>
                <a:r>
                  <a:rPr lang="en-US" altLang="zh-CN" sz="3600" dirty="0" err="1" smtClean="0"/>
                  <a:t>Iff</a:t>
                </a:r>
                <a:r>
                  <a:rPr lang="en-US" altLang="zh-CN" sz="3600" dirty="0" smtClean="0"/>
                  <a:t> </a:t>
                </a:r>
                <a:r>
                  <a:rPr lang="zh-CN" altLang="en-US" sz="3600" dirty="0" smtClean="0"/>
                  <a:t>它满足了所有</a:t>
                </a:r>
                <a:r>
                  <a:rPr lang="en-US" altLang="zh-CN" sz="3600" dirty="0" smtClean="0"/>
                  <a:t>u</a:t>
                </a:r>
                <a:r>
                  <a:rPr lang="zh-CN" altLang="en-US" sz="3600" dirty="0" smtClean="0"/>
                  <a:t>，</a:t>
                </a:r>
                <a:r>
                  <a:rPr lang="en-US" altLang="zh-CN" sz="3600" dirty="0" smtClean="0"/>
                  <a:t>v</a:t>
                </a:r>
                <a:r>
                  <a:rPr lang="zh-CN" altLang="en-US" sz="3600" dirty="0" smtClean="0"/>
                  <a:t>，</a:t>
                </a:r>
                <a:r>
                  <a:rPr lang="en-US" altLang="zh-CN" sz="3600" dirty="0" smtClean="0"/>
                  <a:t>w </a:t>
                </a:r>
                <a14:m>
                  <m:oMath xmlns:m="http://schemas.openxmlformats.org/officeDocument/2006/math">
                    <m:r>
                      <a:rPr lang="en-US" altLang="zh-CN" sz="3600" i="1" dirty="0" smtClean="0">
                        <a:latin typeface="Cambria Math" panose="02040503050406030204" pitchFamily="18" charset="0"/>
                      </a:rPr>
                      <m:t>∈</m:t>
                    </m:r>
                    <m:sSup>
                      <m:sSupPr>
                        <m:ctrlPr>
                          <a:rPr lang="en-US" altLang="zh-CN" sz="3600" i="1" dirty="0" smtClean="0">
                            <a:latin typeface="Cambria Math" panose="02040503050406030204" pitchFamily="18" charset="0"/>
                          </a:rPr>
                        </m:ctrlPr>
                      </m:sSupPr>
                      <m:e>
                        <m:r>
                          <a:rPr lang="en-US" altLang="zh-CN" sz="3600" i="1" dirty="0" smtClean="0">
                            <a:latin typeface="Cambria Math" panose="02040503050406030204" pitchFamily="18" charset="0"/>
                          </a:rPr>
                          <m:t>𝑅</m:t>
                        </m:r>
                      </m:e>
                      <m:sup>
                        <m:r>
                          <a:rPr lang="en-US" altLang="zh-CN" sz="3600" i="1" dirty="0" smtClean="0">
                            <a:latin typeface="Cambria Math" panose="02040503050406030204" pitchFamily="18" charset="0"/>
                          </a:rPr>
                          <m:t>3</m:t>
                        </m:r>
                      </m:sup>
                    </m:sSup>
                  </m:oMath>
                </a14:m>
                <a:r>
                  <a:rPr lang="zh-CN" altLang="en-US" sz="3600" dirty="0" smtClean="0"/>
                  <a:t>的下列性质</a:t>
                </a:r>
                <a:r>
                  <a:rPr lang="en-US" altLang="zh-CN" sz="3600" dirty="0" smtClean="0"/>
                  <a:t>:</a:t>
                </a:r>
                <a:endParaRPr lang="zh-CN" altLang="en-US" sz="3600" dirty="0"/>
              </a:p>
            </p:txBody>
          </p:sp>
        </mc:Choice>
        <mc:Fallback>
          <p:sp>
            <p:nvSpPr>
              <p:cNvPr id="6" name="矩形 5"/>
              <p:cNvSpPr>
                <a:spLocks noRot="1" noChangeAspect="1" noMove="1" noResize="1" noEditPoints="1" noAdjustHandles="1" noChangeArrowheads="1" noChangeShapeType="1" noTextEdit="1"/>
              </p:cNvSpPr>
              <p:nvPr/>
            </p:nvSpPr>
            <p:spPr>
              <a:xfrm>
                <a:off x="2006600" y="2514600"/>
                <a:ext cx="9324944" cy="1754326"/>
              </a:xfrm>
              <a:prstGeom prst="rect">
                <a:avLst/>
              </a:prstGeom>
              <a:blipFill>
                <a:blip r:embed="rId2"/>
                <a:stretch>
                  <a:fillRect l="-1765" t="-7317" r="-1961" b="-12892"/>
                </a:stretch>
              </a:blipFill>
            </p:spPr>
            <p:txBody>
              <a:bodyPr/>
              <a:lstStyle/>
              <a:p>
                <a:r>
                  <a:rPr lang="zh-CN" altLang="en-US">
                    <a:noFill/>
                  </a:rPr>
                  <a:t> </a:t>
                </a:r>
              </a:p>
            </p:txBody>
          </p:sp>
        </mc:Fallback>
      </mc:AlternateContent>
      <p:pic>
        <p:nvPicPr>
          <p:cNvPr id="7" name="图片 6"/>
          <p:cNvPicPr>
            <a:picLocks noChangeAspect="1"/>
          </p:cNvPicPr>
          <p:nvPr/>
        </p:nvPicPr>
        <p:blipFill>
          <a:blip r:embed="rId3"/>
          <a:stretch>
            <a:fillRect/>
          </a:stretch>
        </p:blipFill>
        <p:spPr>
          <a:xfrm>
            <a:off x="1972365" y="4842737"/>
            <a:ext cx="10363200" cy="1670990"/>
          </a:xfrm>
          <a:prstGeom prst="rect">
            <a:avLst/>
          </a:prstGeom>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96604" y="279336"/>
            <a:ext cx="8211591" cy="1107996"/>
          </a:xfrm>
          <a:prstGeom prst="rect">
            <a:avLst/>
          </a:prstGeom>
        </p:spPr>
        <p:txBody>
          <a:bodyPr vert="horz" wrap="square" lIns="0" tIns="0" rIns="0" bIns="0" rtlCol="0">
            <a:spAutoFit/>
          </a:bodyPr>
          <a:lstStyle/>
          <a:p>
            <a:pPr marL="12700" algn="ctr">
              <a:lnSpc>
                <a:spcPct val="100000"/>
              </a:lnSpc>
            </a:pPr>
            <a:r>
              <a:rPr lang="zh-CN" altLang="en-US" spc="-5" dirty="0" smtClean="0"/>
              <a:t>刚性转换</a:t>
            </a:r>
            <a:endParaRPr spc="-5" dirty="0"/>
          </a:p>
        </p:txBody>
      </p:sp>
      <p:sp>
        <p:nvSpPr>
          <p:cNvPr id="4" name="object 4"/>
          <p:cNvSpPr txBox="1"/>
          <p:nvPr/>
        </p:nvSpPr>
        <p:spPr>
          <a:xfrm>
            <a:off x="11453337" y="9369216"/>
            <a:ext cx="1301750" cy="340360"/>
          </a:xfrm>
          <a:prstGeom prst="rect">
            <a:avLst/>
          </a:prstGeom>
        </p:spPr>
        <p:txBody>
          <a:bodyPr vert="horz" wrap="square" lIns="0" tIns="22860" rIns="0" bIns="0" rtlCol="0">
            <a:spAutoFit/>
          </a:bodyPr>
          <a:lstStyle/>
          <a:p>
            <a:pPr marL="12700">
              <a:lnSpc>
                <a:spcPct val="100000"/>
              </a:lnSpc>
              <a:spcBef>
                <a:spcPts val="180"/>
              </a:spcBef>
            </a:pPr>
            <a:r>
              <a:rPr sz="1800" spc="-5" dirty="0">
                <a:latin typeface="Gill Sans MT"/>
                <a:cs typeface="Gill Sans MT"/>
              </a:rPr>
              <a:t>Robo1x-3</a:t>
            </a:r>
            <a:r>
              <a:rPr sz="1800" spc="430" dirty="0">
                <a:latin typeface="Gill Sans MT"/>
                <a:cs typeface="Gill Sans MT"/>
              </a:rPr>
              <a:t> </a:t>
            </a:r>
            <a:r>
              <a:rPr sz="1800" dirty="0">
                <a:latin typeface="Gill Sans MT"/>
                <a:cs typeface="Gill Sans MT"/>
              </a:rPr>
              <a:t>40</a:t>
            </a:r>
            <a:endParaRPr sz="1800">
              <a:latin typeface="Gill Sans MT"/>
              <a:cs typeface="Gill Sans MT"/>
            </a:endParaRPr>
          </a:p>
        </p:txBody>
      </p:sp>
      <p:sp>
        <p:nvSpPr>
          <p:cNvPr id="5" name="object 5"/>
          <p:cNvSpPr txBox="1">
            <a:spLocks noGrp="1"/>
          </p:cNvSpPr>
          <p:nvPr>
            <p:ph type="ftr" sz="quarter" idx="5"/>
          </p:nvPr>
        </p:nvSpPr>
        <p:spPr>
          <a:prstGeom prst="rect">
            <a:avLst/>
          </a:prstGeom>
        </p:spPr>
        <p:txBody>
          <a:bodyPr vert="horz" wrap="square" lIns="0" tIns="22860" rIns="0" bIns="0" rtlCol="0">
            <a:spAutoFit/>
          </a:bodyPr>
          <a:lstStyle/>
          <a:p>
            <a:pPr marL="12700">
              <a:lnSpc>
                <a:spcPct val="100000"/>
              </a:lnSpc>
              <a:spcBef>
                <a:spcPts val="180"/>
              </a:spcBef>
            </a:pPr>
            <a:r>
              <a:rPr spc="-5" dirty="0"/>
              <a:t>© University of</a:t>
            </a:r>
            <a:r>
              <a:rPr dirty="0"/>
              <a:t> </a:t>
            </a:r>
            <a:r>
              <a:rPr spc="-5" dirty="0"/>
              <a:t>Pennsylvania</a:t>
            </a:r>
          </a:p>
        </p:txBody>
      </p:sp>
      <p:sp>
        <p:nvSpPr>
          <p:cNvPr id="6" name="矩形 5"/>
          <p:cNvSpPr/>
          <p:nvPr/>
        </p:nvSpPr>
        <p:spPr>
          <a:xfrm>
            <a:off x="1092199" y="2284334"/>
            <a:ext cx="10361137" cy="954107"/>
          </a:xfrm>
          <a:prstGeom prst="rect">
            <a:avLst/>
          </a:prstGeom>
        </p:spPr>
        <p:txBody>
          <a:bodyPr wrap="square">
            <a:spAutoFit/>
          </a:bodyPr>
          <a:lstStyle/>
          <a:p>
            <a:r>
              <a:rPr lang="zh-CN" altLang="en-US" sz="2800" dirty="0" smtClean="0"/>
              <a:t> </a:t>
            </a:r>
            <a:r>
              <a:rPr lang="en-US" altLang="zh-CN" sz="2800" dirty="0" smtClean="0"/>
              <a:t>	</a:t>
            </a:r>
            <a:r>
              <a:rPr lang="zh-CN" altLang="en-US" sz="2800" dirty="0" smtClean="0"/>
              <a:t>如果</a:t>
            </a:r>
            <a:r>
              <a:rPr lang="zh-CN" altLang="en-US" sz="2800" dirty="0"/>
              <a:t>我们像之前一样使用齐次的坐标我们注意到我们可以</a:t>
            </a:r>
            <a:r>
              <a:rPr lang="zh-CN" altLang="en-US" sz="2800" dirty="0" smtClean="0"/>
              <a:t>用 </a:t>
            </a:r>
            <a:r>
              <a:rPr lang="en-US" altLang="zh-CN" sz="2800" dirty="0" smtClean="0"/>
              <a:t>4x 4 </a:t>
            </a:r>
            <a:r>
              <a:rPr lang="zh-CN" altLang="en-US" sz="2800" dirty="0" smtClean="0"/>
              <a:t>矩阵</a:t>
            </a:r>
            <a:r>
              <a:rPr lang="zh-CN" altLang="en-US" sz="2800" dirty="0"/>
              <a:t>来表示刚性变换如下所</a:t>
            </a:r>
            <a:r>
              <a:rPr lang="zh-CN" altLang="en-US" sz="2800" dirty="0" smtClean="0"/>
              <a:t>述：</a:t>
            </a:r>
            <a:endParaRPr lang="zh-CN" altLang="en-US" sz="2800" dirty="0"/>
          </a:p>
        </p:txBody>
      </p:sp>
      <p:pic>
        <p:nvPicPr>
          <p:cNvPr id="7" name="图片 6"/>
          <p:cNvPicPr>
            <a:picLocks noChangeAspect="1"/>
          </p:cNvPicPr>
          <p:nvPr/>
        </p:nvPicPr>
        <p:blipFill>
          <a:blip r:embed="rId2"/>
          <a:stretch>
            <a:fillRect/>
          </a:stretch>
        </p:blipFill>
        <p:spPr>
          <a:xfrm>
            <a:off x="2997200" y="3504346"/>
            <a:ext cx="4333826" cy="1069087"/>
          </a:xfrm>
          <a:prstGeom prst="rect">
            <a:avLst/>
          </a:prstGeom>
        </p:spPr>
      </p:pic>
      <p:sp>
        <p:nvSpPr>
          <p:cNvPr id="8" name="矩形 7"/>
          <p:cNvSpPr/>
          <p:nvPr/>
        </p:nvSpPr>
        <p:spPr>
          <a:xfrm>
            <a:off x="1071216" y="4885720"/>
            <a:ext cx="10460383" cy="954107"/>
          </a:xfrm>
          <a:prstGeom prst="rect">
            <a:avLst/>
          </a:prstGeom>
        </p:spPr>
        <p:txBody>
          <a:bodyPr wrap="square">
            <a:spAutoFit/>
          </a:bodyPr>
          <a:lstStyle/>
          <a:p>
            <a:r>
              <a:rPr lang="en-US" altLang="zh-CN" sz="2800" dirty="0" smtClean="0"/>
              <a:t>	</a:t>
            </a:r>
            <a:r>
              <a:rPr lang="zh-CN" altLang="en-US" sz="2800" dirty="0" smtClean="0"/>
              <a:t>换句话说</a:t>
            </a:r>
            <a:r>
              <a:rPr lang="zh-CN" altLang="en-US" sz="2800" dirty="0"/>
              <a:t>，刚性转换仅仅是一种坐标转换，它以适当的方式保存距离和</a:t>
            </a:r>
            <a:r>
              <a:rPr lang="zh-CN" altLang="en-US" sz="2800" dirty="0" smtClean="0"/>
              <a:t>交叉结果。</a:t>
            </a:r>
            <a:endParaRPr lang="zh-CN" altLang="en-US" sz="2800"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51140" y="685800"/>
            <a:ext cx="8455025" cy="738664"/>
          </a:xfrm>
          <a:prstGeom prst="rect">
            <a:avLst/>
          </a:prstGeom>
        </p:spPr>
        <p:txBody>
          <a:bodyPr vert="horz" wrap="square" lIns="0" tIns="0" rIns="0" bIns="0" rtlCol="0">
            <a:spAutoFit/>
          </a:bodyPr>
          <a:lstStyle/>
          <a:p>
            <a:pPr marL="12700" algn="ctr">
              <a:lnSpc>
                <a:spcPct val="100000"/>
              </a:lnSpc>
            </a:pPr>
            <a:r>
              <a:rPr lang="zh-CN" altLang="en-US" sz="4800" spc="-5" dirty="0" smtClean="0"/>
              <a:t>构造刚性</a:t>
            </a:r>
            <a:r>
              <a:rPr lang="zh-CN" altLang="en-US" sz="4800" spc="-5" dirty="0"/>
              <a:t>转换</a:t>
            </a:r>
            <a:endParaRPr sz="4800" dirty="0"/>
          </a:p>
        </p:txBody>
      </p:sp>
      <p:sp>
        <p:nvSpPr>
          <p:cNvPr id="4" name="object 4"/>
          <p:cNvSpPr txBox="1">
            <a:spLocks noGrp="1"/>
          </p:cNvSpPr>
          <p:nvPr>
            <p:ph type="sldNum" sz="quarter" idx="7"/>
          </p:nvPr>
        </p:nvSpPr>
        <p:spPr>
          <a:prstGeom prst="rect">
            <a:avLst/>
          </a:prstGeom>
        </p:spPr>
        <p:txBody>
          <a:bodyPr vert="horz" wrap="square" lIns="0" tIns="22860" rIns="0" bIns="0" rtlCol="0">
            <a:spAutoFit/>
          </a:bodyPr>
          <a:lstStyle/>
          <a:p>
            <a:pPr marL="12700">
              <a:lnSpc>
                <a:spcPct val="100000"/>
              </a:lnSpc>
              <a:spcBef>
                <a:spcPts val="180"/>
              </a:spcBef>
            </a:pPr>
            <a:r>
              <a:rPr spc="-5" dirty="0"/>
              <a:t>Robo1x-3</a:t>
            </a:r>
            <a:r>
              <a:rPr spc="430" dirty="0"/>
              <a:t> </a:t>
            </a:r>
            <a:fld id="{81D60167-4931-47E6-BA6A-407CBD079E47}" type="slidenum">
              <a:rPr dirty="0"/>
              <a:t>41</a:t>
            </a:fld>
            <a:endParaRPr dirty="0"/>
          </a:p>
        </p:txBody>
      </p:sp>
      <p:sp>
        <p:nvSpPr>
          <p:cNvPr id="5" name="object 5"/>
          <p:cNvSpPr txBox="1">
            <a:spLocks noGrp="1"/>
          </p:cNvSpPr>
          <p:nvPr>
            <p:ph type="ftr" sz="quarter" idx="5"/>
          </p:nvPr>
        </p:nvSpPr>
        <p:spPr>
          <a:prstGeom prst="rect">
            <a:avLst/>
          </a:prstGeom>
        </p:spPr>
        <p:txBody>
          <a:bodyPr vert="horz" wrap="square" lIns="0" tIns="22860" rIns="0" bIns="0" rtlCol="0">
            <a:spAutoFit/>
          </a:bodyPr>
          <a:lstStyle/>
          <a:p>
            <a:pPr marL="12700">
              <a:lnSpc>
                <a:spcPct val="100000"/>
              </a:lnSpc>
              <a:spcBef>
                <a:spcPts val="180"/>
              </a:spcBef>
            </a:pPr>
            <a:r>
              <a:rPr spc="-5" dirty="0"/>
              <a:t>© University of</a:t>
            </a:r>
            <a:r>
              <a:rPr dirty="0"/>
              <a:t> </a:t>
            </a:r>
            <a:r>
              <a:rPr spc="-5" dirty="0"/>
              <a:t>Pennsylvania</a:t>
            </a:r>
          </a:p>
        </p:txBody>
      </p:sp>
      <p:sp>
        <p:nvSpPr>
          <p:cNvPr id="6" name="矩形 5"/>
          <p:cNvSpPr/>
          <p:nvPr/>
        </p:nvSpPr>
        <p:spPr>
          <a:xfrm>
            <a:off x="1382413" y="2514600"/>
            <a:ext cx="7366119" cy="523220"/>
          </a:xfrm>
          <a:prstGeom prst="rect">
            <a:avLst/>
          </a:prstGeom>
        </p:spPr>
        <p:txBody>
          <a:bodyPr wrap="none">
            <a:spAutoFit/>
          </a:bodyPr>
          <a:lstStyle/>
          <a:p>
            <a:r>
              <a:rPr lang="zh-CN" altLang="en-US" sz="2800" dirty="0"/>
              <a:t>我们可以用常用的矩阵乘法来组合刚性</a:t>
            </a:r>
            <a:r>
              <a:rPr lang="zh-CN" altLang="en-US" sz="2800" dirty="0" smtClean="0"/>
              <a:t>变换：</a:t>
            </a:r>
            <a:endParaRPr lang="zh-CN" altLang="en-US" sz="2800" dirty="0"/>
          </a:p>
        </p:txBody>
      </p:sp>
      <p:pic>
        <p:nvPicPr>
          <p:cNvPr id="7" name="图片 6"/>
          <p:cNvPicPr>
            <a:picLocks noChangeAspect="1"/>
          </p:cNvPicPr>
          <p:nvPr/>
        </p:nvPicPr>
        <p:blipFill>
          <a:blip r:embed="rId2"/>
          <a:stretch>
            <a:fillRect/>
          </a:stretch>
        </p:blipFill>
        <p:spPr>
          <a:xfrm>
            <a:off x="1270000" y="3447434"/>
            <a:ext cx="10070924" cy="1359436"/>
          </a:xfrm>
          <a:prstGeom prst="rect">
            <a:avLst/>
          </a:prstGeom>
        </p:spPr>
      </p:pic>
      <p:sp>
        <p:nvSpPr>
          <p:cNvPr id="8" name="矩形 7"/>
          <p:cNvSpPr/>
          <p:nvPr/>
        </p:nvSpPr>
        <p:spPr>
          <a:xfrm>
            <a:off x="1382412" y="5334000"/>
            <a:ext cx="7725192" cy="523220"/>
          </a:xfrm>
          <a:prstGeom prst="rect">
            <a:avLst/>
          </a:prstGeom>
        </p:spPr>
        <p:txBody>
          <a:bodyPr wrap="none">
            <a:spAutoFit/>
          </a:bodyPr>
          <a:lstStyle/>
          <a:p>
            <a:r>
              <a:rPr lang="zh-CN" altLang="en-US" sz="2800" dirty="0"/>
              <a:t>注意，两个刚性变换的乘积也是一个刚性</a:t>
            </a:r>
            <a:r>
              <a:rPr lang="zh-CN" altLang="en-US" sz="2800" dirty="0" smtClean="0"/>
              <a:t>变换。</a:t>
            </a:r>
            <a:endParaRPr lang="zh-CN" altLang="en-US" sz="2800"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82800" y="533400"/>
            <a:ext cx="8211591" cy="933717"/>
          </a:xfrm>
          <a:prstGeom prst="rect">
            <a:avLst/>
          </a:prstGeom>
        </p:spPr>
        <p:txBody>
          <a:bodyPr vert="horz" wrap="square" lIns="0" tIns="193167" rIns="0" bIns="0" rtlCol="0">
            <a:spAutoFit/>
          </a:bodyPr>
          <a:lstStyle/>
          <a:p>
            <a:pPr marL="212725" algn="ctr">
              <a:lnSpc>
                <a:spcPct val="100000"/>
              </a:lnSpc>
            </a:pPr>
            <a:r>
              <a:rPr lang="zh-CN" altLang="en-US" sz="4800" spc="-5" dirty="0"/>
              <a:t>反相刚性转换</a:t>
            </a:r>
            <a:endParaRPr sz="4800" dirty="0"/>
          </a:p>
        </p:txBody>
      </p:sp>
      <p:sp>
        <p:nvSpPr>
          <p:cNvPr id="4" name="object 4"/>
          <p:cNvSpPr txBox="1">
            <a:spLocks noGrp="1"/>
          </p:cNvSpPr>
          <p:nvPr>
            <p:ph type="sldNum" sz="quarter" idx="7"/>
          </p:nvPr>
        </p:nvSpPr>
        <p:spPr>
          <a:prstGeom prst="rect">
            <a:avLst/>
          </a:prstGeom>
        </p:spPr>
        <p:txBody>
          <a:bodyPr vert="horz" wrap="square" lIns="0" tIns="22860" rIns="0" bIns="0" rtlCol="0">
            <a:spAutoFit/>
          </a:bodyPr>
          <a:lstStyle/>
          <a:p>
            <a:pPr marL="12700">
              <a:lnSpc>
                <a:spcPct val="100000"/>
              </a:lnSpc>
              <a:spcBef>
                <a:spcPts val="180"/>
              </a:spcBef>
            </a:pPr>
            <a:r>
              <a:rPr spc="-5" dirty="0"/>
              <a:t>Robo1x-3</a:t>
            </a:r>
            <a:r>
              <a:rPr spc="430" dirty="0"/>
              <a:t> </a:t>
            </a:r>
            <a:fld id="{81D60167-4931-47E6-BA6A-407CBD079E47}" type="slidenum">
              <a:rPr dirty="0"/>
              <a:t>42</a:t>
            </a:fld>
            <a:endParaRPr dirty="0"/>
          </a:p>
        </p:txBody>
      </p:sp>
      <p:sp>
        <p:nvSpPr>
          <p:cNvPr id="5" name="object 5"/>
          <p:cNvSpPr txBox="1">
            <a:spLocks noGrp="1"/>
          </p:cNvSpPr>
          <p:nvPr>
            <p:ph type="ftr" sz="quarter" idx="5"/>
          </p:nvPr>
        </p:nvSpPr>
        <p:spPr>
          <a:prstGeom prst="rect">
            <a:avLst/>
          </a:prstGeom>
        </p:spPr>
        <p:txBody>
          <a:bodyPr vert="horz" wrap="square" lIns="0" tIns="22860" rIns="0" bIns="0" rtlCol="0">
            <a:spAutoFit/>
          </a:bodyPr>
          <a:lstStyle/>
          <a:p>
            <a:pPr marL="12700">
              <a:lnSpc>
                <a:spcPct val="100000"/>
              </a:lnSpc>
              <a:spcBef>
                <a:spcPts val="180"/>
              </a:spcBef>
            </a:pPr>
            <a:r>
              <a:rPr spc="-5" dirty="0"/>
              <a:t>© University of</a:t>
            </a:r>
            <a:r>
              <a:rPr dirty="0"/>
              <a:t> </a:t>
            </a:r>
            <a:r>
              <a:rPr spc="-5" dirty="0"/>
              <a:t>Pennsylvania</a:t>
            </a:r>
          </a:p>
        </p:txBody>
      </p:sp>
      <mc:AlternateContent xmlns:mc="http://schemas.openxmlformats.org/markup-compatibility/2006">
        <mc:Choice xmlns:a14="http://schemas.microsoft.com/office/drawing/2010/main" Requires="a14">
          <p:sp>
            <p:nvSpPr>
              <p:cNvPr id="6" name="矩形 5"/>
              <p:cNvSpPr/>
              <p:nvPr/>
            </p:nvSpPr>
            <p:spPr>
              <a:xfrm>
                <a:off x="1692795" y="2514600"/>
                <a:ext cx="8991600" cy="954107"/>
              </a:xfrm>
              <a:prstGeom prst="rect">
                <a:avLst/>
              </a:prstGeom>
            </p:spPr>
            <p:txBody>
              <a:bodyPr wrap="square">
                <a:spAutoFit/>
              </a:bodyPr>
              <a:lstStyle/>
              <a:p>
                <a:r>
                  <a:rPr lang="en-US" altLang="zh-CN" sz="2800" dirty="0" smtClean="0"/>
                  <a:t>	</a:t>
                </a:r>
                <a:r>
                  <a:rPr lang="zh-CN" altLang="en-US" sz="2800" dirty="0" smtClean="0"/>
                  <a:t>考虑</a:t>
                </a:r>
                <a:r>
                  <a:rPr lang="zh-CN" altLang="en-US" sz="2800" dirty="0"/>
                  <a:t>到两个坐标系之间的刚性变换，我们可以很容易地计算出逆变换，</a:t>
                </a:r>
                <a14:m>
                  <m:oMath xmlns:m="http://schemas.openxmlformats.org/officeDocument/2006/math">
                    <m:sSub>
                      <m:sSubPr>
                        <m:ctrlPr>
                          <a:rPr lang="en-US" altLang="zh-CN" sz="2800" i="1" dirty="0" smtClean="0">
                            <a:latin typeface="Cambria Math" panose="02040503050406030204" pitchFamily="18" charset="0"/>
                          </a:rPr>
                        </m:ctrlPr>
                      </m:sSubPr>
                      <m:e>
                        <m:r>
                          <a:rPr lang="en-US" altLang="zh-CN" sz="2800" i="1" dirty="0" smtClean="0">
                            <a:latin typeface="Cambria Math" panose="02040503050406030204" pitchFamily="18" charset="0"/>
                          </a:rPr>
                          <m:t>𝑔</m:t>
                        </m:r>
                      </m:e>
                      <m:sub>
                        <m:r>
                          <a:rPr lang="en-US" altLang="zh-CN" sz="2800" i="1" dirty="0" smtClean="0">
                            <a:latin typeface="Cambria Math" panose="02040503050406030204" pitchFamily="18" charset="0"/>
                          </a:rPr>
                          <m:t>𝑎𝑏</m:t>
                        </m:r>
                      </m:sub>
                    </m:sSub>
                  </m:oMath>
                </a14:m>
                <a:r>
                  <a:rPr lang="zh-CN" altLang="en-US" sz="2800" dirty="0"/>
                  <a:t>，</a:t>
                </a:r>
                <a:r>
                  <a:rPr lang="zh-CN" altLang="en-US" sz="2800" dirty="0" smtClean="0"/>
                  <a:t>如下：</a:t>
                </a:r>
                <a:endParaRPr lang="zh-CN" altLang="en-US" sz="2800" dirty="0"/>
              </a:p>
            </p:txBody>
          </p:sp>
        </mc:Choice>
        <mc:Fallback>
          <p:sp>
            <p:nvSpPr>
              <p:cNvPr id="6" name="矩形 5"/>
              <p:cNvSpPr>
                <a:spLocks noRot="1" noChangeAspect="1" noMove="1" noResize="1" noEditPoints="1" noAdjustHandles="1" noChangeArrowheads="1" noChangeShapeType="1" noTextEdit="1"/>
              </p:cNvSpPr>
              <p:nvPr/>
            </p:nvSpPr>
            <p:spPr>
              <a:xfrm>
                <a:off x="1692795" y="2514600"/>
                <a:ext cx="8991600" cy="954107"/>
              </a:xfrm>
              <a:prstGeom prst="rect">
                <a:avLst/>
              </a:prstGeom>
              <a:blipFill>
                <a:blip r:embed="rId2"/>
                <a:stretch>
                  <a:fillRect l="-1424" t="-9615" r="-203" b="-14103"/>
                </a:stretch>
              </a:blipFill>
            </p:spPr>
            <p:txBody>
              <a:bodyPr/>
              <a:lstStyle/>
              <a:p>
                <a:r>
                  <a:rPr lang="zh-CN" altLang="en-US">
                    <a:noFill/>
                  </a:rPr>
                  <a:t> </a:t>
                </a:r>
              </a:p>
            </p:txBody>
          </p:sp>
        </mc:Fallback>
      </mc:AlternateContent>
      <p:pic>
        <p:nvPicPr>
          <p:cNvPr id="7" name="图片 6"/>
          <p:cNvPicPr>
            <a:picLocks noChangeAspect="1"/>
          </p:cNvPicPr>
          <p:nvPr/>
        </p:nvPicPr>
        <p:blipFill>
          <a:blip r:embed="rId3"/>
          <a:stretch>
            <a:fillRect/>
          </a:stretch>
        </p:blipFill>
        <p:spPr>
          <a:xfrm>
            <a:off x="2311400" y="3982790"/>
            <a:ext cx="8231481" cy="1066800"/>
          </a:xfrm>
          <a:prstGeom prst="rect">
            <a:avLst/>
          </a:prstGeom>
        </p:spPr>
      </p:pic>
      <p:sp>
        <p:nvSpPr>
          <p:cNvPr id="8" name="矩形 7"/>
          <p:cNvSpPr/>
          <p:nvPr/>
        </p:nvSpPr>
        <p:spPr>
          <a:xfrm>
            <a:off x="2750798" y="5628182"/>
            <a:ext cx="6288901" cy="523220"/>
          </a:xfrm>
          <a:prstGeom prst="rect">
            <a:avLst/>
          </a:prstGeom>
        </p:spPr>
        <p:txBody>
          <a:bodyPr wrap="none">
            <a:spAutoFit/>
          </a:bodyPr>
          <a:lstStyle/>
          <a:p>
            <a:r>
              <a:rPr lang="zh-CN" altLang="en-US" sz="2800" dirty="0"/>
              <a:t>注意，刚性变换的逆也是一个刚性变换</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3143250">
              <a:lnSpc>
                <a:spcPct val="100000"/>
              </a:lnSpc>
            </a:pPr>
            <a:r>
              <a:rPr spc="-5" dirty="0"/>
              <a:t>SE(3)</a:t>
            </a:r>
          </a:p>
        </p:txBody>
      </p:sp>
      <p:sp>
        <p:nvSpPr>
          <p:cNvPr id="4" name="object 4"/>
          <p:cNvSpPr txBox="1">
            <a:spLocks noGrp="1"/>
          </p:cNvSpPr>
          <p:nvPr>
            <p:ph type="sldNum" sz="quarter" idx="7"/>
          </p:nvPr>
        </p:nvSpPr>
        <p:spPr>
          <a:prstGeom prst="rect">
            <a:avLst/>
          </a:prstGeom>
        </p:spPr>
        <p:txBody>
          <a:bodyPr vert="horz" wrap="square" lIns="0" tIns="22860" rIns="0" bIns="0" rtlCol="0">
            <a:spAutoFit/>
          </a:bodyPr>
          <a:lstStyle/>
          <a:p>
            <a:pPr marL="12700">
              <a:lnSpc>
                <a:spcPct val="100000"/>
              </a:lnSpc>
              <a:spcBef>
                <a:spcPts val="180"/>
              </a:spcBef>
            </a:pPr>
            <a:r>
              <a:rPr spc="-5" dirty="0"/>
              <a:t>Robo1x-3</a:t>
            </a:r>
            <a:r>
              <a:rPr spc="430" dirty="0"/>
              <a:t> </a:t>
            </a:r>
            <a:fld id="{81D60167-4931-47E6-BA6A-407CBD079E47}" type="slidenum">
              <a:rPr dirty="0"/>
              <a:t>43</a:t>
            </a:fld>
            <a:endParaRPr dirty="0"/>
          </a:p>
        </p:txBody>
      </p:sp>
      <p:sp>
        <p:nvSpPr>
          <p:cNvPr id="5" name="object 5"/>
          <p:cNvSpPr txBox="1">
            <a:spLocks noGrp="1"/>
          </p:cNvSpPr>
          <p:nvPr>
            <p:ph type="ftr" sz="quarter" idx="5"/>
          </p:nvPr>
        </p:nvSpPr>
        <p:spPr>
          <a:prstGeom prst="rect">
            <a:avLst/>
          </a:prstGeom>
        </p:spPr>
        <p:txBody>
          <a:bodyPr vert="horz" wrap="square" lIns="0" tIns="22860" rIns="0" bIns="0" rtlCol="0">
            <a:spAutoFit/>
          </a:bodyPr>
          <a:lstStyle/>
          <a:p>
            <a:pPr marL="12700">
              <a:lnSpc>
                <a:spcPct val="100000"/>
              </a:lnSpc>
              <a:spcBef>
                <a:spcPts val="180"/>
              </a:spcBef>
            </a:pPr>
            <a:r>
              <a:rPr spc="-5" dirty="0"/>
              <a:t>© University of</a:t>
            </a:r>
            <a:r>
              <a:rPr dirty="0"/>
              <a:t> </a:t>
            </a:r>
            <a:r>
              <a:rPr spc="-5" dirty="0"/>
              <a:t>Pennsylvania</a:t>
            </a:r>
          </a:p>
        </p:txBody>
      </p:sp>
      <mc:AlternateContent xmlns:mc="http://schemas.openxmlformats.org/markup-compatibility/2006">
        <mc:Choice xmlns:a14="http://schemas.microsoft.com/office/drawing/2010/main" Requires="a14">
          <p:sp>
            <p:nvSpPr>
              <p:cNvPr id="6" name="矩形 5"/>
              <p:cNvSpPr/>
              <p:nvPr/>
            </p:nvSpPr>
            <p:spPr>
              <a:xfrm>
                <a:off x="1016000" y="2590800"/>
                <a:ext cx="10437337" cy="1384995"/>
              </a:xfrm>
              <a:prstGeom prst="rect">
                <a:avLst/>
              </a:prstGeom>
            </p:spPr>
            <p:txBody>
              <a:bodyPr wrap="square">
                <a:spAutoFit/>
              </a:bodyPr>
              <a:lstStyle/>
              <a:p>
                <a:pPr marL="457200" indent="-457200">
                  <a:buFont typeface="Wingdings" panose="05000000000000000000" pitchFamily="2" charset="2"/>
                  <a:buChar char="l"/>
                </a:pPr>
                <a:r>
                  <a:rPr lang="zh-CN" altLang="en-US" sz="2800" dirty="0" smtClean="0"/>
                  <a:t>在</a:t>
                </a:r>
                <a:r>
                  <a:rPr lang="zh-CN" altLang="en-US" sz="2800" dirty="0"/>
                  <a:t>矩阵乘法运算的过程中，从一个组中得到的</a:t>
                </a:r>
                <a:r>
                  <a:rPr lang="en-US" altLang="zh-CN" sz="2800" dirty="0" smtClean="0"/>
                  <a:t>4x 4 </a:t>
                </a:r>
                <a:r>
                  <a:rPr lang="zh-CN" altLang="en-US" sz="2800" dirty="0" smtClean="0"/>
                  <a:t>矩阵如下， 其中</a:t>
                </a:r>
                <a14:m>
                  <m:oMath xmlns:m="http://schemas.openxmlformats.org/officeDocument/2006/math">
                    <m:r>
                      <a:rPr lang="en-US" altLang="zh-CN" sz="2800" i="1" dirty="0" smtClean="0">
                        <a:latin typeface="Cambria Math" panose="02040503050406030204" pitchFamily="18" charset="0"/>
                      </a:rPr>
                      <m:t>𝑅</m:t>
                    </m:r>
                    <m:r>
                      <a:rPr lang="en-US" altLang="zh-CN" sz="2800" i="1" dirty="0" smtClean="0">
                        <a:latin typeface="Cambria Math" panose="02040503050406030204" pitchFamily="18" charset="0"/>
                      </a:rPr>
                      <m:t>∈</m:t>
                    </m:r>
                    <m:r>
                      <m:rPr>
                        <m:sty m:val="p"/>
                      </m:rPr>
                      <a:rPr lang="en-US" altLang="zh-CN" sz="2800" i="1" dirty="0">
                        <a:latin typeface="Cambria Math" panose="02040503050406030204" pitchFamily="18" charset="0"/>
                      </a:rPr>
                      <m:t>S</m:t>
                    </m:r>
                    <m:r>
                      <a:rPr lang="en-US" altLang="zh-CN" sz="2800" i="1" dirty="0" smtClean="0">
                        <a:latin typeface="Cambria Math" panose="02040503050406030204" pitchFamily="18" charset="0"/>
                      </a:rPr>
                      <m:t>𝑂</m:t>
                    </m:r>
                    <m:d>
                      <m:dPr>
                        <m:ctrlPr>
                          <a:rPr lang="en-US" altLang="zh-CN" sz="2800" i="1" dirty="0" smtClean="0">
                            <a:latin typeface="Cambria Math" panose="02040503050406030204" pitchFamily="18" charset="0"/>
                          </a:rPr>
                        </m:ctrlPr>
                      </m:dPr>
                      <m:e>
                        <m:r>
                          <a:rPr lang="en-US" altLang="zh-CN" sz="2800" i="1" dirty="0" smtClean="0">
                            <a:latin typeface="Cambria Math" panose="02040503050406030204" pitchFamily="18" charset="0"/>
                          </a:rPr>
                          <m:t>3</m:t>
                        </m:r>
                      </m:e>
                    </m:d>
                  </m:oMath>
                </a14:m>
                <a:r>
                  <a:rPr lang="zh-CN" altLang="en-US" sz="2800" dirty="0"/>
                  <a:t>和</a:t>
                </a:r>
                <a14:m>
                  <m:oMath xmlns:m="http://schemas.openxmlformats.org/officeDocument/2006/math">
                    <m:r>
                      <a:rPr lang="en-US" altLang="zh-CN" sz="2800" i="1" dirty="0" smtClean="0">
                        <a:latin typeface="Cambria Math" panose="02040503050406030204" pitchFamily="18" charset="0"/>
                      </a:rPr>
                      <m:t>𝑡</m:t>
                    </m:r>
                    <m:r>
                      <a:rPr lang="en-US" altLang="zh-CN" sz="2800" i="1" dirty="0" smtClean="0">
                        <a:latin typeface="Cambria Math" panose="02040503050406030204" pitchFamily="18" charset="0"/>
                      </a:rPr>
                      <m:t>∈</m:t>
                    </m:r>
                    <m:sSup>
                      <m:sSupPr>
                        <m:ctrlPr>
                          <a:rPr lang="en-US" altLang="zh-CN" sz="2800" i="1" dirty="0" smtClean="0">
                            <a:latin typeface="Cambria Math" panose="02040503050406030204" pitchFamily="18" charset="0"/>
                          </a:rPr>
                        </m:ctrlPr>
                      </m:sSupPr>
                      <m:e>
                        <m:r>
                          <a:rPr lang="en-US" altLang="zh-CN" sz="2800" i="1" dirty="0" smtClean="0">
                            <a:latin typeface="Cambria Math" panose="02040503050406030204" pitchFamily="18" charset="0"/>
                          </a:rPr>
                          <m:t>𝑅</m:t>
                        </m:r>
                      </m:e>
                      <m:sup>
                        <m:r>
                          <a:rPr lang="en-US" altLang="zh-CN" sz="2800" i="1" dirty="0" smtClean="0">
                            <a:latin typeface="Cambria Math" panose="02040503050406030204" pitchFamily="18" charset="0"/>
                          </a:rPr>
                          <m:t>3</m:t>
                        </m:r>
                      </m:sup>
                    </m:sSup>
                  </m:oMath>
                </a14:m>
                <a:r>
                  <a:rPr lang="zh-CN" altLang="en-US" sz="2800" dirty="0"/>
                  <a:t>来自于一个组</a:t>
                </a:r>
                <a:r>
                  <a:rPr lang="zh-CN" altLang="en-US" sz="2800" dirty="0" smtClean="0"/>
                  <a:t>。这个</a:t>
                </a:r>
                <a:r>
                  <a:rPr lang="zh-CN" altLang="en-US" sz="2800" dirty="0"/>
                  <a:t>组被称为</a:t>
                </a:r>
                <a14:m>
                  <m:oMath xmlns:m="http://schemas.openxmlformats.org/officeDocument/2006/math">
                    <m:sSup>
                      <m:sSupPr>
                        <m:ctrlPr>
                          <a:rPr lang="en-US" altLang="zh-CN" sz="2800" i="1" dirty="0">
                            <a:latin typeface="Cambria Math" panose="02040503050406030204" pitchFamily="18" charset="0"/>
                          </a:rPr>
                        </m:ctrlPr>
                      </m:sSupPr>
                      <m:e>
                        <m:r>
                          <a:rPr lang="en-US" altLang="zh-CN" sz="2800" i="1" dirty="0">
                            <a:latin typeface="Cambria Math" panose="02040503050406030204" pitchFamily="18" charset="0"/>
                          </a:rPr>
                          <m:t>𝑅</m:t>
                        </m:r>
                      </m:e>
                      <m:sup>
                        <m:r>
                          <a:rPr lang="en-US" altLang="zh-CN" sz="2800" i="1" dirty="0">
                            <a:latin typeface="Cambria Math" panose="02040503050406030204" pitchFamily="18" charset="0"/>
                          </a:rPr>
                          <m:t>3</m:t>
                        </m:r>
                      </m:sup>
                    </m:sSup>
                  </m:oMath>
                </a14:m>
                <a:r>
                  <a:rPr lang="zh-CN" altLang="en-US" sz="2800" dirty="0"/>
                  <a:t>或</a:t>
                </a:r>
                <a:r>
                  <a:rPr lang="en-US" altLang="zh-CN" sz="2800" dirty="0"/>
                  <a:t>SE(3)</a:t>
                </a:r>
                <a:r>
                  <a:rPr lang="zh-CN" altLang="en-US" sz="2800" dirty="0"/>
                  <a:t>中的特殊的欧氏群，并表示三维空间上的刚性转换</a:t>
                </a:r>
                <a:r>
                  <a:rPr lang="zh-CN" altLang="en-US" sz="2800" dirty="0" smtClean="0"/>
                  <a:t>集。</a:t>
                </a:r>
                <a:endParaRPr lang="zh-CN" altLang="en-US" sz="2800" dirty="0"/>
              </a:p>
            </p:txBody>
          </p:sp>
        </mc:Choice>
        <mc:Fallback>
          <p:sp>
            <p:nvSpPr>
              <p:cNvPr id="6" name="矩形 5"/>
              <p:cNvSpPr>
                <a:spLocks noRot="1" noChangeAspect="1" noMove="1" noResize="1" noEditPoints="1" noAdjustHandles="1" noChangeArrowheads="1" noChangeShapeType="1" noTextEdit="1"/>
              </p:cNvSpPr>
              <p:nvPr/>
            </p:nvSpPr>
            <p:spPr>
              <a:xfrm>
                <a:off x="1016000" y="2590800"/>
                <a:ext cx="10437337" cy="1384995"/>
              </a:xfrm>
              <a:prstGeom prst="rect">
                <a:avLst/>
              </a:prstGeom>
              <a:blipFill>
                <a:blip r:embed="rId2"/>
                <a:stretch>
                  <a:fillRect l="-1051" t="-6167" r="-175" b="-9692"/>
                </a:stretch>
              </a:blipFill>
            </p:spPr>
            <p:txBody>
              <a:bodyPr/>
              <a:lstStyle/>
              <a:p>
                <a:r>
                  <a:rPr lang="zh-CN" altLang="en-US">
                    <a:noFill/>
                  </a:rPr>
                  <a:t> </a:t>
                </a:r>
              </a:p>
            </p:txBody>
          </p:sp>
        </mc:Fallback>
      </mc:AlternateContent>
      <p:pic>
        <p:nvPicPr>
          <p:cNvPr id="7" name="图片 6"/>
          <p:cNvPicPr>
            <a:picLocks noChangeAspect="1"/>
          </p:cNvPicPr>
          <p:nvPr/>
        </p:nvPicPr>
        <p:blipFill>
          <a:blip r:embed="rId3"/>
          <a:stretch>
            <a:fillRect/>
          </a:stretch>
        </p:blipFill>
        <p:spPr>
          <a:xfrm>
            <a:off x="4292600" y="4267200"/>
            <a:ext cx="3212523" cy="1066800"/>
          </a:xfrm>
          <a:prstGeom prst="rect">
            <a:avLst/>
          </a:prstGeom>
        </p:spPr>
      </p:pic>
      <p:sp>
        <p:nvSpPr>
          <p:cNvPr id="8" name="矩形 7"/>
          <p:cNvSpPr/>
          <p:nvPr/>
        </p:nvSpPr>
        <p:spPr>
          <a:xfrm>
            <a:off x="1016000" y="6400800"/>
            <a:ext cx="8382000" cy="1815882"/>
          </a:xfrm>
          <a:prstGeom prst="rect">
            <a:avLst/>
          </a:prstGeom>
        </p:spPr>
        <p:txBody>
          <a:bodyPr wrap="square">
            <a:spAutoFit/>
          </a:bodyPr>
          <a:lstStyle/>
          <a:p>
            <a:pPr marL="457200" indent="-457200">
              <a:buFont typeface="Wingdings" panose="05000000000000000000" pitchFamily="2" charset="2"/>
              <a:buChar char="l"/>
            </a:pPr>
            <a:r>
              <a:rPr lang="zh-CN" altLang="en-US" sz="2800" dirty="0"/>
              <a:t>注意，两个刚性变换的乘积是一个严格的</a:t>
            </a:r>
            <a:r>
              <a:rPr lang="zh-CN" altLang="en-US" sz="2800" dirty="0" smtClean="0"/>
              <a:t>变换</a:t>
            </a:r>
            <a:endParaRPr lang="en-US" altLang="zh-CN" sz="2800" dirty="0" smtClean="0"/>
          </a:p>
          <a:p>
            <a:endParaRPr lang="en-US" altLang="zh-CN" sz="2800" dirty="0" smtClean="0"/>
          </a:p>
          <a:p>
            <a:pPr marL="457200" indent="-457200">
              <a:buFont typeface="Wingdings" panose="05000000000000000000" pitchFamily="2" charset="2"/>
              <a:buChar char="l"/>
            </a:pPr>
            <a:r>
              <a:rPr lang="zh-CN" altLang="en-US" sz="2800" dirty="0">
                <a:solidFill>
                  <a:prstClr val="black"/>
                </a:solidFill>
              </a:rPr>
              <a:t>注意，刚性变换的逆是一个刚性变换</a:t>
            </a:r>
          </a:p>
          <a:p>
            <a:endParaRPr lang="en-US" altLang="zh-CN" sz="2800" dirty="0" smtClean="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62869" y="375919"/>
            <a:ext cx="9271635" cy="923330"/>
          </a:xfrm>
          <a:prstGeom prst="rect">
            <a:avLst/>
          </a:prstGeom>
        </p:spPr>
        <p:txBody>
          <a:bodyPr vert="horz" wrap="square" lIns="0" tIns="0" rIns="0" bIns="0" rtlCol="0">
            <a:spAutoFit/>
          </a:bodyPr>
          <a:lstStyle/>
          <a:p>
            <a:pPr marL="12700" algn="ctr">
              <a:lnSpc>
                <a:spcPct val="100000"/>
              </a:lnSpc>
            </a:pPr>
            <a:r>
              <a:rPr sz="6000" spc="-5" dirty="0"/>
              <a:t>SE(3) </a:t>
            </a:r>
            <a:r>
              <a:rPr lang="zh-CN" altLang="en-US" sz="6000" spc="-5" dirty="0" smtClean="0"/>
              <a:t>和矩阵</a:t>
            </a:r>
            <a:r>
              <a:rPr lang="zh-CN" altLang="en-US" sz="6000" spc="-5" dirty="0"/>
              <a:t>指数</a:t>
            </a:r>
            <a:endParaRPr sz="6000" dirty="0"/>
          </a:p>
        </p:txBody>
      </p:sp>
      <p:sp>
        <p:nvSpPr>
          <p:cNvPr id="4" name="object 4"/>
          <p:cNvSpPr txBox="1">
            <a:spLocks noGrp="1"/>
          </p:cNvSpPr>
          <p:nvPr>
            <p:ph type="sldNum" sz="quarter" idx="7"/>
          </p:nvPr>
        </p:nvSpPr>
        <p:spPr>
          <a:prstGeom prst="rect">
            <a:avLst/>
          </a:prstGeom>
        </p:spPr>
        <p:txBody>
          <a:bodyPr vert="horz" wrap="square" lIns="0" tIns="22860" rIns="0" bIns="0" rtlCol="0">
            <a:spAutoFit/>
          </a:bodyPr>
          <a:lstStyle/>
          <a:p>
            <a:pPr marL="12700">
              <a:lnSpc>
                <a:spcPct val="100000"/>
              </a:lnSpc>
              <a:spcBef>
                <a:spcPts val="180"/>
              </a:spcBef>
            </a:pPr>
            <a:r>
              <a:rPr spc="-5" dirty="0"/>
              <a:t>Robo1x-3</a:t>
            </a:r>
            <a:r>
              <a:rPr spc="430" dirty="0"/>
              <a:t> </a:t>
            </a:r>
            <a:fld id="{81D60167-4931-47E6-BA6A-407CBD079E47}" type="slidenum">
              <a:rPr dirty="0"/>
              <a:t>44</a:t>
            </a:fld>
            <a:endParaRPr dirty="0"/>
          </a:p>
        </p:txBody>
      </p:sp>
      <p:sp>
        <p:nvSpPr>
          <p:cNvPr id="5" name="object 5"/>
          <p:cNvSpPr txBox="1">
            <a:spLocks noGrp="1"/>
          </p:cNvSpPr>
          <p:nvPr>
            <p:ph type="ftr" sz="quarter" idx="5"/>
          </p:nvPr>
        </p:nvSpPr>
        <p:spPr>
          <a:prstGeom prst="rect">
            <a:avLst/>
          </a:prstGeom>
        </p:spPr>
        <p:txBody>
          <a:bodyPr vert="horz" wrap="square" lIns="0" tIns="22860" rIns="0" bIns="0" rtlCol="0">
            <a:spAutoFit/>
          </a:bodyPr>
          <a:lstStyle/>
          <a:p>
            <a:pPr marL="12700">
              <a:lnSpc>
                <a:spcPct val="100000"/>
              </a:lnSpc>
              <a:spcBef>
                <a:spcPts val="180"/>
              </a:spcBef>
            </a:pPr>
            <a:r>
              <a:rPr spc="-5" dirty="0"/>
              <a:t>© University of</a:t>
            </a:r>
            <a:r>
              <a:rPr dirty="0"/>
              <a:t> </a:t>
            </a:r>
            <a:r>
              <a:rPr spc="-5" dirty="0"/>
              <a:t>Pennsylvania</a:t>
            </a:r>
          </a:p>
        </p:txBody>
      </p:sp>
      <p:sp>
        <p:nvSpPr>
          <p:cNvPr id="6" name="矩形 5"/>
          <p:cNvSpPr/>
          <p:nvPr/>
        </p:nvSpPr>
        <p:spPr>
          <a:xfrm>
            <a:off x="1421425" y="2362200"/>
            <a:ext cx="9067800" cy="954107"/>
          </a:xfrm>
          <a:prstGeom prst="rect">
            <a:avLst/>
          </a:prstGeom>
        </p:spPr>
        <p:txBody>
          <a:bodyPr wrap="square">
            <a:spAutoFit/>
          </a:bodyPr>
          <a:lstStyle/>
          <a:p>
            <a:pPr marL="285750" indent="-285750">
              <a:buFont typeface="Wingdings" panose="05000000000000000000" pitchFamily="2" charset="2"/>
              <a:buChar char="l"/>
            </a:pPr>
            <a:r>
              <a:rPr lang="en-US" altLang="zh-CN" sz="2800" dirty="0"/>
              <a:t>SE(3)</a:t>
            </a:r>
            <a:r>
              <a:rPr lang="zh-CN" altLang="en-US" sz="2800" dirty="0"/>
              <a:t>的每个元素都可以表示为一个适当的矩阵的指数。</a:t>
            </a:r>
          </a:p>
          <a:p>
            <a:r>
              <a:rPr lang="zh-CN" altLang="en-US" sz="2800" dirty="0" smtClean="0"/>
              <a:t>   更</a:t>
            </a:r>
            <a:r>
              <a:rPr lang="zh-CN" altLang="en-US" sz="2800" dirty="0"/>
              <a:t>具体地说，</a:t>
            </a:r>
            <a:r>
              <a:rPr lang="en-US" altLang="zh-CN" sz="2800" dirty="0"/>
              <a:t>SE(3)</a:t>
            </a:r>
            <a:r>
              <a:rPr lang="zh-CN" altLang="en-US" sz="2800" dirty="0"/>
              <a:t>的每个元素都可以如下所写</a:t>
            </a:r>
            <a:r>
              <a:rPr lang="en-US" altLang="zh-CN" sz="2800" dirty="0"/>
              <a:t>:</a:t>
            </a:r>
            <a:endParaRPr lang="zh-CN" altLang="en-US" sz="2800" dirty="0"/>
          </a:p>
        </p:txBody>
      </p:sp>
      <p:pic>
        <p:nvPicPr>
          <p:cNvPr id="7" name="图片 6"/>
          <p:cNvPicPr>
            <a:picLocks noChangeAspect="1"/>
          </p:cNvPicPr>
          <p:nvPr/>
        </p:nvPicPr>
        <p:blipFill>
          <a:blip r:embed="rId2"/>
          <a:stretch>
            <a:fillRect/>
          </a:stretch>
        </p:blipFill>
        <p:spPr>
          <a:xfrm>
            <a:off x="2750798" y="3505200"/>
            <a:ext cx="5470769" cy="1219200"/>
          </a:xfrm>
          <a:prstGeom prst="rect">
            <a:avLst/>
          </a:prstGeom>
        </p:spPr>
      </p:pic>
      <p:sp>
        <p:nvSpPr>
          <p:cNvPr id="8" name="文本框 7"/>
          <p:cNvSpPr txBox="1"/>
          <p:nvPr/>
        </p:nvSpPr>
        <p:spPr>
          <a:xfrm>
            <a:off x="1625600" y="5410200"/>
            <a:ext cx="902811" cy="523220"/>
          </a:xfrm>
          <a:prstGeom prst="rect">
            <a:avLst/>
          </a:prstGeom>
          <a:noFill/>
        </p:spPr>
        <p:txBody>
          <a:bodyPr wrap="none" rtlCol="0">
            <a:spAutoFit/>
          </a:bodyPr>
          <a:lstStyle/>
          <a:p>
            <a:r>
              <a:rPr lang="zh-CN" altLang="en-US" sz="2800" dirty="0" smtClean="0"/>
              <a:t>这里</a:t>
            </a:r>
            <a:endParaRPr lang="zh-CN" altLang="en-US" sz="2800" dirty="0"/>
          </a:p>
        </p:txBody>
      </p:sp>
      <p:pic>
        <p:nvPicPr>
          <p:cNvPr id="9" name="图片 8"/>
          <p:cNvPicPr>
            <a:picLocks noChangeAspect="1"/>
          </p:cNvPicPr>
          <p:nvPr/>
        </p:nvPicPr>
        <p:blipFill>
          <a:blip r:embed="rId3"/>
          <a:stretch>
            <a:fillRect/>
          </a:stretch>
        </p:blipFill>
        <p:spPr>
          <a:xfrm>
            <a:off x="2528411" y="5428093"/>
            <a:ext cx="1422337" cy="447348"/>
          </a:xfrm>
          <a:prstGeom prst="rect">
            <a:avLst/>
          </a:prstGeom>
        </p:spPr>
      </p:pic>
      <p:pic>
        <p:nvPicPr>
          <p:cNvPr id="10" name="图片 9"/>
          <p:cNvPicPr>
            <a:picLocks noChangeAspect="1"/>
          </p:cNvPicPr>
          <p:nvPr/>
        </p:nvPicPr>
        <p:blipFill>
          <a:blip r:embed="rId4"/>
          <a:stretch>
            <a:fillRect/>
          </a:stretch>
        </p:blipFill>
        <p:spPr>
          <a:xfrm>
            <a:off x="4978400" y="4724400"/>
            <a:ext cx="4307093" cy="1788062"/>
          </a:xfrm>
          <a:prstGeom prst="rect">
            <a:avLst/>
          </a:prstGeom>
        </p:spPr>
      </p:pic>
      <p:sp>
        <p:nvSpPr>
          <p:cNvPr id="11" name="文本框 10"/>
          <p:cNvSpPr txBox="1"/>
          <p:nvPr/>
        </p:nvSpPr>
        <p:spPr>
          <a:xfrm>
            <a:off x="3950748" y="5383575"/>
            <a:ext cx="902811" cy="523220"/>
          </a:xfrm>
          <a:prstGeom prst="rect">
            <a:avLst/>
          </a:prstGeom>
          <a:noFill/>
        </p:spPr>
        <p:txBody>
          <a:bodyPr wrap="none" rtlCol="0">
            <a:spAutoFit/>
          </a:bodyPr>
          <a:lstStyle/>
          <a:p>
            <a:r>
              <a:rPr lang="zh-CN" altLang="en-US" sz="2800" dirty="0" smtClean="0"/>
              <a:t>并且</a:t>
            </a:r>
            <a:endParaRPr lang="zh-CN" altLang="en-US" sz="28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96604" y="279336"/>
            <a:ext cx="8211591" cy="1107996"/>
          </a:xfrm>
          <a:prstGeom prst="rect">
            <a:avLst/>
          </a:prstGeom>
        </p:spPr>
        <p:txBody>
          <a:bodyPr vert="horz" wrap="square" lIns="0" tIns="0" rIns="0" bIns="0" rtlCol="0">
            <a:spAutoFit/>
          </a:bodyPr>
          <a:lstStyle/>
          <a:p>
            <a:pPr marL="12065">
              <a:lnSpc>
                <a:spcPct val="100000"/>
              </a:lnSpc>
            </a:pPr>
            <a:r>
              <a:rPr lang="zh-CN" altLang="en-US" spc="-5" dirty="0" smtClean="0">
                <a:solidFill>
                  <a:prstClr val="black"/>
                </a:solidFill>
              </a:rPr>
              <a:t>         刚性</a:t>
            </a:r>
            <a:r>
              <a:rPr lang="zh-CN" altLang="en-US" spc="-5" dirty="0">
                <a:solidFill>
                  <a:prstClr val="black"/>
                </a:solidFill>
              </a:rPr>
              <a:t>转换</a:t>
            </a:r>
            <a:endParaRPr spc="-5" dirty="0"/>
          </a:p>
        </p:txBody>
      </p:sp>
      <p:sp>
        <p:nvSpPr>
          <p:cNvPr id="4" name="object 4"/>
          <p:cNvSpPr txBox="1">
            <a:spLocks noGrp="1"/>
          </p:cNvSpPr>
          <p:nvPr>
            <p:ph type="sldNum" sz="quarter" idx="7"/>
          </p:nvPr>
        </p:nvSpPr>
        <p:spPr>
          <a:prstGeom prst="rect">
            <a:avLst/>
          </a:prstGeom>
        </p:spPr>
        <p:txBody>
          <a:bodyPr vert="horz" wrap="square" lIns="0" tIns="22860" rIns="0" bIns="0" rtlCol="0">
            <a:spAutoFit/>
          </a:bodyPr>
          <a:lstStyle/>
          <a:p>
            <a:pPr marL="69850">
              <a:lnSpc>
                <a:spcPct val="100000"/>
              </a:lnSpc>
              <a:spcBef>
                <a:spcPts val="180"/>
              </a:spcBef>
            </a:pPr>
            <a:r>
              <a:rPr spc="-5" dirty="0"/>
              <a:t>Robo1x-3</a:t>
            </a:r>
            <a:r>
              <a:rPr spc="430" dirty="0"/>
              <a:t> </a:t>
            </a:r>
            <a:fld id="{81D60167-4931-47E6-BA6A-407CBD079E47}" type="slidenum">
              <a:rPr dirty="0"/>
              <a:t>5</a:t>
            </a:fld>
            <a:endParaRPr dirty="0"/>
          </a:p>
        </p:txBody>
      </p:sp>
      <p:sp>
        <p:nvSpPr>
          <p:cNvPr id="5" name="object 5"/>
          <p:cNvSpPr txBox="1">
            <a:spLocks noGrp="1"/>
          </p:cNvSpPr>
          <p:nvPr>
            <p:ph type="ftr" sz="quarter" idx="5"/>
          </p:nvPr>
        </p:nvSpPr>
        <p:spPr>
          <a:prstGeom prst="rect">
            <a:avLst/>
          </a:prstGeom>
        </p:spPr>
        <p:txBody>
          <a:bodyPr vert="horz" wrap="square" lIns="0" tIns="22860" rIns="0" bIns="0" rtlCol="0">
            <a:spAutoFit/>
          </a:bodyPr>
          <a:lstStyle/>
          <a:p>
            <a:pPr marL="12700">
              <a:lnSpc>
                <a:spcPct val="100000"/>
              </a:lnSpc>
              <a:spcBef>
                <a:spcPts val="180"/>
              </a:spcBef>
            </a:pPr>
            <a:r>
              <a:rPr spc="-5" dirty="0"/>
              <a:t>© University of</a:t>
            </a:r>
            <a:r>
              <a:rPr dirty="0"/>
              <a:t> </a:t>
            </a:r>
            <a:r>
              <a:rPr spc="-5" dirty="0"/>
              <a:t>Pennsylvania</a:t>
            </a:r>
          </a:p>
        </p:txBody>
      </p:sp>
      <p:sp>
        <p:nvSpPr>
          <p:cNvPr id="6" name="矩形 5"/>
          <p:cNvSpPr/>
          <p:nvPr/>
        </p:nvSpPr>
        <p:spPr>
          <a:xfrm>
            <a:off x="1701800" y="2209800"/>
            <a:ext cx="10210800" cy="523220"/>
          </a:xfrm>
          <a:prstGeom prst="rect">
            <a:avLst/>
          </a:prstGeom>
        </p:spPr>
        <p:txBody>
          <a:bodyPr wrap="square">
            <a:spAutoFit/>
          </a:bodyPr>
          <a:lstStyle/>
          <a:p>
            <a:r>
              <a:rPr lang="zh-CN" altLang="en-US" sz="2800" dirty="0" smtClean="0"/>
              <a:t>可以看出，所有的刚性转换都可以如下所示</a:t>
            </a:r>
            <a:r>
              <a:rPr lang="en-US" altLang="zh-CN" sz="2800" dirty="0" smtClean="0"/>
              <a:t>:</a:t>
            </a:r>
            <a:endParaRPr lang="zh-CN" altLang="en-US" sz="2800" dirty="0"/>
          </a:p>
        </p:txBody>
      </p:sp>
      <p:pic>
        <p:nvPicPr>
          <p:cNvPr id="7" name="图片 6"/>
          <p:cNvPicPr>
            <a:picLocks noChangeAspect="1"/>
          </p:cNvPicPr>
          <p:nvPr/>
        </p:nvPicPr>
        <p:blipFill>
          <a:blip r:embed="rId2"/>
          <a:stretch>
            <a:fillRect/>
          </a:stretch>
        </p:blipFill>
        <p:spPr>
          <a:xfrm>
            <a:off x="2770965" y="3002803"/>
            <a:ext cx="8384064" cy="673612"/>
          </a:xfrm>
          <a:prstGeom prst="rect">
            <a:avLst/>
          </a:prstGeom>
        </p:spPr>
      </p:pic>
      <p:sp>
        <p:nvSpPr>
          <p:cNvPr id="8" name="矩形 7"/>
          <p:cNvSpPr/>
          <p:nvPr/>
        </p:nvSpPr>
        <p:spPr>
          <a:xfrm>
            <a:off x="1701800" y="3946199"/>
            <a:ext cx="9453229" cy="523220"/>
          </a:xfrm>
          <a:prstGeom prst="rect">
            <a:avLst/>
          </a:prstGeom>
        </p:spPr>
        <p:txBody>
          <a:bodyPr wrap="none">
            <a:spAutoFit/>
          </a:bodyPr>
          <a:lstStyle/>
          <a:p>
            <a:r>
              <a:rPr lang="zh-CN" altLang="en-US" sz="2800" dirty="0" smtClean="0"/>
              <a:t>在这个方程中，矩阵</a:t>
            </a:r>
            <a:r>
              <a:rPr lang="en-US" altLang="zh-CN" sz="2800" dirty="0" smtClean="0"/>
              <a:t>R</a:t>
            </a:r>
            <a:r>
              <a:rPr lang="zh-CN" altLang="en-US" sz="2800" dirty="0" smtClean="0"/>
              <a:t>，被称为旋转矩阵，有以下特殊性质</a:t>
            </a:r>
            <a:r>
              <a:rPr lang="en-US" altLang="zh-CN" sz="2800" dirty="0" smtClean="0"/>
              <a:t>:</a:t>
            </a:r>
            <a:endParaRPr lang="zh-CN" altLang="en-US" sz="2800" dirty="0"/>
          </a:p>
        </p:txBody>
      </p:sp>
      <p:pic>
        <p:nvPicPr>
          <p:cNvPr id="9" name="图片 8"/>
          <p:cNvPicPr>
            <a:picLocks noChangeAspect="1"/>
          </p:cNvPicPr>
          <p:nvPr/>
        </p:nvPicPr>
        <p:blipFill>
          <a:blip r:embed="rId3"/>
          <a:stretch>
            <a:fillRect/>
          </a:stretch>
        </p:blipFill>
        <p:spPr>
          <a:xfrm>
            <a:off x="2616200" y="4932161"/>
            <a:ext cx="5668924" cy="664327"/>
          </a:xfrm>
          <a:prstGeom prst="rect">
            <a:avLst/>
          </a:prstGeom>
        </p:spPr>
      </p:pic>
      <p:pic>
        <p:nvPicPr>
          <p:cNvPr id="10" name="图片 9"/>
          <p:cNvPicPr>
            <a:picLocks noChangeAspect="1"/>
          </p:cNvPicPr>
          <p:nvPr/>
        </p:nvPicPr>
        <p:blipFill>
          <a:blip r:embed="rId4"/>
          <a:stretch>
            <a:fillRect/>
          </a:stretch>
        </p:blipFill>
        <p:spPr>
          <a:xfrm>
            <a:off x="2822244" y="5732838"/>
            <a:ext cx="7212339" cy="533713"/>
          </a:xfrm>
          <a:prstGeom prst="rect">
            <a:avLst/>
          </a:prstGeom>
        </p:spPr>
      </p:pic>
      <p:pic>
        <p:nvPicPr>
          <p:cNvPr id="11" name="图片 10"/>
          <p:cNvPicPr>
            <a:picLocks noChangeAspect="1"/>
          </p:cNvPicPr>
          <p:nvPr/>
        </p:nvPicPr>
        <p:blipFill>
          <a:blip r:embed="rId5"/>
          <a:stretch>
            <a:fillRect/>
          </a:stretch>
        </p:blipFill>
        <p:spPr>
          <a:xfrm>
            <a:off x="2786426" y="6601883"/>
            <a:ext cx="4036235" cy="537197"/>
          </a:xfrm>
          <a:prstGeom prst="rect">
            <a:avLst/>
          </a:prstGeom>
        </p:spPr>
      </p:pic>
      <p:sp>
        <p:nvSpPr>
          <p:cNvPr id="12" name="矩形 11"/>
          <p:cNvSpPr/>
          <p:nvPr/>
        </p:nvSpPr>
        <p:spPr>
          <a:xfrm>
            <a:off x="7035800" y="6615860"/>
            <a:ext cx="3639846" cy="523220"/>
          </a:xfrm>
          <a:prstGeom prst="rect">
            <a:avLst/>
          </a:prstGeom>
        </p:spPr>
        <p:txBody>
          <a:bodyPr wrap="square">
            <a:spAutoFit/>
          </a:bodyPr>
          <a:lstStyle/>
          <a:p>
            <a:r>
              <a:rPr lang="zh-CN" altLang="en-US" sz="2800" dirty="0" smtClean="0"/>
              <a:t>所有列都是单位长度</a:t>
            </a:r>
            <a:endParaRPr lang="zh-CN" altLang="en-US" sz="2800" dirty="0"/>
          </a:p>
        </p:txBody>
      </p:sp>
      <p:pic>
        <p:nvPicPr>
          <p:cNvPr id="13" name="图片 12"/>
          <p:cNvPicPr>
            <a:picLocks noChangeAspect="1"/>
          </p:cNvPicPr>
          <p:nvPr/>
        </p:nvPicPr>
        <p:blipFill>
          <a:blip r:embed="rId6"/>
          <a:stretch>
            <a:fillRect/>
          </a:stretch>
        </p:blipFill>
        <p:spPr>
          <a:xfrm>
            <a:off x="2786426" y="7427641"/>
            <a:ext cx="4150686" cy="602971"/>
          </a:xfrm>
          <a:prstGeom prst="rect">
            <a:avLst/>
          </a:prstGeom>
        </p:spPr>
      </p:pic>
      <p:pic>
        <p:nvPicPr>
          <p:cNvPr id="14" name="图片 13"/>
          <p:cNvPicPr>
            <a:picLocks noChangeAspect="1"/>
          </p:cNvPicPr>
          <p:nvPr/>
        </p:nvPicPr>
        <p:blipFill>
          <a:blip r:embed="rId7"/>
          <a:stretch>
            <a:fillRect/>
          </a:stretch>
        </p:blipFill>
        <p:spPr>
          <a:xfrm>
            <a:off x="6937112" y="7367992"/>
            <a:ext cx="2901948" cy="749873"/>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96604" y="279336"/>
            <a:ext cx="8211591" cy="1107996"/>
          </a:xfrm>
          <a:prstGeom prst="rect">
            <a:avLst/>
          </a:prstGeom>
        </p:spPr>
        <p:txBody>
          <a:bodyPr vert="horz" wrap="square" lIns="0" tIns="0" rIns="0" bIns="0" rtlCol="0">
            <a:spAutoFit/>
          </a:bodyPr>
          <a:lstStyle/>
          <a:p>
            <a:pPr marL="788670">
              <a:lnSpc>
                <a:spcPct val="100000"/>
              </a:lnSpc>
            </a:pPr>
            <a:r>
              <a:rPr lang="zh-CN" altLang="en-US" spc="-5" dirty="0" smtClean="0"/>
              <a:t>     矩阵</a:t>
            </a:r>
            <a:r>
              <a:rPr lang="zh-CN" altLang="en-US" spc="-5" dirty="0"/>
              <a:t>轮换</a:t>
            </a:r>
            <a:endParaRPr spc="-5" dirty="0"/>
          </a:p>
        </p:txBody>
      </p:sp>
      <p:sp>
        <p:nvSpPr>
          <p:cNvPr id="4" name="object 4"/>
          <p:cNvSpPr txBox="1">
            <a:spLocks noGrp="1"/>
          </p:cNvSpPr>
          <p:nvPr>
            <p:ph type="sldNum" sz="quarter" idx="7"/>
          </p:nvPr>
        </p:nvSpPr>
        <p:spPr>
          <a:prstGeom prst="rect">
            <a:avLst/>
          </a:prstGeom>
        </p:spPr>
        <p:txBody>
          <a:bodyPr vert="horz" wrap="square" lIns="0" tIns="22860" rIns="0" bIns="0" rtlCol="0">
            <a:spAutoFit/>
          </a:bodyPr>
          <a:lstStyle/>
          <a:p>
            <a:pPr marL="69850">
              <a:lnSpc>
                <a:spcPct val="100000"/>
              </a:lnSpc>
              <a:spcBef>
                <a:spcPts val="180"/>
              </a:spcBef>
            </a:pPr>
            <a:r>
              <a:rPr spc="-5" dirty="0"/>
              <a:t>Robo1x-3</a:t>
            </a:r>
            <a:r>
              <a:rPr spc="430" dirty="0"/>
              <a:t> </a:t>
            </a:r>
            <a:fld id="{81D60167-4931-47E6-BA6A-407CBD079E47}" type="slidenum">
              <a:rPr dirty="0"/>
              <a:t>6</a:t>
            </a:fld>
            <a:endParaRPr dirty="0"/>
          </a:p>
        </p:txBody>
      </p:sp>
      <p:sp>
        <p:nvSpPr>
          <p:cNvPr id="5" name="object 5"/>
          <p:cNvSpPr txBox="1">
            <a:spLocks noGrp="1"/>
          </p:cNvSpPr>
          <p:nvPr>
            <p:ph type="ftr" sz="quarter" idx="5"/>
          </p:nvPr>
        </p:nvSpPr>
        <p:spPr>
          <a:prstGeom prst="rect">
            <a:avLst/>
          </a:prstGeom>
        </p:spPr>
        <p:txBody>
          <a:bodyPr vert="horz" wrap="square" lIns="0" tIns="22860" rIns="0" bIns="0" rtlCol="0">
            <a:spAutoFit/>
          </a:bodyPr>
          <a:lstStyle/>
          <a:p>
            <a:pPr marL="12700">
              <a:lnSpc>
                <a:spcPct val="100000"/>
              </a:lnSpc>
              <a:spcBef>
                <a:spcPts val="180"/>
              </a:spcBef>
            </a:pPr>
            <a:r>
              <a:rPr spc="-5" dirty="0"/>
              <a:t>© University of</a:t>
            </a:r>
            <a:r>
              <a:rPr dirty="0"/>
              <a:t> </a:t>
            </a:r>
            <a:r>
              <a:rPr spc="-5" dirty="0"/>
              <a:t>Pennsylvania</a:t>
            </a:r>
          </a:p>
        </p:txBody>
      </p:sp>
      <p:sp>
        <p:nvSpPr>
          <p:cNvPr id="6" name="矩形 5"/>
          <p:cNvSpPr/>
          <p:nvPr/>
        </p:nvSpPr>
        <p:spPr>
          <a:xfrm>
            <a:off x="1549400" y="2514600"/>
            <a:ext cx="10134600" cy="954107"/>
          </a:xfrm>
          <a:prstGeom prst="rect">
            <a:avLst/>
          </a:prstGeom>
        </p:spPr>
        <p:txBody>
          <a:bodyPr wrap="square">
            <a:spAutoFit/>
          </a:bodyPr>
          <a:lstStyle/>
          <a:p>
            <a:r>
              <a:rPr lang="zh-CN" altLang="en-US" sz="2800" dirty="0" smtClean="0"/>
              <a:t>        一组具有下列属性的</a:t>
            </a:r>
            <a:r>
              <a:rPr lang="en-US" altLang="zh-CN" sz="2800" dirty="0" smtClean="0"/>
              <a:t>3 x 3</a:t>
            </a:r>
            <a:r>
              <a:rPr lang="zh-CN" altLang="en-US" sz="2800" dirty="0" smtClean="0"/>
              <a:t>矩阵，再加上矩阵乘法的运算形成一个称为</a:t>
            </a:r>
            <a:r>
              <a:rPr lang="en-US" altLang="zh-CN" sz="2800" dirty="0" smtClean="0"/>
              <a:t>SO(3)</a:t>
            </a:r>
            <a:r>
              <a:rPr lang="zh-CN" altLang="en-US" sz="2800" dirty="0" smtClean="0"/>
              <a:t>的组</a:t>
            </a:r>
            <a:endParaRPr lang="zh-CN" altLang="en-US" sz="2800" dirty="0"/>
          </a:p>
        </p:txBody>
      </p:sp>
      <p:pic>
        <p:nvPicPr>
          <p:cNvPr id="7" name="图片 6"/>
          <p:cNvPicPr>
            <a:picLocks noChangeAspect="1"/>
          </p:cNvPicPr>
          <p:nvPr/>
        </p:nvPicPr>
        <p:blipFill>
          <a:blip r:embed="rId2"/>
          <a:stretch>
            <a:fillRect/>
          </a:stretch>
        </p:blipFill>
        <p:spPr>
          <a:xfrm>
            <a:off x="2235200" y="3810000"/>
            <a:ext cx="4843327" cy="521378"/>
          </a:xfrm>
          <a:prstGeom prst="rect">
            <a:avLst/>
          </a:prstGeom>
        </p:spPr>
      </p:pic>
      <mc:AlternateContent xmlns:mc="http://schemas.openxmlformats.org/markup-compatibility/2006" xmlns:a14="http://schemas.microsoft.com/office/drawing/2010/main">
        <mc:Choice Requires="a14">
          <p:sp>
            <p:nvSpPr>
              <p:cNvPr id="8" name="矩形 7"/>
              <p:cNvSpPr/>
              <p:nvPr/>
            </p:nvSpPr>
            <p:spPr>
              <a:xfrm>
                <a:off x="7286307" y="3827419"/>
                <a:ext cx="3205749" cy="523220"/>
              </a:xfrm>
              <a:prstGeom prst="rect">
                <a:avLst/>
              </a:prstGeom>
            </p:spPr>
            <p:txBody>
              <a:bodyPr wrap="none">
                <a:spAutoFit/>
              </a:bodyPr>
              <a:lstStyle/>
              <a:p>
                <a:r>
                  <a:rPr lang="zh-CN" altLang="en-US" sz="2800" dirty="0" smtClean="0"/>
                  <a:t>是</a:t>
                </a:r>
                <a14:m>
                  <m:oMath xmlns:m="http://schemas.openxmlformats.org/officeDocument/2006/math">
                    <m:sSup>
                      <m:sSupPr>
                        <m:ctrlPr>
                          <a:rPr lang="en-US" altLang="zh-CN" sz="2800" i="1" dirty="0" smtClean="0">
                            <a:latin typeface="Cambria Math" panose="02040503050406030204" pitchFamily="18" charset="0"/>
                          </a:rPr>
                        </m:ctrlPr>
                      </m:sSupPr>
                      <m:e>
                        <m:r>
                          <a:rPr lang="en-US" altLang="zh-CN" sz="2800" i="1" dirty="0" smtClean="0">
                            <a:latin typeface="Cambria Math" panose="02040503050406030204" pitchFamily="18" charset="0"/>
                          </a:rPr>
                          <m:t>𝑅</m:t>
                        </m:r>
                      </m:e>
                      <m:sup>
                        <m:r>
                          <a:rPr lang="en-US" altLang="zh-CN" sz="2800" i="1" dirty="0" smtClean="0">
                            <a:latin typeface="Cambria Math" panose="02040503050406030204" pitchFamily="18" charset="0"/>
                          </a:rPr>
                          <m:t>3</m:t>
                        </m:r>
                      </m:sup>
                    </m:sSup>
                  </m:oMath>
                </a14:m>
                <a:r>
                  <a:rPr lang="en-US" altLang="zh-CN" sz="2800" dirty="0" smtClean="0"/>
                  <a:t> iff </a:t>
                </a:r>
                <a:r>
                  <a:rPr lang="zh-CN" altLang="en-US" sz="2800" dirty="0" smtClean="0"/>
                  <a:t>的旋转矩阵</a:t>
                </a:r>
                <a:endParaRPr lang="zh-CN" altLang="en-US" sz="2800" dirty="0"/>
              </a:p>
            </p:txBody>
          </p:sp>
        </mc:Choice>
        <mc:Fallback xmlns="">
          <p:sp>
            <p:nvSpPr>
              <p:cNvPr id="8" name="矩形 7"/>
              <p:cNvSpPr>
                <a:spLocks noRot="1" noChangeAspect="1" noMove="1" noResize="1" noEditPoints="1" noAdjustHandles="1" noChangeArrowheads="1" noChangeShapeType="1" noTextEdit="1"/>
              </p:cNvSpPr>
              <p:nvPr/>
            </p:nvSpPr>
            <p:spPr>
              <a:xfrm>
                <a:off x="7286307" y="3827419"/>
                <a:ext cx="3205749" cy="523220"/>
              </a:xfrm>
              <a:prstGeom prst="rect">
                <a:avLst/>
              </a:prstGeom>
              <a:blipFill>
                <a:blip r:embed="rId3"/>
                <a:stretch>
                  <a:fillRect l="-3802" t="-17442" r="-2662" b="-33721"/>
                </a:stretch>
              </a:blipFill>
            </p:spPr>
            <p:txBody>
              <a:bodyPr/>
              <a:lstStyle/>
              <a:p>
                <a:r>
                  <a:rPr lang="zh-CN" altLang="en-US">
                    <a:noFill/>
                  </a:rPr>
                  <a:t> </a:t>
                </a:r>
              </a:p>
            </p:txBody>
          </p:sp>
        </mc:Fallback>
      </mc:AlternateContent>
      <p:pic>
        <p:nvPicPr>
          <p:cNvPr id="9" name="图片 8"/>
          <p:cNvPicPr>
            <a:picLocks noChangeAspect="1"/>
          </p:cNvPicPr>
          <p:nvPr/>
        </p:nvPicPr>
        <p:blipFill>
          <a:blip r:embed="rId4"/>
          <a:stretch>
            <a:fillRect/>
          </a:stretch>
        </p:blipFill>
        <p:spPr>
          <a:xfrm>
            <a:off x="2235200" y="4876800"/>
            <a:ext cx="4657782" cy="2209800"/>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677742" y="5184701"/>
            <a:ext cx="2972435" cy="3769995"/>
          </a:xfrm>
          <a:prstGeom prst="rect">
            <a:avLst/>
          </a:prstGeom>
        </p:spPr>
        <p:txBody>
          <a:bodyPr vert="horz" wrap="square" lIns="0" tIns="0" rIns="0" bIns="0" rtlCol="0">
            <a:spAutoFit/>
          </a:bodyPr>
          <a:lstStyle/>
          <a:p>
            <a:pPr marL="12700" marR="5080" indent="3810">
              <a:lnSpc>
                <a:spcPct val="200000"/>
              </a:lnSpc>
            </a:pPr>
            <a:r>
              <a:rPr sz="6000" spc="-5" dirty="0">
                <a:latin typeface="Gill Sans MT"/>
                <a:cs typeface="Gill Sans MT"/>
              </a:rPr>
              <a:t>Video</a:t>
            </a:r>
            <a:r>
              <a:rPr sz="6000" spc="-80" dirty="0">
                <a:latin typeface="Gill Sans MT"/>
                <a:cs typeface="Gill Sans MT"/>
              </a:rPr>
              <a:t> </a:t>
            </a:r>
            <a:r>
              <a:rPr sz="6000" spc="-5" dirty="0">
                <a:latin typeface="Gill Sans MT"/>
                <a:cs typeface="Gill Sans MT"/>
              </a:rPr>
              <a:t>3.2  </a:t>
            </a:r>
            <a:r>
              <a:rPr sz="6000" dirty="0">
                <a:latin typeface="Gill Sans MT"/>
                <a:cs typeface="Gill Sans MT"/>
              </a:rPr>
              <a:t>CJ</a:t>
            </a:r>
            <a:r>
              <a:rPr sz="6000" spc="-100" dirty="0">
                <a:latin typeface="Gill Sans MT"/>
                <a:cs typeface="Gill Sans MT"/>
              </a:rPr>
              <a:t> </a:t>
            </a:r>
            <a:r>
              <a:rPr sz="6000" spc="-5" dirty="0">
                <a:latin typeface="Gill Sans MT"/>
                <a:cs typeface="Gill Sans MT"/>
              </a:rPr>
              <a:t>Taylor</a:t>
            </a:r>
            <a:endParaRPr sz="6000">
              <a:latin typeface="Gill Sans MT"/>
              <a:cs typeface="Gill Sans MT"/>
            </a:endParaRPr>
          </a:p>
        </p:txBody>
      </p:sp>
      <p:sp>
        <p:nvSpPr>
          <p:cNvPr id="3" name="object 3"/>
          <p:cNvSpPr/>
          <p:nvPr/>
        </p:nvSpPr>
        <p:spPr>
          <a:xfrm>
            <a:off x="1545021" y="381000"/>
            <a:ext cx="9237875" cy="5196304"/>
          </a:xfrm>
          <a:prstGeom prst="rect">
            <a:avLst/>
          </a:prstGeom>
          <a:blipFill>
            <a:blip r:embed="rId2" cstate="print"/>
            <a:stretch>
              <a:fillRect/>
            </a:stretch>
          </a:blipFill>
        </p:spPr>
        <p:txBody>
          <a:bodyPr wrap="square" lIns="0" tIns="0" rIns="0" bIns="0" rtlCol="0"/>
          <a:lstStyle/>
          <a:p>
            <a:endParaRPr/>
          </a:p>
        </p:txBody>
      </p:sp>
      <p:sp>
        <p:nvSpPr>
          <p:cNvPr id="4" name="object 4"/>
          <p:cNvSpPr txBox="1">
            <a:spLocks noGrp="1"/>
          </p:cNvSpPr>
          <p:nvPr>
            <p:ph type="sldNum" sz="quarter" idx="7"/>
          </p:nvPr>
        </p:nvSpPr>
        <p:spPr>
          <a:prstGeom prst="rect">
            <a:avLst/>
          </a:prstGeom>
        </p:spPr>
        <p:txBody>
          <a:bodyPr vert="horz" wrap="square" lIns="0" tIns="22860" rIns="0" bIns="0" rtlCol="0">
            <a:spAutoFit/>
          </a:bodyPr>
          <a:lstStyle/>
          <a:p>
            <a:pPr marL="69850">
              <a:lnSpc>
                <a:spcPct val="100000"/>
              </a:lnSpc>
              <a:spcBef>
                <a:spcPts val="180"/>
              </a:spcBef>
            </a:pPr>
            <a:r>
              <a:rPr spc="-5" dirty="0"/>
              <a:t>Robo1x-3</a:t>
            </a:r>
            <a:r>
              <a:rPr spc="430" dirty="0"/>
              <a:t> </a:t>
            </a:r>
            <a:fld id="{81D60167-4931-47E6-BA6A-407CBD079E47}" type="slidenum">
              <a:rPr dirty="0"/>
              <a:t>7</a:t>
            </a:fld>
            <a:endParaRPr dirty="0"/>
          </a:p>
        </p:txBody>
      </p:sp>
      <p:sp>
        <p:nvSpPr>
          <p:cNvPr id="5" name="object 5"/>
          <p:cNvSpPr txBox="1">
            <a:spLocks noGrp="1"/>
          </p:cNvSpPr>
          <p:nvPr>
            <p:ph type="ftr" sz="quarter" idx="5"/>
          </p:nvPr>
        </p:nvSpPr>
        <p:spPr>
          <a:prstGeom prst="rect">
            <a:avLst/>
          </a:prstGeom>
        </p:spPr>
        <p:txBody>
          <a:bodyPr vert="horz" wrap="square" lIns="0" tIns="22860" rIns="0" bIns="0" rtlCol="0">
            <a:spAutoFit/>
          </a:bodyPr>
          <a:lstStyle/>
          <a:p>
            <a:pPr marL="12700">
              <a:lnSpc>
                <a:spcPct val="100000"/>
              </a:lnSpc>
              <a:spcBef>
                <a:spcPts val="180"/>
              </a:spcBef>
            </a:pPr>
            <a:r>
              <a:rPr spc="-5" dirty="0"/>
              <a:t>© University of</a:t>
            </a:r>
            <a:r>
              <a:rPr dirty="0"/>
              <a:t> </a:t>
            </a:r>
            <a:r>
              <a:rPr spc="-5" dirty="0"/>
              <a:t>Pennsylvania</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96604" y="279336"/>
            <a:ext cx="8211591" cy="1107996"/>
          </a:xfrm>
          <a:prstGeom prst="rect">
            <a:avLst/>
          </a:prstGeom>
        </p:spPr>
        <p:txBody>
          <a:bodyPr vert="horz" wrap="square" lIns="0" tIns="0" rIns="0" bIns="0" rtlCol="0">
            <a:spAutoFit/>
          </a:bodyPr>
          <a:lstStyle/>
          <a:p>
            <a:pPr marL="788670">
              <a:lnSpc>
                <a:spcPct val="100000"/>
              </a:lnSpc>
            </a:pPr>
            <a:r>
              <a:rPr lang="zh-CN" altLang="en-US" spc="-5" dirty="0" smtClean="0"/>
              <a:t>     矩阵</a:t>
            </a:r>
            <a:r>
              <a:rPr lang="zh-CN" altLang="en-US" spc="-5" dirty="0"/>
              <a:t>轮换</a:t>
            </a:r>
            <a:endParaRPr spc="-5" dirty="0"/>
          </a:p>
        </p:txBody>
      </p:sp>
      <p:sp>
        <p:nvSpPr>
          <p:cNvPr id="4" name="object 4"/>
          <p:cNvSpPr txBox="1">
            <a:spLocks noGrp="1"/>
          </p:cNvSpPr>
          <p:nvPr>
            <p:ph type="sldNum" sz="quarter" idx="7"/>
          </p:nvPr>
        </p:nvSpPr>
        <p:spPr>
          <a:prstGeom prst="rect">
            <a:avLst/>
          </a:prstGeom>
        </p:spPr>
        <p:txBody>
          <a:bodyPr vert="horz" wrap="square" lIns="0" tIns="22860" rIns="0" bIns="0" rtlCol="0">
            <a:spAutoFit/>
          </a:bodyPr>
          <a:lstStyle/>
          <a:p>
            <a:pPr marL="69850">
              <a:lnSpc>
                <a:spcPct val="100000"/>
              </a:lnSpc>
              <a:spcBef>
                <a:spcPts val="180"/>
              </a:spcBef>
            </a:pPr>
            <a:r>
              <a:rPr spc="-5" dirty="0"/>
              <a:t>Robo1x-3</a:t>
            </a:r>
            <a:r>
              <a:rPr spc="430" dirty="0"/>
              <a:t> </a:t>
            </a:r>
            <a:fld id="{81D60167-4931-47E6-BA6A-407CBD079E47}" type="slidenum">
              <a:rPr dirty="0"/>
              <a:t>8</a:t>
            </a:fld>
            <a:endParaRPr dirty="0"/>
          </a:p>
        </p:txBody>
      </p:sp>
      <p:sp>
        <p:nvSpPr>
          <p:cNvPr id="5" name="object 5"/>
          <p:cNvSpPr txBox="1">
            <a:spLocks noGrp="1"/>
          </p:cNvSpPr>
          <p:nvPr>
            <p:ph type="ftr" sz="quarter" idx="5"/>
          </p:nvPr>
        </p:nvSpPr>
        <p:spPr>
          <a:prstGeom prst="rect">
            <a:avLst/>
          </a:prstGeom>
        </p:spPr>
        <p:txBody>
          <a:bodyPr vert="horz" wrap="square" lIns="0" tIns="22860" rIns="0" bIns="0" rtlCol="0">
            <a:spAutoFit/>
          </a:bodyPr>
          <a:lstStyle/>
          <a:p>
            <a:pPr marL="12700">
              <a:lnSpc>
                <a:spcPct val="100000"/>
              </a:lnSpc>
              <a:spcBef>
                <a:spcPts val="180"/>
              </a:spcBef>
            </a:pPr>
            <a:r>
              <a:rPr spc="-5" dirty="0"/>
              <a:t>© University of</a:t>
            </a:r>
            <a:r>
              <a:rPr dirty="0"/>
              <a:t> </a:t>
            </a:r>
            <a:r>
              <a:rPr spc="-5" dirty="0"/>
              <a:t>Pennsylvania</a:t>
            </a:r>
          </a:p>
        </p:txBody>
      </p:sp>
      <p:sp>
        <p:nvSpPr>
          <p:cNvPr id="6" name="矩形 5"/>
          <p:cNvSpPr/>
          <p:nvPr/>
        </p:nvSpPr>
        <p:spPr>
          <a:xfrm>
            <a:off x="1549400" y="2514600"/>
            <a:ext cx="10134600" cy="954107"/>
          </a:xfrm>
          <a:prstGeom prst="rect">
            <a:avLst/>
          </a:prstGeom>
        </p:spPr>
        <p:txBody>
          <a:bodyPr wrap="square">
            <a:spAutoFit/>
          </a:bodyPr>
          <a:lstStyle/>
          <a:p>
            <a:r>
              <a:rPr lang="zh-CN" altLang="en-US" sz="2800" dirty="0" smtClean="0"/>
              <a:t>        一组具有下列属性的</a:t>
            </a:r>
            <a:r>
              <a:rPr lang="en-US" altLang="zh-CN" sz="2800" dirty="0" smtClean="0"/>
              <a:t>3 x 3</a:t>
            </a:r>
            <a:r>
              <a:rPr lang="zh-CN" altLang="en-US" sz="2800" dirty="0" smtClean="0"/>
              <a:t>矩阵，再加上矩阵乘法的运算形成一个称为</a:t>
            </a:r>
            <a:r>
              <a:rPr lang="en-US" altLang="zh-CN" sz="2800" dirty="0" smtClean="0"/>
              <a:t>SO(3)</a:t>
            </a:r>
            <a:r>
              <a:rPr lang="zh-CN" altLang="en-US" sz="2800" dirty="0" smtClean="0"/>
              <a:t>的组</a:t>
            </a:r>
            <a:endParaRPr lang="zh-CN" altLang="en-US" sz="2800" dirty="0"/>
          </a:p>
        </p:txBody>
      </p:sp>
      <p:pic>
        <p:nvPicPr>
          <p:cNvPr id="7" name="图片 6"/>
          <p:cNvPicPr>
            <a:picLocks noChangeAspect="1"/>
          </p:cNvPicPr>
          <p:nvPr/>
        </p:nvPicPr>
        <p:blipFill>
          <a:blip r:embed="rId2"/>
          <a:stretch>
            <a:fillRect/>
          </a:stretch>
        </p:blipFill>
        <p:spPr>
          <a:xfrm>
            <a:off x="2235200" y="3810000"/>
            <a:ext cx="4843327" cy="521378"/>
          </a:xfrm>
          <a:prstGeom prst="rect">
            <a:avLst/>
          </a:prstGeom>
        </p:spPr>
      </p:pic>
      <mc:AlternateContent xmlns:mc="http://schemas.openxmlformats.org/markup-compatibility/2006" xmlns:a14="http://schemas.microsoft.com/office/drawing/2010/main">
        <mc:Choice Requires="a14">
          <p:sp>
            <p:nvSpPr>
              <p:cNvPr id="8" name="矩形 7"/>
              <p:cNvSpPr/>
              <p:nvPr/>
            </p:nvSpPr>
            <p:spPr>
              <a:xfrm>
                <a:off x="7286307" y="3827419"/>
                <a:ext cx="3205749" cy="523220"/>
              </a:xfrm>
              <a:prstGeom prst="rect">
                <a:avLst/>
              </a:prstGeom>
            </p:spPr>
            <p:txBody>
              <a:bodyPr wrap="none">
                <a:spAutoFit/>
              </a:bodyPr>
              <a:lstStyle/>
              <a:p>
                <a:r>
                  <a:rPr lang="zh-CN" altLang="en-US" sz="2800" dirty="0" smtClean="0"/>
                  <a:t>是</a:t>
                </a:r>
                <a14:m>
                  <m:oMath xmlns:m="http://schemas.openxmlformats.org/officeDocument/2006/math">
                    <m:sSup>
                      <m:sSupPr>
                        <m:ctrlPr>
                          <a:rPr lang="en-US" altLang="zh-CN" sz="2800" i="1" dirty="0" smtClean="0">
                            <a:latin typeface="Cambria Math" panose="02040503050406030204" pitchFamily="18" charset="0"/>
                          </a:rPr>
                        </m:ctrlPr>
                      </m:sSupPr>
                      <m:e>
                        <m:r>
                          <a:rPr lang="en-US" altLang="zh-CN" sz="2800" i="1" dirty="0" smtClean="0">
                            <a:latin typeface="Cambria Math" panose="02040503050406030204" pitchFamily="18" charset="0"/>
                          </a:rPr>
                          <m:t>𝑅</m:t>
                        </m:r>
                      </m:e>
                      <m:sup>
                        <m:r>
                          <a:rPr lang="en-US" altLang="zh-CN" sz="2800" i="1" dirty="0" smtClean="0">
                            <a:latin typeface="Cambria Math" panose="02040503050406030204" pitchFamily="18" charset="0"/>
                          </a:rPr>
                          <m:t>3</m:t>
                        </m:r>
                      </m:sup>
                    </m:sSup>
                  </m:oMath>
                </a14:m>
                <a:r>
                  <a:rPr lang="en-US" altLang="zh-CN" sz="2800" dirty="0" smtClean="0"/>
                  <a:t> iff </a:t>
                </a:r>
                <a:r>
                  <a:rPr lang="zh-CN" altLang="en-US" sz="2800" dirty="0" smtClean="0"/>
                  <a:t>的旋转矩阵</a:t>
                </a:r>
                <a:endParaRPr lang="zh-CN" altLang="en-US" sz="2800" dirty="0"/>
              </a:p>
            </p:txBody>
          </p:sp>
        </mc:Choice>
        <mc:Fallback xmlns="">
          <p:sp>
            <p:nvSpPr>
              <p:cNvPr id="8" name="矩形 7"/>
              <p:cNvSpPr>
                <a:spLocks noRot="1" noChangeAspect="1" noMove="1" noResize="1" noEditPoints="1" noAdjustHandles="1" noChangeArrowheads="1" noChangeShapeType="1" noTextEdit="1"/>
              </p:cNvSpPr>
              <p:nvPr/>
            </p:nvSpPr>
            <p:spPr>
              <a:xfrm>
                <a:off x="7286307" y="3827419"/>
                <a:ext cx="3205749" cy="523220"/>
              </a:xfrm>
              <a:prstGeom prst="rect">
                <a:avLst/>
              </a:prstGeom>
              <a:blipFill>
                <a:blip r:embed="rId3"/>
                <a:stretch>
                  <a:fillRect l="-3802" t="-17442" r="-2662" b="-33721"/>
                </a:stretch>
              </a:blipFill>
            </p:spPr>
            <p:txBody>
              <a:bodyPr/>
              <a:lstStyle/>
              <a:p>
                <a:r>
                  <a:rPr lang="zh-CN" altLang="en-US">
                    <a:noFill/>
                  </a:rPr>
                  <a:t> </a:t>
                </a:r>
              </a:p>
            </p:txBody>
          </p:sp>
        </mc:Fallback>
      </mc:AlternateContent>
      <p:pic>
        <p:nvPicPr>
          <p:cNvPr id="9" name="图片 8"/>
          <p:cNvPicPr>
            <a:picLocks noChangeAspect="1"/>
          </p:cNvPicPr>
          <p:nvPr/>
        </p:nvPicPr>
        <p:blipFill>
          <a:blip r:embed="rId4"/>
          <a:stretch>
            <a:fillRect/>
          </a:stretch>
        </p:blipFill>
        <p:spPr>
          <a:xfrm>
            <a:off x="2235200" y="4876800"/>
            <a:ext cx="4657782" cy="2209800"/>
          </a:xfrm>
          <a:prstGeom prst="rect">
            <a:avLst/>
          </a:prstGeom>
        </p:spPr>
      </p:pic>
    </p:spTree>
    <p:extLst>
      <p:ext uri="{BB962C8B-B14F-4D97-AF65-F5344CB8AC3E}">
        <p14:creationId xmlns:p14="http://schemas.microsoft.com/office/powerpoint/2010/main" val="30563306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96604" y="279336"/>
            <a:ext cx="8211591" cy="1107996"/>
          </a:xfrm>
          <a:prstGeom prst="rect">
            <a:avLst/>
          </a:prstGeom>
        </p:spPr>
        <p:txBody>
          <a:bodyPr vert="horz" wrap="square" lIns="0" tIns="0" rIns="0" bIns="0" rtlCol="0">
            <a:spAutoFit/>
          </a:bodyPr>
          <a:lstStyle/>
          <a:p>
            <a:pPr marL="2700655">
              <a:lnSpc>
                <a:spcPct val="100000"/>
              </a:lnSpc>
            </a:pPr>
            <a:r>
              <a:rPr lang="zh-CN" altLang="en-US" spc="-5" dirty="0" smtClean="0"/>
              <a:t>  组</a:t>
            </a:r>
            <a:endParaRPr spc="-5" dirty="0"/>
          </a:p>
        </p:txBody>
      </p:sp>
      <p:sp>
        <p:nvSpPr>
          <p:cNvPr id="4" name="object 4"/>
          <p:cNvSpPr txBox="1">
            <a:spLocks noGrp="1"/>
          </p:cNvSpPr>
          <p:nvPr>
            <p:ph type="sldNum" sz="quarter" idx="7"/>
          </p:nvPr>
        </p:nvSpPr>
        <p:spPr>
          <a:prstGeom prst="rect">
            <a:avLst/>
          </a:prstGeom>
        </p:spPr>
        <p:txBody>
          <a:bodyPr vert="horz" wrap="square" lIns="0" tIns="22860" rIns="0" bIns="0" rtlCol="0">
            <a:spAutoFit/>
          </a:bodyPr>
          <a:lstStyle/>
          <a:p>
            <a:pPr marL="69850">
              <a:lnSpc>
                <a:spcPct val="100000"/>
              </a:lnSpc>
              <a:spcBef>
                <a:spcPts val="180"/>
              </a:spcBef>
            </a:pPr>
            <a:r>
              <a:rPr spc="-5" dirty="0"/>
              <a:t>Robo1x-3</a:t>
            </a:r>
            <a:r>
              <a:rPr spc="430" dirty="0"/>
              <a:t> </a:t>
            </a:r>
            <a:fld id="{81D60167-4931-47E6-BA6A-407CBD079E47}" type="slidenum">
              <a:rPr dirty="0"/>
              <a:t>9</a:t>
            </a:fld>
            <a:endParaRPr dirty="0"/>
          </a:p>
        </p:txBody>
      </p:sp>
      <p:sp>
        <p:nvSpPr>
          <p:cNvPr id="5" name="object 5"/>
          <p:cNvSpPr txBox="1">
            <a:spLocks noGrp="1"/>
          </p:cNvSpPr>
          <p:nvPr>
            <p:ph type="ftr" sz="quarter" idx="5"/>
          </p:nvPr>
        </p:nvSpPr>
        <p:spPr>
          <a:prstGeom prst="rect">
            <a:avLst/>
          </a:prstGeom>
        </p:spPr>
        <p:txBody>
          <a:bodyPr vert="horz" wrap="square" lIns="0" tIns="22860" rIns="0" bIns="0" rtlCol="0">
            <a:spAutoFit/>
          </a:bodyPr>
          <a:lstStyle/>
          <a:p>
            <a:pPr marL="12700">
              <a:lnSpc>
                <a:spcPct val="100000"/>
              </a:lnSpc>
              <a:spcBef>
                <a:spcPts val="180"/>
              </a:spcBef>
            </a:pPr>
            <a:r>
              <a:rPr spc="-5" dirty="0"/>
              <a:t>© University of</a:t>
            </a:r>
            <a:r>
              <a:rPr dirty="0"/>
              <a:t> </a:t>
            </a:r>
            <a:r>
              <a:rPr spc="-5" dirty="0"/>
              <a:t>Pennsylvania</a:t>
            </a:r>
          </a:p>
        </p:txBody>
      </p:sp>
      <p:sp>
        <p:nvSpPr>
          <p:cNvPr id="6" name="矩形 5"/>
          <p:cNvSpPr/>
          <p:nvPr/>
        </p:nvSpPr>
        <p:spPr>
          <a:xfrm>
            <a:off x="1397000" y="2133600"/>
            <a:ext cx="9652975" cy="523220"/>
          </a:xfrm>
          <a:prstGeom prst="rect">
            <a:avLst/>
          </a:prstGeom>
        </p:spPr>
        <p:txBody>
          <a:bodyPr wrap="square">
            <a:spAutoFit/>
          </a:bodyPr>
          <a:lstStyle/>
          <a:p>
            <a:r>
              <a:rPr lang="zh-CN" altLang="en-US" sz="2800" dirty="0"/>
              <a:t>一组是由集合</a:t>
            </a:r>
            <a:r>
              <a:rPr lang="en-US" altLang="zh-CN" sz="2800" dirty="0"/>
              <a:t>G</a:t>
            </a:r>
            <a:r>
              <a:rPr lang="zh-CN" altLang="en-US" sz="2800" dirty="0"/>
              <a:t>和组运算组成的代数结构，满足以下公理：</a:t>
            </a:r>
          </a:p>
        </p:txBody>
      </p:sp>
      <mc:AlternateContent xmlns:mc="http://schemas.openxmlformats.org/markup-compatibility/2006" xmlns:a14="http://schemas.microsoft.com/office/drawing/2010/main">
        <mc:Choice Requires="a14">
          <p:sp>
            <p:nvSpPr>
              <p:cNvPr id="7" name="矩形 6"/>
              <p:cNvSpPr/>
              <p:nvPr/>
            </p:nvSpPr>
            <p:spPr>
              <a:xfrm>
                <a:off x="2428630" y="3048000"/>
                <a:ext cx="8179565" cy="3108543"/>
              </a:xfrm>
              <a:prstGeom prst="rect">
                <a:avLst/>
              </a:prstGeom>
            </p:spPr>
            <p:txBody>
              <a:bodyPr wrap="square">
                <a:spAutoFit/>
              </a:bodyPr>
              <a:lstStyle/>
              <a:p>
                <a:pPr marL="457200" indent="-457200">
                  <a:buFont typeface="Wingdings" panose="05000000000000000000" pitchFamily="2" charset="2"/>
                  <a:buChar char="l"/>
                </a:pPr>
                <a:r>
                  <a:rPr lang="zh-CN" altLang="en-US" sz="2800" dirty="0">
                    <a:solidFill>
                      <a:srgbClr val="2E3033"/>
                    </a:solidFill>
                    <a:latin typeface="Arial" panose="020B0604020202020204" pitchFamily="34" charset="0"/>
                  </a:rPr>
                  <a:t>闭包</a:t>
                </a:r>
                <a:r>
                  <a:rPr lang="zh-CN" altLang="en-US" sz="2800" dirty="0" smtClean="0">
                    <a:solidFill>
                      <a:srgbClr val="2E3033"/>
                    </a:solidFill>
                    <a:latin typeface="Arial" panose="020B0604020202020204" pitchFamily="34" charset="0"/>
                  </a:rPr>
                  <a:t>：</a:t>
                </a:r>
                <a:endParaRPr lang="en-US" altLang="zh-CN" sz="2800" dirty="0" smtClean="0">
                  <a:solidFill>
                    <a:srgbClr val="2E3033"/>
                  </a:solidFill>
                  <a:latin typeface="Arial" panose="020B0604020202020204" pitchFamily="34" charset="0"/>
                </a:endParaRPr>
              </a:p>
              <a:p>
                <a:endParaRPr lang="en-US" altLang="zh-CN" sz="2800" dirty="0" smtClean="0">
                  <a:solidFill>
                    <a:srgbClr val="2E3033"/>
                  </a:solidFill>
                  <a:latin typeface="Arial" panose="020B0604020202020204" pitchFamily="34" charset="0"/>
                </a:endParaRPr>
              </a:p>
              <a:p>
                <a:pPr marL="457200" indent="-457200">
                  <a:buFont typeface="Wingdings" panose="05000000000000000000" pitchFamily="2" charset="2"/>
                  <a:buChar char="l"/>
                </a:pPr>
                <a:r>
                  <a:rPr lang="zh-CN" altLang="en-US" sz="2800" dirty="0">
                    <a:solidFill>
                      <a:srgbClr val="2E3033"/>
                    </a:solidFill>
                    <a:latin typeface="Arial" panose="020B0604020202020204" pitchFamily="34" charset="0"/>
                  </a:rPr>
                  <a:t>结合</a:t>
                </a:r>
                <a:r>
                  <a:rPr lang="zh-CN" altLang="en-US" sz="2800" dirty="0" smtClean="0">
                    <a:solidFill>
                      <a:srgbClr val="2E3033"/>
                    </a:solidFill>
                    <a:latin typeface="Arial" panose="020B0604020202020204" pitchFamily="34" charset="0"/>
                  </a:rPr>
                  <a:t>性：</a:t>
                </a:r>
                <a:endParaRPr lang="en-US" altLang="zh-CN" sz="2800" dirty="0" smtClean="0">
                  <a:solidFill>
                    <a:srgbClr val="2E3033"/>
                  </a:solidFill>
                  <a:latin typeface="Arial" panose="020B0604020202020204" pitchFamily="34" charset="0"/>
                </a:endParaRPr>
              </a:p>
              <a:p>
                <a:endParaRPr lang="en-US" altLang="zh-CN" sz="2800" dirty="0" smtClean="0">
                  <a:solidFill>
                    <a:srgbClr val="2E3033"/>
                  </a:solidFill>
                  <a:latin typeface="Arial" panose="020B0604020202020204" pitchFamily="34" charset="0"/>
                </a:endParaRPr>
              </a:p>
              <a:p>
                <a:pPr marL="457200" indent="-457200">
                  <a:buFont typeface="Wingdings" panose="05000000000000000000" pitchFamily="2" charset="2"/>
                  <a:buChar char="l"/>
                </a:pPr>
                <a:r>
                  <a:rPr lang="zh-CN" altLang="en-US" sz="2800" dirty="0">
                    <a:solidFill>
                      <a:srgbClr val="2E3033"/>
                    </a:solidFill>
                    <a:latin typeface="Arial" panose="020B0604020202020204" pitchFamily="34" charset="0"/>
                  </a:rPr>
                  <a:t>恒等式</a:t>
                </a:r>
                <a:r>
                  <a:rPr lang="zh-CN" altLang="en-US" sz="2800" dirty="0" smtClean="0">
                    <a:solidFill>
                      <a:srgbClr val="2E3033"/>
                    </a:solidFill>
                    <a:latin typeface="Arial" panose="020B0604020202020204" pitchFamily="34" charset="0"/>
                  </a:rPr>
                  <a:t>和逆：</a:t>
                </a:r>
                <a14:m>
                  <m:oMath xmlns:m="http://schemas.openxmlformats.org/officeDocument/2006/math">
                    <m:r>
                      <a:rPr lang="zh-CN" altLang="en-US" sz="2800" i="1" smtClean="0">
                        <a:solidFill>
                          <a:srgbClr val="2E3033"/>
                        </a:solidFill>
                        <a:latin typeface="Cambria Math" panose="02040503050406030204" pitchFamily="18" charset="0"/>
                      </a:rPr>
                      <m:t>∃ⅇ∈</m:t>
                    </m:r>
                    <m:r>
                      <a:rPr lang="zh-CN" altLang="en-US" sz="2800" i="1" smtClean="0">
                        <a:solidFill>
                          <a:srgbClr val="2E3033"/>
                        </a:solidFill>
                        <a:latin typeface="Cambria Math" panose="02040503050406030204" pitchFamily="18" charset="0"/>
                      </a:rPr>
                      <m:t>𝐺</m:t>
                    </m:r>
                  </m:oMath>
                </a14:m>
                <a:r>
                  <a:rPr lang="zh-CN" altLang="en-US" sz="2800" dirty="0" smtClean="0">
                    <a:solidFill>
                      <a:srgbClr val="2E3033"/>
                    </a:solidFill>
                    <a:latin typeface="Arial" panose="020B0604020202020204" pitchFamily="34" charset="0"/>
                  </a:rPr>
                  <a:t>有</a:t>
                </a:r>
                <a14:m>
                  <m:oMath xmlns:m="http://schemas.openxmlformats.org/officeDocument/2006/math">
                    <m:r>
                      <a:rPr lang="zh-CN" altLang="en-US" sz="2800" i="1" dirty="0" smtClean="0">
                        <a:solidFill>
                          <a:srgbClr val="2E3033"/>
                        </a:solidFill>
                        <a:latin typeface="Cambria Math" panose="02040503050406030204" pitchFamily="18" charset="0"/>
                      </a:rPr>
                      <m:t>𝑎</m:t>
                    </m:r>
                    <m:r>
                      <a:rPr lang="zh-CN" altLang="en-US" sz="2800" i="1" dirty="0" smtClean="0">
                        <a:solidFill>
                          <a:srgbClr val="2E3033"/>
                        </a:solidFill>
                        <a:latin typeface="Cambria Math" panose="02040503050406030204" pitchFamily="18" charset="0"/>
                      </a:rPr>
                      <m:t>⋅ⅇ=</m:t>
                    </m:r>
                    <m:r>
                      <a:rPr lang="zh-CN" altLang="en-US" sz="2800" i="1" dirty="0" smtClean="0">
                        <a:solidFill>
                          <a:srgbClr val="2E3033"/>
                        </a:solidFill>
                        <a:latin typeface="Cambria Math" panose="02040503050406030204" pitchFamily="18" charset="0"/>
                      </a:rPr>
                      <m:t>𝑎</m:t>
                    </m:r>
                    <m:r>
                      <a:rPr lang="en-US" altLang="zh-CN" sz="2800" b="0" i="1" dirty="0" smtClean="0">
                        <a:solidFill>
                          <a:srgbClr val="2E3033"/>
                        </a:solidFill>
                        <a:latin typeface="Cambria Math" panose="02040503050406030204" pitchFamily="18" charset="0"/>
                      </a:rPr>
                      <m:t> </m:t>
                    </m:r>
                    <m:r>
                      <a:rPr lang="zh-CN" altLang="en-US" sz="2800" i="1" dirty="0">
                        <a:solidFill>
                          <a:srgbClr val="2E3033"/>
                        </a:solidFill>
                        <a:latin typeface="Cambria Math" panose="02040503050406030204" pitchFamily="18" charset="0"/>
                      </a:rPr>
                      <m:t>，</m:t>
                    </m:r>
                    <m:r>
                      <a:rPr lang="zh-CN" altLang="en-US" sz="2800" i="1" dirty="0" smtClean="0">
                        <a:solidFill>
                          <a:srgbClr val="2E3033"/>
                        </a:solidFill>
                        <a:latin typeface="Cambria Math" panose="02040503050406030204" pitchFamily="18" charset="0"/>
                      </a:rPr>
                      <m:t>∀</m:t>
                    </m:r>
                    <m:r>
                      <a:rPr lang="en-US" altLang="zh-CN" sz="2800" b="0" i="1" dirty="0" smtClean="0">
                        <a:solidFill>
                          <a:srgbClr val="2E3033"/>
                        </a:solidFill>
                        <a:latin typeface="Cambria Math" panose="02040503050406030204" pitchFamily="18" charset="0"/>
                      </a:rPr>
                      <m:t>𝑎</m:t>
                    </m:r>
                    <m:r>
                      <a:rPr lang="zh-CN" altLang="en-US" sz="2800" i="1" dirty="0" smtClean="0">
                        <a:solidFill>
                          <a:srgbClr val="2E3033"/>
                        </a:solidFill>
                        <a:latin typeface="Cambria Math" panose="02040503050406030204" pitchFamily="18" charset="0"/>
                      </a:rPr>
                      <m:t>∈</m:t>
                    </m:r>
                    <m:r>
                      <a:rPr lang="zh-CN" altLang="en-US" sz="2800" i="1" dirty="0" smtClean="0">
                        <a:solidFill>
                          <a:srgbClr val="2E3033"/>
                        </a:solidFill>
                        <a:latin typeface="Cambria Math" panose="02040503050406030204" pitchFamily="18" charset="0"/>
                      </a:rPr>
                      <m:t>𝐺</m:t>
                    </m:r>
                  </m:oMath>
                </a14:m>
                <a:r>
                  <a:rPr lang="zh-CN" altLang="en-US" sz="2800" dirty="0" smtClean="0">
                    <a:solidFill>
                      <a:srgbClr val="2E3033"/>
                    </a:solidFill>
                    <a:latin typeface="Arial" panose="020B0604020202020204" pitchFamily="34" charset="0"/>
                  </a:rPr>
                  <a:t>并且有</a:t>
                </a:r>
                <a14:m>
                  <m:oMath xmlns:m="http://schemas.openxmlformats.org/officeDocument/2006/math">
                    <m:r>
                      <a:rPr lang="zh-CN" altLang="en-US" sz="2800" i="1" smtClean="0">
                        <a:solidFill>
                          <a:srgbClr val="2E3033"/>
                        </a:solidFill>
                        <a:latin typeface="Cambria Math" panose="02040503050406030204" pitchFamily="18" charset="0"/>
                      </a:rPr>
                      <m:t>𝑎</m:t>
                    </m:r>
                    <m:r>
                      <a:rPr lang="zh-CN" altLang="en-US" sz="2800" i="1" smtClean="0">
                        <a:solidFill>
                          <a:srgbClr val="2E3033"/>
                        </a:solidFill>
                        <a:latin typeface="Cambria Math" panose="02040503050406030204" pitchFamily="18" charset="0"/>
                      </a:rPr>
                      <m:t>∈</m:t>
                    </m:r>
                    <m:r>
                      <a:rPr lang="zh-CN" altLang="en-US" sz="2800" i="1" smtClean="0">
                        <a:solidFill>
                          <a:srgbClr val="2E3033"/>
                        </a:solidFill>
                        <a:latin typeface="Cambria Math" panose="02040503050406030204" pitchFamily="18" charset="0"/>
                      </a:rPr>
                      <m:t>𝐺</m:t>
                    </m:r>
                    <m:r>
                      <a:rPr lang="zh-CN" altLang="en-US" sz="2800" i="1">
                        <a:solidFill>
                          <a:srgbClr val="2E3033"/>
                        </a:solidFill>
                        <a:latin typeface="Cambria Math" panose="02040503050406030204" pitchFamily="18" charset="0"/>
                      </a:rPr>
                      <m:t>，</m:t>
                    </m:r>
                    <m:r>
                      <a:rPr lang="en-US" altLang="zh-CN" sz="2800" dirty="0" smtClean="0">
                        <a:solidFill>
                          <a:srgbClr val="2E3033"/>
                        </a:solidFill>
                        <a:latin typeface="Cambria Math" panose="02040503050406030204" pitchFamily="18" charset="0"/>
                      </a:rPr>
                      <m:t>∃</m:t>
                    </m:r>
                    <m:sSup>
                      <m:sSupPr>
                        <m:ctrlPr>
                          <a:rPr lang="en-US" altLang="zh-CN" sz="2800" i="1" dirty="0">
                            <a:solidFill>
                              <a:srgbClr val="2E3033"/>
                            </a:solidFill>
                            <a:latin typeface="Cambria Math" panose="02040503050406030204" pitchFamily="18" charset="0"/>
                          </a:rPr>
                        </m:ctrlPr>
                      </m:sSupPr>
                      <m:e>
                        <m:r>
                          <a:rPr lang="en-US" altLang="zh-CN" sz="2800" i="1" dirty="0">
                            <a:solidFill>
                              <a:srgbClr val="2E3033"/>
                            </a:solidFill>
                            <a:latin typeface="Cambria Math" panose="02040503050406030204" pitchFamily="18" charset="0"/>
                          </a:rPr>
                          <m:t>𝑎</m:t>
                        </m:r>
                      </m:e>
                      <m:sup>
                        <m:r>
                          <a:rPr lang="en-US" altLang="zh-CN" sz="2800" i="0" dirty="0">
                            <a:solidFill>
                              <a:srgbClr val="2E3033"/>
                            </a:solidFill>
                            <a:latin typeface="Cambria Math" panose="02040503050406030204" pitchFamily="18" charset="0"/>
                          </a:rPr>
                          <m:t>−1</m:t>
                        </m:r>
                      </m:sup>
                    </m:sSup>
                    <m:r>
                      <a:rPr lang="en-US" altLang="zh-CN" sz="2800" i="0" dirty="0">
                        <a:solidFill>
                          <a:srgbClr val="2E3033"/>
                        </a:solidFill>
                        <a:latin typeface="Cambria Math" panose="02040503050406030204" pitchFamily="18" charset="0"/>
                      </a:rPr>
                      <m:t>∈</m:t>
                    </m:r>
                    <m:r>
                      <a:rPr lang="en-US" altLang="zh-CN" sz="2800" i="1" dirty="0">
                        <a:solidFill>
                          <a:srgbClr val="2E3033"/>
                        </a:solidFill>
                        <a:latin typeface="Cambria Math" panose="02040503050406030204" pitchFamily="18" charset="0"/>
                      </a:rPr>
                      <m:t>𝐺</m:t>
                    </m:r>
                  </m:oMath>
                </a14:m>
                <a:r>
                  <a:rPr lang="en-US" altLang="zh-CN" sz="2800" dirty="0" smtClean="0">
                    <a:solidFill>
                      <a:srgbClr val="2E3033"/>
                    </a:solidFill>
                    <a:latin typeface="Arial" panose="020B0604020202020204" pitchFamily="34" charset="0"/>
                  </a:rPr>
                  <a:t> </a:t>
                </a:r>
                <a:r>
                  <a:rPr lang="zh-CN" altLang="en-US" sz="2800" dirty="0" smtClean="0">
                    <a:solidFill>
                      <a:srgbClr val="2E3033"/>
                    </a:solidFill>
                    <a:latin typeface="Arial" panose="020B0604020202020204" pitchFamily="34" charset="0"/>
                  </a:rPr>
                  <a:t>有</a:t>
                </a:r>
                <a14:m>
                  <m:oMath xmlns:m="http://schemas.openxmlformats.org/officeDocument/2006/math">
                    <m:r>
                      <a:rPr lang="zh-CN" altLang="en-US" sz="2800" i="1" dirty="0" smtClean="0">
                        <a:solidFill>
                          <a:srgbClr val="2E3033"/>
                        </a:solidFill>
                        <a:latin typeface="Cambria Math" panose="02040503050406030204" pitchFamily="18" charset="0"/>
                      </a:rPr>
                      <m:t>𝑎</m:t>
                    </m:r>
                    <m:r>
                      <a:rPr lang="zh-CN" altLang="en-US" sz="2800" i="1" dirty="0" smtClean="0">
                        <a:solidFill>
                          <a:srgbClr val="2E3033"/>
                        </a:solidFill>
                        <a:latin typeface="Cambria Math" panose="02040503050406030204" pitchFamily="18" charset="0"/>
                      </a:rPr>
                      <m:t>⋅</m:t>
                    </m:r>
                    <m:sSup>
                      <m:sSupPr>
                        <m:ctrlPr>
                          <a:rPr lang="zh-CN" altLang="en-US" sz="2800" i="1" dirty="0" smtClean="0">
                            <a:solidFill>
                              <a:srgbClr val="2E3033"/>
                            </a:solidFill>
                            <a:latin typeface="Cambria Math" panose="02040503050406030204" pitchFamily="18" charset="0"/>
                          </a:rPr>
                        </m:ctrlPr>
                      </m:sSupPr>
                      <m:e>
                        <m:r>
                          <a:rPr lang="zh-CN" altLang="en-US" sz="2800" i="1" dirty="0" smtClean="0">
                            <a:solidFill>
                              <a:srgbClr val="2E3033"/>
                            </a:solidFill>
                            <a:latin typeface="Cambria Math" panose="02040503050406030204" pitchFamily="18" charset="0"/>
                          </a:rPr>
                          <m:t>𝑎</m:t>
                        </m:r>
                      </m:e>
                      <m:sup>
                        <m:r>
                          <a:rPr lang="zh-CN" altLang="en-US" sz="2800" i="1" dirty="0" smtClean="0">
                            <a:solidFill>
                              <a:srgbClr val="2E3033"/>
                            </a:solidFill>
                            <a:latin typeface="Cambria Math" panose="02040503050406030204" pitchFamily="18" charset="0"/>
                          </a:rPr>
                          <m:t>−1</m:t>
                        </m:r>
                      </m:sup>
                    </m:sSup>
                    <m:r>
                      <a:rPr lang="zh-CN" altLang="en-US" sz="2800" i="1" dirty="0" smtClean="0">
                        <a:solidFill>
                          <a:srgbClr val="2E3033"/>
                        </a:solidFill>
                        <a:latin typeface="Cambria Math" panose="02040503050406030204" pitchFamily="18" charset="0"/>
                      </a:rPr>
                      <m:t>=ⅇ</m:t>
                    </m:r>
                    <m:r>
                      <a:rPr lang="zh-CN" altLang="en-US" sz="2800" i="1" dirty="0">
                        <a:solidFill>
                          <a:srgbClr val="2E3033"/>
                        </a:solidFill>
                        <a:latin typeface="Cambria Math" panose="02040503050406030204" pitchFamily="18" charset="0"/>
                      </a:rPr>
                      <m:t>，</m:t>
                    </m:r>
                  </m:oMath>
                </a14:m>
                <a:r>
                  <a:rPr lang="zh-CN" altLang="en-US" sz="2800" dirty="0" smtClean="0">
                    <a:solidFill>
                      <a:srgbClr val="2E3033"/>
                    </a:solidFill>
                    <a:latin typeface="Arial" panose="020B0604020202020204" pitchFamily="34" charset="0"/>
                  </a:rPr>
                  <a:t>元素</a:t>
                </a:r>
                <a:r>
                  <a:rPr lang="en-US" altLang="zh-CN" sz="2800" dirty="0">
                    <a:solidFill>
                      <a:srgbClr val="2E3033"/>
                    </a:solidFill>
                    <a:latin typeface="Arial" panose="020B0604020202020204" pitchFamily="34" charset="0"/>
                  </a:rPr>
                  <a:t>e</a:t>
                </a:r>
                <a:r>
                  <a:rPr lang="zh-CN" altLang="en-US" sz="2800" dirty="0">
                    <a:solidFill>
                      <a:srgbClr val="2E3033"/>
                    </a:solidFill>
                    <a:latin typeface="Arial" panose="020B0604020202020204" pitchFamily="34" charset="0"/>
                  </a:rPr>
                  <a:t>被称为一个标识元素</a:t>
                </a:r>
                <a:endParaRPr lang="en-US" altLang="zh-CN" sz="2800" dirty="0">
                  <a:solidFill>
                    <a:srgbClr val="2E3033"/>
                  </a:solidFill>
                  <a:latin typeface="Arial" panose="020B0604020202020204" pitchFamily="34" charset="0"/>
                </a:endParaRPr>
              </a:p>
            </p:txBody>
          </p:sp>
        </mc:Choice>
        <mc:Fallback xmlns="">
          <p:sp>
            <p:nvSpPr>
              <p:cNvPr id="7" name="矩形 6"/>
              <p:cNvSpPr>
                <a:spLocks noRot="1" noChangeAspect="1" noMove="1" noResize="1" noEditPoints="1" noAdjustHandles="1" noChangeArrowheads="1" noChangeShapeType="1" noTextEdit="1"/>
              </p:cNvSpPr>
              <p:nvPr/>
            </p:nvSpPr>
            <p:spPr>
              <a:xfrm>
                <a:off x="2428630" y="3048000"/>
                <a:ext cx="8179565" cy="3108543"/>
              </a:xfrm>
              <a:prstGeom prst="rect">
                <a:avLst/>
              </a:prstGeom>
              <a:blipFill>
                <a:blip r:embed="rId2"/>
                <a:stretch>
                  <a:fillRect l="-1267" t="-2549" r="-224" b="-3922"/>
                </a:stretch>
              </a:blipFill>
            </p:spPr>
            <p:txBody>
              <a:bodyPr/>
              <a:lstStyle/>
              <a:p>
                <a:r>
                  <a:rPr lang="zh-CN" altLang="en-US">
                    <a:noFill/>
                  </a:rPr>
                  <a:t> </a:t>
                </a:r>
              </a:p>
            </p:txBody>
          </p:sp>
        </mc:Fallback>
      </mc:AlternateContent>
      <p:pic>
        <p:nvPicPr>
          <p:cNvPr id="8" name="图片 7"/>
          <p:cNvPicPr>
            <a:picLocks noChangeAspect="1"/>
          </p:cNvPicPr>
          <p:nvPr/>
        </p:nvPicPr>
        <p:blipFill>
          <a:blip r:embed="rId3"/>
          <a:stretch>
            <a:fillRect/>
          </a:stretch>
        </p:blipFill>
        <p:spPr>
          <a:xfrm>
            <a:off x="4521200" y="3020605"/>
            <a:ext cx="3282360" cy="478971"/>
          </a:xfrm>
          <a:prstGeom prst="rect">
            <a:avLst/>
          </a:prstGeom>
        </p:spPr>
      </p:pic>
      <p:pic>
        <p:nvPicPr>
          <p:cNvPr id="9" name="图片 8"/>
          <p:cNvPicPr>
            <a:picLocks noChangeAspect="1"/>
          </p:cNvPicPr>
          <p:nvPr/>
        </p:nvPicPr>
        <p:blipFill>
          <a:blip r:embed="rId4"/>
          <a:stretch>
            <a:fillRect/>
          </a:stretch>
        </p:blipFill>
        <p:spPr>
          <a:xfrm>
            <a:off x="4582307" y="3863361"/>
            <a:ext cx="5053759" cy="549613"/>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354</TotalTime>
  <Words>1154</Words>
  <Application>Microsoft Office PowerPoint</Application>
  <PresentationFormat>自定义</PresentationFormat>
  <Paragraphs>217</Paragraphs>
  <Slides>44</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44</vt:i4>
      </vt:variant>
    </vt:vector>
  </HeadingPairs>
  <TitlesOfParts>
    <vt:vector size="53" baseType="lpstr">
      <vt:lpstr>宋体</vt:lpstr>
      <vt:lpstr>Arial</vt:lpstr>
      <vt:lpstr>Arial</vt:lpstr>
      <vt:lpstr>Calibri</vt:lpstr>
      <vt:lpstr>Cambria Math</vt:lpstr>
      <vt:lpstr>Gill Sans MT</vt:lpstr>
      <vt:lpstr>Times New Roman</vt:lpstr>
      <vt:lpstr>Wingdings</vt:lpstr>
      <vt:lpstr>Office Theme</vt:lpstr>
      <vt:lpstr>PowerPoint 演示文稿</vt:lpstr>
      <vt:lpstr>      向量积</vt:lpstr>
      <vt:lpstr>      向量积</vt:lpstr>
      <vt:lpstr>        刚性转换</vt:lpstr>
      <vt:lpstr>         刚性转换</vt:lpstr>
      <vt:lpstr>     矩阵轮换</vt:lpstr>
      <vt:lpstr>PowerPoint 演示文稿</vt:lpstr>
      <vt:lpstr>     矩阵轮换</vt:lpstr>
      <vt:lpstr>  组</vt:lpstr>
      <vt:lpstr>    组</vt:lpstr>
      <vt:lpstr>SO(3)</vt:lpstr>
      <vt:lpstr>SO(3)</vt:lpstr>
      <vt:lpstr>SO(3)</vt:lpstr>
      <vt:lpstr>SO(3)</vt:lpstr>
      <vt:lpstr>组的属性</vt:lpstr>
      <vt:lpstr>PowerPoint 演示文稿</vt:lpstr>
      <vt:lpstr>       角速度</vt:lpstr>
      <vt:lpstr>       角速度</vt:lpstr>
      <vt:lpstr>线性微分方程</vt:lpstr>
      <vt:lpstr>线性微分方程</vt:lpstr>
      <vt:lpstr>旋转矩阵指数</vt:lpstr>
      <vt:lpstr>PowerPoint 演示文稿</vt:lpstr>
      <vt:lpstr>旋转矩阵指数</vt:lpstr>
      <vt:lpstr>旋转矩阵指数</vt:lpstr>
      <vt:lpstr>反对称的结果</vt:lpstr>
      <vt:lpstr>罗德里格斯公式</vt:lpstr>
      <vt:lpstr>罗德里格斯公式</vt:lpstr>
      <vt:lpstr>PowerPoint 演示文稿</vt:lpstr>
      <vt:lpstr>    四元数</vt:lpstr>
      <vt:lpstr>单位四元数</vt:lpstr>
      <vt:lpstr>单位四元数与旋转</vt:lpstr>
      <vt:lpstr>四元数的共轭</vt:lpstr>
      <vt:lpstr>单位四元数</vt:lpstr>
      <vt:lpstr>四元数的优势</vt:lpstr>
      <vt:lpstr>PowerPoint 演示文稿</vt:lpstr>
      <vt:lpstr>旋转的陈述总结 </vt:lpstr>
      <vt:lpstr>PowerPoint 演示文稿</vt:lpstr>
      <vt:lpstr>刚性转换</vt:lpstr>
      <vt:lpstr>刚性转换</vt:lpstr>
      <vt:lpstr>刚性转换</vt:lpstr>
      <vt:lpstr>构造刚性转换</vt:lpstr>
      <vt:lpstr>反相刚性转换</vt:lpstr>
      <vt:lpstr>SE(3)</vt:lpstr>
      <vt:lpstr>SE(3) 和矩阵指数</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安传旭</dc:creator>
  <cp:lastModifiedBy>安传旭</cp:lastModifiedBy>
  <cp:revision>34</cp:revision>
  <dcterms:created xsi:type="dcterms:W3CDTF">2017-08-02T16:21:51Z</dcterms:created>
  <dcterms:modified xsi:type="dcterms:W3CDTF">2017-08-08T03:04:37Z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ies>
</file>