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604" y="279336"/>
            <a:ext cx="8211591" cy="122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053" y="9395321"/>
            <a:ext cx="2658745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53337" y="9369216"/>
            <a:ext cx="131445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lang="zh-CN" altLang="en-US" sz="6000" spc="-5" dirty="0">
                <a:latin typeface="Gill Sans MT"/>
                <a:cs typeface="Gill Sans MT"/>
              </a:rPr>
              <a:t>视频</a:t>
            </a:r>
            <a:r>
              <a:rPr sz="6000" spc="-80" dirty="0" smtClean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3.1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6858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655">
              <a:lnSpc>
                <a:spcPct val="100000"/>
              </a:lnSpc>
            </a:pPr>
            <a:r>
              <a:rPr spc="-5" dirty="0"/>
              <a:t>Groups</a:t>
            </a:r>
          </a:p>
        </p:txBody>
      </p:sp>
      <p:sp>
        <p:nvSpPr>
          <p:cNvPr id="3" name="object 3"/>
          <p:cNvSpPr/>
          <p:nvPr/>
        </p:nvSpPr>
        <p:spPr>
          <a:xfrm>
            <a:off x="248162" y="2020600"/>
            <a:ext cx="12475909" cy="295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10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3" name="object 3"/>
          <p:cNvSpPr/>
          <p:nvPr/>
        </p:nvSpPr>
        <p:spPr>
          <a:xfrm>
            <a:off x="381014" y="1824360"/>
            <a:ext cx="12255998" cy="2188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3" name="object 3"/>
          <p:cNvSpPr/>
          <p:nvPr/>
        </p:nvSpPr>
        <p:spPr>
          <a:xfrm>
            <a:off x="882421" y="1989454"/>
            <a:ext cx="11239956" cy="5013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3" name="object 3"/>
          <p:cNvSpPr/>
          <p:nvPr/>
        </p:nvSpPr>
        <p:spPr>
          <a:xfrm>
            <a:off x="635000" y="2091055"/>
            <a:ext cx="11734799" cy="149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3" name="object 3"/>
          <p:cNvSpPr/>
          <p:nvPr/>
        </p:nvSpPr>
        <p:spPr>
          <a:xfrm>
            <a:off x="808335" y="2290072"/>
            <a:ext cx="11388129" cy="1924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910" rIns="0" bIns="0" rtlCol="0">
            <a:spAutoFit/>
          </a:bodyPr>
          <a:lstStyle/>
          <a:p>
            <a:pPr marL="1082040">
              <a:lnSpc>
                <a:spcPct val="100000"/>
              </a:lnSpc>
            </a:pPr>
            <a:r>
              <a:rPr sz="6600" spc="-5" dirty="0"/>
              <a:t>Group</a:t>
            </a:r>
            <a:r>
              <a:rPr sz="6600" spc="-80" dirty="0"/>
              <a:t> </a:t>
            </a:r>
            <a:r>
              <a:rPr sz="6600" spc="-5" dirty="0"/>
              <a:t>Properties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635000" y="1790631"/>
            <a:ext cx="11734799" cy="440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3.3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3940">
              <a:lnSpc>
                <a:spcPct val="100000"/>
              </a:lnSpc>
            </a:pPr>
            <a:r>
              <a:rPr spc="-5" dirty="0"/>
              <a:t>Angular</a:t>
            </a:r>
            <a:r>
              <a:rPr spc="-90" dirty="0"/>
              <a:t> </a:t>
            </a:r>
            <a:r>
              <a:rPr spc="-5" dirty="0"/>
              <a:t>Velocity</a:t>
            </a:r>
          </a:p>
        </p:txBody>
      </p:sp>
      <p:sp>
        <p:nvSpPr>
          <p:cNvPr id="3" name="object 3"/>
          <p:cNvSpPr/>
          <p:nvPr/>
        </p:nvSpPr>
        <p:spPr>
          <a:xfrm>
            <a:off x="4357759" y="2798663"/>
            <a:ext cx="0" cy="2755265"/>
          </a:xfrm>
          <a:custGeom>
            <a:avLst/>
            <a:gdLst/>
            <a:ahLst/>
            <a:cxnLst/>
            <a:rect l="l" t="t" r="r" b="b"/>
            <a:pathLst>
              <a:path h="2755265">
                <a:moveTo>
                  <a:pt x="0" y="27552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181" y="2778430"/>
            <a:ext cx="23495" cy="32384"/>
          </a:xfrm>
          <a:custGeom>
            <a:avLst/>
            <a:gdLst/>
            <a:ahLst/>
            <a:cxnLst/>
            <a:rect l="l" t="t" r="r" b="b"/>
            <a:pathLst>
              <a:path w="23495" h="32385">
                <a:moveTo>
                  <a:pt x="11578" y="20233"/>
                </a:moveTo>
                <a:lnTo>
                  <a:pt x="23156" y="31811"/>
                </a:lnTo>
                <a:lnTo>
                  <a:pt x="11578" y="0"/>
                </a:lnTo>
                <a:lnTo>
                  <a:pt x="0" y="31811"/>
                </a:lnTo>
                <a:lnTo>
                  <a:pt x="11578" y="2023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7759" y="5553917"/>
            <a:ext cx="2680335" cy="0"/>
          </a:xfrm>
          <a:custGeom>
            <a:avLst/>
            <a:gdLst/>
            <a:ahLst/>
            <a:cxnLst/>
            <a:rect l="l" t="t" r="r" b="b"/>
            <a:pathLst>
              <a:path w="2680334">
                <a:moveTo>
                  <a:pt x="0" y="0"/>
                </a:moveTo>
                <a:lnTo>
                  <a:pt x="2680103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6285" y="5542338"/>
            <a:ext cx="32384" cy="23495"/>
          </a:xfrm>
          <a:custGeom>
            <a:avLst/>
            <a:gdLst/>
            <a:ahLst/>
            <a:cxnLst/>
            <a:rect l="l" t="t" r="r" b="b"/>
            <a:pathLst>
              <a:path w="32384" h="23495">
                <a:moveTo>
                  <a:pt x="11578" y="11578"/>
                </a:moveTo>
                <a:lnTo>
                  <a:pt x="0" y="23156"/>
                </a:lnTo>
                <a:lnTo>
                  <a:pt x="31810" y="11578"/>
                </a:lnTo>
                <a:lnTo>
                  <a:pt x="0" y="0"/>
                </a:lnTo>
                <a:lnTo>
                  <a:pt x="11578" y="115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4311" y="5553917"/>
            <a:ext cx="1713864" cy="979805"/>
          </a:xfrm>
          <a:custGeom>
            <a:avLst/>
            <a:gdLst/>
            <a:ahLst/>
            <a:cxnLst/>
            <a:rect l="l" t="t" r="r" b="b"/>
            <a:pathLst>
              <a:path w="1713864" h="979804">
                <a:moveTo>
                  <a:pt x="1713447" y="0"/>
                </a:moveTo>
                <a:lnTo>
                  <a:pt x="0" y="979268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6745" y="6517389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5" h="26034">
                <a:moveTo>
                  <a:pt x="17566" y="15797"/>
                </a:moveTo>
                <a:lnTo>
                  <a:pt x="21873" y="0"/>
                </a:lnTo>
                <a:lnTo>
                  <a:pt x="0" y="25836"/>
                </a:lnTo>
                <a:lnTo>
                  <a:pt x="33364" y="20104"/>
                </a:lnTo>
                <a:lnTo>
                  <a:pt x="17566" y="157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465" y="3236380"/>
            <a:ext cx="1111885" cy="2317750"/>
          </a:xfrm>
          <a:custGeom>
            <a:avLst/>
            <a:gdLst/>
            <a:ahLst/>
            <a:cxnLst/>
            <a:rect l="l" t="t" r="r" b="b"/>
            <a:pathLst>
              <a:path w="1111885" h="2317750">
                <a:moveTo>
                  <a:pt x="1111294" y="231753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1472" y="3163404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4" h="135254">
                <a:moveTo>
                  <a:pt x="34992" y="72975"/>
                </a:moveTo>
                <a:lnTo>
                  <a:pt x="96778" y="94711"/>
                </a:lnTo>
                <a:lnTo>
                  <a:pt x="0" y="0"/>
                </a:lnTo>
                <a:lnTo>
                  <a:pt x="13257" y="134761"/>
                </a:lnTo>
                <a:lnTo>
                  <a:pt x="34992" y="7297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5521" y="5070169"/>
            <a:ext cx="1612265" cy="483870"/>
          </a:xfrm>
          <a:custGeom>
            <a:avLst/>
            <a:gdLst/>
            <a:ahLst/>
            <a:cxnLst/>
            <a:rect l="l" t="t" r="r" b="b"/>
            <a:pathLst>
              <a:path w="1612264" h="483870">
                <a:moveTo>
                  <a:pt x="1612236" y="483746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8004" y="5039119"/>
            <a:ext cx="135255" cy="88900"/>
          </a:xfrm>
          <a:custGeom>
            <a:avLst/>
            <a:gdLst/>
            <a:ahLst/>
            <a:cxnLst/>
            <a:rect l="l" t="t" r="r" b="b"/>
            <a:pathLst>
              <a:path w="135255" h="88900">
                <a:moveTo>
                  <a:pt x="77517" y="31049"/>
                </a:moveTo>
                <a:lnTo>
                  <a:pt x="135186" y="0"/>
                </a:lnTo>
                <a:lnTo>
                  <a:pt x="0" y="7790"/>
                </a:lnTo>
                <a:lnTo>
                  <a:pt x="108567" y="88719"/>
                </a:lnTo>
                <a:lnTo>
                  <a:pt x="77517" y="310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4655" y="5030902"/>
            <a:ext cx="1059180" cy="0"/>
          </a:xfrm>
          <a:custGeom>
            <a:avLst/>
            <a:gdLst/>
            <a:ahLst/>
            <a:cxnLst/>
            <a:rect l="l" t="t" r="r" b="b"/>
            <a:pathLst>
              <a:path w="1059179">
                <a:moveTo>
                  <a:pt x="0" y="0"/>
                </a:moveTo>
                <a:lnTo>
                  <a:pt x="105864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6983" y="4984589"/>
            <a:ext cx="127635" cy="92710"/>
          </a:xfrm>
          <a:custGeom>
            <a:avLst/>
            <a:gdLst/>
            <a:ahLst/>
            <a:cxnLst/>
            <a:rect l="l" t="t" r="r" b="b"/>
            <a:pathLst>
              <a:path w="127635" h="92710">
                <a:moveTo>
                  <a:pt x="46313" y="46312"/>
                </a:moveTo>
                <a:lnTo>
                  <a:pt x="0" y="92626"/>
                </a:lnTo>
                <a:lnTo>
                  <a:pt x="127245" y="46312"/>
                </a:lnTo>
                <a:lnTo>
                  <a:pt x="0" y="0"/>
                </a:lnTo>
                <a:lnTo>
                  <a:pt x="46313" y="4631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971" y="2631650"/>
            <a:ext cx="279399" cy="215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26" y="5519694"/>
            <a:ext cx="342898" cy="31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0100" y="4549371"/>
            <a:ext cx="203198" cy="215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1083" y="3532864"/>
            <a:ext cx="3952574" cy="638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364" y="7340046"/>
            <a:ext cx="12053435" cy="1579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4859" y="2311990"/>
            <a:ext cx="8663622" cy="3639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3940">
              <a:lnSpc>
                <a:spcPct val="100000"/>
              </a:lnSpc>
            </a:pPr>
            <a:r>
              <a:rPr spc="-5" dirty="0"/>
              <a:t>Angular</a:t>
            </a:r>
            <a:r>
              <a:rPr spc="-90" dirty="0"/>
              <a:t> </a:t>
            </a:r>
            <a:r>
              <a:rPr spc="-5" dirty="0"/>
              <a:t>Velocity</a:t>
            </a:r>
          </a:p>
        </p:txBody>
      </p:sp>
      <p:sp>
        <p:nvSpPr>
          <p:cNvPr id="3" name="object 3"/>
          <p:cNvSpPr/>
          <p:nvPr/>
        </p:nvSpPr>
        <p:spPr>
          <a:xfrm>
            <a:off x="4357759" y="2798663"/>
            <a:ext cx="0" cy="2755265"/>
          </a:xfrm>
          <a:custGeom>
            <a:avLst/>
            <a:gdLst/>
            <a:ahLst/>
            <a:cxnLst/>
            <a:rect l="l" t="t" r="r" b="b"/>
            <a:pathLst>
              <a:path h="2755265">
                <a:moveTo>
                  <a:pt x="0" y="27552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181" y="2778430"/>
            <a:ext cx="23495" cy="32384"/>
          </a:xfrm>
          <a:custGeom>
            <a:avLst/>
            <a:gdLst/>
            <a:ahLst/>
            <a:cxnLst/>
            <a:rect l="l" t="t" r="r" b="b"/>
            <a:pathLst>
              <a:path w="23495" h="32385">
                <a:moveTo>
                  <a:pt x="11578" y="20233"/>
                </a:moveTo>
                <a:lnTo>
                  <a:pt x="23156" y="31811"/>
                </a:lnTo>
                <a:lnTo>
                  <a:pt x="11578" y="0"/>
                </a:lnTo>
                <a:lnTo>
                  <a:pt x="0" y="31811"/>
                </a:lnTo>
                <a:lnTo>
                  <a:pt x="11578" y="2023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7759" y="5553917"/>
            <a:ext cx="2680335" cy="0"/>
          </a:xfrm>
          <a:custGeom>
            <a:avLst/>
            <a:gdLst/>
            <a:ahLst/>
            <a:cxnLst/>
            <a:rect l="l" t="t" r="r" b="b"/>
            <a:pathLst>
              <a:path w="2680334">
                <a:moveTo>
                  <a:pt x="0" y="0"/>
                </a:moveTo>
                <a:lnTo>
                  <a:pt x="2680103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6285" y="5542338"/>
            <a:ext cx="32384" cy="23495"/>
          </a:xfrm>
          <a:custGeom>
            <a:avLst/>
            <a:gdLst/>
            <a:ahLst/>
            <a:cxnLst/>
            <a:rect l="l" t="t" r="r" b="b"/>
            <a:pathLst>
              <a:path w="32384" h="23495">
                <a:moveTo>
                  <a:pt x="11578" y="11578"/>
                </a:moveTo>
                <a:lnTo>
                  <a:pt x="0" y="23156"/>
                </a:lnTo>
                <a:lnTo>
                  <a:pt x="31810" y="11578"/>
                </a:lnTo>
                <a:lnTo>
                  <a:pt x="0" y="0"/>
                </a:lnTo>
                <a:lnTo>
                  <a:pt x="11578" y="115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4311" y="5553917"/>
            <a:ext cx="1713864" cy="979805"/>
          </a:xfrm>
          <a:custGeom>
            <a:avLst/>
            <a:gdLst/>
            <a:ahLst/>
            <a:cxnLst/>
            <a:rect l="l" t="t" r="r" b="b"/>
            <a:pathLst>
              <a:path w="1713864" h="979804">
                <a:moveTo>
                  <a:pt x="1713447" y="0"/>
                </a:moveTo>
                <a:lnTo>
                  <a:pt x="0" y="979268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6745" y="6517389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5" h="26034">
                <a:moveTo>
                  <a:pt x="17566" y="15797"/>
                </a:moveTo>
                <a:lnTo>
                  <a:pt x="21873" y="0"/>
                </a:lnTo>
                <a:lnTo>
                  <a:pt x="0" y="25836"/>
                </a:lnTo>
                <a:lnTo>
                  <a:pt x="33364" y="20104"/>
                </a:lnTo>
                <a:lnTo>
                  <a:pt x="17566" y="157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465" y="3236380"/>
            <a:ext cx="1111885" cy="2317750"/>
          </a:xfrm>
          <a:custGeom>
            <a:avLst/>
            <a:gdLst/>
            <a:ahLst/>
            <a:cxnLst/>
            <a:rect l="l" t="t" r="r" b="b"/>
            <a:pathLst>
              <a:path w="1111885" h="2317750">
                <a:moveTo>
                  <a:pt x="1111294" y="231753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1472" y="3163404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4" h="135254">
                <a:moveTo>
                  <a:pt x="34992" y="72975"/>
                </a:moveTo>
                <a:lnTo>
                  <a:pt x="96778" y="94711"/>
                </a:lnTo>
                <a:lnTo>
                  <a:pt x="0" y="0"/>
                </a:lnTo>
                <a:lnTo>
                  <a:pt x="13257" y="134761"/>
                </a:lnTo>
                <a:lnTo>
                  <a:pt x="34992" y="7297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5521" y="5070169"/>
            <a:ext cx="1612265" cy="483870"/>
          </a:xfrm>
          <a:custGeom>
            <a:avLst/>
            <a:gdLst/>
            <a:ahLst/>
            <a:cxnLst/>
            <a:rect l="l" t="t" r="r" b="b"/>
            <a:pathLst>
              <a:path w="1612264" h="483870">
                <a:moveTo>
                  <a:pt x="1612236" y="483746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8004" y="5039119"/>
            <a:ext cx="135255" cy="88900"/>
          </a:xfrm>
          <a:custGeom>
            <a:avLst/>
            <a:gdLst/>
            <a:ahLst/>
            <a:cxnLst/>
            <a:rect l="l" t="t" r="r" b="b"/>
            <a:pathLst>
              <a:path w="135255" h="88900">
                <a:moveTo>
                  <a:pt x="77517" y="31049"/>
                </a:moveTo>
                <a:lnTo>
                  <a:pt x="135186" y="0"/>
                </a:lnTo>
                <a:lnTo>
                  <a:pt x="0" y="7790"/>
                </a:lnTo>
                <a:lnTo>
                  <a:pt x="108567" y="88719"/>
                </a:lnTo>
                <a:lnTo>
                  <a:pt x="77517" y="310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4655" y="5030902"/>
            <a:ext cx="1059180" cy="0"/>
          </a:xfrm>
          <a:custGeom>
            <a:avLst/>
            <a:gdLst/>
            <a:ahLst/>
            <a:cxnLst/>
            <a:rect l="l" t="t" r="r" b="b"/>
            <a:pathLst>
              <a:path w="1059179">
                <a:moveTo>
                  <a:pt x="0" y="0"/>
                </a:moveTo>
                <a:lnTo>
                  <a:pt x="105864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6983" y="4984589"/>
            <a:ext cx="127635" cy="92710"/>
          </a:xfrm>
          <a:custGeom>
            <a:avLst/>
            <a:gdLst/>
            <a:ahLst/>
            <a:cxnLst/>
            <a:rect l="l" t="t" r="r" b="b"/>
            <a:pathLst>
              <a:path w="127635" h="92710">
                <a:moveTo>
                  <a:pt x="46313" y="46312"/>
                </a:moveTo>
                <a:lnTo>
                  <a:pt x="0" y="92626"/>
                </a:lnTo>
                <a:lnTo>
                  <a:pt x="127245" y="46312"/>
                </a:lnTo>
                <a:lnTo>
                  <a:pt x="0" y="0"/>
                </a:lnTo>
                <a:lnTo>
                  <a:pt x="46313" y="4631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971" y="2631650"/>
            <a:ext cx="279399" cy="215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26" y="5519694"/>
            <a:ext cx="342898" cy="31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0100" y="4549371"/>
            <a:ext cx="203198" cy="215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72021" y="2035663"/>
            <a:ext cx="5131055" cy="1457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6735" y="3873063"/>
            <a:ext cx="4434920" cy="164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6551" y="6550135"/>
            <a:ext cx="7028247" cy="2039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711" y="375919"/>
            <a:ext cx="878459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Linear Differential</a:t>
            </a:r>
            <a:r>
              <a:rPr sz="6000" spc="-15" dirty="0"/>
              <a:t> </a:t>
            </a:r>
            <a:r>
              <a:rPr sz="6000" spc="-5" dirty="0"/>
              <a:t>Equations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222719" y="1929966"/>
            <a:ext cx="5001363" cy="1712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816" y="4686716"/>
            <a:ext cx="12400939" cy="9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lang="zh-CN" altLang="en-US" spc="-5" dirty="0" smtClean="0"/>
              <a:t>      向量积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60470" y="2636987"/>
            <a:ext cx="2204085" cy="1370330"/>
          </a:xfrm>
          <a:custGeom>
            <a:avLst/>
            <a:gdLst/>
            <a:ahLst/>
            <a:cxnLst/>
            <a:rect l="l" t="t" r="r" b="b"/>
            <a:pathLst>
              <a:path w="2204085" h="1370329">
                <a:moveTo>
                  <a:pt x="2203592" y="137027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6887" y="2597449"/>
            <a:ext cx="123189" cy="99060"/>
          </a:xfrm>
          <a:custGeom>
            <a:avLst/>
            <a:gdLst/>
            <a:ahLst/>
            <a:cxnLst/>
            <a:rect l="l" t="t" r="r" b="b"/>
            <a:pathLst>
              <a:path w="123189" h="99060">
                <a:moveTo>
                  <a:pt x="63582" y="39538"/>
                </a:moveTo>
                <a:lnTo>
                  <a:pt x="122594" y="25778"/>
                </a:lnTo>
                <a:lnTo>
                  <a:pt x="0" y="0"/>
                </a:lnTo>
                <a:lnTo>
                  <a:pt x="77342" y="98549"/>
                </a:lnTo>
                <a:lnTo>
                  <a:pt x="63582" y="3953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4507" y="4007265"/>
            <a:ext cx="1990089" cy="451484"/>
          </a:xfrm>
          <a:custGeom>
            <a:avLst/>
            <a:gdLst/>
            <a:ahLst/>
            <a:cxnLst/>
            <a:rect l="l" t="t" r="r" b="b"/>
            <a:pathLst>
              <a:path w="1990089" h="451485">
                <a:moveTo>
                  <a:pt x="1989555" y="0"/>
                </a:moveTo>
                <a:lnTo>
                  <a:pt x="0" y="45088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1485" y="4406893"/>
            <a:ext cx="124460" cy="83820"/>
          </a:xfrm>
          <a:custGeom>
            <a:avLst/>
            <a:gdLst/>
            <a:ahLst/>
            <a:cxnLst/>
            <a:rect l="l" t="t" r="r" b="b"/>
            <a:pathLst>
              <a:path w="124460" h="83820">
                <a:moveTo>
                  <a:pt x="73021" y="51256"/>
                </a:moveTo>
                <a:lnTo>
                  <a:pt x="105338" y="0"/>
                </a:lnTo>
                <a:lnTo>
                  <a:pt x="0" y="67805"/>
                </a:lnTo>
                <a:lnTo>
                  <a:pt x="124278" y="83573"/>
                </a:lnTo>
                <a:lnTo>
                  <a:pt x="73021" y="5125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063" y="2411399"/>
            <a:ext cx="851535" cy="1539875"/>
          </a:xfrm>
          <a:custGeom>
            <a:avLst/>
            <a:gdLst/>
            <a:ahLst/>
            <a:cxnLst/>
            <a:rect l="l" t="t" r="r" b="b"/>
            <a:pathLst>
              <a:path w="851534" h="1539875">
                <a:moveTo>
                  <a:pt x="0" y="1539426"/>
                </a:moveTo>
                <a:lnTo>
                  <a:pt x="85129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127" y="2345877"/>
            <a:ext cx="94615" cy="123825"/>
          </a:xfrm>
          <a:custGeom>
            <a:avLst/>
            <a:gdLst/>
            <a:ahLst/>
            <a:cxnLst/>
            <a:rect l="l" t="t" r="r" b="b"/>
            <a:pathLst>
              <a:path w="94615" h="123825">
                <a:moveTo>
                  <a:pt x="58229" y="65522"/>
                </a:moveTo>
                <a:lnTo>
                  <a:pt x="74990" y="123752"/>
                </a:lnTo>
                <a:lnTo>
                  <a:pt x="94463" y="0"/>
                </a:lnTo>
                <a:lnTo>
                  <a:pt x="0" y="82283"/>
                </a:lnTo>
                <a:lnTo>
                  <a:pt x="58229" y="6552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0828" y="1811910"/>
            <a:ext cx="3256279" cy="268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475">
              <a:lnSpc>
                <a:spcPct val="100000"/>
              </a:lnSpc>
              <a:tabLst>
                <a:tab pos="2859405" algn="l"/>
              </a:tabLst>
            </a:pPr>
            <a:r>
              <a:rPr sz="4200" dirty="0">
                <a:latin typeface="Gill Sans MT"/>
                <a:cs typeface="Gill Sans MT"/>
              </a:rPr>
              <a:t>u	</a:t>
            </a:r>
            <a:r>
              <a:rPr sz="4200" spc="-5" dirty="0"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25"/>
              </a:spcBef>
            </a:pPr>
            <a:r>
              <a:rPr sz="4200" spc="-5" dirty="0">
                <a:latin typeface="Gill Sans MT"/>
                <a:cs typeface="Gill Sans MT"/>
              </a:rPr>
              <a:t>v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6515" y="3328733"/>
            <a:ext cx="4466139" cy="54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0648" y="4643182"/>
            <a:ext cx="6954150" cy="74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3432" y="3664366"/>
            <a:ext cx="203199" cy="34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900" y="6035779"/>
            <a:ext cx="10883899" cy="165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711" y="375919"/>
            <a:ext cx="878459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Linear Differential</a:t>
            </a:r>
            <a:r>
              <a:rPr sz="6000" spc="-15" dirty="0"/>
              <a:t> </a:t>
            </a:r>
            <a:r>
              <a:rPr sz="6000" spc="-5" dirty="0"/>
              <a:t>Equations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820772" y="1801076"/>
            <a:ext cx="5363251" cy="1372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012" y="3800788"/>
            <a:ext cx="12575246" cy="74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422" y="5731816"/>
            <a:ext cx="12425840" cy="945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20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Rotations as Matrix</a:t>
            </a:r>
            <a:r>
              <a:rPr sz="5400" spc="-20" dirty="0"/>
              <a:t> </a:t>
            </a:r>
            <a:r>
              <a:rPr sz="5400" spc="-5" dirty="0"/>
              <a:t>Exponentials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23814" y="1758500"/>
            <a:ext cx="12557170" cy="5165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3.4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Rotations as Matrix</a:t>
            </a:r>
            <a:r>
              <a:rPr sz="5400" spc="-20" dirty="0"/>
              <a:t> </a:t>
            </a:r>
            <a:r>
              <a:rPr sz="5400" spc="-5" dirty="0"/>
              <a:t>Exponentials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23814" y="1758500"/>
            <a:ext cx="12557170" cy="5165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Rotations as Matrix</a:t>
            </a:r>
            <a:r>
              <a:rPr sz="5400" spc="-20" dirty="0"/>
              <a:t> </a:t>
            </a:r>
            <a:r>
              <a:rPr sz="5400" spc="-5" dirty="0"/>
              <a:t>Exponentials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76635" y="2121274"/>
            <a:ext cx="12251529" cy="327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256" rIns="0" bIns="0" rtlCol="0">
            <a:spAutoFit/>
          </a:bodyPr>
          <a:lstStyle/>
          <a:p>
            <a:pPr marL="449580">
              <a:lnSpc>
                <a:spcPct val="100000"/>
              </a:lnSpc>
            </a:pPr>
            <a:r>
              <a:rPr sz="5400" spc="-5" dirty="0"/>
              <a:t>Skew-Symmetric</a:t>
            </a:r>
            <a:r>
              <a:rPr sz="5400" spc="-55" dirty="0"/>
              <a:t> </a:t>
            </a:r>
            <a:r>
              <a:rPr sz="5400" spc="-5" dirty="0"/>
              <a:t>Products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956050" y="1720791"/>
            <a:ext cx="5092699" cy="52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00" y="4052923"/>
            <a:ext cx="10032999" cy="52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4922300"/>
            <a:ext cx="12242800" cy="520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9200" y="2492859"/>
            <a:ext cx="5486399" cy="520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200" y="5918519"/>
            <a:ext cx="6502399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0000" y="7426457"/>
            <a:ext cx="10477499" cy="520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6000" dirty="0"/>
              <a:t>The </a:t>
            </a:r>
            <a:r>
              <a:rPr sz="6000" spc="-5" dirty="0"/>
              <a:t>Rodrigues</a:t>
            </a:r>
            <a:r>
              <a:rPr sz="6000" spc="-80" dirty="0"/>
              <a:t> </a:t>
            </a:r>
            <a:r>
              <a:rPr sz="6000" spc="-5" dirty="0"/>
              <a:t>Formula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01537" y="2286000"/>
            <a:ext cx="12201726" cy="486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512" y="4936025"/>
            <a:ext cx="11938824" cy="1443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6000" dirty="0"/>
              <a:t>The </a:t>
            </a:r>
            <a:r>
              <a:rPr sz="6000" spc="-5" dirty="0"/>
              <a:t>Rodrigues</a:t>
            </a:r>
            <a:r>
              <a:rPr sz="6000" spc="-80" dirty="0"/>
              <a:t> </a:t>
            </a:r>
            <a:r>
              <a:rPr sz="6000" spc="-5" dirty="0"/>
              <a:t>Formula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547833" y="2128971"/>
            <a:ext cx="12151924" cy="3158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3.5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7205">
              <a:lnSpc>
                <a:spcPct val="100000"/>
              </a:lnSpc>
            </a:pPr>
            <a:r>
              <a:rPr spc="-5" dirty="0"/>
              <a:t>Quaternions</a:t>
            </a:r>
          </a:p>
        </p:txBody>
      </p:sp>
      <p:sp>
        <p:nvSpPr>
          <p:cNvPr id="3" name="object 3"/>
          <p:cNvSpPr/>
          <p:nvPr/>
        </p:nvSpPr>
        <p:spPr>
          <a:xfrm>
            <a:off x="423325" y="2203250"/>
            <a:ext cx="12151924" cy="2584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lang="zh-CN" altLang="en-US" spc="-5" dirty="0" smtClean="0">
                <a:solidFill>
                  <a:prstClr val="black"/>
                </a:solidFill>
              </a:rPr>
              <a:t>      向量积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60470" y="2636987"/>
            <a:ext cx="2204085" cy="1370330"/>
          </a:xfrm>
          <a:custGeom>
            <a:avLst/>
            <a:gdLst/>
            <a:ahLst/>
            <a:cxnLst/>
            <a:rect l="l" t="t" r="r" b="b"/>
            <a:pathLst>
              <a:path w="2204085" h="1370329">
                <a:moveTo>
                  <a:pt x="2203592" y="137027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6887" y="2597449"/>
            <a:ext cx="123189" cy="99060"/>
          </a:xfrm>
          <a:custGeom>
            <a:avLst/>
            <a:gdLst/>
            <a:ahLst/>
            <a:cxnLst/>
            <a:rect l="l" t="t" r="r" b="b"/>
            <a:pathLst>
              <a:path w="123189" h="99060">
                <a:moveTo>
                  <a:pt x="63582" y="39538"/>
                </a:moveTo>
                <a:lnTo>
                  <a:pt x="122594" y="25778"/>
                </a:lnTo>
                <a:lnTo>
                  <a:pt x="0" y="0"/>
                </a:lnTo>
                <a:lnTo>
                  <a:pt x="77342" y="98549"/>
                </a:lnTo>
                <a:lnTo>
                  <a:pt x="63582" y="3953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4507" y="4007265"/>
            <a:ext cx="1990089" cy="451484"/>
          </a:xfrm>
          <a:custGeom>
            <a:avLst/>
            <a:gdLst/>
            <a:ahLst/>
            <a:cxnLst/>
            <a:rect l="l" t="t" r="r" b="b"/>
            <a:pathLst>
              <a:path w="1990089" h="451485">
                <a:moveTo>
                  <a:pt x="1989555" y="0"/>
                </a:moveTo>
                <a:lnTo>
                  <a:pt x="0" y="45088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1485" y="4406893"/>
            <a:ext cx="124460" cy="83820"/>
          </a:xfrm>
          <a:custGeom>
            <a:avLst/>
            <a:gdLst/>
            <a:ahLst/>
            <a:cxnLst/>
            <a:rect l="l" t="t" r="r" b="b"/>
            <a:pathLst>
              <a:path w="124460" h="83820">
                <a:moveTo>
                  <a:pt x="73021" y="51256"/>
                </a:moveTo>
                <a:lnTo>
                  <a:pt x="105338" y="0"/>
                </a:lnTo>
                <a:lnTo>
                  <a:pt x="0" y="67805"/>
                </a:lnTo>
                <a:lnTo>
                  <a:pt x="124278" y="83573"/>
                </a:lnTo>
                <a:lnTo>
                  <a:pt x="73021" y="5125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063" y="2411399"/>
            <a:ext cx="851535" cy="1539875"/>
          </a:xfrm>
          <a:custGeom>
            <a:avLst/>
            <a:gdLst/>
            <a:ahLst/>
            <a:cxnLst/>
            <a:rect l="l" t="t" r="r" b="b"/>
            <a:pathLst>
              <a:path w="851534" h="1539875">
                <a:moveTo>
                  <a:pt x="0" y="1539426"/>
                </a:moveTo>
                <a:lnTo>
                  <a:pt x="85129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127" y="2345877"/>
            <a:ext cx="94615" cy="123825"/>
          </a:xfrm>
          <a:custGeom>
            <a:avLst/>
            <a:gdLst/>
            <a:ahLst/>
            <a:cxnLst/>
            <a:rect l="l" t="t" r="r" b="b"/>
            <a:pathLst>
              <a:path w="94615" h="123825">
                <a:moveTo>
                  <a:pt x="58229" y="65522"/>
                </a:moveTo>
                <a:lnTo>
                  <a:pt x="74990" y="123752"/>
                </a:lnTo>
                <a:lnTo>
                  <a:pt x="94463" y="0"/>
                </a:lnTo>
                <a:lnTo>
                  <a:pt x="0" y="82283"/>
                </a:lnTo>
                <a:lnTo>
                  <a:pt x="58229" y="6552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0828" y="1811910"/>
            <a:ext cx="3256279" cy="268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475">
              <a:lnSpc>
                <a:spcPct val="100000"/>
              </a:lnSpc>
              <a:tabLst>
                <a:tab pos="2859405" algn="l"/>
              </a:tabLst>
            </a:pPr>
            <a:r>
              <a:rPr sz="4200" dirty="0">
                <a:latin typeface="Gill Sans MT"/>
                <a:cs typeface="Gill Sans MT"/>
              </a:rPr>
              <a:t>u	</a:t>
            </a:r>
            <a:r>
              <a:rPr sz="4200" spc="-5" dirty="0"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25"/>
              </a:spcBef>
            </a:pPr>
            <a:r>
              <a:rPr sz="4200" spc="-5" dirty="0">
                <a:latin typeface="Gill Sans MT"/>
                <a:cs typeface="Gill Sans MT"/>
              </a:rPr>
              <a:t>v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52663" y="3370882"/>
            <a:ext cx="4466139" cy="54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3432" y="3664366"/>
            <a:ext cx="203199" cy="34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1395" y="6415338"/>
            <a:ext cx="7085326" cy="2098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3419" y="4889110"/>
            <a:ext cx="6158846" cy="775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660">
              <a:lnSpc>
                <a:spcPct val="100000"/>
              </a:lnSpc>
            </a:pPr>
            <a:r>
              <a:rPr spc="-5" dirty="0"/>
              <a:t>Unit</a:t>
            </a:r>
            <a:r>
              <a:rPr spc="-65" dirty="0"/>
              <a:t> </a:t>
            </a:r>
            <a:r>
              <a:rPr spc="-5" dirty="0"/>
              <a:t>Quaternions</a:t>
            </a:r>
          </a:p>
        </p:txBody>
      </p:sp>
      <p:sp>
        <p:nvSpPr>
          <p:cNvPr id="3" name="object 3"/>
          <p:cNvSpPr/>
          <p:nvPr/>
        </p:nvSpPr>
        <p:spPr>
          <a:xfrm>
            <a:off x="298816" y="1957091"/>
            <a:ext cx="12251528" cy="199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30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424" y="426592"/>
            <a:ext cx="896620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Unit Quaternions and</a:t>
            </a:r>
            <a:r>
              <a:rPr sz="5400" spc="-20" dirty="0"/>
              <a:t> </a:t>
            </a:r>
            <a:r>
              <a:rPr sz="5400" spc="-5" dirty="0"/>
              <a:t>Rotations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14776" y="1784265"/>
            <a:ext cx="12575247" cy="6596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619125">
              <a:lnSpc>
                <a:spcPct val="100000"/>
              </a:lnSpc>
            </a:pPr>
            <a:r>
              <a:rPr sz="6000" spc="-5" dirty="0"/>
              <a:t>Quaternion</a:t>
            </a:r>
            <a:r>
              <a:rPr sz="6000" spc="-45" dirty="0"/>
              <a:t> </a:t>
            </a:r>
            <a:r>
              <a:rPr sz="6000" spc="-5" dirty="0"/>
              <a:t>Conjugate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572733" y="2116430"/>
            <a:ext cx="11734800" cy="191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1380490">
              <a:lnSpc>
                <a:spcPct val="100000"/>
              </a:lnSpc>
            </a:pPr>
            <a:r>
              <a:rPr sz="6000" spc="-5" dirty="0"/>
              <a:t>Unit</a:t>
            </a:r>
            <a:r>
              <a:rPr sz="6000" spc="-55" dirty="0"/>
              <a:t> </a:t>
            </a:r>
            <a:r>
              <a:rPr sz="6000" spc="-5" dirty="0"/>
              <a:t>Quaternions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14381" y="1925276"/>
            <a:ext cx="12376038" cy="3651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701" y="375919"/>
            <a:ext cx="844677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Advantages of</a:t>
            </a:r>
            <a:r>
              <a:rPr sz="6000" spc="-55" dirty="0"/>
              <a:t> </a:t>
            </a:r>
            <a:r>
              <a:rPr sz="6000" spc="-5" dirty="0"/>
              <a:t>Quaternions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47556" y="1871515"/>
            <a:ext cx="12109686" cy="365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3.6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615" y="347977"/>
            <a:ext cx="945705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Summary of Rotation Representations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14381" y="1443682"/>
            <a:ext cx="12376038" cy="8135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9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3.7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99" cy="519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48162" y="1661448"/>
            <a:ext cx="12218399" cy="230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404" y="355536"/>
            <a:ext cx="8202295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00435" y="1813943"/>
            <a:ext cx="12251399" cy="368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lang="zh-CN" altLang="en-US" spc="-5" dirty="0" smtClean="0"/>
              <a:t>        刚性</a:t>
            </a:r>
            <a:r>
              <a:rPr lang="zh-CN" altLang="en-US" spc="-5" dirty="0"/>
              <a:t>转换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006600" y="2514600"/>
                <a:ext cx="932494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zh-CN" altLang="en-US" sz="3600" dirty="0" smtClean="0"/>
                  <a:t>让</a:t>
                </a:r>
                <a:r>
                  <a:rPr lang="en-US" altLang="zh-CN" sz="3600" dirty="0" smtClean="0"/>
                  <a:t>g</a:t>
                </a:r>
                <a:r>
                  <a:rPr lang="zh-CN" altLang="en-US" sz="3600" dirty="0" smtClean="0"/>
                  <a:t>表示一个映射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的函数。</a:t>
                </a:r>
              </a:p>
              <a:p>
                <a:r>
                  <a:rPr lang="zh-CN" altLang="en-US" sz="3600" dirty="0" smtClean="0"/>
                  <a:t>这个函数被称为刚性变换 </a:t>
                </a:r>
                <a:r>
                  <a:rPr lang="en-US" altLang="zh-CN" sz="3600" dirty="0" err="1" smtClean="0"/>
                  <a:t>Iff</a:t>
                </a:r>
                <a:r>
                  <a:rPr lang="en-US" altLang="zh-CN" sz="3600" dirty="0" smtClean="0"/>
                  <a:t> </a:t>
                </a:r>
                <a:r>
                  <a:rPr lang="zh-CN" altLang="en-US" sz="3600" dirty="0" smtClean="0"/>
                  <a:t>它满足了所有</a:t>
                </a:r>
                <a:r>
                  <a:rPr lang="en-US" altLang="zh-CN" sz="3600" dirty="0" smtClean="0"/>
                  <a:t>u</a:t>
                </a:r>
                <a:r>
                  <a:rPr lang="zh-CN" altLang="en-US" sz="3600" dirty="0" smtClean="0"/>
                  <a:t>，</a:t>
                </a:r>
                <a:r>
                  <a:rPr lang="en-US" altLang="zh-CN" sz="3600" dirty="0" smtClean="0"/>
                  <a:t>v</a:t>
                </a:r>
                <a:r>
                  <a:rPr lang="zh-CN" altLang="en-US" sz="3600" dirty="0" smtClean="0"/>
                  <a:t>，</a:t>
                </a:r>
                <a:r>
                  <a:rPr lang="en-US" altLang="zh-CN" sz="3600" dirty="0" smtClean="0"/>
                  <a:t>w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的下列性质</a:t>
                </a:r>
                <a:r>
                  <a:rPr lang="en-US" altLang="zh-CN" sz="3600" dirty="0" smtClean="0"/>
                  <a:t>: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0" y="2514600"/>
                <a:ext cx="9324944" cy="1754326"/>
              </a:xfrm>
              <a:prstGeom prst="rect">
                <a:avLst/>
              </a:prstGeom>
              <a:blipFill>
                <a:blip r:embed="rId2"/>
                <a:stretch>
                  <a:fillRect l="-1961" t="-7317" r="-1176" b="-1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65" y="4842737"/>
            <a:ext cx="10363200" cy="16709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89480" y="1772484"/>
            <a:ext cx="12425699" cy="30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40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374" y="624903"/>
            <a:ext cx="845502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Composing Rigid</a:t>
            </a:r>
            <a:r>
              <a:rPr sz="4800" spc="-30" dirty="0"/>
              <a:t> </a:t>
            </a:r>
            <a:r>
              <a:rPr sz="4800" spc="-5" dirty="0"/>
              <a:t>Transformations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82554" y="2171066"/>
            <a:ext cx="11992199" cy="336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167" rIns="0" bIns="0" rtlCol="0">
            <a:spAutoFit/>
          </a:bodyPr>
          <a:lstStyle/>
          <a:p>
            <a:pPr marL="212725">
              <a:lnSpc>
                <a:spcPct val="100000"/>
              </a:lnSpc>
            </a:pPr>
            <a:r>
              <a:rPr sz="4800" spc="-5" dirty="0"/>
              <a:t>Inverting Rigid</a:t>
            </a:r>
            <a:r>
              <a:rPr sz="4800" spc="-25" dirty="0"/>
              <a:t> </a:t>
            </a:r>
            <a:r>
              <a:rPr sz="4800" spc="-5" dirty="0"/>
              <a:t>Transformations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35000" y="2239908"/>
            <a:ext cx="11734799" cy="308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0">
              <a:lnSpc>
                <a:spcPct val="100000"/>
              </a:lnSpc>
            </a:pPr>
            <a:r>
              <a:rPr spc="-5" dirty="0"/>
              <a:t>SE(3)</a:t>
            </a:r>
          </a:p>
        </p:txBody>
      </p:sp>
      <p:sp>
        <p:nvSpPr>
          <p:cNvPr id="3" name="object 3"/>
          <p:cNvSpPr/>
          <p:nvPr/>
        </p:nvSpPr>
        <p:spPr>
          <a:xfrm>
            <a:off x="438889" y="2189350"/>
            <a:ext cx="12126899" cy="454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869" y="375919"/>
            <a:ext cx="9271635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SE(3) and Matrix</a:t>
            </a:r>
            <a:r>
              <a:rPr sz="6000" spc="-25" dirty="0"/>
              <a:t> </a:t>
            </a:r>
            <a:r>
              <a:rPr sz="6000" spc="-5" dirty="0"/>
              <a:t>Exponentials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224111" y="1817247"/>
            <a:ext cx="12425699" cy="4509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lang="zh-CN" altLang="en-US" spc="-5" dirty="0" smtClean="0">
                <a:solidFill>
                  <a:prstClr val="black"/>
                </a:solidFill>
              </a:rPr>
              <a:t>         刚性</a:t>
            </a:r>
            <a:r>
              <a:rPr lang="zh-CN" altLang="en-US" spc="-5" dirty="0">
                <a:solidFill>
                  <a:prstClr val="black"/>
                </a:solidFill>
              </a:rPr>
              <a:t>转换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701800" y="2209800"/>
            <a:ext cx="1021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可以看出，所有的刚性转换都可以如下所示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65" y="3002803"/>
            <a:ext cx="8384064" cy="6736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01800" y="3946199"/>
            <a:ext cx="945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在这个方程中，矩阵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，被称为旋转矩阵，有以下特殊性质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4932161"/>
            <a:ext cx="5668924" cy="6643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244" y="5732838"/>
            <a:ext cx="7212339" cy="5337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426" y="6601883"/>
            <a:ext cx="4036235" cy="5371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35800" y="6615860"/>
            <a:ext cx="3639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所有列都是单位长度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426" y="7427641"/>
            <a:ext cx="4150686" cy="6029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112" y="7367992"/>
            <a:ext cx="2901948" cy="7498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670">
              <a:lnSpc>
                <a:spcPct val="100000"/>
              </a:lnSpc>
            </a:pPr>
            <a:r>
              <a:rPr lang="zh-CN" altLang="en-US" spc="-5" dirty="0" smtClean="0"/>
              <a:t>     矩阵</a:t>
            </a:r>
            <a:r>
              <a:rPr lang="zh-CN" altLang="en-US" spc="-5" dirty="0"/>
              <a:t>轮换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549400" y="2514600"/>
            <a:ext cx="1013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一组具有下列属性的</a:t>
            </a:r>
            <a:r>
              <a:rPr lang="en-US" altLang="zh-CN" sz="2800" dirty="0" smtClean="0"/>
              <a:t>3 x 3</a:t>
            </a:r>
            <a:r>
              <a:rPr lang="zh-CN" altLang="en-US" sz="2800" dirty="0" smtClean="0"/>
              <a:t>矩阵，再加上矩阵乘法的运算形成一个称为</a:t>
            </a:r>
            <a:r>
              <a:rPr lang="en-US" altLang="zh-CN" sz="2800" dirty="0" smtClean="0"/>
              <a:t>SO(3)</a:t>
            </a:r>
            <a:r>
              <a:rPr lang="zh-CN" altLang="en-US" sz="2800" dirty="0" smtClean="0"/>
              <a:t>的组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3810000"/>
            <a:ext cx="4843327" cy="5213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iff </a:t>
                </a:r>
                <a:r>
                  <a:rPr lang="zh-CN" altLang="en-US" sz="2800" dirty="0" smtClean="0"/>
                  <a:t>的旋转矩阵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  <a:blipFill>
                <a:blip r:embed="rId3"/>
                <a:stretch>
                  <a:fillRect l="-3802" t="-17442" r="-266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4876800"/>
            <a:ext cx="4657782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3.2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670">
              <a:lnSpc>
                <a:spcPct val="100000"/>
              </a:lnSpc>
            </a:pPr>
            <a:r>
              <a:rPr spc="-5" dirty="0"/>
              <a:t>Rotation</a:t>
            </a:r>
            <a:r>
              <a:rPr spc="-85" dirty="0"/>
              <a:t> </a:t>
            </a:r>
            <a:r>
              <a:rPr spc="-5" dirty="0"/>
              <a:t>Matrices</a:t>
            </a:r>
          </a:p>
        </p:txBody>
      </p:sp>
      <p:sp>
        <p:nvSpPr>
          <p:cNvPr id="3" name="object 3"/>
          <p:cNvSpPr/>
          <p:nvPr/>
        </p:nvSpPr>
        <p:spPr>
          <a:xfrm>
            <a:off x="215643" y="1887984"/>
            <a:ext cx="12573511" cy="4337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655">
              <a:lnSpc>
                <a:spcPct val="100000"/>
              </a:lnSpc>
            </a:pPr>
            <a:r>
              <a:rPr spc="-5" dirty="0"/>
              <a:t>Groups</a:t>
            </a:r>
          </a:p>
        </p:txBody>
      </p:sp>
      <p:sp>
        <p:nvSpPr>
          <p:cNvPr id="3" name="object 3"/>
          <p:cNvSpPr/>
          <p:nvPr/>
        </p:nvSpPr>
        <p:spPr>
          <a:xfrm>
            <a:off x="510922" y="1710876"/>
            <a:ext cx="11897191" cy="544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457</Words>
  <Application>Microsoft Office PowerPoint</Application>
  <PresentationFormat>自定义</PresentationFormat>
  <Paragraphs>145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Calibri</vt:lpstr>
      <vt:lpstr>Cambria Math</vt:lpstr>
      <vt:lpstr>Gill Sans MT</vt:lpstr>
      <vt:lpstr>Times New Roman</vt:lpstr>
      <vt:lpstr>Wingdings</vt:lpstr>
      <vt:lpstr>Office Theme</vt:lpstr>
      <vt:lpstr>PowerPoint 演示文稿</vt:lpstr>
      <vt:lpstr>      向量积</vt:lpstr>
      <vt:lpstr>      向量积</vt:lpstr>
      <vt:lpstr>        刚性转换</vt:lpstr>
      <vt:lpstr>         刚性转换</vt:lpstr>
      <vt:lpstr>     矩阵轮换</vt:lpstr>
      <vt:lpstr>PowerPoint 演示文稿</vt:lpstr>
      <vt:lpstr>Rotation Matrices</vt:lpstr>
      <vt:lpstr>Groups</vt:lpstr>
      <vt:lpstr>Groups</vt:lpstr>
      <vt:lpstr>SO(3)</vt:lpstr>
      <vt:lpstr>SO(3)</vt:lpstr>
      <vt:lpstr>SO(3)</vt:lpstr>
      <vt:lpstr>SO(3)</vt:lpstr>
      <vt:lpstr>Group Properties</vt:lpstr>
      <vt:lpstr>PowerPoint 演示文稿</vt:lpstr>
      <vt:lpstr>Angular Velocity</vt:lpstr>
      <vt:lpstr>Angular Velocity</vt:lpstr>
      <vt:lpstr>Linear Differential Equations</vt:lpstr>
      <vt:lpstr>Linear Differential Equations</vt:lpstr>
      <vt:lpstr>Rotations as Matrix Exponentials</vt:lpstr>
      <vt:lpstr>PowerPoint 演示文稿</vt:lpstr>
      <vt:lpstr>Rotations as Matrix Exponentials</vt:lpstr>
      <vt:lpstr>Rotations as Matrix Exponentials</vt:lpstr>
      <vt:lpstr>Skew-Symmetric Products</vt:lpstr>
      <vt:lpstr>The Rodrigues Formula</vt:lpstr>
      <vt:lpstr>The Rodrigues Formula</vt:lpstr>
      <vt:lpstr>PowerPoint 演示文稿</vt:lpstr>
      <vt:lpstr>Quaternions</vt:lpstr>
      <vt:lpstr>Unit Quaternions</vt:lpstr>
      <vt:lpstr>Unit Quaternions and Rotations</vt:lpstr>
      <vt:lpstr>Quaternion Conjugate</vt:lpstr>
      <vt:lpstr>Unit Quaternions</vt:lpstr>
      <vt:lpstr>Advantages of Quaternions</vt:lpstr>
      <vt:lpstr>PowerPoint 演示文稿</vt:lpstr>
      <vt:lpstr>Summary of Rotation Representations</vt:lpstr>
      <vt:lpstr>PowerPoint 演示文稿</vt:lpstr>
      <vt:lpstr>Rigid Transformations</vt:lpstr>
      <vt:lpstr>Rigid Transformations</vt:lpstr>
      <vt:lpstr>Rigid Transformations</vt:lpstr>
      <vt:lpstr>Composing Rigid Transformations</vt:lpstr>
      <vt:lpstr>Inverting Rigid Transformations</vt:lpstr>
      <vt:lpstr>SE(3)</vt:lpstr>
      <vt:lpstr>SE(3) and Matrix Exponentials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安传旭</dc:creator>
  <cp:lastModifiedBy>安传旭</cp:lastModifiedBy>
  <cp:revision>6</cp:revision>
  <dcterms:created xsi:type="dcterms:W3CDTF">2017-08-02T16:21:51Z</dcterms:created>
  <dcterms:modified xsi:type="dcterms:W3CDTF">2017-08-02T09:13:17Z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