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8678" y="3894835"/>
            <a:ext cx="7727442" cy="944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182111" y="5052059"/>
            <a:ext cx="4640577" cy="1036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29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29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29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29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29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1207" y="257047"/>
            <a:ext cx="9422384" cy="115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5884" y="1630171"/>
            <a:ext cx="10273030" cy="414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4737" y="9429750"/>
            <a:ext cx="271399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814407" y="9475120"/>
            <a:ext cx="112331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29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ct val="100000"/>
              </a:lnSpc>
            </a:pPr>
            <a:r>
              <a:rPr dirty="0"/>
              <a:t>Robotics:</a:t>
            </a:r>
            <a:r>
              <a:rPr dirty="0" spc="-85"/>
              <a:t> </a:t>
            </a:r>
            <a:r>
              <a:rPr dirty="0"/>
              <a:t>Fundamentals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 indent="949325">
              <a:lnSpc>
                <a:spcPct val="100000"/>
              </a:lnSpc>
            </a:pPr>
            <a:r>
              <a:rPr dirty="0" spc="-5"/>
              <a:t>Prof. </a:t>
            </a:r>
            <a:r>
              <a:rPr dirty="0" spc="-10"/>
              <a:t>C.J. </a:t>
            </a:r>
            <a:r>
              <a:rPr dirty="0" spc="-5"/>
              <a:t>Taylor  University of</a:t>
            </a:r>
            <a:r>
              <a:rPr dirty="0" spc="-75"/>
              <a:t> </a:t>
            </a:r>
            <a:r>
              <a:rPr dirty="0" spc="-5"/>
              <a:t>Pennsylvania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295"/>
              <a:t> </a:t>
            </a: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38555">
              <a:lnSpc>
                <a:spcPct val="100000"/>
              </a:lnSpc>
            </a:pPr>
            <a:r>
              <a:rPr dirty="0" spc="-5"/>
              <a:t>Adding</a:t>
            </a:r>
            <a:r>
              <a:rPr dirty="0" spc="-65"/>
              <a:t> </a:t>
            </a:r>
            <a:r>
              <a:rPr dirty="0" spc="-5"/>
              <a:t>Dimensions</a:t>
            </a:r>
          </a:p>
        </p:txBody>
      </p:sp>
      <p:sp>
        <p:nvSpPr>
          <p:cNvPr id="3" name="object 3"/>
          <p:cNvSpPr/>
          <p:nvPr/>
        </p:nvSpPr>
        <p:spPr>
          <a:xfrm>
            <a:off x="736091" y="1740407"/>
            <a:ext cx="11535155" cy="6691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300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27530">
              <a:lnSpc>
                <a:spcPct val="100000"/>
              </a:lnSpc>
            </a:pPr>
            <a:r>
              <a:rPr dirty="0" spc="-5"/>
              <a:t>Descartes </a:t>
            </a:r>
            <a:r>
              <a:rPr dirty="0"/>
              <a:t>in</a:t>
            </a:r>
            <a:r>
              <a:rPr dirty="0" spc="-80"/>
              <a:t> </a:t>
            </a:r>
            <a:r>
              <a:rPr dirty="0"/>
              <a:t>3D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1630171"/>
            <a:ext cx="8858250" cy="1920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4200" marR="508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dirty="0" sz="4200" spc="-5">
                <a:latin typeface="Calibri"/>
                <a:cs typeface="Calibri"/>
              </a:rPr>
              <a:t>We will also </a:t>
            </a:r>
            <a:r>
              <a:rPr dirty="0" sz="4200">
                <a:latin typeface="Calibri"/>
                <a:cs typeface="Calibri"/>
              </a:rPr>
              <a:t>be </a:t>
            </a:r>
            <a:r>
              <a:rPr dirty="0" sz="4200" spc="-5">
                <a:latin typeface="Calibri"/>
                <a:cs typeface="Calibri"/>
              </a:rPr>
              <a:t>interested in talking  </a:t>
            </a:r>
            <a:r>
              <a:rPr dirty="0" sz="4200">
                <a:latin typeface="Calibri"/>
                <a:cs typeface="Calibri"/>
              </a:rPr>
              <a:t>about </a:t>
            </a:r>
            <a:r>
              <a:rPr dirty="0" sz="4200" spc="-5">
                <a:latin typeface="Calibri"/>
                <a:cs typeface="Calibri"/>
              </a:rPr>
              <a:t>the location </a:t>
            </a:r>
            <a:r>
              <a:rPr dirty="0" sz="4200">
                <a:latin typeface="Calibri"/>
                <a:cs typeface="Calibri"/>
              </a:rPr>
              <a:t>of </a:t>
            </a:r>
            <a:r>
              <a:rPr dirty="0" sz="4200" spc="-5">
                <a:latin typeface="Calibri"/>
                <a:cs typeface="Calibri"/>
              </a:rPr>
              <a:t>objects in space.  Here R</a:t>
            </a:r>
            <a:r>
              <a:rPr dirty="0" baseline="24801" sz="4200" spc="-7">
                <a:latin typeface="Calibri"/>
                <a:cs typeface="Calibri"/>
              </a:rPr>
              <a:t>3 </a:t>
            </a:r>
            <a:r>
              <a:rPr dirty="0" sz="4200" spc="-5">
                <a:latin typeface="Calibri"/>
                <a:cs typeface="Calibri"/>
              </a:rPr>
              <a:t>will </a:t>
            </a:r>
            <a:r>
              <a:rPr dirty="0" sz="4200">
                <a:latin typeface="Calibri"/>
                <a:cs typeface="Calibri"/>
              </a:rPr>
              <a:t>be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 spc="-5">
                <a:latin typeface="Calibri"/>
                <a:cs typeface="Calibri"/>
              </a:rPr>
              <a:t>helpful.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2646" y="4280153"/>
            <a:ext cx="1905" cy="2731135"/>
          </a:xfrm>
          <a:custGeom>
            <a:avLst/>
            <a:gdLst/>
            <a:ahLst/>
            <a:cxnLst/>
            <a:rect l="l" t="t" r="r" b="b"/>
            <a:pathLst>
              <a:path w="1904" h="2731134">
                <a:moveTo>
                  <a:pt x="1485" y="0"/>
                </a:moveTo>
                <a:lnTo>
                  <a:pt x="0" y="27310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06954" y="4203953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95262" y="76200"/>
                </a:moveTo>
                <a:lnTo>
                  <a:pt x="57175" y="76200"/>
                </a:lnTo>
                <a:lnTo>
                  <a:pt x="114300" y="114338"/>
                </a:lnTo>
                <a:lnTo>
                  <a:pt x="95262" y="76200"/>
                </a:lnTo>
                <a:close/>
              </a:path>
              <a:path w="114300" h="114935">
                <a:moveTo>
                  <a:pt x="57226" y="0"/>
                </a:moveTo>
                <a:lnTo>
                  <a:pt x="0" y="114261"/>
                </a:lnTo>
                <a:lnTo>
                  <a:pt x="57175" y="76200"/>
                </a:lnTo>
                <a:lnTo>
                  <a:pt x="95262" y="76200"/>
                </a:lnTo>
                <a:lnTo>
                  <a:pt x="57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62650" y="7011201"/>
            <a:ext cx="2909570" cy="1905"/>
          </a:xfrm>
          <a:custGeom>
            <a:avLst/>
            <a:gdLst/>
            <a:ahLst/>
            <a:cxnLst/>
            <a:rect l="l" t="t" r="r" b="b"/>
            <a:pathLst>
              <a:path w="2909570" h="1904">
                <a:moveTo>
                  <a:pt x="2909316" y="0"/>
                </a:moveTo>
                <a:lnTo>
                  <a:pt x="0" y="14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833840" y="6954060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125" y="57137"/>
                </a:lnTo>
                <a:lnTo>
                  <a:pt x="50" y="114299"/>
                </a:lnTo>
                <a:lnTo>
                  <a:pt x="114325" y="5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92628" y="7002016"/>
            <a:ext cx="2186940" cy="1285875"/>
          </a:xfrm>
          <a:custGeom>
            <a:avLst/>
            <a:gdLst/>
            <a:ahLst/>
            <a:cxnLst/>
            <a:rect l="l" t="t" r="r" b="b"/>
            <a:pathLst>
              <a:path w="2186940" h="1285875">
                <a:moveTo>
                  <a:pt x="0" y="1285735"/>
                </a:moveTo>
                <a:lnTo>
                  <a:pt x="21867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26946" y="8219175"/>
            <a:ext cx="127635" cy="107314"/>
          </a:xfrm>
          <a:custGeom>
            <a:avLst/>
            <a:gdLst/>
            <a:ahLst/>
            <a:cxnLst/>
            <a:rect l="l" t="t" r="r" b="b"/>
            <a:pathLst>
              <a:path w="127635" h="107315">
                <a:moveTo>
                  <a:pt x="69570" y="0"/>
                </a:moveTo>
                <a:lnTo>
                  <a:pt x="0" y="107200"/>
                </a:lnTo>
                <a:lnTo>
                  <a:pt x="127495" y="98539"/>
                </a:lnTo>
                <a:lnTo>
                  <a:pt x="65684" y="68579"/>
                </a:lnTo>
                <a:lnTo>
                  <a:pt x="69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112221" y="4688391"/>
            <a:ext cx="1668145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 spc="-5">
                <a:latin typeface="Calibri"/>
                <a:cs typeface="Calibri"/>
              </a:rPr>
              <a:t>(1, 3,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5">
                <a:latin typeface="Calibri"/>
                <a:cs typeface="Calibri"/>
              </a:rPr>
              <a:t>2)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03816" y="5621841"/>
            <a:ext cx="26670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21618" y="7107894"/>
            <a:ext cx="25654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x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9219" y="4326746"/>
            <a:ext cx="267335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81900" y="4724400"/>
            <a:ext cx="361187" cy="382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21523" y="4738115"/>
            <a:ext cx="281940" cy="303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352258" y="7469691"/>
            <a:ext cx="23622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z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79415" y="5100663"/>
            <a:ext cx="1594485" cy="1910714"/>
          </a:xfrm>
          <a:custGeom>
            <a:avLst/>
            <a:gdLst/>
            <a:ahLst/>
            <a:cxnLst/>
            <a:rect l="l" t="t" r="r" b="b"/>
            <a:pathLst>
              <a:path w="1594484" h="1910715">
                <a:moveTo>
                  <a:pt x="1594053" y="0"/>
                </a:moveTo>
                <a:lnTo>
                  <a:pt x="0" y="1910499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05178" y="5042151"/>
            <a:ext cx="117475" cy="124460"/>
          </a:xfrm>
          <a:custGeom>
            <a:avLst/>
            <a:gdLst/>
            <a:ahLst/>
            <a:cxnLst/>
            <a:rect l="l" t="t" r="r" b="b"/>
            <a:pathLst>
              <a:path w="117475" h="124460">
                <a:moveTo>
                  <a:pt x="117106" y="0"/>
                </a:moveTo>
                <a:lnTo>
                  <a:pt x="0" y="51142"/>
                </a:lnTo>
                <a:lnTo>
                  <a:pt x="68287" y="58508"/>
                </a:lnTo>
                <a:lnTo>
                  <a:pt x="87756" y="124371"/>
                </a:lnTo>
                <a:lnTo>
                  <a:pt x="117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77733" y="4970526"/>
            <a:ext cx="41910" cy="3328035"/>
          </a:xfrm>
          <a:custGeom>
            <a:avLst/>
            <a:gdLst/>
            <a:ahLst/>
            <a:cxnLst/>
            <a:rect l="l" t="t" r="r" b="b"/>
            <a:pathLst>
              <a:path w="41909" h="3328034">
                <a:moveTo>
                  <a:pt x="0" y="0"/>
                </a:moveTo>
                <a:lnTo>
                  <a:pt x="41338" y="3327501"/>
                </a:lnTo>
              </a:path>
            </a:pathLst>
          </a:custGeom>
          <a:ln w="259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300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298" y="6830621"/>
            <a:ext cx="2949575" cy="187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9060" marR="5080" indent="-86995">
              <a:lnSpc>
                <a:spcPct val="100000"/>
              </a:lnSpc>
            </a:pPr>
            <a:r>
              <a:rPr dirty="0" sz="6000">
                <a:latin typeface="Calibri"/>
                <a:cs typeface="Calibri"/>
              </a:rPr>
              <a:t>Video</a:t>
            </a:r>
            <a:r>
              <a:rPr dirty="0" sz="6000" spc="-120">
                <a:latin typeface="Calibri"/>
                <a:cs typeface="Calibri"/>
              </a:rPr>
              <a:t> </a:t>
            </a:r>
            <a:r>
              <a:rPr dirty="0" sz="6000" spc="-5">
                <a:latin typeface="Calibri"/>
                <a:cs typeface="Calibri"/>
              </a:rPr>
              <a:t>1.2  </a:t>
            </a:r>
            <a:r>
              <a:rPr dirty="0" sz="6000">
                <a:latin typeface="Calibri"/>
                <a:cs typeface="Calibri"/>
              </a:rPr>
              <a:t>CJ</a:t>
            </a:r>
            <a:r>
              <a:rPr dirty="0" sz="6000" spc="-70">
                <a:latin typeface="Calibri"/>
                <a:cs typeface="Calibri"/>
              </a:rPr>
              <a:t> </a:t>
            </a:r>
            <a:r>
              <a:rPr dirty="0" sz="6000" spc="-5">
                <a:latin typeface="Calibri"/>
                <a:cs typeface="Calibri"/>
              </a:rPr>
              <a:t>Taylor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300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61540">
              <a:lnSpc>
                <a:spcPct val="100000"/>
              </a:lnSpc>
            </a:pPr>
            <a:r>
              <a:rPr dirty="0"/>
              <a:t>Inner</a:t>
            </a:r>
            <a:r>
              <a:rPr dirty="0" spc="-90"/>
              <a:t> </a:t>
            </a:r>
            <a:r>
              <a:rPr dirty="0" spc="-5"/>
              <a:t>Product</a:t>
            </a:r>
          </a:p>
        </p:txBody>
      </p:sp>
      <p:sp>
        <p:nvSpPr>
          <p:cNvPr id="3" name="object 3"/>
          <p:cNvSpPr/>
          <p:nvPr/>
        </p:nvSpPr>
        <p:spPr>
          <a:xfrm>
            <a:off x="888491" y="2221992"/>
            <a:ext cx="11215115" cy="6057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300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59790">
              <a:lnSpc>
                <a:spcPct val="100000"/>
              </a:lnSpc>
            </a:pPr>
            <a:r>
              <a:rPr dirty="0" spc="-5"/>
              <a:t>More </a:t>
            </a:r>
            <a:r>
              <a:rPr dirty="0"/>
              <a:t>Inner</a:t>
            </a:r>
            <a:r>
              <a:rPr dirty="0" spc="-60"/>
              <a:t> </a:t>
            </a:r>
            <a:r>
              <a:rPr dirty="0" spc="-5"/>
              <a:t>Products</a:t>
            </a:r>
          </a:p>
        </p:txBody>
      </p:sp>
      <p:sp>
        <p:nvSpPr>
          <p:cNvPr id="3" name="object 3"/>
          <p:cNvSpPr/>
          <p:nvPr/>
        </p:nvSpPr>
        <p:spPr>
          <a:xfrm>
            <a:off x="1155191" y="2019300"/>
            <a:ext cx="10684763" cy="7200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300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58850">
              <a:lnSpc>
                <a:spcPct val="100000"/>
              </a:lnSpc>
            </a:pPr>
            <a:r>
              <a:rPr dirty="0" spc="-5"/>
              <a:t>The Euclidean</a:t>
            </a:r>
            <a:r>
              <a:rPr dirty="0" spc="-40"/>
              <a:t> </a:t>
            </a:r>
            <a:r>
              <a:rPr dirty="0" spc="-5"/>
              <a:t>Norm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2257044"/>
            <a:ext cx="10718291" cy="5731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300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52600">
              <a:lnSpc>
                <a:spcPct val="100000"/>
              </a:lnSpc>
            </a:pPr>
            <a:r>
              <a:rPr dirty="0" spc="-5"/>
              <a:t>Euclidean</a:t>
            </a:r>
            <a:r>
              <a:rPr dirty="0" spc="-60"/>
              <a:t> </a:t>
            </a:r>
            <a:r>
              <a:rPr dirty="0" spc="-5"/>
              <a:t>Norm</a:t>
            </a:r>
          </a:p>
        </p:txBody>
      </p:sp>
      <p:sp>
        <p:nvSpPr>
          <p:cNvPr id="3" name="object 3"/>
          <p:cNvSpPr/>
          <p:nvPr/>
        </p:nvSpPr>
        <p:spPr>
          <a:xfrm>
            <a:off x="3472436" y="2160270"/>
            <a:ext cx="1905" cy="5020310"/>
          </a:xfrm>
          <a:custGeom>
            <a:avLst/>
            <a:gdLst/>
            <a:ahLst/>
            <a:cxnLst/>
            <a:rect l="l" t="t" r="r" b="b"/>
            <a:pathLst>
              <a:path w="1904" h="5020309">
                <a:moveTo>
                  <a:pt x="1498" y="0"/>
                </a:moveTo>
                <a:lnTo>
                  <a:pt x="0" y="50200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16768" y="2084070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95254" y="76200"/>
                </a:moveTo>
                <a:lnTo>
                  <a:pt x="57162" y="76200"/>
                </a:lnTo>
                <a:lnTo>
                  <a:pt x="114299" y="114325"/>
                </a:lnTo>
                <a:lnTo>
                  <a:pt x="95254" y="76200"/>
                </a:lnTo>
                <a:close/>
              </a:path>
              <a:path w="114300" h="114935">
                <a:moveTo>
                  <a:pt x="57188" y="0"/>
                </a:moveTo>
                <a:lnTo>
                  <a:pt x="0" y="114274"/>
                </a:lnTo>
                <a:lnTo>
                  <a:pt x="57162" y="76200"/>
                </a:lnTo>
                <a:lnTo>
                  <a:pt x="95254" y="76200"/>
                </a:lnTo>
                <a:lnTo>
                  <a:pt x="57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95294" y="7163559"/>
            <a:ext cx="7435850" cy="1905"/>
          </a:xfrm>
          <a:custGeom>
            <a:avLst/>
            <a:gdLst/>
            <a:ahLst/>
            <a:cxnLst/>
            <a:rect l="l" t="t" r="r" b="b"/>
            <a:pathLst>
              <a:path w="7435850" h="1904">
                <a:moveTo>
                  <a:pt x="7435596" y="1511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92776" y="710792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25" y="0"/>
                </a:moveTo>
                <a:lnTo>
                  <a:pt x="38112" y="57150"/>
                </a:lnTo>
                <a:lnTo>
                  <a:pt x="0" y="114300"/>
                </a:lnTo>
                <a:lnTo>
                  <a:pt x="114312" y="57162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07490" y="4403597"/>
            <a:ext cx="3141980" cy="2760345"/>
          </a:xfrm>
          <a:custGeom>
            <a:avLst/>
            <a:gdLst/>
            <a:ahLst/>
            <a:cxnLst/>
            <a:rect l="l" t="t" r="r" b="b"/>
            <a:pathLst>
              <a:path w="3141979" h="2760345">
                <a:moveTo>
                  <a:pt x="3141624" y="0"/>
                </a:moveTo>
                <a:lnTo>
                  <a:pt x="0" y="27599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82767" y="4353303"/>
            <a:ext cx="123825" cy="118745"/>
          </a:xfrm>
          <a:custGeom>
            <a:avLst/>
            <a:gdLst/>
            <a:ahLst/>
            <a:cxnLst/>
            <a:rect l="l" t="t" r="r" b="b"/>
            <a:pathLst>
              <a:path w="123825" h="118745">
                <a:moveTo>
                  <a:pt x="123596" y="0"/>
                </a:moveTo>
                <a:lnTo>
                  <a:pt x="0" y="32499"/>
                </a:lnTo>
                <a:lnTo>
                  <a:pt x="66344" y="50291"/>
                </a:lnTo>
                <a:lnTo>
                  <a:pt x="75438" y="118376"/>
                </a:lnTo>
                <a:lnTo>
                  <a:pt x="123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97218" y="4351782"/>
            <a:ext cx="1905" cy="2811780"/>
          </a:xfrm>
          <a:custGeom>
            <a:avLst/>
            <a:gdLst/>
            <a:ahLst/>
            <a:cxnLst/>
            <a:rect l="l" t="t" r="r" b="b"/>
            <a:pathLst>
              <a:path w="1904" h="2811779">
                <a:moveTo>
                  <a:pt x="0" y="0"/>
                </a:moveTo>
                <a:lnTo>
                  <a:pt x="1524" y="281178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70415" y="3767277"/>
            <a:ext cx="2244090" cy="409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23241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3030"/>
              </a:spcBef>
            </a:pPr>
            <a:r>
              <a:rPr dirty="0" sz="4200">
                <a:latin typeface="Calibri"/>
                <a:cs typeface="Calibri"/>
              </a:rPr>
              <a:t>y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x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99432" y="5082540"/>
            <a:ext cx="635507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300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298" y="6830621"/>
            <a:ext cx="2949575" cy="187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9060" marR="5080" indent="-86995">
              <a:lnSpc>
                <a:spcPct val="100000"/>
              </a:lnSpc>
            </a:pPr>
            <a:r>
              <a:rPr dirty="0" sz="6000">
                <a:latin typeface="Calibri"/>
                <a:cs typeface="Calibri"/>
              </a:rPr>
              <a:t>Video</a:t>
            </a:r>
            <a:r>
              <a:rPr dirty="0" sz="6000" spc="-120">
                <a:latin typeface="Calibri"/>
                <a:cs typeface="Calibri"/>
              </a:rPr>
              <a:t> </a:t>
            </a:r>
            <a:r>
              <a:rPr dirty="0" sz="6000" spc="-5">
                <a:latin typeface="Calibri"/>
                <a:cs typeface="Calibri"/>
              </a:rPr>
              <a:t>1.3  </a:t>
            </a:r>
            <a:r>
              <a:rPr dirty="0" sz="6000">
                <a:latin typeface="Calibri"/>
                <a:cs typeface="Calibri"/>
              </a:rPr>
              <a:t>CJ</a:t>
            </a:r>
            <a:r>
              <a:rPr dirty="0" sz="6000" spc="-70">
                <a:latin typeface="Calibri"/>
                <a:cs typeface="Calibri"/>
              </a:rPr>
              <a:t> </a:t>
            </a:r>
            <a:r>
              <a:rPr dirty="0" sz="6000" spc="-5">
                <a:latin typeface="Calibri"/>
                <a:cs typeface="Calibri"/>
              </a:rPr>
              <a:t>Taylor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300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/>
              <a:t>Inner </a:t>
            </a:r>
            <a:r>
              <a:rPr dirty="0" spc="-5"/>
              <a:t>Product</a:t>
            </a:r>
            <a:r>
              <a:rPr dirty="0" spc="-15"/>
              <a:t> </a:t>
            </a:r>
            <a:r>
              <a:rPr dirty="0" spc="-5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723900" y="2362200"/>
            <a:ext cx="11556491" cy="4750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300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/>
              <a:t>Inner </a:t>
            </a:r>
            <a:r>
              <a:rPr dirty="0" spc="-5"/>
              <a:t>Product</a:t>
            </a:r>
            <a:r>
              <a:rPr dirty="0" spc="-15"/>
              <a:t> </a:t>
            </a:r>
            <a:r>
              <a:rPr dirty="0" spc="-5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826008" y="2444495"/>
            <a:ext cx="11353799" cy="3791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300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298" y="6830621"/>
            <a:ext cx="2949575" cy="187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9060" marR="5080" indent="-86995">
              <a:lnSpc>
                <a:spcPct val="100000"/>
              </a:lnSpc>
            </a:pPr>
            <a:r>
              <a:rPr dirty="0" sz="6000">
                <a:latin typeface="Calibri"/>
                <a:cs typeface="Calibri"/>
              </a:rPr>
              <a:t>Video</a:t>
            </a:r>
            <a:r>
              <a:rPr dirty="0" sz="6000" spc="-120">
                <a:latin typeface="Calibri"/>
                <a:cs typeface="Calibri"/>
              </a:rPr>
              <a:t> </a:t>
            </a:r>
            <a:r>
              <a:rPr dirty="0" sz="6000" spc="-5">
                <a:latin typeface="Calibri"/>
                <a:cs typeface="Calibri"/>
              </a:rPr>
              <a:t>1.1  </a:t>
            </a:r>
            <a:r>
              <a:rPr dirty="0" sz="6000">
                <a:latin typeface="Calibri"/>
                <a:cs typeface="Calibri"/>
              </a:rPr>
              <a:t>CJ</a:t>
            </a:r>
            <a:r>
              <a:rPr dirty="0" sz="6000" spc="-70">
                <a:latin typeface="Calibri"/>
                <a:cs typeface="Calibri"/>
              </a:rPr>
              <a:t> </a:t>
            </a:r>
            <a:r>
              <a:rPr dirty="0" sz="6000" spc="-5">
                <a:latin typeface="Calibri"/>
                <a:cs typeface="Calibri"/>
              </a:rPr>
              <a:t>Taylor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295"/>
              <a:t> </a:t>
            </a: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/>
              <a:t>Inner </a:t>
            </a:r>
            <a:r>
              <a:rPr dirty="0" spc="-5"/>
              <a:t>Product</a:t>
            </a:r>
            <a:r>
              <a:rPr dirty="0" spc="-15"/>
              <a:t> </a:t>
            </a:r>
            <a:r>
              <a:rPr dirty="0" spc="-5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635508" y="2336292"/>
            <a:ext cx="11725655" cy="3823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14407" y="9475120"/>
            <a:ext cx="111061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z="1600" spc="-5">
                <a:latin typeface="Calibri"/>
                <a:cs typeface="Calibri"/>
              </a:rPr>
              <a:t>Robo1x-1</a:t>
            </a:r>
            <a:r>
              <a:rPr dirty="0" sz="1600" spc="3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20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/>
              <a:t>Inner </a:t>
            </a:r>
            <a:r>
              <a:rPr dirty="0" spc="-5"/>
              <a:t>Product</a:t>
            </a:r>
            <a:r>
              <a:rPr dirty="0" spc="-15"/>
              <a:t> </a:t>
            </a:r>
            <a:r>
              <a:rPr dirty="0" spc="-5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393191" y="1816607"/>
            <a:ext cx="12217907" cy="5818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14407" y="9475120"/>
            <a:ext cx="111061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z="1600" spc="-5">
                <a:latin typeface="Calibri"/>
                <a:cs typeface="Calibri"/>
              </a:rPr>
              <a:t>Robo1x-1</a:t>
            </a:r>
            <a:r>
              <a:rPr dirty="0" sz="1600" spc="3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21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37" y="9385300"/>
            <a:ext cx="271399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© </a:t>
            </a:r>
            <a:r>
              <a:rPr dirty="0" sz="1800" spc="-5">
                <a:latin typeface="Calibri"/>
                <a:cs typeface="Calibri"/>
              </a:rPr>
              <a:t>University 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Pennsylvania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14407" y="9436639"/>
            <a:ext cx="1110615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Robo1x-1</a:t>
            </a:r>
            <a:r>
              <a:rPr dirty="0" sz="1600" spc="3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22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28699" y="41147"/>
            <a:ext cx="4346575" cy="11557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Cosine</a:t>
            </a:r>
            <a:r>
              <a:rPr dirty="0" spc="-95"/>
              <a:t> </a:t>
            </a:r>
            <a:r>
              <a:rPr dirty="0"/>
              <a:t>Rule</a:t>
            </a:r>
          </a:p>
        </p:txBody>
      </p:sp>
      <p:sp>
        <p:nvSpPr>
          <p:cNvPr id="5" name="object 5"/>
          <p:cNvSpPr/>
          <p:nvPr/>
        </p:nvSpPr>
        <p:spPr>
          <a:xfrm>
            <a:off x="1778507" y="1359408"/>
            <a:ext cx="9448799" cy="4931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79746" y="6617969"/>
            <a:ext cx="3175" cy="2979420"/>
          </a:xfrm>
          <a:custGeom>
            <a:avLst/>
            <a:gdLst/>
            <a:ahLst/>
            <a:cxnLst/>
            <a:rect l="l" t="t" r="r" b="b"/>
            <a:pathLst>
              <a:path w="3175" h="2979420">
                <a:moveTo>
                  <a:pt x="0" y="0"/>
                </a:moveTo>
                <a:lnTo>
                  <a:pt x="2971" y="29794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2638" y="6541769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4">
                <a:moveTo>
                  <a:pt x="57035" y="0"/>
                </a:moveTo>
                <a:lnTo>
                  <a:pt x="0" y="114363"/>
                </a:lnTo>
                <a:lnTo>
                  <a:pt x="57111" y="76199"/>
                </a:lnTo>
                <a:lnTo>
                  <a:pt x="95233" y="76199"/>
                </a:lnTo>
                <a:lnTo>
                  <a:pt x="57035" y="0"/>
                </a:lnTo>
                <a:close/>
              </a:path>
              <a:path w="114300" h="114934">
                <a:moveTo>
                  <a:pt x="95233" y="76199"/>
                </a:moveTo>
                <a:lnTo>
                  <a:pt x="57111" y="76199"/>
                </a:lnTo>
                <a:lnTo>
                  <a:pt x="114300" y="114236"/>
                </a:lnTo>
                <a:lnTo>
                  <a:pt x="95233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79670" y="9597528"/>
            <a:ext cx="2433955" cy="4445"/>
          </a:xfrm>
          <a:custGeom>
            <a:avLst/>
            <a:gdLst/>
            <a:ahLst/>
            <a:cxnLst/>
            <a:rect l="l" t="t" r="r" b="b"/>
            <a:pathLst>
              <a:path w="2433954" h="4445">
                <a:moveTo>
                  <a:pt x="2433828" y="0"/>
                </a:moveTo>
                <a:lnTo>
                  <a:pt x="0" y="44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75296" y="9540439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201" y="57086"/>
                </a:lnTo>
                <a:lnTo>
                  <a:pt x="203" y="114300"/>
                </a:lnTo>
                <a:lnTo>
                  <a:pt x="114401" y="569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91863" y="8963564"/>
            <a:ext cx="1644014" cy="638810"/>
          </a:xfrm>
          <a:custGeom>
            <a:avLst/>
            <a:gdLst/>
            <a:ahLst/>
            <a:cxnLst/>
            <a:rect l="l" t="t" r="r" b="b"/>
            <a:pathLst>
              <a:path w="1644015" h="638809">
                <a:moveTo>
                  <a:pt x="1643468" y="0"/>
                </a:moveTo>
                <a:lnTo>
                  <a:pt x="0" y="63839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79120" y="8924077"/>
            <a:ext cx="127635" cy="106680"/>
          </a:xfrm>
          <a:custGeom>
            <a:avLst/>
            <a:gdLst/>
            <a:ahLst/>
            <a:cxnLst/>
            <a:rect l="l" t="t" r="r" b="b"/>
            <a:pathLst>
              <a:path w="127634" h="106679">
                <a:moveTo>
                  <a:pt x="0" y="0"/>
                </a:moveTo>
                <a:lnTo>
                  <a:pt x="56210" y="39484"/>
                </a:lnTo>
                <a:lnTo>
                  <a:pt x="41389" y="106552"/>
                </a:lnTo>
                <a:lnTo>
                  <a:pt x="127241" y="11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80450" y="7229023"/>
            <a:ext cx="353695" cy="1699895"/>
          </a:xfrm>
          <a:custGeom>
            <a:avLst/>
            <a:gdLst/>
            <a:ahLst/>
            <a:cxnLst/>
            <a:rect l="l" t="t" r="r" b="b"/>
            <a:pathLst>
              <a:path w="353695" h="1699895">
                <a:moveTo>
                  <a:pt x="353301" y="0"/>
                </a:moveTo>
                <a:lnTo>
                  <a:pt x="0" y="169933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70031" y="7154421"/>
            <a:ext cx="112395" cy="123825"/>
          </a:xfrm>
          <a:custGeom>
            <a:avLst/>
            <a:gdLst/>
            <a:ahLst/>
            <a:cxnLst/>
            <a:rect l="l" t="t" r="r" b="b"/>
            <a:pathLst>
              <a:path w="112395" h="123825">
                <a:moveTo>
                  <a:pt x="98968" y="74599"/>
                </a:moveTo>
                <a:lnTo>
                  <a:pt x="63715" y="74599"/>
                </a:lnTo>
                <a:lnTo>
                  <a:pt x="111912" y="123532"/>
                </a:lnTo>
                <a:lnTo>
                  <a:pt x="98968" y="74599"/>
                </a:lnTo>
                <a:close/>
              </a:path>
              <a:path w="112395" h="123825">
                <a:moveTo>
                  <a:pt x="79235" y="0"/>
                </a:moveTo>
                <a:lnTo>
                  <a:pt x="0" y="100266"/>
                </a:lnTo>
                <a:lnTo>
                  <a:pt x="63715" y="74599"/>
                </a:lnTo>
                <a:lnTo>
                  <a:pt x="98968" y="74599"/>
                </a:lnTo>
                <a:lnTo>
                  <a:pt x="79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93384" y="7221963"/>
            <a:ext cx="1995170" cy="2380615"/>
          </a:xfrm>
          <a:custGeom>
            <a:avLst/>
            <a:gdLst/>
            <a:ahLst/>
            <a:cxnLst/>
            <a:rect l="l" t="t" r="r" b="b"/>
            <a:pathLst>
              <a:path w="1995170" h="2380615">
                <a:moveTo>
                  <a:pt x="1994738" y="0"/>
                </a:moveTo>
                <a:lnTo>
                  <a:pt x="0" y="23800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19845" y="7163565"/>
            <a:ext cx="117475" cy="124460"/>
          </a:xfrm>
          <a:custGeom>
            <a:avLst/>
            <a:gdLst/>
            <a:ahLst/>
            <a:cxnLst/>
            <a:rect l="l" t="t" r="r" b="b"/>
            <a:pathLst>
              <a:path w="117475" h="124459">
                <a:moveTo>
                  <a:pt x="117220" y="0"/>
                </a:moveTo>
                <a:lnTo>
                  <a:pt x="0" y="50876"/>
                </a:lnTo>
                <a:lnTo>
                  <a:pt x="68275" y="58394"/>
                </a:lnTo>
                <a:lnTo>
                  <a:pt x="87604" y="124307"/>
                </a:lnTo>
                <a:lnTo>
                  <a:pt x="117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67695" y="7577582"/>
            <a:ext cx="26670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52785" y="8961755"/>
            <a:ext cx="407034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w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20093" y="7717332"/>
            <a:ext cx="113411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 spc="-5">
                <a:latin typeface="Calibri"/>
                <a:cs typeface="Calibri"/>
              </a:rPr>
              <a:t>(v-w</a:t>
            </a:r>
            <a:r>
              <a:rPr dirty="0" sz="4200">
                <a:latin typeface="Calibri"/>
                <a:cs typeface="Calibri"/>
              </a:rPr>
              <a:t>)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26608" y="8877300"/>
            <a:ext cx="190487" cy="330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Geometric</a:t>
            </a:r>
            <a:r>
              <a:rPr dirty="0" spc="-40"/>
              <a:t> </a:t>
            </a:r>
            <a:r>
              <a:rPr dirty="0" spc="-5"/>
              <a:t>Interpretation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86676" y="3213354"/>
            <a:ext cx="4445" cy="2981325"/>
          </a:xfrm>
          <a:custGeom>
            <a:avLst/>
            <a:gdLst/>
            <a:ahLst/>
            <a:cxnLst/>
            <a:rect l="l" t="t" r="r" b="b"/>
            <a:pathLst>
              <a:path w="4445" h="2981325">
                <a:moveTo>
                  <a:pt x="0" y="0"/>
                </a:moveTo>
                <a:lnTo>
                  <a:pt x="4457" y="29809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9592" y="3137154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56972" y="0"/>
                </a:moveTo>
                <a:lnTo>
                  <a:pt x="0" y="114388"/>
                </a:lnTo>
                <a:lnTo>
                  <a:pt x="57086" y="76200"/>
                </a:lnTo>
                <a:lnTo>
                  <a:pt x="95220" y="76200"/>
                </a:lnTo>
                <a:lnTo>
                  <a:pt x="56972" y="0"/>
                </a:lnTo>
                <a:close/>
              </a:path>
              <a:path w="114300" h="114935">
                <a:moveTo>
                  <a:pt x="95220" y="76200"/>
                </a:moveTo>
                <a:lnTo>
                  <a:pt x="57086" y="76200"/>
                </a:lnTo>
                <a:lnTo>
                  <a:pt x="114299" y="114211"/>
                </a:lnTo>
                <a:lnTo>
                  <a:pt x="9522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6562" y="6194436"/>
            <a:ext cx="2433955" cy="4445"/>
          </a:xfrm>
          <a:custGeom>
            <a:avLst/>
            <a:gdLst/>
            <a:ahLst/>
            <a:cxnLst/>
            <a:rect l="l" t="t" r="r" b="b"/>
            <a:pathLst>
              <a:path w="2433955" h="4445">
                <a:moveTo>
                  <a:pt x="2433828" y="0"/>
                </a:moveTo>
                <a:lnTo>
                  <a:pt x="0" y="44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82188" y="6137346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0" y="0"/>
                </a:moveTo>
                <a:lnTo>
                  <a:pt x="38201" y="57086"/>
                </a:lnTo>
                <a:lnTo>
                  <a:pt x="203" y="114300"/>
                </a:lnTo>
                <a:lnTo>
                  <a:pt x="114401" y="569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8751" y="5559003"/>
            <a:ext cx="1644014" cy="640080"/>
          </a:xfrm>
          <a:custGeom>
            <a:avLst/>
            <a:gdLst/>
            <a:ahLst/>
            <a:cxnLst/>
            <a:rect l="l" t="t" r="r" b="b"/>
            <a:pathLst>
              <a:path w="1644014" h="640079">
                <a:moveTo>
                  <a:pt x="1643494" y="0"/>
                </a:moveTo>
                <a:lnTo>
                  <a:pt x="0" y="6398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86008" y="5519566"/>
            <a:ext cx="127635" cy="106680"/>
          </a:xfrm>
          <a:custGeom>
            <a:avLst/>
            <a:gdLst/>
            <a:ahLst/>
            <a:cxnLst/>
            <a:rect l="l" t="t" r="r" b="b"/>
            <a:pathLst>
              <a:path w="127635" h="106679">
                <a:moveTo>
                  <a:pt x="0" y="0"/>
                </a:moveTo>
                <a:lnTo>
                  <a:pt x="56235" y="39433"/>
                </a:lnTo>
                <a:lnTo>
                  <a:pt x="41465" y="106514"/>
                </a:lnTo>
                <a:lnTo>
                  <a:pt x="127241" y="117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1796" y="3818888"/>
            <a:ext cx="1993264" cy="2379980"/>
          </a:xfrm>
          <a:custGeom>
            <a:avLst/>
            <a:gdLst/>
            <a:ahLst/>
            <a:cxnLst/>
            <a:rect l="l" t="t" r="r" b="b"/>
            <a:pathLst>
              <a:path w="1993264" h="2379979">
                <a:moveTo>
                  <a:pt x="1993239" y="0"/>
                </a:moveTo>
                <a:lnTo>
                  <a:pt x="0" y="23799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26758" y="3760466"/>
            <a:ext cx="117475" cy="124460"/>
          </a:xfrm>
          <a:custGeom>
            <a:avLst/>
            <a:gdLst/>
            <a:ahLst/>
            <a:cxnLst/>
            <a:rect l="l" t="t" r="r" b="b"/>
            <a:pathLst>
              <a:path w="117475" h="124460">
                <a:moveTo>
                  <a:pt x="117208" y="0"/>
                </a:moveTo>
                <a:lnTo>
                  <a:pt x="0" y="50927"/>
                </a:lnTo>
                <a:lnTo>
                  <a:pt x="68275" y="58420"/>
                </a:lnTo>
                <a:lnTo>
                  <a:pt x="87617" y="124320"/>
                </a:lnTo>
                <a:lnTo>
                  <a:pt x="117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75095" y="4173982"/>
            <a:ext cx="26670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0185" y="5558154"/>
            <a:ext cx="407034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w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09566" y="3213354"/>
            <a:ext cx="4445" cy="2981325"/>
          </a:xfrm>
          <a:custGeom>
            <a:avLst/>
            <a:gdLst/>
            <a:ahLst/>
            <a:cxnLst/>
            <a:rect l="l" t="t" r="r" b="b"/>
            <a:pathLst>
              <a:path w="4445" h="2981325">
                <a:moveTo>
                  <a:pt x="0" y="0"/>
                </a:moveTo>
                <a:lnTo>
                  <a:pt x="4457" y="29809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052484" y="3137154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56972" y="0"/>
                </a:moveTo>
                <a:lnTo>
                  <a:pt x="0" y="114388"/>
                </a:lnTo>
                <a:lnTo>
                  <a:pt x="57086" y="76200"/>
                </a:lnTo>
                <a:lnTo>
                  <a:pt x="95220" y="76200"/>
                </a:lnTo>
                <a:lnTo>
                  <a:pt x="56972" y="0"/>
                </a:lnTo>
                <a:close/>
              </a:path>
              <a:path w="114300" h="114935">
                <a:moveTo>
                  <a:pt x="95220" y="76200"/>
                </a:moveTo>
                <a:lnTo>
                  <a:pt x="57086" y="76200"/>
                </a:lnTo>
                <a:lnTo>
                  <a:pt x="114300" y="114211"/>
                </a:lnTo>
                <a:lnTo>
                  <a:pt x="9522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109454" y="6194436"/>
            <a:ext cx="2435860" cy="4445"/>
          </a:xfrm>
          <a:custGeom>
            <a:avLst/>
            <a:gdLst/>
            <a:ahLst/>
            <a:cxnLst/>
            <a:rect l="l" t="t" r="r" b="b"/>
            <a:pathLst>
              <a:path w="2435859" h="4445">
                <a:moveTo>
                  <a:pt x="2435352" y="0"/>
                </a:moveTo>
                <a:lnTo>
                  <a:pt x="0" y="4432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506604" y="6137346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201" y="57086"/>
                </a:lnTo>
                <a:lnTo>
                  <a:pt x="203" y="114300"/>
                </a:lnTo>
                <a:lnTo>
                  <a:pt x="114401" y="569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864816" y="5987467"/>
            <a:ext cx="1258570" cy="211454"/>
          </a:xfrm>
          <a:custGeom>
            <a:avLst/>
            <a:gdLst/>
            <a:ahLst/>
            <a:cxnLst/>
            <a:rect l="l" t="t" r="r" b="b"/>
            <a:pathLst>
              <a:path w="1258570" h="211454">
                <a:moveTo>
                  <a:pt x="0" y="0"/>
                </a:moveTo>
                <a:lnTo>
                  <a:pt x="1258354" y="2114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89669" y="5937412"/>
            <a:ext cx="122555" cy="113030"/>
          </a:xfrm>
          <a:custGeom>
            <a:avLst/>
            <a:gdLst/>
            <a:ahLst/>
            <a:cxnLst/>
            <a:rect l="l" t="t" r="r" b="b"/>
            <a:pathLst>
              <a:path w="122554" h="113029">
                <a:moveTo>
                  <a:pt x="122186" y="0"/>
                </a:moveTo>
                <a:lnTo>
                  <a:pt x="0" y="37426"/>
                </a:lnTo>
                <a:lnTo>
                  <a:pt x="103251" y="112725"/>
                </a:lnTo>
                <a:lnTo>
                  <a:pt x="75145" y="50050"/>
                </a:lnTo>
                <a:lnTo>
                  <a:pt x="122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124687" y="3818888"/>
            <a:ext cx="1993264" cy="2379980"/>
          </a:xfrm>
          <a:custGeom>
            <a:avLst/>
            <a:gdLst/>
            <a:ahLst/>
            <a:cxnLst/>
            <a:rect l="l" t="t" r="r" b="b"/>
            <a:pathLst>
              <a:path w="1993265" h="2379979">
                <a:moveTo>
                  <a:pt x="1993239" y="0"/>
                </a:moveTo>
                <a:lnTo>
                  <a:pt x="0" y="23799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049650" y="3760466"/>
            <a:ext cx="117475" cy="124460"/>
          </a:xfrm>
          <a:custGeom>
            <a:avLst/>
            <a:gdLst/>
            <a:ahLst/>
            <a:cxnLst/>
            <a:rect l="l" t="t" r="r" b="b"/>
            <a:pathLst>
              <a:path w="117475" h="124460">
                <a:moveTo>
                  <a:pt x="117208" y="0"/>
                </a:moveTo>
                <a:lnTo>
                  <a:pt x="0" y="50927"/>
                </a:lnTo>
                <a:lnTo>
                  <a:pt x="68275" y="58420"/>
                </a:lnTo>
                <a:lnTo>
                  <a:pt x="87617" y="124320"/>
                </a:lnTo>
                <a:lnTo>
                  <a:pt x="117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998496" y="4173982"/>
            <a:ext cx="26670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12114" y="5913932"/>
            <a:ext cx="407034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w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16508" y="6984492"/>
            <a:ext cx="2157983" cy="483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60992" y="6984492"/>
            <a:ext cx="2159507" cy="483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76380" y="3213354"/>
            <a:ext cx="4445" cy="2981325"/>
          </a:xfrm>
          <a:custGeom>
            <a:avLst/>
            <a:gdLst/>
            <a:ahLst/>
            <a:cxnLst/>
            <a:rect l="l" t="t" r="r" b="b"/>
            <a:pathLst>
              <a:path w="4445" h="2981325">
                <a:moveTo>
                  <a:pt x="0" y="0"/>
                </a:moveTo>
                <a:lnTo>
                  <a:pt x="4457" y="29809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19296" y="3137154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56972" y="0"/>
                </a:moveTo>
                <a:lnTo>
                  <a:pt x="0" y="114388"/>
                </a:lnTo>
                <a:lnTo>
                  <a:pt x="57086" y="76200"/>
                </a:lnTo>
                <a:lnTo>
                  <a:pt x="95220" y="76200"/>
                </a:lnTo>
                <a:lnTo>
                  <a:pt x="56972" y="0"/>
                </a:lnTo>
                <a:close/>
              </a:path>
              <a:path w="114300" h="114935">
                <a:moveTo>
                  <a:pt x="95220" y="76200"/>
                </a:moveTo>
                <a:lnTo>
                  <a:pt x="57086" y="76200"/>
                </a:lnTo>
                <a:lnTo>
                  <a:pt x="114300" y="114211"/>
                </a:lnTo>
                <a:lnTo>
                  <a:pt x="9522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70170" y="6182198"/>
            <a:ext cx="2433955" cy="3175"/>
          </a:xfrm>
          <a:custGeom>
            <a:avLst/>
            <a:gdLst/>
            <a:ahLst/>
            <a:cxnLst/>
            <a:rect l="l" t="t" r="r" b="b"/>
            <a:pathLst>
              <a:path w="2433954" h="3175">
                <a:moveTo>
                  <a:pt x="2433828" y="0"/>
                </a:moveTo>
                <a:lnTo>
                  <a:pt x="0" y="29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65834" y="6125095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163" y="57099"/>
                </a:lnTo>
                <a:lnTo>
                  <a:pt x="126" y="114287"/>
                </a:lnTo>
                <a:lnTo>
                  <a:pt x="114363" y="570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72525" y="5280789"/>
            <a:ext cx="1109980" cy="904875"/>
          </a:xfrm>
          <a:custGeom>
            <a:avLst/>
            <a:gdLst/>
            <a:ahLst/>
            <a:cxnLst/>
            <a:rect l="l" t="t" r="r" b="b"/>
            <a:pathLst>
              <a:path w="1109979" h="904875">
                <a:moveTo>
                  <a:pt x="0" y="0"/>
                </a:moveTo>
                <a:lnTo>
                  <a:pt x="1109840" y="90436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13460" y="5232652"/>
            <a:ext cx="125095" cy="116839"/>
          </a:xfrm>
          <a:custGeom>
            <a:avLst/>
            <a:gdLst/>
            <a:ahLst/>
            <a:cxnLst/>
            <a:rect l="l" t="t" r="r" b="b"/>
            <a:pathLst>
              <a:path w="125095" h="116839">
                <a:moveTo>
                  <a:pt x="0" y="0"/>
                </a:moveTo>
                <a:lnTo>
                  <a:pt x="52501" y="116509"/>
                </a:lnTo>
                <a:lnTo>
                  <a:pt x="59067" y="48133"/>
                </a:lnTo>
                <a:lnTo>
                  <a:pt x="124701" y="27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83884" y="3818870"/>
            <a:ext cx="1995170" cy="2380615"/>
          </a:xfrm>
          <a:custGeom>
            <a:avLst/>
            <a:gdLst/>
            <a:ahLst/>
            <a:cxnLst/>
            <a:rect l="l" t="t" r="r" b="b"/>
            <a:pathLst>
              <a:path w="1995170" h="2380615">
                <a:moveTo>
                  <a:pt x="1994738" y="0"/>
                </a:moveTo>
                <a:lnTo>
                  <a:pt x="0" y="23800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110345" y="3760473"/>
            <a:ext cx="117475" cy="124460"/>
          </a:xfrm>
          <a:custGeom>
            <a:avLst/>
            <a:gdLst/>
            <a:ahLst/>
            <a:cxnLst/>
            <a:rect l="l" t="t" r="r" b="b"/>
            <a:pathLst>
              <a:path w="117475" h="124460">
                <a:moveTo>
                  <a:pt x="117220" y="0"/>
                </a:moveTo>
                <a:lnTo>
                  <a:pt x="0" y="50876"/>
                </a:lnTo>
                <a:lnTo>
                  <a:pt x="68275" y="58394"/>
                </a:lnTo>
                <a:lnTo>
                  <a:pt x="87604" y="124307"/>
                </a:lnTo>
                <a:lnTo>
                  <a:pt x="117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058195" y="4173982"/>
            <a:ext cx="26670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59012" y="5494680"/>
            <a:ext cx="407034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w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31891" y="6984492"/>
            <a:ext cx="2159507" cy="483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12391" y="5265420"/>
            <a:ext cx="204215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286755" y="4928616"/>
            <a:ext cx="202679" cy="3474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771888" y="5210556"/>
            <a:ext cx="202691" cy="3474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43812" y="2072640"/>
            <a:ext cx="1104887" cy="4998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44896" y="2072640"/>
            <a:ext cx="1104887" cy="4998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988296" y="2072640"/>
            <a:ext cx="1104886" cy="4998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40358" y="5482590"/>
            <a:ext cx="249554" cy="341630"/>
          </a:xfrm>
          <a:custGeom>
            <a:avLst/>
            <a:gdLst/>
            <a:ahLst/>
            <a:cxnLst/>
            <a:rect l="l" t="t" r="r" b="b"/>
            <a:pathLst>
              <a:path w="249555" h="341629">
                <a:moveTo>
                  <a:pt x="0" y="0"/>
                </a:moveTo>
                <a:lnTo>
                  <a:pt x="55551" y="5242"/>
                </a:lnTo>
                <a:lnTo>
                  <a:pt x="104130" y="15643"/>
                </a:lnTo>
                <a:lnTo>
                  <a:pt x="145736" y="31202"/>
                </a:lnTo>
                <a:lnTo>
                  <a:pt x="180369" y="51920"/>
                </a:lnTo>
                <a:lnTo>
                  <a:pt x="228719" y="108830"/>
                </a:lnTo>
                <a:lnTo>
                  <a:pt x="242434" y="145023"/>
                </a:lnTo>
                <a:lnTo>
                  <a:pt x="249177" y="186373"/>
                </a:lnTo>
                <a:lnTo>
                  <a:pt x="248948" y="232882"/>
                </a:lnTo>
                <a:lnTo>
                  <a:pt x="241746" y="284550"/>
                </a:lnTo>
                <a:lnTo>
                  <a:pt x="227571" y="34137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339833" y="5526968"/>
            <a:ext cx="1335405" cy="487680"/>
          </a:xfrm>
          <a:custGeom>
            <a:avLst/>
            <a:gdLst/>
            <a:ahLst/>
            <a:cxnLst/>
            <a:rect l="l" t="t" r="r" b="b"/>
            <a:pathLst>
              <a:path w="1335404" h="487679">
                <a:moveTo>
                  <a:pt x="0" y="487498"/>
                </a:moveTo>
                <a:lnTo>
                  <a:pt x="32515" y="449987"/>
                </a:lnTo>
                <a:lnTo>
                  <a:pt x="65856" y="413977"/>
                </a:lnTo>
                <a:lnTo>
                  <a:pt x="100025" y="379468"/>
                </a:lnTo>
                <a:lnTo>
                  <a:pt x="135019" y="346459"/>
                </a:lnTo>
                <a:lnTo>
                  <a:pt x="170841" y="314952"/>
                </a:lnTo>
                <a:lnTo>
                  <a:pt x="207489" y="284946"/>
                </a:lnTo>
                <a:lnTo>
                  <a:pt x="244964" y="256440"/>
                </a:lnTo>
                <a:lnTo>
                  <a:pt x="283265" y="229436"/>
                </a:lnTo>
                <a:lnTo>
                  <a:pt x="322393" y="203932"/>
                </a:lnTo>
                <a:lnTo>
                  <a:pt x="362347" y="179929"/>
                </a:lnTo>
                <a:lnTo>
                  <a:pt x="403129" y="157428"/>
                </a:lnTo>
                <a:lnTo>
                  <a:pt x="444736" y="136427"/>
                </a:lnTo>
                <a:lnTo>
                  <a:pt x="487171" y="116927"/>
                </a:lnTo>
                <a:lnTo>
                  <a:pt x="530431" y="98928"/>
                </a:lnTo>
                <a:lnTo>
                  <a:pt x="574519" y="82429"/>
                </a:lnTo>
                <a:lnTo>
                  <a:pt x="619433" y="67432"/>
                </a:lnTo>
                <a:lnTo>
                  <a:pt x="665174" y="53936"/>
                </a:lnTo>
                <a:lnTo>
                  <a:pt x="711741" y="41941"/>
                </a:lnTo>
                <a:lnTo>
                  <a:pt x="759135" y="31446"/>
                </a:lnTo>
                <a:lnTo>
                  <a:pt x="807355" y="22453"/>
                </a:lnTo>
                <a:lnTo>
                  <a:pt x="856403" y="14960"/>
                </a:lnTo>
                <a:lnTo>
                  <a:pt x="906276" y="8969"/>
                </a:lnTo>
                <a:lnTo>
                  <a:pt x="956977" y="4478"/>
                </a:lnTo>
                <a:lnTo>
                  <a:pt x="1008503" y="1488"/>
                </a:lnTo>
                <a:lnTo>
                  <a:pt x="1060857" y="0"/>
                </a:lnTo>
                <a:lnTo>
                  <a:pt x="1114037" y="12"/>
                </a:lnTo>
                <a:lnTo>
                  <a:pt x="1168044" y="1525"/>
                </a:lnTo>
                <a:lnTo>
                  <a:pt x="1222877" y="4539"/>
                </a:lnTo>
                <a:lnTo>
                  <a:pt x="1278537" y="9054"/>
                </a:lnTo>
                <a:lnTo>
                  <a:pt x="1335024" y="1507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26329" y="5737097"/>
            <a:ext cx="251460" cy="257810"/>
          </a:xfrm>
          <a:custGeom>
            <a:avLst/>
            <a:gdLst/>
            <a:ahLst/>
            <a:cxnLst/>
            <a:rect l="l" t="t" r="r" b="b"/>
            <a:pathLst>
              <a:path w="251460" h="257810">
                <a:moveTo>
                  <a:pt x="0" y="257555"/>
                </a:moveTo>
                <a:lnTo>
                  <a:pt x="25146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77790" y="5744717"/>
            <a:ext cx="198120" cy="190500"/>
          </a:xfrm>
          <a:custGeom>
            <a:avLst/>
            <a:gdLst/>
            <a:ahLst/>
            <a:cxnLst/>
            <a:rect l="l" t="t" r="r" b="b"/>
            <a:pathLst>
              <a:path w="198120" h="190500">
                <a:moveTo>
                  <a:pt x="0" y="0"/>
                </a:moveTo>
                <a:lnTo>
                  <a:pt x="198120" y="1905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300"/>
              <a:t> </a:t>
            </a:r>
            <a:fld id="{81D60167-4931-47E6-BA6A-407CBD079E47}" type="slidenum">
              <a:rPr dirty="0" spc="-5"/>
              <a:t>23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29155">
              <a:lnSpc>
                <a:spcPts val="8620"/>
              </a:lnSpc>
            </a:pPr>
            <a:r>
              <a:rPr dirty="0" spc="-5"/>
              <a:t>Orthogonality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1370828"/>
            <a:ext cx="8882380" cy="3484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584200" marR="566420" indent="-571500">
              <a:lnSpc>
                <a:spcPts val="5040"/>
              </a:lnSpc>
              <a:buSzPct val="170238"/>
              <a:buChar char="•"/>
              <a:tabLst>
                <a:tab pos="584200" algn="l"/>
              </a:tabLst>
            </a:pPr>
            <a:r>
              <a:rPr dirty="0" sz="4200" spc="-5">
                <a:latin typeface="Calibri"/>
                <a:cs typeface="Calibri"/>
              </a:rPr>
              <a:t>Whenever the inner </a:t>
            </a:r>
            <a:r>
              <a:rPr dirty="0" sz="4200">
                <a:latin typeface="Calibri"/>
                <a:cs typeface="Calibri"/>
              </a:rPr>
              <a:t>product of </a:t>
            </a:r>
            <a:r>
              <a:rPr dirty="0" sz="4200" spc="-5">
                <a:latin typeface="Calibri"/>
                <a:cs typeface="Calibri"/>
              </a:rPr>
              <a:t>two  vectors is zero we say that they are  </a:t>
            </a:r>
            <a:r>
              <a:rPr dirty="0" sz="4200" u="heavy">
                <a:latin typeface="Calibri"/>
                <a:cs typeface="Calibri"/>
              </a:rPr>
              <a:t>orthogonal</a:t>
            </a:r>
            <a:r>
              <a:rPr dirty="0" sz="4200">
                <a:latin typeface="Calibri"/>
                <a:cs typeface="Calibri"/>
              </a:rPr>
              <a:t>.</a:t>
            </a:r>
            <a:endParaRPr sz="4200">
              <a:latin typeface="Calibri"/>
              <a:cs typeface="Calibri"/>
            </a:endParaRPr>
          </a:p>
          <a:p>
            <a:pPr marL="584200" marR="5080" indent="-571500">
              <a:lnSpc>
                <a:spcPct val="100000"/>
              </a:lnSpc>
              <a:spcBef>
                <a:spcPts val="2230"/>
              </a:spcBef>
              <a:buSzPct val="170238"/>
              <a:buChar char="•"/>
              <a:tabLst>
                <a:tab pos="584200" algn="l"/>
              </a:tabLst>
            </a:pPr>
            <a:r>
              <a:rPr dirty="0" sz="4200">
                <a:latin typeface="Calibri"/>
                <a:cs typeface="Calibri"/>
              </a:rPr>
              <a:t>The </a:t>
            </a:r>
            <a:r>
              <a:rPr dirty="0" sz="4200" spc="-5">
                <a:latin typeface="Calibri"/>
                <a:cs typeface="Calibri"/>
              </a:rPr>
              <a:t>idea </a:t>
            </a:r>
            <a:r>
              <a:rPr dirty="0" sz="4200">
                <a:latin typeface="Calibri"/>
                <a:cs typeface="Calibri"/>
              </a:rPr>
              <a:t>of </a:t>
            </a:r>
            <a:r>
              <a:rPr dirty="0" sz="4200" spc="-5">
                <a:latin typeface="Calibri"/>
                <a:cs typeface="Calibri"/>
              </a:rPr>
              <a:t>two vectors </a:t>
            </a:r>
            <a:r>
              <a:rPr dirty="0" sz="4200">
                <a:latin typeface="Calibri"/>
                <a:cs typeface="Calibri"/>
              </a:rPr>
              <a:t>at </a:t>
            </a:r>
            <a:r>
              <a:rPr dirty="0" sz="4200" spc="-5">
                <a:latin typeface="Calibri"/>
                <a:cs typeface="Calibri"/>
              </a:rPr>
              <a:t>right angles  generalizes to higher</a:t>
            </a:r>
            <a:r>
              <a:rPr dirty="0" sz="4200" spc="5">
                <a:latin typeface="Calibri"/>
                <a:cs typeface="Calibri"/>
              </a:rPr>
              <a:t> </a:t>
            </a:r>
            <a:r>
              <a:rPr dirty="0" sz="4200" spc="-5">
                <a:latin typeface="Calibri"/>
                <a:cs typeface="Calibri"/>
              </a:rPr>
              <a:t>dimensions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8843" y="6083046"/>
            <a:ext cx="3175" cy="2306320"/>
          </a:xfrm>
          <a:custGeom>
            <a:avLst/>
            <a:gdLst/>
            <a:ahLst/>
            <a:cxnLst/>
            <a:rect l="l" t="t" r="r" b="b"/>
            <a:pathLst>
              <a:path w="3175" h="2306320">
                <a:moveTo>
                  <a:pt x="0" y="0"/>
                </a:moveTo>
                <a:lnTo>
                  <a:pt x="2946" y="23058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11747" y="6006846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56997" y="0"/>
                </a:moveTo>
                <a:lnTo>
                  <a:pt x="0" y="114376"/>
                </a:lnTo>
                <a:lnTo>
                  <a:pt x="57099" y="76200"/>
                </a:lnTo>
                <a:lnTo>
                  <a:pt x="95224" y="76200"/>
                </a:lnTo>
                <a:lnTo>
                  <a:pt x="56997" y="0"/>
                </a:lnTo>
                <a:close/>
              </a:path>
              <a:path w="114300" h="114935">
                <a:moveTo>
                  <a:pt x="95224" y="76200"/>
                </a:moveTo>
                <a:lnTo>
                  <a:pt x="57099" y="76200"/>
                </a:lnTo>
                <a:lnTo>
                  <a:pt x="114299" y="114223"/>
                </a:lnTo>
                <a:lnTo>
                  <a:pt x="952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68746" y="8389036"/>
            <a:ext cx="1880870" cy="4445"/>
          </a:xfrm>
          <a:custGeom>
            <a:avLst/>
            <a:gdLst/>
            <a:ahLst/>
            <a:cxnLst/>
            <a:rect l="l" t="t" r="r" b="b"/>
            <a:pathLst>
              <a:path w="1880870" h="4445">
                <a:moveTo>
                  <a:pt x="1880616" y="0"/>
                </a:moveTo>
                <a:lnTo>
                  <a:pt x="0" y="439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11134" y="8331971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226" y="57061"/>
                </a:lnTo>
                <a:lnTo>
                  <a:pt x="253" y="114300"/>
                </a:lnTo>
                <a:lnTo>
                  <a:pt x="114426" y="568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27147" y="7688691"/>
            <a:ext cx="852805" cy="694690"/>
          </a:xfrm>
          <a:custGeom>
            <a:avLst/>
            <a:gdLst/>
            <a:ahLst/>
            <a:cxnLst/>
            <a:rect l="l" t="t" r="r" b="b"/>
            <a:pathLst>
              <a:path w="852804" h="694690">
                <a:moveTo>
                  <a:pt x="0" y="0"/>
                </a:moveTo>
                <a:lnTo>
                  <a:pt x="852271" y="6940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68056" y="7640569"/>
            <a:ext cx="125095" cy="116839"/>
          </a:xfrm>
          <a:custGeom>
            <a:avLst/>
            <a:gdLst/>
            <a:ahLst/>
            <a:cxnLst/>
            <a:rect l="l" t="t" r="r" b="b"/>
            <a:pathLst>
              <a:path w="125095" h="116840">
                <a:moveTo>
                  <a:pt x="0" y="0"/>
                </a:moveTo>
                <a:lnTo>
                  <a:pt x="52552" y="116497"/>
                </a:lnTo>
                <a:lnTo>
                  <a:pt x="59093" y="48120"/>
                </a:lnTo>
                <a:lnTo>
                  <a:pt x="124726" y="278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79414" y="6549900"/>
            <a:ext cx="1543685" cy="1844039"/>
          </a:xfrm>
          <a:custGeom>
            <a:avLst/>
            <a:gdLst/>
            <a:ahLst/>
            <a:cxnLst/>
            <a:rect l="l" t="t" r="r" b="b"/>
            <a:pathLst>
              <a:path w="1543684" h="1844040">
                <a:moveTo>
                  <a:pt x="1543659" y="0"/>
                </a:moveTo>
                <a:lnTo>
                  <a:pt x="0" y="18435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54796" y="6491479"/>
            <a:ext cx="117475" cy="124460"/>
          </a:xfrm>
          <a:custGeom>
            <a:avLst/>
            <a:gdLst/>
            <a:ahLst/>
            <a:cxnLst/>
            <a:rect l="l" t="t" r="r" b="b"/>
            <a:pathLst>
              <a:path w="117475" h="124459">
                <a:moveTo>
                  <a:pt x="117195" y="0"/>
                </a:moveTo>
                <a:lnTo>
                  <a:pt x="0" y="50939"/>
                </a:lnTo>
                <a:lnTo>
                  <a:pt x="68275" y="58419"/>
                </a:lnTo>
                <a:lnTo>
                  <a:pt x="87629" y="124320"/>
                </a:lnTo>
                <a:lnTo>
                  <a:pt x="1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03246" y="6722540"/>
            <a:ext cx="2650490" cy="1621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95855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dirty="0" sz="4200">
                <a:latin typeface="Calibri"/>
                <a:cs typeface="Calibri"/>
              </a:rPr>
              <a:t>w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18276" y="9005316"/>
            <a:ext cx="1682495" cy="376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49696" y="5376671"/>
            <a:ext cx="1104899" cy="499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41085" y="7730490"/>
            <a:ext cx="338455" cy="367665"/>
          </a:xfrm>
          <a:custGeom>
            <a:avLst/>
            <a:gdLst/>
            <a:ahLst/>
            <a:cxnLst/>
            <a:rect l="l" t="t" r="r" b="b"/>
            <a:pathLst>
              <a:path w="338454" h="367665">
                <a:moveTo>
                  <a:pt x="0" y="367283"/>
                </a:moveTo>
                <a:lnTo>
                  <a:pt x="33832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77890" y="7768590"/>
            <a:ext cx="288290" cy="280670"/>
          </a:xfrm>
          <a:custGeom>
            <a:avLst/>
            <a:gdLst/>
            <a:ahLst/>
            <a:cxnLst/>
            <a:rect l="l" t="t" r="r" b="b"/>
            <a:pathLst>
              <a:path w="288289" h="280670">
                <a:moveTo>
                  <a:pt x="0" y="0"/>
                </a:moveTo>
                <a:lnTo>
                  <a:pt x="288036" y="28041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300"/>
              <a:t> </a:t>
            </a:r>
            <a:fld id="{81D60167-4931-47E6-BA6A-407CBD079E47}" type="slidenum">
              <a:rPr dirty="0" spc="-5"/>
              <a:t>23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298" y="6830621"/>
            <a:ext cx="2949575" cy="187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9060" marR="5080" indent="-86995">
              <a:lnSpc>
                <a:spcPct val="100000"/>
              </a:lnSpc>
            </a:pPr>
            <a:r>
              <a:rPr dirty="0" sz="6000">
                <a:latin typeface="Calibri"/>
                <a:cs typeface="Calibri"/>
              </a:rPr>
              <a:t>Video</a:t>
            </a:r>
            <a:r>
              <a:rPr dirty="0" sz="6000" spc="-120">
                <a:latin typeface="Calibri"/>
                <a:cs typeface="Calibri"/>
              </a:rPr>
              <a:t> </a:t>
            </a:r>
            <a:r>
              <a:rPr dirty="0" sz="6000" spc="-5">
                <a:latin typeface="Calibri"/>
                <a:cs typeface="Calibri"/>
              </a:rPr>
              <a:t>1.4  </a:t>
            </a:r>
            <a:r>
              <a:rPr dirty="0" sz="6000">
                <a:latin typeface="Calibri"/>
                <a:cs typeface="Calibri"/>
              </a:rPr>
              <a:t>CJ</a:t>
            </a:r>
            <a:r>
              <a:rPr dirty="0" sz="6000" spc="-70">
                <a:latin typeface="Calibri"/>
                <a:cs typeface="Calibri"/>
              </a:rPr>
              <a:t> </a:t>
            </a:r>
            <a:r>
              <a:rPr dirty="0" sz="6000" spc="-5">
                <a:latin typeface="Calibri"/>
                <a:cs typeface="Calibri"/>
              </a:rPr>
              <a:t>Taylor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300"/>
              <a:t> </a:t>
            </a:r>
            <a:fld id="{81D60167-4931-47E6-BA6A-407CBD079E47}" type="slidenum">
              <a:rPr dirty="0" spc="-5"/>
              <a:t>23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03120">
              <a:lnSpc>
                <a:spcPct val="100000"/>
              </a:lnSpc>
            </a:pPr>
            <a:r>
              <a:rPr dirty="0" spc="-5"/>
              <a:t>Vector</a:t>
            </a:r>
            <a:r>
              <a:rPr dirty="0" spc="-40"/>
              <a:t> </a:t>
            </a:r>
            <a:r>
              <a:rPr dirty="0" spc="-5"/>
              <a:t>Spaces</a:t>
            </a:r>
          </a:p>
        </p:txBody>
      </p:sp>
      <p:sp>
        <p:nvSpPr>
          <p:cNvPr id="3" name="object 3"/>
          <p:cNvSpPr/>
          <p:nvPr/>
        </p:nvSpPr>
        <p:spPr>
          <a:xfrm>
            <a:off x="1840992" y="1473708"/>
            <a:ext cx="9310114" cy="7670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300"/>
              <a:t> </a:t>
            </a:r>
            <a:fld id="{81D60167-4931-47E6-BA6A-407CBD079E47}" type="slidenum">
              <a:rPr dirty="0" spc="-5"/>
              <a:t>23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03120">
              <a:lnSpc>
                <a:spcPct val="100000"/>
              </a:lnSpc>
            </a:pPr>
            <a:r>
              <a:rPr dirty="0" spc="-5"/>
              <a:t>Vector</a:t>
            </a:r>
            <a:r>
              <a:rPr dirty="0" spc="-40"/>
              <a:t> </a:t>
            </a:r>
            <a:r>
              <a:rPr dirty="0" spc="-5"/>
              <a:t>Spaces</a:t>
            </a:r>
          </a:p>
        </p:txBody>
      </p:sp>
      <p:sp>
        <p:nvSpPr>
          <p:cNvPr id="3" name="object 3"/>
          <p:cNvSpPr/>
          <p:nvPr/>
        </p:nvSpPr>
        <p:spPr>
          <a:xfrm>
            <a:off x="1220724" y="2086355"/>
            <a:ext cx="10562843" cy="2485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300"/>
              <a:t> </a:t>
            </a:r>
            <a:fld id="{81D60167-4931-47E6-BA6A-407CBD079E47}" type="slidenum">
              <a:rPr dirty="0" spc="-5"/>
              <a:t>23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79520">
              <a:lnSpc>
                <a:spcPct val="100000"/>
              </a:lnSpc>
            </a:pPr>
            <a:r>
              <a:rPr dirty="0" spc="-10"/>
              <a:t>Ba</a:t>
            </a:r>
            <a:r>
              <a:rPr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940308" y="1993392"/>
            <a:ext cx="11126723" cy="6681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300"/>
              <a:t> </a:t>
            </a:r>
            <a:fld id="{81D60167-4931-47E6-BA6A-407CBD079E47}" type="slidenum">
              <a:rPr dirty="0" spc="-5"/>
              <a:t>23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295"/>
              <a:t> </a:t>
            </a:r>
            <a:fld id="{81D60167-4931-47E6-BA6A-407CBD079E47}" type="slidenum">
              <a:rPr dirty="0" spc="-5"/>
              <a:t>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061970">
              <a:lnSpc>
                <a:spcPct val="100000"/>
              </a:lnSpc>
            </a:pPr>
            <a:r>
              <a:rPr dirty="0" spc="-5"/>
              <a:t>The</a:t>
            </a:r>
            <a:r>
              <a:rPr dirty="0" spc="-80"/>
              <a:t> </a:t>
            </a:r>
            <a:r>
              <a:rPr dirty="0" spc="-5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091" y="1630171"/>
            <a:ext cx="10046970" cy="4145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4200" marR="73533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dirty="0" sz="4200" spc="-5">
                <a:latin typeface="Calibri"/>
                <a:cs typeface="Calibri"/>
              </a:rPr>
              <a:t>Develop the mathematical </a:t>
            </a:r>
            <a:r>
              <a:rPr dirty="0" sz="4200">
                <a:latin typeface="Calibri"/>
                <a:cs typeface="Calibri"/>
              </a:rPr>
              <a:t>tools </a:t>
            </a:r>
            <a:r>
              <a:rPr dirty="0" sz="4200" spc="-5">
                <a:latin typeface="Calibri"/>
                <a:cs typeface="Calibri"/>
              </a:rPr>
              <a:t>that we  need to talk </a:t>
            </a:r>
            <a:r>
              <a:rPr dirty="0" sz="4200">
                <a:latin typeface="Calibri"/>
                <a:cs typeface="Calibri"/>
              </a:rPr>
              <a:t>about </a:t>
            </a:r>
            <a:r>
              <a:rPr dirty="0" sz="4200" spc="-5">
                <a:latin typeface="Calibri"/>
                <a:cs typeface="Calibri"/>
              </a:rPr>
              <a:t>where things are in  space.</a:t>
            </a:r>
            <a:endParaRPr sz="4200">
              <a:latin typeface="Calibri"/>
              <a:cs typeface="Calibri"/>
            </a:endParaRPr>
          </a:p>
          <a:p>
            <a:pPr marL="584200" marR="5080" indent="-571500">
              <a:lnSpc>
                <a:spcPct val="1000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</a:tabLst>
            </a:pPr>
            <a:r>
              <a:rPr dirty="0" sz="4200" spc="-5">
                <a:latin typeface="Calibri"/>
                <a:cs typeface="Calibri"/>
              </a:rPr>
              <a:t>Where things </a:t>
            </a:r>
            <a:r>
              <a:rPr dirty="0" sz="4200">
                <a:latin typeface="Calibri"/>
                <a:cs typeface="Calibri"/>
              </a:rPr>
              <a:t>are </a:t>
            </a:r>
            <a:r>
              <a:rPr dirty="0" sz="4200" spc="-5">
                <a:latin typeface="Calibri"/>
                <a:cs typeface="Calibri"/>
              </a:rPr>
              <a:t>depend </a:t>
            </a:r>
            <a:r>
              <a:rPr dirty="0" sz="4200">
                <a:latin typeface="Calibri"/>
                <a:cs typeface="Calibri"/>
              </a:rPr>
              <a:t>on </a:t>
            </a:r>
            <a:r>
              <a:rPr dirty="0" sz="4200" spc="-5">
                <a:latin typeface="Calibri"/>
                <a:cs typeface="Calibri"/>
              </a:rPr>
              <a:t>where you are  looking </a:t>
            </a:r>
            <a:r>
              <a:rPr dirty="0" sz="4200">
                <a:latin typeface="Calibri"/>
                <a:cs typeface="Calibri"/>
              </a:rPr>
              <a:t>at </a:t>
            </a:r>
            <a:r>
              <a:rPr dirty="0" sz="4200" spc="-5">
                <a:latin typeface="Calibri"/>
                <a:cs typeface="Calibri"/>
              </a:rPr>
              <a:t>them </a:t>
            </a:r>
            <a:r>
              <a:rPr dirty="0" sz="4200">
                <a:latin typeface="Calibri"/>
                <a:cs typeface="Calibri"/>
              </a:rPr>
              <a:t>from. How do </a:t>
            </a:r>
            <a:r>
              <a:rPr dirty="0" sz="4200" spc="-5">
                <a:latin typeface="Calibri"/>
                <a:cs typeface="Calibri"/>
              </a:rPr>
              <a:t>we </a:t>
            </a:r>
            <a:r>
              <a:rPr dirty="0" sz="4200">
                <a:latin typeface="Calibri"/>
                <a:cs typeface="Calibri"/>
              </a:rPr>
              <a:t>make  </a:t>
            </a:r>
            <a:r>
              <a:rPr dirty="0" sz="4200" spc="-5">
                <a:latin typeface="Calibri"/>
                <a:cs typeface="Calibri"/>
              </a:rPr>
              <a:t>this </a:t>
            </a:r>
            <a:r>
              <a:rPr dirty="0" sz="4200">
                <a:latin typeface="Calibri"/>
                <a:cs typeface="Calibri"/>
              </a:rPr>
              <a:t>more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 spc="-5">
                <a:latin typeface="Calibri"/>
                <a:cs typeface="Calibri"/>
              </a:rPr>
              <a:t>precise?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9571" y="383540"/>
            <a:ext cx="10204450" cy="9175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700" spc="-5"/>
              <a:t>Coordinate Transforms in</a:t>
            </a:r>
            <a:r>
              <a:rPr dirty="0" sz="5700" spc="-30"/>
              <a:t> </a:t>
            </a:r>
            <a:r>
              <a:rPr dirty="0" sz="5700" spc="-5"/>
              <a:t>Robotics</a:t>
            </a:r>
            <a:endParaRPr sz="5700"/>
          </a:p>
        </p:txBody>
      </p:sp>
      <p:sp>
        <p:nvSpPr>
          <p:cNvPr id="3" name="object 3"/>
          <p:cNvSpPr/>
          <p:nvPr/>
        </p:nvSpPr>
        <p:spPr>
          <a:xfrm>
            <a:off x="1423416" y="1937004"/>
            <a:ext cx="10157458" cy="7618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295"/>
              <a:t> </a:t>
            </a: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91155">
              <a:lnSpc>
                <a:spcPct val="100000"/>
              </a:lnSpc>
            </a:pPr>
            <a:r>
              <a:rPr dirty="0" spc="-5"/>
              <a:t>Descartes</a:t>
            </a:r>
          </a:p>
        </p:txBody>
      </p:sp>
      <p:sp>
        <p:nvSpPr>
          <p:cNvPr id="3" name="object 3"/>
          <p:cNvSpPr/>
          <p:nvPr/>
        </p:nvSpPr>
        <p:spPr>
          <a:xfrm>
            <a:off x="5173214" y="5522214"/>
            <a:ext cx="1905" cy="2731135"/>
          </a:xfrm>
          <a:custGeom>
            <a:avLst/>
            <a:gdLst/>
            <a:ahLst/>
            <a:cxnLst/>
            <a:rect l="l" t="t" r="r" b="b"/>
            <a:pathLst>
              <a:path w="1904" h="2731134">
                <a:moveTo>
                  <a:pt x="1485" y="0"/>
                </a:moveTo>
                <a:lnTo>
                  <a:pt x="0" y="27310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17522" y="5446012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95262" y="76200"/>
                </a:moveTo>
                <a:lnTo>
                  <a:pt x="57175" y="76200"/>
                </a:lnTo>
                <a:lnTo>
                  <a:pt x="114300" y="114338"/>
                </a:lnTo>
                <a:lnTo>
                  <a:pt x="95262" y="76200"/>
                </a:lnTo>
                <a:close/>
              </a:path>
              <a:path w="114300" h="114935">
                <a:moveTo>
                  <a:pt x="57226" y="0"/>
                </a:moveTo>
                <a:lnTo>
                  <a:pt x="0" y="114261"/>
                </a:lnTo>
                <a:lnTo>
                  <a:pt x="57175" y="76200"/>
                </a:lnTo>
                <a:lnTo>
                  <a:pt x="95262" y="76200"/>
                </a:lnTo>
                <a:lnTo>
                  <a:pt x="57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73217" y="8253261"/>
            <a:ext cx="2908300" cy="1905"/>
          </a:xfrm>
          <a:custGeom>
            <a:avLst/>
            <a:gdLst/>
            <a:ahLst/>
            <a:cxnLst/>
            <a:rect l="l" t="t" r="r" b="b"/>
            <a:pathLst>
              <a:path w="2908300" h="1904">
                <a:moveTo>
                  <a:pt x="2907792" y="0"/>
                </a:moveTo>
                <a:lnTo>
                  <a:pt x="0" y="14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42884" y="8196119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125" y="57137"/>
                </a:lnTo>
                <a:lnTo>
                  <a:pt x="50" y="114300"/>
                </a:lnTo>
                <a:lnTo>
                  <a:pt x="114325" y="5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88456" y="7080981"/>
            <a:ext cx="2265680" cy="1162050"/>
          </a:xfrm>
          <a:custGeom>
            <a:avLst/>
            <a:gdLst/>
            <a:ahLst/>
            <a:cxnLst/>
            <a:rect l="l" t="t" r="r" b="b"/>
            <a:pathLst>
              <a:path w="2265679" h="1162050">
                <a:moveTo>
                  <a:pt x="2265438" y="0"/>
                </a:moveTo>
                <a:lnTo>
                  <a:pt x="0" y="11615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93912" y="7046217"/>
            <a:ext cx="128270" cy="103505"/>
          </a:xfrm>
          <a:custGeom>
            <a:avLst/>
            <a:gdLst/>
            <a:ahLst/>
            <a:cxnLst/>
            <a:rect l="l" t="t" r="r" b="b"/>
            <a:pathLst>
              <a:path w="128270" h="103504">
                <a:moveTo>
                  <a:pt x="127787" y="0"/>
                </a:moveTo>
                <a:lnTo>
                  <a:pt x="0" y="1282"/>
                </a:lnTo>
                <a:lnTo>
                  <a:pt x="59982" y="34759"/>
                </a:lnTo>
                <a:lnTo>
                  <a:pt x="52146" y="102997"/>
                </a:lnTo>
                <a:lnTo>
                  <a:pt x="127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54281" y="6685722"/>
            <a:ext cx="102108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 spc="-5">
                <a:latin typeface="Calibri"/>
                <a:cs typeface="Calibri"/>
              </a:rPr>
              <a:t>(2,1)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3543" y="6863343"/>
            <a:ext cx="26670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1346" y="8349396"/>
            <a:ext cx="25654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x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0100" y="1630171"/>
            <a:ext cx="9312910" cy="4617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dirty="0" sz="4200" spc="-5">
                <a:latin typeface="Calibri"/>
                <a:cs typeface="Calibri"/>
              </a:rPr>
              <a:t>Consider the Cartesian </a:t>
            </a:r>
            <a:r>
              <a:rPr dirty="0" sz="4200">
                <a:latin typeface="Calibri"/>
                <a:cs typeface="Calibri"/>
              </a:rPr>
              <a:t>coordinate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 spc="-5">
                <a:latin typeface="Calibri"/>
                <a:cs typeface="Calibri"/>
              </a:rPr>
              <a:t>plane</a:t>
            </a:r>
            <a:endParaRPr sz="4200">
              <a:latin typeface="Calibri"/>
              <a:cs typeface="Calibri"/>
            </a:endParaRPr>
          </a:p>
          <a:p>
            <a:pPr marL="584200" marR="90805" indent="-571500">
              <a:lnSpc>
                <a:spcPct val="1000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</a:tabLst>
            </a:pPr>
            <a:r>
              <a:rPr dirty="0" sz="4200" spc="-5">
                <a:latin typeface="Calibri"/>
                <a:cs typeface="Calibri"/>
              </a:rPr>
              <a:t>Points in the plane </a:t>
            </a:r>
            <a:r>
              <a:rPr dirty="0" sz="4200">
                <a:latin typeface="Calibri"/>
                <a:cs typeface="Calibri"/>
              </a:rPr>
              <a:t>can be </a:t>
            </a:r>
            <a:r>
              <a:rPr dirty="0" sz="4200" spc="-5">
                <a:latin typeface="Calibri"/>
                <a:cs typeface="Calibri"/>
              </a:rPr>
              <a:t>denoted with  tuples denoting their coordinates with  respect to the </a:t>
            </a:r>
            <a:r>
              <a:rPr dirty="0" sz="4200">
                <a:latin typeface="Calibri"/>
                <a:cs typeface="Calibri"/>
              </a:rPr>
              <a:t>frame of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 spc="-5">
                <a:latin typeface="Calibri"/>
                <a:cs typeface="Calibri"/>
              </a:rPr>
              <a:t>reference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581275">
              <a:lnSpc>
                <a:spcPct val="100000"/>
              </a:lnSpc>
              <a:spcBef>
                <a:spcPts val="3615"/>
              </a:spcBef>
            </a:pPr>
            <a:r>
              <a:rPr dirty="0" sz="4200">
                <a:latin typeface="Calibri"/>
                <a:cs typeface="Calibri"/>
              </a:rPr>
              <a:t>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88935" y="6803135"/>
            <a:ext cx="361187" cy="382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28559" y="6816852"/>
            <a:ext cx="281940" cy="303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295"/>
              <a:t> </a:t>
            </a: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37" y="9385300"/>
            <a:ext cx="271399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© </a:t>
            </a:r>
            <a:r>
              <a:rPr dirty="0" sz="1800" spc="-5">
                <a:latin typeface="Calibri"/>
                <a:cs typeface="Calibri"/>
              </a:rPr>
              <a:t>University 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Pennsylvania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16515" y="9436639"/>
            <a:ext cx="1009015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Robo1x-1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91155">
              <a:lnSpc>
                <a:spcPct val="100000"/>
              </a:lnSpc>
            </a:pPr>
            <a:r>
              <a:rPr dirty="0" spc="-5"/>
              <a:t>Descartes</a:t>
            </a:r>
          </a:p>
        </p:txBody>
      </p:sp>
      <p:sp>
        <p:nvSpPr>
          <p:cNvPr id="5" name="object 5"/>
          <p:cNvSpPr/>
          <p:nvPr/>
        </p:nvSpPr>
        <p:spPr>
          <a:xfrm>
            <a:off x="5087870" y="6002273"/>
            <a:ext cx="1905" cy="2731135"/>
          </a:xfrm>
          <a:custGeom>
            <a:avLst/>
            <a:gdLst/>
            <a:ahLst/>
            <a:cxnLst/>
            <a:rect l="l" t="t" r="r" b="b"/>
            <a:pathLst>
              <a:path w="1904" h="2731134">
                <a:moveTo>
                  <a:pt x="1485" y="0"/>
                </a:moveTo>
                <a:lnTo>
                  <a:pt x="0" y="27310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32176" y="5926073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95262" y="76200"/>
                </a:moveTo>
                <a:lnTo>
                  <a:pt x="57175" y="76200"/>
                </a:lnTo>
                <a:lnTo>
                  <a:pt x="114300" y="114338"/>
                </a:lnTo>
                <a:lnTo>
                  <a:pt x="95262" y="76200"/>
                </a:lnTo>
                <a:close/>
              </a:path>
              <a:path w="114300" h="114935">
                <a:moveTo>
                  <a:pt x="57226" y="0"/>
                </a:moveTo>
                <a:lnTo>
                  <a:pt x="0" y="114261"/>
                </a:lnTo>
                <a:lnTo>
                  <a:pt x="57175" y="76200"/>
                </a:lnTo>
                <a:lnTo>
                  <a:pt x="95262" y="76200"/>
                </a:lnTo>
                <a:lnTo>
                  <a:pt x="57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87873" y="8733320"/>
            <a:ext cx="2908300" cy="1905"/>
          </a:xfrm>
          <a:custGeom>
            <a:avLst/>
            <a:gdLst/>
            <a:ahLst/>
            <a:cxnLst/>
            <a:rect l="l" t="t" r="r" b="b"/>
            <a:pathLst>
              <a:path w="2908300" h="1904">
                <a:moveTo>
                  <a:pt x="2907792" y="0"/>
                </a:moveTo>
                <a:lnTo>
                  <a:pt x="0" y="14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57540" y="8676180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125" y="57137"/>
                </a:lnTo>
                <a:lnTo>
                  <a:pt x="50" y="114299"/>
                </a:lnTo>
                <a:lnTo>
                  <a:pt x="114325" y="5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04636" y="7561040"/>
            <a:ext cx="2265680" cy="1162050"/>
          </a:xfrm>
          <a:custGeom>
            <a:avLst/>
            <a:gdLst/>
            <a:ahLst/>
            <a:cxnLst/>
            <a:rect l="l" t="t" r="r" b="b"/>
            <a:pathLst>
              <a:path w="2265679" h="1162050">
                <a:moveTo>
                  <a:pt x="2265438" y="0"/>
                </a:moveTo>
                <a:lnTo>
                  <a:pt x="0" y="11615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10091" y="7526277"/>
            <a:ext cx="128270" cy="103505"/>
          </a:xfrm>
          <a:custGeom>
            <a:avLst/>
            <a:gdLst/>
            <a:ahLst/>
            <a:cxnLst/>
            <a:rect l="l" t="t" r="r" b="b"/>
            <a:pathLst>
              <a:path w="128270" h="103504">
                <a:moveTo>
                  <a:pt x="127787" y="0"/>
                </a:moveTo>
                <a:lnTo>
                  <a:pt x="0" y="1282"/>
                </a:lnTo>
                <a:lnTo>
                  <a:pt x="59982" y="34759"/>
                </a:lnTo>
                <a:lnTo>
                  <a:pt x="52146" y="102996"/>
                </a:lnTo>
                <a:lnTo>
                  <a:pt x="127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656707" y="7165461"/>
            <a:ext cx="102108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 spc="-5">
                <a:latin typeface="Calibri"/>
                <a:cs typeface="Calibri"/>
              </a:rPr>
              <a:t>(2,1)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9049" y="7343084"/>
            <a:ext cx="26670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6851" y="8829136"/>
            <a:ext cx="25654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x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39250" y="5543544"/>
            <a:ext cx="1132840" cy="2338070"/>
          </a:xfrm>
          <a:custGeom>
            <a:avLst/>
            <a:gdLst/>
            <a:ahLst/>
            <a:cxnLst/>
            <a:rect l="l" t="t" r="r" b="b"/>
            <a:pathLst>
              <a:path w="1132840" h="2338070">
                <a:moveTo>
                  <a:pt x="1132636" y="0"/>
                </a:moveTo>
                <a:lnTo>
                  <a:pt x="0" y="23378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303836" y="5474963"/>
            <a:ext cx="102870" cy="128270"/>
          </a:xfrm>
          <a:custGeom>
            <a:avLst/>
            <a:gdLst/>
            <a:ahLst/>
            <a:cxnLst/>
            <a:rect l="l" t="t" r="r" b="b"/>
            <a:pathLst>
              <a:path w="102870" h="128270">
                <a:moveTo>
                  <a:pt x="102121" y="68579"/>
                </a:moveTo>
                <a:lnTo>
                  <a:pt x="68046" y="68579"/>
                </a:lnTo>
                <a:lnTo>
                  <a:pt x="102857" y="127787"/>
                </a:lnTo>
                <a:lnTo>
                  <a:pt x="102121" y="68579"/>
                </a:lnTo>
                <a:close/>
              </a:path>
              <a:path w="102870" h="128270">
                <a:moveTo>
                  <a:pt x="101269" y="0"/>
                </a:moveTo>
                <a:lnTo>
                  <a:pt x="0" y="77952"/>
                </a:lnTo>
                <a:lnTo>
                  <a:pt x="68046" y="68579"/>
                </a:lnTo>
                <a:lnTo>
                  <a:pt x="102121" y="68579"/>
                </a:lnTo>
                <a:lnTo>
                  <a:pt x="10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070100" y="1630171"/>
            <a:ext cx="9791700" cy="5097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584200" marR="31496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dirty="0" sz="4200">
                <a:latin typeface="Calibri"/>
                <a:cs typeface="Calibri"/>
              </a:rPr>
              <a:t>Note </a:t>
            </a:r>
            <a:r>
              <a:rPr dirty="0" sz="4200" spc="-5">
                <a:latin typeface="Calibri"/>
                <a:cs typeface="Calibri"/>
              </a:rPr>
              <a:t>that we </a:t>
            </a:r>
            <a:r>
              <a:rPr dirty="0" sz="4200">
                <a:latin typeface="Calibri"/>
                <a:cs typeface="Calibri"/>
              </a:rPr>
              <a:t>can </a:t>
            </a:r>
            <a:r>
              <a:rPr dirty="0" sz="4200" spc="-5">
                <a:latin typeface="Calibri"/>
                <a:cs typeface="Calibri"/>
              </a:rPr>
              <a:t>also talk </a:t>
            </a:r>
            <a:r>
              <a:rPr dirty="0" sz="4200">
                <a:latin typeface="Calibri"/>
                <a:cs typeface="Calibri"/>
              </a:rPr>
              <a:t>about </a:t>
            </a:r>
            <a:r>
              <a:rPr dirty="0" sz="4200" spc="-5">
                <a:latin typeface="Calibri"/>
                <a:cs typeface="Calibri"/>
              </a:rPr>
              <a:t>vectors.  Corresponding to directions in the plane  </a:t>
            </a:r>
            <a:r>
              <a:rPr dirty="0" sz="4200">
                <a:latin typeface="Calibri"/>
                <a:cs typeface="Calibri"/>
              </a:rPr>
              <a:t>or </a:t>
            </a:r>
            <a:r>
              <a:rPr dirty="0" sz="4200" spc="-5">
                <a:latin typeface="Calibri"/>
                <a:cs typeface="Calibri"/>
              </a:rPr>
              <a:t>to displacements between points.</a:t>
            </a:r>
            <a:endParaRPr sz="42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</a:pPr>
            <a:r>
              <a:rPr dirty="0" sz="4200" spc="-5">
                <a:latin typeface="Calibri"/>
                <a:cs typeface="Calibri"/>
              </a:rPr>
              <a:t>These </a:t>
            </a:r>
            <a:r>
              <a:rPr dirty="0" sz="4200">
                <a:latin typeface="Calibri"/>
                <a:cs typeface="Calibri"/>
              </a:rPr>
              <a:t>can </a:t>
            </a:r>
            <a:r>
              <a:rPr dirty="0" sz="4200" spc="-5">
                <a:latin typeface="Calibri"/>
                <a:cs typeface="Calibri"/>
              </a:rPr>
              <a:t>also </a:t>
            </a:r>
            <a:r>
              <a:rPr dirty="0" sz="4200">
                <a:latin typeface="Calibri"/>
                <a:cs typeface="Calibri"/>
              </a:rPr>
              <a:t>be </a:t>
            </a:r>
            <a:r>
              <a:rPr dirty="0" sz="4200" spc="-5">
                <a:latin typeface="Calibri"/>
                <a:cs typeface="Calibri"/>
              </a:rPr>
              <a:t>represented </a:t>
            </a:r>
            <a:r>
              <a:rPr dirty="0" sz="4200">
                <a:latin typeface="Calibri"/>
                <a:cs typeface="Calibri"/>
              </a:rPr>
              <a:t>by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 spc="-5">
                <a:latin typeface="Calibri"/>
                <a:cs typeface="Calibri"/>
              </a:rPr>
              <a:t>tuples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600">
              <a:latin typeface="Times New Roman"/>
              <a:cs typeface="Times New Roman"/>
            </a:endParaRPr>
          </a:p>
          <a:p>
            <a:pPr algn="r" marR="5080">
              <a:lnSpc>
                <a:spcPts val="4755"/>
              </a:lnSpc>
            </a:pPr>
            <a:r>
              <a:rPr dirty="0" sz="4200" spc="-5">
                <a:latin typeface="Calibri"/>
                <a:cs typeface="Calibri"/>
              </a:rPr>
              <a:t>(1,3</a:t>
            </a:r>
            <a:r>
              <a:rPr dirty="0" sz="4200">
                <a:latin typeface="Calibri"/>
                <a:cs typeface="Calibri"/>
              </a:rPr>
              <a:t>)</a:t>
            </a:r>
            <a:endParaRPr sz="4200">
              <a:latin typeface="Calibri"/>
              <a:cs typeface="Calibri"/>
            </a:endParaRPr>
          </a:p>
          <a:p>
            <a:pPr marL="2496820">
              <a:lnSpc>
                <a:spcPts val="4755"/>
              </a:lnSpc>
            </a:pPr>
            <a:r>
              <a:rPr dirty="0" sz="4200">
                <a:latin typeface="Calibri"/>
                <a:cs typeface="Calibri"/>
              </a:rPr>
              <a:t>y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98190">
              <a:lnSpc>
                <a:spcPct val="100000"/>
              </a:lnSpc>
            </a:pPr>
            <a:r>
              <a:rPr dirty="0" spc="-5"/>
              <a:t>V</a:t>
            </a:r>
            <a:r>
              <a:rPr dirty="0" spc="5"/>
              <a:t>e</a:t>
            </a:r>
            <a:r>
              <a:rPr dirty="0"/>
              <a:t>ct</a:t>
            </a:r>
            <a:r>
              <a:rPr dirty="0" spc="-10"/>
              <a:t>o</a:t>
            </a:r>
            <a:r>
              <a:rPr dirty="0" spc="-5"/>
              <a:t>rs</a:t>
            </a:r>
          </a:p>
        </p:txBody>
      </p:sp>
      <p:sp>
        <p:nvSpPr>
          <p:cNvPr id="3" name="object 3"/>
          <p:cNvSpPr/>
          <p:nvPr/>
        </p:nvSpPr>
        <p:spPr>
          <a:xfrm>
            <a:off x="483108" y="2564892"/>
            <a:ext cx="12356591" cy="3061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295"/>
              <a:t> </a:t>
            </a:r>
            <a:fld id="{81D60167-4931-47E6-BA6A-407CBD079E47}" type="slidenum">
              <a:rPr dirty="0" spc="-5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1020">
              <a:lnSpc>
                <a:spcPct val="100000"/>
              </a:lnSpc>
            </a:pPr>
            <a:r>
              <a:rPr dirty="0" spc="-5"/>
              <a:t>Operations on</a:t>
            </a:r>
            <a:r>
              <a:rPr dirty="0" spc="-30"/>
              <a:t> </a:t>
            </a:r>
            <a:r>
              <a:rPr dirty="0" spc="-5"/>
              <a:t>Vectors</a:t>
            </a:r>
          </a:p>
        </p:txBody>
      </p:sp>
      <p:sp>
        <p:nvSpPr>
          <p:cNvPr id="3" name="object 3"/>
          <p:cNvSpPr/>
          <p:nvPr/>
        </p:nvSpPr>
        <p:spPr>
          <a:xfrm>
            <a:off x="940308" y="2679192"/>
            <a:ext cx="11111483" cy="2947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dirty="0" spc="-5"/>
              <a:t>University of</a:t>
            </a:r>
            <a:r>
              <a:rPr dirty="0" spc="-20"/>
              <a:t> </a:t>
            </a:r>
            <a:r>
              <a:rPr dirty="0" spc="-5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14"/>
              </a:lnSpc>
            </a:pPr>
            <a:r>
              <a:rPr dirty="0" spc="-5"/>
              <a:t>Robo1x-1</a:t>
            </a:r>
            <a:r>
              <a:rPr dirty="0" spc="295"/>
              <a:t> </a:t>
            </a:r>
            <a:fld id="{81D60167-4931-47E6-BA6A-407CBD079E47}" type="slidenum">
              <a:rPr dirty="0" spc="-5"/>
              <a:t>7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37" y="9385300"/>
            <a:ext cx="271399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© </a:t>
            </a:r>
            <a:r>
              <a:rPr dirty="0" sz="1800" spc="-5">
                <a:latin typeface="Calibri"/>
                <a:cs typeface="Calibri"/>
              </a:rPr>
              <a:t>University 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Pennsylvania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16515" y="9436639"/>
            <a:ext cx="1009015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Robo1x-1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Geometric</a:t>
            </a:r>
            <a:r>
              <a:rPr dirty="0" spc="-40"/>
              <a:t> </a:t>
            </a:r>
            <a:r>
              <a:rPr dirty="0" spc="-5"/>
              <a:t>Interpretation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88415" marR="5080" indent="-571500">
              <a:lnSpc>
                <a:spcPct val="100000"/>
              </a:lnSpc>
              <a:buSzPct val="170238"/>
              <a:buChar char="•"/>
              <a:tabLst>
                <a:tab pos="1288415" algn="l"/>
              </a:tabLst>
            </a:pPr>
            <a:r>
              <a:rPr dirty="0" spc="-5"/>
              <a:t>It is </a:t>
            </a:r>
            <a:r>
              <a:rPr dirty="0"/>
              <a:t>not hard </a:t>
            </a:r>
            <a:r>
              <a:rPr dirty="0" spc="-5"/>
              <a:t>to see that multiplication </a:t>
            </a:r>
            <a:r>
              <a:rPr dirty="0"/>
              <a:t>by  a </a:t>
            </a:r>
            <a:r>
              <a:rPr dirty="0" spc="-5"/>
              <a:t>scalar value corresponds to scaling </a:t>
            </a:r>
            <a:r>
              <a:rPr dirty="0"/>
              <a:t>a  </a:t>
            </a:r>
            <a:r>
              <a:rPr dirty="0" spc="-5"/>
              <a:t>vector </a:t>
            </a:r>
            <a:r>
              <a:rPr dirty="0"/>
              <a:t>by </a:t>
            </a:r>
            <a:r>
              <a:rPr dirty="0" spc="-5"/>
              <a:t>that</a:t>
            </a:r>
            <a:r>
              <a:rPr dirty="0" spc="-35"/>
              <a:t> </a:t>
            </a:r>
            <a:r>
              <a:rPr dirty="0"/>
              <a:t>amount.</a:t>
            </a:r>
          </a:p>
          <a:p>
            <a:pPr marL="1288415" marR="315595" indent="-571500">
              <a:lnSpc>
                <a:spcPct val="100000"/>
              </a:lnSpc>
              <a:spcBef>
                <a:spcPts val="2400"/>
              </a:spcBef>
              <a:buSzPct val="170238"/>
              <a:buChar char="•"/>
              <a:tabLst>
                <a:tab pos="1288415" algn="l"/>
              </a:tabLst>
            </a:pPr>
            <a:r>
              <a:rPr dirty="0" spc="-5"/>
              <a:t>Similarly adding two tuples corresponds  to adding the corresponding vectors  head to</a:t>
            </a:r>
            <a:r>
              <a:rPr dirty="0" spc="-50"/>
              <a:t> </a:t>
            </a:r>
            <a:r>
              <a:rPr dirty="0" spc="-10"/>
              <a:t>tail</a:t>
            </a:r>
          </a:p>
        </p:txBody>
      </p:sp>
      <p:sp>
        <p:nvSpPr>
          <p:cNvPr id="6" name="object 6"/>
          <p:cNvSpPr/>
          <p:nvPr/>
        </p:nvSpPr>
        <p:spPr>
          <a:xfrm>
            <a:off x="1841750" y="6299453"/>
            <a:ext cx="1905" cy="2731135"/>
          </a:xfrm>
          <a:custGeom>
            <a:avLst/>
            <a:gdLst/>
            <a:ahLst/>
            <a:cxnLst/>
            <a:rect l="l" t="t" r="r" b="b"/>
            <a:pathLst>
              <a:path w="1905" h="2731134">
                <a:moveTo>
                  <a:pt x="1485" y="0"/>
                </a:moveTo>
                <a:lnTo>
                  <a:pt x="0" y="27310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86058" y="6223253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95262" y="76200"/>
                </a:moveTo>
                <a:lnTo>
                  <a:pt x="57175" y="76200"/>
                </a:lnTo>
                <a:lnTo>
                  <a:pt x="114300" y="114338"/>
                </a:lnTo>
                <a:lnTo>
                  <a:pt x="95262" y="76200"/>
                </a:lnTo>
                <a:close/>
              </a:path>
              <a:path w="114300" h="114935">
                <a:moveTo>
                  <a:pt x="57226" y="0"/>
                </a:moveTo>
                <a:lnTo>
                  <a:pt x="0" y="114261"/>
                </a:lnTo>
                <a:lnTo>
                  <a:pt x="57175" y="76200"/>
                </a:lnTo>
                <a:lnTo>
                  <a:pt x="95262" y="76200"/>
                </a:lnTo>
                <a:lnTo>
                  <a:pt x="57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41754" y="9030501"/>
            <a:ext cx="2909570" cy="1905"/>
          </a:xfrm>
          <a:custGeom>
            <a:avLst/>
            <a:gdLst/>
            <a:ahLst/>
            <a:cxnLst/>
            <a:rect l="l" t="t" r="r" b="b"/>
            <a:pathLst>
              <a:path w="2909570" h="1904">
                <a:moveTo>
                  <a:pt x="2909316" y="0"/>
                </a:moveTo>
                <a:lnTo>
                  <a:pt x="0" y="14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12944" y="8973360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0" y="0"/>
                </a:moveTo>
                <a:lnTo>
                  <a:pt x="38125" y="57137"/>
                </a:lnTo>
                <a:lnTo>
                  <a:pt x="50" y="114299"/>
                </a:lnTo>
                <a:lnTo>
                  <a:pt x="114325" y="5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46320" y="8393734"/>
            <a:ext cx="1109980" cy="614045"/>
          </a:xfrm>
          <a:custGeom>
            <a:avLst/>
            <a:gdLst/>
            <a:ahLst/>
            <a:cxnLst/>
            <a:rect l="l" t="t" r="r" b="b"/>
            <a:pathLst>
              <a:path w="1109980" h="614045">
                <a:moveTo>
                  <a:pt x="1109853" y="0"/>
                </a:moveTo>
                <a:lnTo>
                  <a:pt x="0" y="6138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95174" y="8356851"/>
            <a:ext cx="128270" cy="105410"/>
          </a:xfrm>
          <a:custGeom>
            <a:avLst/>
            <a:gdLst/>
            <a:ahLst/>
            <a:cxnLst/>
            <a:rect l="l" t="t" r="r" b="b"/>
            <a:pathLst>
              <a:path w="128269" h="105409">
                <a:moveTo>
                  <a:pt x="127685" y="0"/>
                </a:moveTo>
                <a:lnTo>
                  <a:pt x="0" y="5308"/>
                </a:lnTo>
                <a:lnTo>
                  <a:pt x="60998" y="36880"/>
                </a:lnTo>
                <a:lnTo>
                  <a:pt x="55321" y="105333"/>
                </a:lnTo>
                <a:lnTo>
                  <a:pt x="127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98995" y="7831582"/>
            <a:ext cx="26670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00731" y="9126981"/>
            <a:ext cx="25654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x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8395" y="6345682"/>
            <a:ext cx="267335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03910" y="6084570"/>
            <a:ext cx="1905" cy="2729865"/>
          </a:xfrm>
          <a:custGeom>
            <a:avLst/>
            <a:gdLst/>
            <a:ahLst/>
            <a:cxnLst/>
            <a:rect l="l" t="t" r="r" b="b"/>
            <a:pathLst>
              <a:path w="1904" h="2729865">
                <a:moveTo>
                  <a:pt x="0" y="0"/>
                </a:moveTo>
                <a:lnTo>
                  <a:pt x="1485" y="272948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46790" y="6008370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57073" y="0"/>
                </a:moveTo>
                <a:lnTo>
                  <a:pt x="0" y="114338"/>
                </a:lnTo>
                <a:lnTo>
                  <a:pt x="57124" y="76200"/>
                </a:lnTo>
                <a:lnTo>
                  <a:pt x="95237" y="76200"/>
                </a:lnTo>
                <a:lnTo>
                  <a:pt x="57073" y="0"/>
                </a:lnTo>
                <a:close/>
              </a:path>
              <a:path w="114300" h="114935">
                <a:moveTo>
                  <a:pt x="95237" y="76200"/>
                </a:moveTo>
                <a:lnTo>
                  <a:pt x="57124" y="76200"/>
                </a:lnTo>
                <a:lnTo>
                  <a:pt x="114300" y="114261"/>
                </a:lnTo>
                <a:lnTo>
                  <a:pt x="9523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03869" y="8814092"/>
            <a:ext cx="2908300" cy="1905"/>
          </a:xfrm>
          <a:custGeom>
            <a:avLst/>
            <a:gdLst/>
            <a:ahLst/>
            <a:cxnLst/>
            <a:rect l="l" t="t" r="r" b="b"/>
            <a:pathLst>
              <a:path w="2908300" h="1904">
                <a:moveTo>
                  <a:pt x="2907792" y="0"/>
                </a:moveTo>
                <a:lnTo>
                  <a:pt x="0" y="14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973536" y="8756950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125" y="57137"/>
                </a:lnTo>
                <a:lnTo>
                  <a:pt x="50" y="114300"/>
                </a:lnTo>
                <a:lnTo>
                  <a:pt x="114325" y="5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11490" y="8110773"/>
            <a:ext cx="2260600" cy="687070"/>
          </a:xfrm>
          <a:custGeom>
            <a:avLst/>
            <a:gdLst/>
            <a:ahLst/>
            <a:cxnLst/>
            <a:rect l="l" t="t" r="r" b="b"/>
            <a:pathLst>
              <a:path w="2260600" h="687070">
                <a:moveTo>
                  <a:pt x="2260333" y="0"/>
                </a:moveTo>
                <a:lnTo>
                  <a:pt x="0" y="6865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318760" y="8067159"/>
            <a:ext cx="126364" cy="109855"/>
          </a:xfrm>
          <a:custGeom>
            <a:avLst/>
            <a:gdLst/>
            <a:ahLst/>
            <a:cxnLst/>
            <a:rect l="l" t="t" r="r" b="b"/>
            <a:pathLst>
              <a:path w="126365" h="109854">
                <a:moveTo>
                  <a:pt x="0" y="0"/>
                </a:moveTo>
                <a:lnTo>
                  <a:pt x="53060" y="43611"/>
                </a:lnTo>
                <a:lnTo>
                  <a:pt x="33210" y="109372"/>
                </a:lnTo>
                <a:lnTo>
                  <a:pt x="125971" y="214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310785" y="7780782"/>
            <a:ext cx="26670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66967" y="8911056"/>
            <a:ext cx="25654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x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70834" y="6129908"/>
            <a:ext cx="267335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41759" y="7278005"/>
            <a:ext cx="3020695" cy="1752600"/>
          </a:xfrm>
          <a:custGeom>
            <a:avLst/>
            <a:gdLst/>
            <a:ahLst/>
            <a:cxnLst/>
            <a:rect l="l" t="t" r="r" b="b"/>
            <a:pathLst>
              <a:path w="3020695" h="1752600">
                <a:moveTo>
                  <a:pt x="3020187" y="0"/>
                </a:moveTo>
                <a:lnTo>
                  <a:pt x="0" y="175246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00310" y="7239761"/>
            <a:ext cx="127635" cy="107314"/>
          </a:xfrm>
          <a:custGeom>
            <a:avLst/>
            <a:gdLst/>
            <a:ahLst/>
            <a:cxnLst/>
            <a:rect l="l" t="t" r="r" b="b"/>
            <a:pathLst>
              <a:path w="127635" h="107315">
                <a:moveTo>
                  <a:pt x="127546" y="0"/>
                </a:moveTo>
                <a:lnTo>
                  <a:pt x="0" y="7924"/>
                </a:lnTo>
                <a:lnTo>
                  <a:pt x="61633" y="38239"/>
                </a:lnTo>
                <a:lnTo>
                  <a:pt x="57353" y="106794"/>
                </a:lnTo>
                <a:lnTo>
                  <a:pt x="127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653571" y="6853682"/>
            <a:ext cx="78740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5">
                <a:latin typeface="Calibri"/>
                <a:cs typeface="Calibri"/>
              </a:rPr>
              <a:t>*v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71773" y="6523507"/>
            <a:ext cx="1235710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 spc="-5">
                <a:latin typeface="Calibri"/>
                <a:cs typeface="Calibri"/>
              </a:rPr>
              <a:t>(w+v</a:t>
            </a:r>
            <a:r>
              <a:rPr dirty="0" sz="4200">
                <a:latin typeface="Calibri"/>
                <a:cs typeface="Calibri"/>
              </a:rPr>
              <a:t>)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420352" y="6012908"/>
            <a:ext cx="608330" cy="2073275"/>
          </a:xfrm>
          <a:custGeom>
            <a:avLst/>
            <a:gdLst/>
            <a:ahLst/>
            <a:cxnLst/>
            <a:rect l="l" t="t" r="r" b="b"/>
            <a:pathLst>
              <a:path w="608329" h="2073275">
                <a:moveTo>
                  <a:pt x="607961" y="0"/>
                </a:moveTo>
                <a:lnTo>
                  <a:pt x="0" y="207267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962740" y="5939793"/>
            <a:ext cx="109855" cy="126364"/>
          </a:xfrm>
          <a:custGeom>
            <a:avLst/>
            <a:gdLst/>
            <a:ahLst/>
            <a:cxnLst/>
            <a:rect l="l" t="t" r="r" b="b"/>
            <a:pathLst>
              <a:path w="109854" h="126364">
                <a:moveTo>
                  <a:pt x="100200" y="73113"/>
                </a:moveTo>
                <a:lnTo>
                  <a:pt x="65570" y="73113"/>
                </a:lnTo>
                <a:lnTo>
                  <a:pt x="109689" y="125755"/>
                </a:lnTo>
                <a:lnTo>
                  <a:pt x="100200" y="73113"/>
                </a:lnTo>
                <a:close/>
              </a:path>
              <a:path w="109854" h="126364">
                <a:moveTo>
                  <a:pt x="87020" y="0"/>
                </a:moveTo>
                <a:lnTo>
                  <a:pt x="0" y="93586"/>
                </a:lnTo>
                <a:lnTo>
                  <a:pt x="65570" y="73113"/>
                </a:lnTo>
                <a:lnTo>
                  <a:pt x="100200" y="73113"/>
                </a:lnTo>
                <a:lnTo>
                  <a:pt x="87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103875" y="5997181"/>
            <a:ext cx="2929255" cy="2816860"/>
          </a:xfrm>
          <a:custGeom>
            <a:avLst/>
            <a:gdLst/>
            <a:ahLst/>
            <a:cxnLst/>
            <a:rect l="l" t="t" r="r" b="b"/>
            <a:pathLst>
              <a:path w="2929254" h="2816859">
                <a:moveTo>
                  <a:pt x="2929064" y="0"/>
                </a:moveTo>
                <a:lnTo>
                  <a:pt x="0" y="28168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965855" y="5944359"/>
            <a:ext cx="122555" cy="120650"/>
          </a:xfrm>
          <a:custGeom>
            <a:avLst/>
            <a:gdLst/>
            <a:ahLst/>
            <a:cxnLst/>
            <a:rect l="l" t="t" r="r" b="b"/>
            <a:pathLst>
              <a:path w="122554" h="120650">
                <a:moveTo>
                  <a:pt x="122008" y="0"/>
                </a:moveTo>
                <a:lnTo>
                  <a:pt x="0" y="38036"/>
                </a:lnTo>
                <a:lnTo>
                  <a:pt x="67081" y="52819"/>
                </a:lnTo>
                <a:lnTo>
                  <a:pt x="79235" y="120421"/>
                </a:lnTo>
                <a:lnTo>
                  <a:pt x="122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0790144" y="6853682"/>
            <a:ext cx="407034" cy="67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>
                <a:latin typeface="Calibri"/>
                <a:cs typeface="Calibri"/>
              </a:rPr>
              <a:t>w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Robotics: Fundamentals</dc:title>
  <dcterms:created xsi:type="dcterms:W3CDTF">2017-07-21T10:27:03Z</dcterms:created>
  <dcterms:modified xsi:type="dcterms:W3CDTF">2017-07-21T10:27:03Z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2017-04-16T00:00:00Z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2017-07-21T00:00:00Z</vt:filetime>
  </property>
</Properties>
</file>