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8" r:id="rId8"/>
    <p:sldId id="269" r:id="rId9"/>
    <p:sldId id="271" r:id="rId10"/>
    <p:sldId id="270" r:id="rId11"/>
    <p:sldId id="272" r:id="rId12"/>
    <p:sldId id="261" r:id="rId13"/>
    <p:sldId id="26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Vrijeme [ms]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</c:v>
                </c:pt>
                <c:pt idx="1">
                  <c:v>Python - binary</c:v>
                </c:pt>
                <c:pt idx="2">
                  <c:v>Python - patience</c:v>
                </c:pt>
                <c:pt idx="3">
                  <c:v>Java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0069472"/>
        <c:axId val="290071152"/>
        <c:axId val="294501520"/>
      </c:bar3DChart>
      <c:catAx>
        <c:axId val="29006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90071152"/>
        <c:crosses val="autoZero"/>
        <c:auto val="1"/>
        <c:lblAlgn val="ctr"/>
        <c:lblOffset val="100"/>
        <c:noMultiLvlLbl val="0"/>
      </c:catAx>
      <c:valAx>
        <c:axId val="29007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90069472"/>
        <c:crosses val="autoZero"/>
        <c:crossBetween val="between"/>
      </c:valAx>
      <c:serAx>
        <c:axId val="2945015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90071152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Memorija [B]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</c:v>
                </c:pt>
                <c:pt idx="1">
                  <c:v>Python - binary</c:v>
                </c:pt>
                <c:pt idx="2">
                  <c:v>Python - patience</c:v>
                </c:pt>
                <c:pt idx="3">
                  <c:v>Java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1998848</c:v>
                </c:pt>
                <c:pt idx="1">
                  <c:v>6045216</c:v>
                </c:pt>
                <c:pt idx="2">
                  <c:v>6044488</c:v>
                </c:pt>
                <c:pt idx="3">
                  <c:v>356624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8717712"/>
        <c:axId val="298716592"/>
        <c:axId val="206086080"/>
      </c:bar3DChart>
      <c:catAx>
        <c:axId val="29871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98716592"/>
        <c:crosses val="autoZero"/>
        <c:auto val="1"/>
        <c:lblAlgn val="ctr"/>
        <c:lblOffset val="100"/>
        <c:noMultiLvlLbl val="0"/>
      </c:catAx>
      <c:valAx>
        <c:axId val="29871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98717712"/>
        <c:crosses val="autoZero"/>
        <c:crossBetween val="between"/>
      </c:valAx>
      <c:serAx>
        <c:axId val="2060860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98716592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0812D-45B9-4ECD-8833-6D87DED8EFF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8B38BDB4-720F-448C-82F5-AB7B0D7CAF54}">
      <dgm:prSet phldrT="[Text]"/>
      <dgm:spPr/>
      <dgm:t>
        <a:bodyPr/>
        <a:lstStyle/>
        <a:p>
          <a:r>
            <a:rPr lang="hr-HR" b="0" i="0" dirty="0" smtClean="0"/>
            <a:t>O(</a:t>
          </a:r>
          <a:r>
            <a:rPr lang="hr-HR" b="0" i="1" dirty="0" smtClean="0"/>
            <a:t>n</a:t>
          </a:r>
          <a:r>
            <a:rPr lang="hr-HR" b="0" i="0" dirty="0" smtClean="0"/>
            <a:t> log </a:t>
          </a:r>
          <a:r>
            <a:rPr lang="hr-HR" b="0" i="1" dirty="0" smtClean="0"/>
            <a:t>n</a:t>
          </a:r>
          <a:r>
            <a:rPr lang="hr-HR" b="0" i="0" dirty="0" smtClean="0"/>
            <a:t>)</a:t>
          </a:r>
          <a:endParaRPr lang="hr-HR" dirty="0"/>
        </a:p>
      </dgm:t>
    </dgm:pt>
    <dgm:pt modelId="{1FBED123-A326-478B-B85D-BD0314FFD4F5}" type="parTrans" cxnId="{3DFB7A3C-B257-485F-B8FD-9FDE11C18A1E}">
      <dgm:prSet/>
      <dgm:spPr/>
      <dgm:t>
        <a:bodyPr/>
        <a:lstStyle/>
        <a:p>
          <a:endParaRPr lang="hr-HR"/>
        </a:p>
      </dgm:t>
    </dgm:pt>
    <dgm:pt modelId="{48847848-0831-4613-B6DC-2656308CCA3A}" type="sibTrans" cxnId="{3DFB7A3C-B257-485F-B8FD-9FDE11C18A1E}">
      <dgm:prSet/>
      <dgm:spPr/>
      <dgm:t>
        <a:bodyPr/>
        <a:lstStyle/>
        <a:p>
          <a:endParaRPr lang="hr-HR"/>
        </a:p>
      </dgm:t>
    </dgm:pt>
    <dgm:pt modelId="{189D427C-0621-4CFB-9802-5BC066E66B5F}" type="pres">
      <dgm:prSet presAssocID="{89D0812D-45B9-4ECD-8833-6D87DED8EF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hr-HR"/>
        </a:p>
      </dgm:t>
    </dgm:pt>
    <dgm:pt modelId="{60996A76-F893-4FDF-8755-80CDDF4E6CDB}" type="pres">
      <dgm:prSet presAssocID="{8B38BDB4-720F-448C-82F5-AB7B0D7CAF54}" presName="linNode" presStyleCnt="0"/>
      <dgm:spPr/>
    </dgm:pt>
    <dgm:pt modelId="{644B42B4-0449-4A2A-913D-69D95C5626EC}" type="pres">
      <dgm:prSet presAssocID="{8B38BDB4-720F-448C-82F5-AB7B0D7CAF54}" presName="parTx" presStyleLbl="revTx" presStyleIdx="0" presStyleCnt="1" custLinFactX="-56077" custLinFactNeighborX="-100000" custLinFactNeighborY="-2275">
        <dgm:presLayoutVars>
          <dgm:chMax val="1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D00C5CC5-E02B-4055-A9CE-BC4DB81F22B0}" type="pres">
      <dgm:prSet presAssocID="{8B38BDB4-720F-448C-82F5-AB7B0D7CAF54}" presName="bracket" presStyleLbl="parChTrans1D1" presStyleIdx="0" presStyleCnt="1" custScaleY="235067" custLinFactX="-200000" custLinFactNeighborX="-289115" custLinFactNeighborY="6020"/>
      <dgm:spPr/>
    </dgm:pt>
    <dgm:pt modelId="{BDEC82DA-CAA6-4532-B6D4-426B44BD267E}" type="pres">
      <dgm:prSet presAssocID="{8B38BDB4-720F-448C-82F5-AB7B0D7CAF54}" presName="spH" presStyleCnt="0"/>
      <dgm:spPr/>
    </dgm:pt>
  </dgm:ptLst>
  <dgm:cxnLst>
    <dgm:cxn modelId="{5117C1C3-285C-40A2-B754-8614D2934190}" type="presOf" srcId="{89D0812D-45B9-4ECD-8833-6D87DED8EFF4}" destId="{189D427C-0621-4CFB-9802-5BC066E66B5F}" srcOrd="0" destOrd="0" presId="urn:diagrams.loki3.com/BracketList"/>
    <dgm:cxn modelId="{3DFB7A3C-B257-485F-B8FD-9FDE11C18A1E}" srcId="{89D0812D-45B9-4ECD-8833-6D87DED8EFF4}" destId="{8B38BDB4-720F-448C-82F5-AB7B0D7CAF54}" srcOrd="0" destOrd="0" parTransId="{1FBED123-A326-478B-B85D-BD0314FFD4F5}" sibTransId="{48847848-0831-4613-B6DC-2656308CCA3A}"/>
    <dgm:cxn modelId="{4AD4B7E0-7CC6-462D-B1E5-40792281C44E}" type="presOf" srcId="{8B38BDB4-720F-448C-82F5-AB7B0D7CAF54}" destId="{644B42B4-0449-4A2A-913D-69D95C5626EC}" srcOrd="0" destOrd="0" presId="urn:diagrams.loki3.com/BracketList"/>
    <dgm:cxn modelId="{BC49A999-14BB-4ADD-9F8C-04EFB5135F2C}" type="presParOf" srcId="{189D427C-0621-4CFB-9802-5BC066E66B5F}" destId="{60996A76-F893-4FDF-8755-80CDDF4E6CDB}" srcOrd="0" destOrd="0" presId="urn:diagrams.loki3.com/BracketList"/>
    <dgm:cxn modelId="{EF1AA0ED-B20E-429C-84CD-6B599235E8BF}" type="presParOf" srcId="{60996A76-F893-4FDF-8755-80CDDF4E6CDB}" destId="{644B42B4-0449-4A2A-913D-69D95C5626EC}" srcOrd="0" destOrd="0" presId="urn:diagrams.loki3.com/BracketList"/>
    <dgm:cxn modelId="{E090A041-2133-4A35-8061-84E6F502F368}" type="presParOf" srcId="{60996A76-F893-4FDF-8755-80CDDF4E6CDB}" destId="{D00C5CC5-E02B-4055-A9CE-BC4DB81F22B0}" srcOrd="1" destOrd="0" presId="urn:diagrams.loki3.com/BracketList"/>
    <dgm:cxn modelId="{8B73F6DB-0B1D-45B8-AC0C-34B4909655C1}" type="presParOf" srcId="{60996A76-F893-4FDF-8755-80CDDF4E6CDB}" destId="{BDEC82DA-CAA6-4532-B6D4-426B44BD267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B42B4-0449-4A2A-913D-69D95C5626EC}">
      <dsp:nvSpPr>
        <dsp:cNvPr id="0" name=""/>
        <dsp:cNvSpPr/>
      </dsp:nvSpPr>
      <dsp:spPr>
        <a:xfrm>
          <a:off x="1469026" y="1720470"/>
          <a:ext cx="2443552" cy="73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93980" rIns="263144" bIns="93980" numCol="1" spcCol="1270" anchor="ctr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3700" b="0" i="0" kern="1200" dirty="0" smtClean="0"/>
            <a:t>O(</a:t>
          </a:r>
          <a:r>
            <a:rPr lang="hr-HR" sz="3700" b="0" i="1" kern="1200" dirty="0" smtClean="0"/>
            <a:t>n</a:t>
          </a:r>
          <a:r>
            <a:rPr lang="hr-HR" sz="3700" b="0" i="0" kern="1200" dirty="0" smtClean="0"/>
            <a:t> log </a:t>
          </a:r>
          <a:r>
            <a:rPr lang="hr-HR" sz="3700" b="0" i="1" kern="1200" dirty="0" smtClean="0"/>
            <a:t>n</a:t>
          </a:r>
          <a:r>
            <a:rPr lang="hr-HR" sz="3700" b="0" i="0" kern="1200" dirty="0" smtClean="0"/>
            <a:t>)</a:t>
          </a:r>
          <a:endParaRPr lang="hr-HR" sz="3700" kern="1200" dirty="0"/>
        </a:p>
      </dsp:txBody>
      <dsp:txXfrm>
        <a:off x="1469026" y="1720470"/>
        <a:ext cx="2443552" cy="732600"/>
      </dsp:txXfrm>
    </dsp:sp>
    <dsp:sp modelId="{D00C5CC5-E02B-4055-A9CE-BC4DB81F22B0}">
      <dsp:nvSpPr>
        <dsp:cNvPr id="0" name=""/>
        <dsp:cNvSpPr/>
      </dsp:nvSpPr>
      <dsp:spPr>
        <a:xfrm>
          <a:off x="4228965" y="1286489"/>
          <a:ext cx="488710" cy="17221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Određivanje</a:t>
            </a:r>
            <a:r>
              <a:rPr lang="en-US" dirty="0" smtClean="0"/>
              <a:t> </a:t>
            </a:r>
            <a:r>
              <a:rPr lang="en-US" dirty="0" err="1" smtClean="0"/>
              <a:t>najdužeg</a:t>
            </a:r>
            <a:r>
              <a:rPr lang="en-US" dirty="0" smtClean="0"/>
              <a:t> </a:t>
            </a:r>
            <a:r>
              <a:rPr lang="en-US" dirty="0" err="1" smtClean="0"/>
              <a:t>rastućeg</a:t>
            </a:r>
            <a:r>
              <a:rPr lang="en-US" dirty="0" smtClean="0"/>
              <a:t> </a:t>
            </a:r>
            <a:r>
              <a:rPr lang="en-US" dirty="0" err="1" smtClean="0"/>
              <a:t>podniza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Vedrana</a:t>
            </a:r>
            <a:r>
              <a:rPr lang="en-US" dirty="0" smtClean="0"/>
              <a:t> </a:t>
            </a:r>
            <a:r>
              <a:rPr lang="en-US" dirty="0" err="1" smtClean="0"/>
              <a:t>Briševac</a:t>
            </a:r>
            <a:r>
              <a:rPr lang="en-US" dirty="0" smtClean="0"/>
              <a:t>, </a:t>
            </a:r>
            <a:r>
              <a:rPr lang="en-US" dirty="0" err="1" smtClean="0"/>
              <a:t>Ankica</a:t>
            </a:r>
            <a:r>
              <a:rPr lang="en-US" dirty="0" smtClean="0"/>
              <a:t> </a:t>
            </a:r>
            <a:r>
              <a:rPr lang="en-US" dirty="0" err="1" smtClean="0"/>
              <a:t>Gogić</a:t>
            </a:r>
            <a:r>
              <a:rPr lang="en-US" dirty="0" smtClean="0"/>
              <a:t>, </a:t>
            </a:r>
            <a:r>
              <a:rPr lang="en-US" dirty="0" err="1" smtClean="0"/>
              <a:t>Filip</a:t>
            </a:r>
            <a:r>
              <a:rPr lang="en-US" dirty="0" smtClean="0"/>
              <a:t> </a:t>
            </a:r>
            <a:r>
              <a:rPr lang="en-US" dirty="0" err="1" smtClean="0"/>
              <a:t>Grilec</a:t>
            </a:r>
            <a:r>
              <a:rPr lang="en-US" dirty="0" smtClean="0"/>
              <a:t>, </a:t>
            </a:r>
            <a:r>
              <a:rPr lang="en-US" dirty="0" err="1" smtClean="0"/>
              <a:t>Nikolina</a:t>
            </a:r>
            <a:r>
              <a:rPr lang="en-US" dirty="0" smtClean="0"/>
              <a:t> </a:t>
            </a:r>
            <a:r>
              <a:rPr lang="en-US" dirty="0" err="1" smtClean="0"/>
              <a:t>Očić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Mentor: Doc. Dr. sc. Mile </a:t>
            </a:r>
            <a:r>
              <a:rPr lang="en-US" dirty="0" err="1" smtClean="0"/>
              <a:t>Šikić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883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Moguće</a:t>
            </a:r>
            <a:r>
              <a:rPr lang="en-US" dirty="0" smtClean="0"/>
              <a:t> </a:t>
            </a:r>
            <a:r>
              <a:rPr lang="en-US" dirty="0" err="1" smtClean="0"/>
              <a:t>siituacije</a:t>
            </a:r>
            <a:r>
              <a:rPr lang="en-US" dirty="0" smtClean="0"/>
              <a:t> </a:t>
            </a:r>
            <a:r>
              <a:rPr lang="en-US" dirty="0" err="1" smtClean="0"/>
              <a:t>koraka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Započinjemo</a:t>
            </a:r>
            <a:r>
              <a:rPr lang="en-US" dirty="0" smtClean="0"/>
              <a:t> </a:t>
            </a:r>
            <a:r>
              <a:rPr lang="en-US" dirty="0" err="1" smtClean="0"/>
              <a:t>novu</a:t>
            </a:r>
            <a:r>
              <a:rPr lang="en-US" dirty="0" smtClean="0"/>
              <a:t>  </a:t>
            </a:r>
            <a:r>
              <a:rPr lang="en-US" dirty="0" err="1" smtClean="0"/>
              <a:t>listu</a:t>
            </a:r>
            <a:r>
              <a:rPr lang="en-US" dirty="0" smtClean="0"/>
              <a:t> </a:t>
            </a:r>
            <a:r>
              <a:rPr lang="en-US" dirty="0" err="1" smtClean="0"/>
              <a:t>duljine</a:t>
            </a:r>
            <a:r>
              <a:rPr lang="en-US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 je </a:t>
            </a:r>
            <a:r>
              <a:rPr lang="en-US" dirty="0" err="1" smtClean="0"/>
              <a:t>najveći</a:t>
            </a:r>
            <a:r>
              <a:rPr lang="en-US" dirty="0" smtClean="0"/>
              <a:t> od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krajnjih</a:t>
            </a:r>
            <a:r>
              <a:rPr lang="en-US" dirty="0" smtClean="0"/>
              <a:t> </a:t>
            </a:r>
            <a:r>
              <a:rPr lang="en-US" dirty="0" err="1" smtClean="0"/>
              <a:t>elemenata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listi</a:t>
            </a:r>
            <a:endParaRPr lang="en-US" dirty="0"/>
          </a:p>
          <a:p>
            <a:pPr lvl="1"/>
            <a:r>
              <a:rPr lang="en-US" dirty="0" err="1" smtClean="0"/>
              <a:t>Odabiremo</a:t>
            </a:r>
            <a:r>
              <a:rPr lang="en-US" dirty="0" smtClean="0"/>
              <a:t> </a:t>
            </a:r>
            <a:r>
              <a:rPr lang="en-US" dirty="0" err="1" smtClean="0"/>
              <a:t>najdulju</a:t>
            </a:r>
            <a:r>
              <a:rPr lang="en-US" dirty="0" smtClean="0"/>
              <a:t> </a:t>
            </a:r>
            <a:r>
              <a:rPr lang="en-US" dirty="0" err="1" smtClean="0"/>
              <a:t>aktivnu</a:t>
            </a:r>
            <a:r>
              <a:rPr lang="en-US" dirty="0" smtClean="0"/>
              <a:t> </a:t>
            </a:r>
            <a:r>
              <a:rPr lang="en-US" dirty="0" err="1" smtClean="0"/>
              <a:t>listu</a:t>
            </a:r>
            <a:r>
              <a:rPr lang="en-US" dirty="0" smtClean="0"/>
              <a:t>, </a:t>
            </a:r>
            <a:r>
              <a:rPr lang="en-US" dirty="0" err="1" smtClean="0"/>
              <a:t>kloniramo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dodajemo</a:t>
            </a:r>
            <a:r>
              <a:rPr lang="en-US" dirty="0" smtClean="0"/>
              <a:t> X[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kraj</a:t>
            </a:r>
            <a:r>
              <a:rPr lang="en-US" dirty="0" smtClean="0"/>
              <a:t> (</a:t>
            </a:r>
            <a:r>
              <a:rPr lang="en-US" dirty="0" err="1" smtClean="0"/>
              <a:t>korak</a:t>
            </a:r>
            <a:r>
              <a:rPr lang="en-US" dirty="0" smtClean="0"/>
              <a:t> 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 je </a:t>
            </a:r>
            <a:r>
              <a:rPr lang="en-US" dirty="0" err="1" smtClean="0"/>
              <a:t>manji</a:t>
            </a:r>
            <a:r>
              <a:rPr lang="en-US" dirty="0" smtClean="0"/>
              <a:t> od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krajnjih</a:t>
            </a:r>
            <a:r>
              <a:rPr lang="en-US" dirty="0" smtClean="0"/>
              <a:t> </a:t>
            </a:r>
            <a:r>
              <a:rPr lang="en-US" dirty="0" err="1" smtClean="0"/>
              <a:t>elemenata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veći</a:t>
            </a:r>
            <a:r>
              <a:rPr lang="en-US" dirty="0" smtClean="0"/>
              <a:t> od </a:t>
            </a:r>
            <a:r>
              <a:rPr lang="en-US" dirty="0" err="1" smtClean="0"/>
              <a:t>početaka</a:t>
            </a:r>
            <a:endParaRPr lang="en-US" dirty="0" smtClean="0"/>
          </a:p>
          <a:p>
            <a:pPr lvl="1"/>
            <a:r>
              <a:rPr lang="en-US" dirty="0" err="1" smtClean="0"/>
              <a:t>Pronalazi</a:t>
            </a:r>
            <a:r>
              <a:rPr lang="en-US" dirty="0" smtClean="0"/>
              <a:t> se </a:t>
            </a:r>
            <a:r>
              <a:rPr lang="en-US" dirty="0" err="1" smtClean="0"/>
              <a:t>lista</a:t>
            </a:r>
            <a:r>
              <a:rPr lang="en-US" dirty="0" smtClean="0"/>
              <a:t> s </a:t>
            </a:r>
            <a:r>
              <a:rPr lang="en-US" dirty="0" err="1" smtClean="0"/>
              <a:t>najvećim</a:t>
            </a:r>
            <a:r>
              <a:rPr lang="en-US" dirty="0" smtClean="0"/>
              <a:t> </a:t>
            </a:r>
            <a:r>
              <a:rPr lang="en-US" dirty="0" err="1" smtClean="0"/>
              <a:t>krajnjim</a:t>
            </a:r>
            <a:r>
              <a:rPr lang="en-US" dirty="0" smtClean="0"/>
              <a:t> </a:t>
            </a:r>
            <a:r>
              <a:rPr lang="en-US" dirty="0" err="1" smtClean="0"/>
              <a:t>elementom</a:t>
            </a:r>
            <a:r>
              <a:rPr lang="en-US" dirty="0" smtClean="0"/>
              <a:t> </a:t>
            </a:r>
            <a:r>
              <a:rPr lang="en-US" dirty="0" err="1" smtClean="0"/>
              <a:t>manjim</a:t>
            </a:r>
            <a:r>
              <a:rPr lang="en-US" dirty="0" smtClean="0"/>
              <a:t> od 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Kloniramo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listu</a:t>
            </a:r>
            <a:r>
              <a:rPr lang="en-US" dirty="0" smtClean="0"/>
              <a:t>, </a:t>
            </a:r>
            <a:r>
              <a:rPr lang="en-US" dirty="0" err="1" smtClean="0"/>
              <a:t>proširujemo</a:t>
            </a:r>
            <a:r>
              <a:rPr lang="en-US" dirty="0" smtClean="0"/>
              <a:t> s X[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odbacimo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dužine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novo </a:t>
            </a:r>
            <a:r>
              <a:rPr lang="en-US" dirty="0" err="1" smtClean="0"/>
              <a:t>dobivena</a:t>
            </a:r>
            <a:r>
              <a:rPr lang="en-US" dirty="0" smtClean="0"/>
              <a:t> (</a:t>
            </a:r>
            <a:r>
              <a:rPr lang="en-US" dirty="0" err="1" smtClean="0"/>
              <a:t>korak</a:t>
            </a:r>
            <a:r>
              <a:rPr lang="en-US" dirty="0" smtClean="0"/>
              <a:t> 3)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126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OBJAŠNJENJE ALGORITMA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endParaRPr lang="en-US" dirty="0"/>
          </a:p>
          <a:p>
            <a:pPr lvl="1"/>
            <a:r>
              <a:rPr lang="en-US" dirty="0" err="1" smtClean="0"/>
              <a:t>Ulazni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hr-HR" dirty="0"/>
              <a:t>: {0, 8, 4, 12, 2, 10, 6, 14, 1, 9, 5, 13, 3, 11, 7, 15</a:t>
            </a:r>
            <a:r>
              <a:rPr lang="hr-HR" dirty="0" smtClean="0"/>
              <a:t>}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Konačni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LIS: </a:t>
            </a:r>
            <a:r>
              <a:rPr lang="hr-HR" dirty="0"/>
              <a:t>{0,2,6,9,11,15}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hr-H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42021"/>
              </p:ext>
            </p:extLst>
          </p:nvPr>
        </p:nvGraphicFramePr>
        <p:xfrm>
          <a:off x="718637" y="3850640"/>
          <a:ext cx="10515106" cy="1120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8209"/>
                <a:gridCol w="748355"/>
                <a:gridCol w="2772228"/>
                <a:gridCol w="5080000"/>
                <a:gridCol w="1146314"/>
              </a:tblGrid>
              <a:tr h="346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i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j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M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P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>
                          <a:effectLst/>
                        </a:rPr>
                        <a:t>L</a:t>
                      </a:r>
                      <a:endParaRPr lang="hr-HR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37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0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 smtClean="0">
                          <a:effectLst/>
                        </a:rPr>
                        <a:t>{</a:t>
                      </a:r>
                      <a:r>
                        <a:rPr lang="en-US" sz="2800" dirty="0" smtClean="0">
                          <a:effectLst/>
                        </a:rPr>
                        <a:t>0,8,12,9,11,15}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{-1,0,0,2,0,4,4,0,0,6,8,9,8,9,12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hr-HR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13}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0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USPOREDBA RJEŠENJA</a:t>
            </a:r>
            <a:endParaRPr lang="hr-HR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609242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21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USPOREDBA RJEŠENJA</a:t>
            </a:r>
            <a:endParaRPr lang="hr-HR" dirty="0"/>
          </a:p>
        </p:txBody>
      </p:sp>
      <p:graphicFrame>
        <p:nvGraphicFramePr>
          <p:cNvPr id="5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004109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2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izvedba</a:t>
            </a:r>
            <a:r>
              <a:rPr lang="en-US" dirty="0" smtClean="0"/>
              <a:t> </a:t>
            </a:r>
            <a:r>
              <a:rPr lang="en-US" dirty="0" err="1" smtClean="0"/>
              <a:t>zahtjeva</a:t>
            </a:r>
            <a:r>
              <a:rPr lang="en-US" dirty="0" smtClean="0"/>
              <a:t> </a:t>
            </a:r>
            <a:r>
              <a:rPr lang="en-US" dirty="0" err="1" smtClean="0"/>
              <a:t>najmanje</a:t>
            </a:r>
            <a:r>
              <a:rPr lang="en-US" dirty="0" smtClean="0"/>
              <a:t> </a:t>
            </a:r>
            <a:r>
              <a:rPr lang="en-US" dirty="0" err="1" smtClean="0"/>
              <a:t>memorije</a:t>
            </a:r>
            <a:r>
              <a:rPr lang="en-US" dirty="0" smtClean="0"/>
              <a:t>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najviše</a:t>
            </a:r>
            <a:r>
              <a:rPr lang="en-US" dirty="0" smtClean="0"/>
              <a:t> </a:t>
            </a:r>
            <a:r>
              <a:rPr lang="en-US" dirty="0" err="1" smtClean="0"/>
              <a:t>vremena</a:t>
            </a:r>
            <a:endParaRPr lang="en-US" dirty="0" smtClean="0"/>
          </a:p>
          <a:p>
            <a:r>
              <a:rPr lang="en-US" dirty="0" err="1" smtClean="0"/>
              <a:t>Obje</a:t>
            </a:r>
            <a:r>
              <a:rPr lang="en-US" dirty="0" smtClean="0"/>
              <a:t> python </a:t>
            </a:r>
            <a:r>
              <a:rPr lang="en-US" dirty="0" err="1" smtClean="0"/>
              <a:t>izvedbe</a:t>
            </a:r>
            <a:r>
              <a:rPr lang="en-US" dirty="0" smtClean="0"/>
              <a:t> </a:t>
            </a:r>
            <a:r>
              <a:rPr lang="en-US" dirty="0" err="1" smtClean="0"/>
              <a:t>zahtjevaju</a:t>
            </a:r>
            <a:r>
              <a:rPr lang="en-US" dirty="0" smtClean="0"/>
              <a:t> </a:t>
            </a:r>
            <a:r>
              <a:rPr lang="en-US" dirty="0" err="1" smtClean="0"/>
              <a:t>slične</a:t>
            </a:r>
            <a:r>
              <a:rPr lang="en-US" dirty="0" smtClean="0"/>
              <a:t> </a:t>
            </a:r>
            <a:r>
              <a:rPr lang="en-US" dirty="0" err="1" smtClean="0"/>
              <a:t>količine</a:t>
            </a:r>
            <a:r>
              <a:rPr lang="en-US" dirty="0" smtClean="0"/>
              <a:t> </a:t>
            </a:r>
            <a:r>
              <a:rPr lang="en-US" dirty="0" err="1" smtClean="0"/>
              <a:t>memorije</a:t>
            </a:r>
            <a:endParaRPr lang="en-US" dirty="0"/>
          </a:p>
          <a:p>
            <a:pPr lvl="1"/>
            <a:r>
              <a:rPr lang="en-US" dirty="0" err="1" smtClean="0"/>
              <a:t>Razlika</a:t>
            </a:r>
            <a:r>
              <a:rPr lang="en-US" dirty="0" smtClean="0"/>
              <a:t> u </a:t>
            </a:r>
            <a:r>
              <a:rPr lang="en-US" dirty="0" err="1" smtClean="0"/>
              <a:t>vrsti</a:t>
            </a:r>
            <a:r>
              <a:rPr lang="en-US" dirty="0" smtClean="0"/>
              <a:t> </a:t>
            </a:r>
            <a:r>
              <a:rPr lang="en-US" dirty="0" err="1" smtClean="0"/>
              <a:t>pretrage</a:t>
            </a:r>
            <a:r>
              <a:rPr lang="en-US" dirty="0" smtClean="0"/>
              <a:t> – </a:t>
            </a:r>
            <a:r>
              <a:rPr lang="en-US" dirty="0" err="1" smtClean="0"/>
              <a:t>binarna</a:t>
            </a:r>
            <a:r>
              <a:rPr lang="en-US" dirty="0" smtClean="0"/>
              <a:t> / patience</a:t>
            </a:r>
          </a:p>
          <a:p>
            <a:pPr lvl="1"/>
            <a:r>
              <a:rPr lang="en-US" dirty="0" err="1" smtClean="0"/>
              <a:t>Razlika</a:t>
            </a:r>
            <a:r>
              <a:rPr lang="en-US" dirty="0" smtClean="0"/>
              <a:t> u </a:t>
            </a:r>
            <a:r>
              <a:rPr lang="en-US" dirty="0" err="1" smtClean="0"/>
              <a:t>memoriji</a:t>
            </a:r>
            <a:r>
              <a:rPr lang="en-US" dirty="0" smtClean="0"/>
              <a:t>  700B</a:t>
            </a:r>
          </a:p>
        </p:txBody>
      </p:sp>
    </p:spTree>
    <p:extLst>
      <p:ext uri="{BB962C8B-B14F-4D97-AF65-F5344CB8AC3E}">
        <p14:creationId xmlns:p14="http://schemas.microsoft.com/office/powerpoint/2010/main" val="277688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Zadatak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Naći</a:t>
            </a:r>
            <a:r>
              <a:rPr lang="en-US" dirty="0" smtClean="0"/>
              <a:t> </a:t>
            </a:r>
            <a:r>
              <a:rPr lang="en-US" dirty="0" err="1" smtClean="0"/>
              <a:t>najdulji</a:t>
            </a:r>
            <a:r>
              <a:rPr lang="en-US" dirty="0" smtClean="0"/>
              <a:t> </a:t>
            </a:r>
            <a:r>
              <a:rPr lang="en-US" dirty="0" err="1" smtClean="0"/>
              <a:t>podniz</a:t>
            </a:r>
            <a:r>
              <a:rPr lang="en-US" dirty="0" smtClean="0"/>
              <a:t> </a:t>
            </a:r>
            <a:r>
              <a:rPr lang="en-US" dirty="0" err="1" smtClean="0"/>
              <a:t>danog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r>
              <a:rPr lang="en-US" dirty="0" smtClean="0"/>
              <a:t> </a:t>
            </a:r>
            <a:r>
              <a:rPr lang="en-US" dirty="0" err="1" smtClean="0"/>
              <a:t>čiji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sortirani</a:t>
            </a:r>
            <a:r>
              <a:rPr lang="en-US" dirty="0" smtClean="0"/>
              <a:t> </a:t>
            </a:r>
            <a:r>
              <a:rPr lang="en-US" dirty="0" err="1" smtClean="0"/>
              <a:t>uzlazno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vrijednosti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maksimalnom</a:t>
            </a:r>
            <a:r>
              <a:rPr lang="en-US" dirty="0" smtClean="0"/>
              <a:t> </a:t>
            </a:r>
            <a:r>
              <a:rPr lang="en-US" dirty="0" err="1" smtClean="0"/>
              <a:t>mogućom</a:t>
            </a:r>
            <a:r>
              <a:rPr lang="en-US" dirty="0" smtClean="0"/>
              <a:t> </a:t>
            </a:r>
            <a:r>
              <a:rPr lang="en-US" dirty="0" err="1" smtClean="0"/>
              <a:t>duljinom</a:t>
            </a:r>
            <a:r>
              <a:rPr lang="en-US" dirty="0" smtClean="0"/>
              <a:t> </a:t>
            </a:r>
            <a:r>
              <a:rPr lang="en-US" dirty="0" err="1" smtClean="0"/>
              <a:t>podniza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Primjer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Niz</a:t>
            </a:r>
            <a:r>
              <a:rPr lang="en-US" dirty="0" smtClean="0"/>
              <a:t>: </a:t>
            </a:r>
            <a:r>
              <a:rPr lang="hr-HR" dirty="0"/>
              <a:t>0, 8, 4, 12, 2, 10, 6, 14, 1, 9, 5, 13, 3, 11, 7, </a:t>
            </a:r>
            <a:r>
              <a:rPr lang="hr-HR" dirty="0" smtClean="0"/>
              <a:t>15</a:t>
            </a:r>
            <a:endParaRPr lang="en-US" dirty="0" smtClean="0"/>
          </a:p>
          <a:p>
            <a:pPr lvl="1"/>
            <a:r>
              <a:rPr lang="en-US" dirty="0" err="1" smtClean="0"/>
              <a:t>Najdulji</a:t>
            </a:r>
            <a:r>
              <a:rPr lang="en-US" dirty="0" smtClean="0"/>
              <a:t> </a:t>
            </a:r>
            <a:r>
              <a:rPr lang="en-US" dirty="0" err="1" smtClean="0"/>
              <a:t>rastući</a:t>
            </a:r>
            <a:r>
              <a:rPr lang="en-US" dirty="0" smtClean="0"/>
              <a:t> </a:t>
            </a:r>
            <a:r>
              <a:rPr lang="en-US" dirty="0" err="1" smtClean="0"/>
              <a:t>podniz</a:t>
            </a:r>
            <a:r>
              <a:rPr lang="en-US" dirty="0" smtClean="0"/>
              <a:t>: </a:t>
            </a:r>
            <a:r>
              <a:rPr lang="hr-HR" dirty="0"/>
              <a:t>0, 2, 6, 9, 13, </a:t>
            </a:r>
            <a:r>
              <a:rPr lang="hr-HR" dirty="0" smtClean="0"/>
              <a:t>15</a:t>
            </a:r>
            <a:endParaRPr lang="en-US" dirty="0" smtClean="0"/>
          </a:p>
          <a:p>
            <a:pPr lvl="1"/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nužno</a:t>
            </a:r>
            <a:r>
              <a:rPr lang="en-US" dirty="0" smtClean="0"/>
              <a:t> </a:t>
            </a:r>
            <a:r>
              <a:rPr lang="en-US" dirty="0" err="1" smtClean="0"/>
              <a:t>jedinstven</a:t>
            </a:r>
            <a:r>
              <a:rPr lang="en-US" dirty="0" smtClean="0"/>
              <a:t>: </a:t>
            </a:r>
            <a:r>
              <a:rPr lang="hr-HR" dirty="0"/>
              <a:t>0, 4, 6, 9, 11, 15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POZNATA RJEŠENJA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Rekurzivne</a:t>
            </a:r>
            <a:r>
              <a:rPr lang="en-US" dirty="0" smtClean="0"/>
              <a:t> </a:t>
            </a:r>
            <a:r>
              <a:rPr lang="en-US" dirty="0" err="1" smtClean="0"/>
              <a:t>izvedbe</a:t>
            </a:r>
            <a:endParaRPr lang="en-US" dirty="0" smtClean="0"/>
          </a:p>
          <a:p>
            <a:pPr lvl="1"/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Rekurzivna</a:t>
            </a:r>
            <a:r>
              <a:rPr lang="en-US" dirty="0" smtClean="0"/>
              <a:t> </a:t>
            </a:r>
            <a:r>
              <a:rPr lang="en-US" dirty="0" err="1" smtClean="0"/>
              <a:t>potraga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najdulji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endParaRPr lang="en-US" dirty="0" smtClean="0"/>
          </a:p>
          <a:p>
            <a:r>
              <a:rPr lang="en-US" dirty="0" err="1" smtClean="0"/>
              <a:t>Dinamičko</a:t>
            </a:r>
            <a:r>
              <a:rPr lang="en-US" dirty="0" smtClean="0"/>
              <a:t> </a:t>
            </a:r>
            <a:r>
              <a:rPr lang="en-US" dirty="0" err="1" smtClean="0"/>
              <a:t>programiranje</a:t>
            </a:r>
            <a:endParaRPr lang="en-US" dirty="0" smtClean="0"/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Traženje</a:t>
            </a:r>
            <a:r>
              <a:rPr lang="en-US" dirty="0" smtClean="0"/>
              <a:t> </a:t>
            </a:r>
            <a:r>
              <a:rPr lang="en-US" dirty="0" err="1" smtClean="0"/>
              <a:t>najduljeg</a:t>
            </a:r>
            <a:r>
              <a:rPr lang="en-US" dirty="0" smtClean="0"/>
              <a:t> </a:t>
            </a:r>
            <a:r>
              <a:rPr lang="en-US" dirty="0" err="1" smtClean="0"/>
              <a:t>zajedničkog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r>
              <a:rPr lang="en-US" dirty="0" smtClean="0"/>
              <a:t> </a:t>
            </a:r>
            <a:r>
              <a:rPr lang="en-US" dirty="0" err="1" smtClean="0"/>
              <a:t>nizova</a:t>
            </a:r>
            <a:r>
              <a:rPr lang="en-US" dirty="0" smtClean="0"/>
              <a:t> S (original) </a:t>
            </a:r>
            <a:r>
              <a:rPr lang="en-US" dirty="0" err="1" smtClean="0"/>
              <a:t>i</a:t>
            </a:r>
            <a:r>
              <a:rPr lang="en-US" dirty="0" smtClean="0"/>
              <a:t> T(</a:t>
            </a:r>
            <a:r>
              <a:rPr lang="en-US" dirty="0" err="1" smtClean="0"/>
              <a:t>sortirani</a:t>
            </a:r>
            <a:r>
              <a:rPr lang="en-US" dirty="0" smtClean="0"/>
              <a:t> S)</a:t>
            </a:r>
          </a:p>
          <a:p>
            <a:pPr lvl="1"/>
            <a:r>
              <a:rPr lang="en-US" dirty="0" err="1" smtClean="0"/>
              <a:t>Specijalno</a:t>
            </a:r>
            <a:r>
              <a:rPr lang="en-US" dirty="0" smtClean="0"/>
              <a:t> – </a:t>
            </a:r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en-US" dirty="0" err="1" smtClean="0"/>
              <a:t>permutacija</a:t>
            </a:r>
            <a:r>
              <a:rPr lang="en-US" dirty="0" smtClean="0"/>
              <a:t> 1,2,...,n – </a:t>
            </a:r>
            <a:r>
              <a:rPr lang="en-US" dirty="0" err="1" smtClean="0"/>
              <a:t>rješenje</a:t>
            </a:r>
            <a:r>
              <a:rPr lang="en-US" dirty="0" smtClean="0"/>
              <a:t> O(N log </a:t>
            </a:r>
            <a:r>
              <a:rPr lang="en-US" dirty="0" err="1" smtClean="0"/>
              <a:t>log</a:t>
            </a:r>
            <a:r>
              <a:rPr lang="en-US" dirty="0" smtClean="0"/>
              <a:t> N)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95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011" y="284176"/>
            <a:ext cx="9784080" cy="1508760"/>
          </a:xfrm>
        </p:spPr>
        <p:txBody>
          <a:bodyPr/>
          <a:lstStyle/>
          <a:p>
            <a:r>
              <a:rPr lang="en-US" dirty="0" err="1" smtClean="0"/>
              <a:t>Rješenje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09" y="2747962"/>
            <a:ext cx="7734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011" y="284176"/>
            <a:ext cx="9784080" cy="1508760"/>
          </a:xfrm>
        </p:spPr>
        <p:txBody>
          <a:bodyPr/>
          <a:lstStyle/>
          <a:p>
            <a:r>
              <a:rPr lang="en-US" dirty="0" err="1" smtClean="0"/>
              <a:t>Rješenje</a:t>
            </a:r>
            <a:endParaRPr lang="hr-H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531801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0769" y="3308684"/>
            <a:ext cx="4854322" cy="17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OBJAŠNJENJE ALGORITMA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endParaRPr lang="en-US" dirty="0"/>
          </a:p>
          <a:p>
            <a:pPr lvl="1"/>
            <a:r>
              <a:rPr lang="en-US" dirty="0" err="1" smtClean="0"/>
              <a:t>Ulazni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hr-HR" dirty="0"/>
              <a:t>: {</a:t>
            </a:r>
            <a:r>
              <a:rPr lang="hr-HR" dirty="0">
                <a:solidFill>
                  <a:srgbClr val="FF0000"/>
                </a:solidFill>
              </a:rPr>
              <a:t>0</a:t>
            </a:r>
            <a:r>
              <a:rPr lang="hr-HR" dirty="0"/>
              <a:t>, 8, 4, 12, 2, 10, 6, 14, 1, 9, 5, 13, 3, 11, 7, 15</a:t>
            </a:r>
            <a:r>
              <a:rPr lang="hr-HR" dirty="0" smtClean="0"/>
              <a:t>}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Korak</a:t>
            </a:r>
            <a:r>
              <a:rPr lang="en-US" dirty="0" smtClean="0"/>
              <a:t> 1: </a:t>
            </a:r>
            <a:r>
              <a:rPr lang="en-US" dirty="0" err="1" smtClean="0"/>
              <a:t>Inicijalizacija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binarnog</a:t>
            </a:r>
            <a:r>
              <a:rPr lang="en-US" dirty="0"/>
              <a:t> </a:t>
            </a:r>
            <a:r>
              <a:rPr lang="en-US" dirty="0" err="1"/>
              <a:t>pretrazivanja</a:t>
            </a:r>
            <a:r>
              <a:rPr lang="en-US" dirty="0"/>
              <a:t> 0, </a:t>
            </a:r>
            <a:r>
              <a:rPr lang="en-US" dirty="0" err="1"/>
              <a:t>ostali</a:t>
            </a:r>
            <a:r>
              <a:rPr lang="en-US" dirty="0"/>
              <a:t> </a:t>
            </a:r>
            <a:r>
              <a:rPr lang="en-US" dirty="0" err="1"/>
              <a:t>nizovi</a:t>
            </a:r>
            <a:r>
              <a:rPr lang="en-US" dirty="0"/>
              <a:t> se ne </a:t>
            </a:r>
            <a:r>
              <a:rPr lang="en-US" dirty="0" err="1"/>
              <a:t>mijenjaju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hr-H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10037"/>
              </p:ext>
            </p:extLst>
          </p:nvPr>
        </p:nvGraphicFramePr>
        <p:xfrm>
          <a:off x="2040572" y="3672840"/>
          <a:ext cx="7377749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001"/>
                <a:gridCol w="1540952"/>
                <a:gridCol w="1765298"/>
                <a:gridCol w="1766249"/>
                <a:gridCol w="1766249"/>
              </a:tblGrid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i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j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>
                          <a:effectLst/>
                        </a:rPr>
                        <a:t>M</a:t>
                      </a:r>
                      <a:endParaRPr lang="hr-HR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>
                          <a:effectLst/>
                        </a:rPr>
                        <a:t>P</a:t>
                      </a:r>
                      <a:endParaRPr lang="hr-HR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>
                          <a:effectLst/>
                        </a:rPr>
                        <a:t>L</a:t>
                      </a:r>
                      <a:endParaRPr lang="hr-HR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0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-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{0}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{-1}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0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8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OBJAŠNJENJE ALGORITMA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endParaRPr lang="en-US" dirty="0"/>
          </a:p>
          <a:p>
            <a:pPr lvl="1"/>
            <a:r>
              <a:rPr lang="en-US" dirty="0" err="1" smtClean="0"/>
              <a:t>Ulazni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hr-HR" dirty="0"/>
              <a:t>: {0, </a:t>
            </a:r>
            <a:r>
              <a:rPr lang="hr-HR" dirty="0">
                <a:solidFill>
                  <a:srgbClr val="FF0000"/>
                </a:solidFill>
              </a:rPr>
              <a:t>8</a:t>
            </a:r>
            <a:r>
              <a:rPr lang="hr-HR" dirty="0"/>
              <a:t>, 4, 12, 2, 10, 6, 14, 1, 9, 5, 13, 3, 11, 7, 15</a:t>
            </a:r>
            <a:r>
              <a:rPr lang="hr-HR" dirty="0" smtClean="0"/>
              <a:t>}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Korak</a:t>
            </a:r>
            <a:r>
              <a:rPr lang="en-US" dirty="0" smtClean="0"/>
              <a:t> 2:</a:t>
            </a:r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35184"/>
              </p:ext>
            </p:extLst>
          </p:nvPr>
        </p:nvGraphicFramePr>
        <p:xfrm>
          <a:off x="2040572" y="3672840"/>
          <a:ext cx="7377749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001"/>
                <a:gridCol w="1540952"/>
                <a:gridCol w="1765298"/>
                <a:gridCol w="1766249"/>
                <a:gridCol w="1766249"/>
              </a:tblGrid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i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j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M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>
                          <a:effectLst/>
                        </a:rPr>
                        <a:t>P</a:t>
                      </a:r>
                      <a:endParaRPr lang="hr-HR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>
                          <a:effectLst/>
                        </a:rPr>
                        <a:t>L</a:t>
                      </a:r>
                      <a:endParaRPr lang="hr-HR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0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{</a:t>
                      </a:r>
                      <a:r>
                        <a:rPr lang="hr-HR" sz="2800" dirty="0" smtClean="0">
                          <a:effectLst/>
                        </a:rPr>
                        <a:t>0</a:t>
                      </a:r>
                      <a:r>
                        <a:rPr lang="en-US" sz="2800" dirty="0" smtClean="0">
                          <a:effectLst/>
                        </a:rPr>
                        <a:t>,1</a:t>
                      </a:r>
                      <a:r>
                        <a:rPr lang="hr-HR" sz="2800" dirty="0" smtClean="0">
                          <a:effectLst/>
                        </a:rPr>
                        <a:t>}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{-</a:t>
                      </a:r>
                      <a:r>
                        <a:rPr lang="hr-HR" sz="2800" dirty="0" smtClean="0">
                          <a:effectLst/>
                        </a:rPr>
                        <a:t>1</a:t>
                      </a:r>
                      <a:r>
                        <a:rPr lang="en-US" sz="2800" dirty="0" smtClean="0">
                          <a:effectLst/>
                        </a:rPr>
                        <a:t>,0</a:t>
                      </a:r>
                      <a:r>
                        <a:rPr lang="hr-HR" sz="2800" dirty="0" smtClean="0">
                          <a:effectLst/>
                        </a:rPr>
                        <a:t>}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0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1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OBJAŠNJENJE ALGORITMA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endParaRPr lang="en-US" dirty="0"/>
          </a:p>
          <a:p>
            <a:pPr lvl="1"/>
            <a:r>
              <a:rPr lang="en-US" dirty="0" err="1" smtClean="0"/>
              <a:t>Ulazni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hr-HR" dirty="0"/>
              <a:t>: {0, 8, </a:t>
            </a:r>
            <a:r>
              <a:rPr lang="hr-HR" dirty="0">
                <a:solidFill>
                  <a:srgbClr val="FF0000"/>
                </a:solidFill>
              </a:rPr>
              <a:t>4</a:t>
            </a:r>
            <a:r>
              <a:rPr lang="hr-HR" dirty="0"/>
              <a:t>, 12, 2, 10, 6, 14, 1, 9, 5, 13, 3, 11, 7, 15</a:t>
            </a:r>
            <a:r>
              <a:rPr lang="hr-HR" dirty="0" smtClean="0"/>
              <a:t>}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Korak</a:t>
            </a:r>
            <a:r>
              <a:rPr lang="en-US" dirty="0" smtClean="0"/>
              <a:t> 3: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hr-H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67713"/>
              </p:ext>
            </p:extLst>
          </p:nvPr>
        </p:nvGraphicFramePr>
        <p:xfrm>
          <a:off x="2040572" y="3672840"/>
          <a:ext cx="7377749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001"/>
                <a:gridCol w="1540952"/>
                <a:gridCol w="1765298"/>
                <a:gridCol w="1766249"/>
                <a:gridCol w="1766249"/>
              </a:tblGrid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i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j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M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>
                          <a:effectLst/>
                        </a:rPr>
                        <a:t>P</a:t>
                      </a:r>
                      <a:endParaRPr lang="hr-HR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>
                          <a:effectLst/>
                        </a:rPr>
                        <a:t>L</a:t>
                      </a:r>
                      <a:endParaRPr lang="hr-HR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0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{</a:t>
                      </a:r>
                      <a:r>
                        <a:rPr lang="hr-HR" sz="2800" dirty="0" smtClean="0">
                          <a:effectLst/>
                        </a:rPr>
                        <a:t>0</a:t>
                      </a:r>
                      <a:r>
                        <a:rPr lang="en-US" sz="2800" dirty="0" smtClean="0">
                          <a:effectLst/>
                        </a:rPr>
                        <a:t>,2</a:t>
                      </a:r>
                      <a:r>
                        <a:rPr lang="hr-HR" sz="2800" dirty="0" smtClean="0">
                          <a:effectLst/>
                        </a:rPr>
                        <a:t>}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{-</a:t>
                      </a:r>
                      <a:r>
                        <a:rPr lang="hr-HR" sz="2800" dirty="0" smtClean="0">
                          <a:effectLst/>
                        </a:rPr>
                        <a:t>1</a:t>
                      </a:r>
                      <a:r>
                        <a:rPr lang="en-US" sz="2800" dirty="0" smtClean="0">
                          <a:effectLst/>
                        </a:rPr>
                        <a:t>,0,0</a:t>
                      </a:r>
                      <a:r>
                        <a:rPr lang="hr-HR" sz="2800" dirty="0" smtClean="0">
                          <a:effectLst/>
                        </a:rPr>
                        <a:t>}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3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OBJAŠNJENJE ALGORITMA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endParaRPr lang="en-US" dirty="0"/>
          </a:p>
          <a:p>
            <a:pPr lvl="1"/>
            <a:r>
              <a:rPr lang="en-US" dirty="0" err="1" smtClean="0"/>
              <a:t>Ulazni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hr-HR" dirty="0"/>
              <a:t>: {0, 8, 4, </a:t>
            </a:r>
            <a:r>
              <a:rPr lang="hr-HR" dirty="0">
                <a:solidFill>
                  <a:srgbClr val="FF0000"/>
                </a:solidFill>
              </a:rPr>
              <a:t>12</a:t>
            </a:r>
            <a:r>
              <a:rPr lang="hr-HR" dirty="0"/>
              <a:t>, 2, 10, 6, 14, 1, 9, 5, 13, 3, 11, 7, 15</a:t>
            </a:r>
            <a:r>
              <a:rPr lang="hr-HR" dirty="0" smtClean="0"/>
              <a:t>}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Korak</a:t>
            </a:r>
            <a:r>
              <a:rPr lang="en-US" dirty="0" smtClean="0"/>
              <a:t> 4: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hr-H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90490"/>
              </p:ext>
            </p:extLst>
          </p:nvPr>
        </p:nvGraphicFramePr>
        <p:xfrm>
          <a:off x="2040572" y="3672840"/>
          <a:ext cx="7377749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001"/>
                <a:gridCol w="1540952"/>
                <a:gridCol w="1765298"/>
                <a:gridCol w="1766249"/>
                <a:gridCol w="1766249"/>
              </a:tblGrid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i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j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M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>
                          <a:effectLst/>
                        </a:rPr>
                        <a:t>P</a:t>
                      </a:r>
                      <a:endParaRPr lang="hr-HR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>
                          <a:effectLst/>
                        </a:rPr>
                        <a:t>L</a:t>
                      </a:r>
                      <a:endParaRPr lang="hr-HR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0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{</a:t>
                      </a:r>
                      <a:r>
                        <a:rPr lang="hr-HR" sz="2800" dirty="0" smtClean="0">
                          <a:effectLst/>
                        </a:rPr>
                        <a:t>0</a:t>
                      </a:r>
                      <a:r>
                        <a:rPr lang="en-US" sz="2800" dirty="0" smtClean="0">
                          <a:effectLst/>
                        </a:rPr>
                        <a:t>,2,3</a:t>
                      </a:r>
                      <a:r>
                        <a:rPr lang="hr-HR" sz="2800" dirty="0" smtClean="0">
                          <a:effectLst/>
                        </a:rPr>
                        <a:t>}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dirty="0">
                          <a:effectLst/>
                        </a:rPr>
                        <a:t>{-</a:t>
                      </a:r>
                      <a:r>
                        <a:rPr lang="hr-HR" sz="2800" dirty="0" smtClean="0">
                          <a:effectLst/>
                        </a:rPr>
                        <a:t>1</a:t>
                      </a:r>
                      <a:r>
                        <a:rPr lang="en-US" sz="2800" dirty="0" smtClean="0">
                          <a:effectLst/>
                        </a:rPr>
                        <a:t>,0,0,2</a:t>
                      </a:r>
                      <a:r>
                        <a:rPr lang="hr-HR" sz="2800" dirty="0" smtClean="0">
                          <a:effectLst/>
                        </a:rPr>
                        <a:t>}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hr-H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8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88</TotalTime>
  <Words>573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Times New Roman</vt:lpstr>
      <vt:lpstr>Wingdings</vt:lpstr>
      <vt:lpstr>Banded</vt:lpstr>
      <vt:lpstr>Određivanje najdužeg rastućeg podniza</vt:lpstr>
      <vt:lpstr>Zadatak</vt:lpstr>
      <vt:lpstr>POZNATA RJEŠENJA</vt:lpstr>
      <vt:lpstr>Rješenje</vt:lpstr>
      <vt:lpstr>Rješenje</vt:lpstr>
      <vt:lpstr>OBJAŠNJENJE ALGORITMA</vt:lpstr>
      <vt:lpstr>OBJAŠNJENJE ALGORITMA</vt:lpstr>
      <vt:lpstr>OBJAŠNJENJE ALGORITMA</vt:lpstr>
      <vt:lpstr>OBJAŠNJENJE ALGORITMA</vt:lpstr>
      <vt:lpstr>Objašnjenje algoritma</vt:lpstr>
      <vt:lpstr>OBJAŠNJENJE ALGORITMA</vt:lpstr>
      <vt:lpstr>USPOREDBA RJEŠENJA</vt:lpstr>
      <vt:lpstr>USPOREDBA RJEŠENJA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Određivanje najdužeg rastućeg podniza</dc:title>
  <dc:creator>Grim</dc:creator>
  <cp:lastModifiedBy>Grim</cp:lastModifiedBy>
  <cp:revision>11</cp:revision>
  <dcterms:created xsi:type="dcterms:W3CDTF">2014-01-11T12:19:59Z</dcterms:created>
  <dcterms:modified xsi:type="dcterms:W3CDTF">2014-01-13T14:40:28Z</dcterms:modified>
</cp:coreProperties>
</file>