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Titillium Web SemiBold"/>
      <p:regular r:id="rId39"/>
      <p:bold r:id="rId40"/>
      <p:italic r:id="rId41"/>
      <p:boldItalic r:id="rId42"/>
    </p:embeddedFont>
    <p:embeddedFont>
      <p:font typeface="Titillium Web"/>
      <p:regular r:id="rId43"/>
      <p:bold r:id="rId44"/>
      <p:italic r:id="rId45"/>
      <p:boldItalic r:id="rId46"/>
    </p:embeddedFont>
    <p:embeddedFont>
      <p:font typeface="Titillium Web ExtraLigh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7406AF-0741-432D-864F-D3B81ED15A0A}">
  <a:tblStyle styleId="{BA7406AF-0741-432D-864F-D3B81ED15A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TitilliumWebSemiBold-bold.fntdata"/><Relationship Id="rId42" Type="http://schemas.openxmlformats.org/officeDocument/2006/relationships/font" Target="fonts/TitilliumWebSemiBold-boldItalic.fntdata"/><Relationship Id="rId41" Type="http://schemas.openxmlformats.org/officeDocument/2006/relationships/font" Target="fonts/TitilliumWebSemiBold-italic.fntdata"/><Relationship Id="rId44" Type="http://schemas.openxmlformats.org/officeDocument/2006/relationships/font" Target="fonts/TitilliumWeb-bold.fntdata"/><Relationship Id="rId43" Type="http://schemas.openxmlformats.org/officeDocument/2006/relationships/font" Target="fonts/TitilliumWeb-regular.fntdata"/><Relationship Id="rId46" Type="http://schemas.openxmlformats.org/officeDocument/2006/relationships/font" Target="fonts/TitilliumWeb-boldItalic.fntdata"/><Relationship Id="rId45" Type="http://schemas.openxmlformats.org/officeDocument/2006/relationships/font" Target="fonts/TitilliumWeb-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TitilliumWebExtraLight-bold.fntdata"/><Relationship Id="rId47" Type="http://schemas.openxmlformats.org/officeDocument/2006/relationships/font" Target="fonts/TitilliumWebExtraLight-regular.fntdata"/><Relationship Id="rId49" Type="http://schemas.openxmlformats.org/officeDocument/2006/relationships/font" Target="fonts/TitilliumWebExtra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TitilliumWebSemiBold-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TitilliumWebExtra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aggle.com/datasets/pranalibose/amazon-seller-order-status-prediction?resource=download"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https://www.kaggle.com/datasets/pranalibose/amazon-seller-order-status-prediction?resource=download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where we downloaded the dataset from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6935ebb8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6935ebb8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rPr lang="en"/>
              <a:t>Part of our </a:t>
            </a:r>
            <a:r>
              <a:rPr lang="en"/>
              <a:t>project</a:t>
            </a:r>
            <a:r>
              <a:rPr lang="en"/>
              <a:t> was focusing on being able to predict if an order will be returned or kept. A logistic model to apply is random forest. We had to encode certain columns to be binary data types and ensure the test would run properly.</a:t>
            </a:r>
            <a:endParaRPr/>
          </a:p>
          <a:p>
            <a:pPr indent="0" lvl="0" marL="0" rtl="0" algn="l">
              <a:spcBef>
                <a:spcPts val="0"/>
              </a:spcBef>
              <a:spcAft>
                <a:spcPts val="0"/>
              </a:spcAft>
              <a:buNone/>
            </a:pPr>
            <a:r>
              <a:rPr lang="en"/>
              <a:t>We also did a train test split so our model could be trained on part of the data and then test it on data it has not seen before. This would help prevent a biased model that memorized simple patterns and would see how it performs when introduced to new data.</a:t>
            </a:r>
            <a:endParaRPr/>
          </a:p>
          <a:p>
            <a:pPr indent="0" lvl="0" marL="0" rtl="0" algn="l">
              <a:spcBef>
                <a:spcPts val="0"/>
              </a:spcBef>
              <a:spcAft>
                <a:spcPts val="0"/>
              </a:spcAft>
              <a:buNone/>
            </a:pPr>
            <a:r>
              <a:rPr lang="en"/>
              <a:t>This model was a good choice because of the size of data, how it deals with noisy or </a:t>
            </a:r>
            <a:r>
              <a:rPr lang="en"/>
              <a:t>unbalanced</a:t>
            </a:r>
            <a:r>
              <a:rPr lang="en"/>
              <a:t> data, and how it can capture non-linear relationships.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3720ca49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3720ca49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rPr lang="en"/>
              <a:t>Our model correctly predicted package returns in about two-thirds of cases — a decent baseline, but with room for improvement, especially for Class 0.</a:t>
            </a:r>
            <a:endParaRPr/>
          </a:p>
          <a:p>
            <a:pPr indent="0" lvl="0" marL="0" rtl="0" algn="l">
              <a:spcBef>
                <a:spcPts val="0"/>
              </a:spcBef>
              <a:spcAft>
                <a:spcPts val="0"/>
              </a:spcAft>
              <a:buNone/>
            </a:pPr>
            <a:r>
              <a:rPr lang="en"/>
              <a:t>As we can see with the model struggles with identifying kept packages — low recall in class 0 means many are misclassified as returns. However, the model does well in detecting returns — high recall in class 1 suggests the model captures most return cases reliably.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Our confusion matrix can be read as follows: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True</a:t>
            </a:r>
            <a:r>
              <a:rPr lang="en">
                <a:solidFill>
                  <a:schemeClr val="dk1"/>
                </a:solidFill>
              </a:rPr>
              <a:t> Positives are where the model predicted a package was returned and it was correct: 1267</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False positives are where the model predicted a package was returned and it was actually kept: 581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False Negatives are where the model incorrectly classified packages as being kept and a package was returned, or more simply, it missed returns: 209</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True Negatives are where the model predicted packages would be kept and they were: 190</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372846440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72846440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rPr lang="en"/>
              <a:t>From this visual, we see how the model ranked feature importance and what it found. </a:t>
            </a:r>
            <a:endParaRPr/>
          </a:p>
          <a:p>
            <a:pPr indent="0" lvl="0" marL="0" rtl="0" algn="l">
              <a:spcBef>
                <a:spcPts val="0"/>
              </a:spcBef>
              <a:spcAft>
                <a:spcPts val="0"/>
              </a:spcAft>
              <a:buNone/>
            </a:pPr>
            <a:r>
              <a:rPr lang="en"/>
              <a:t>Discounts applied and </a:t>
            </a:r>
            <a:r>
              <a:rPr lang="en"/>
              <a:t>product</a:t>
            </a:r>
            <a:r>
              <a:rPr lang="en"/>
              <a:t> price seem to be </a:t>
            </a:r>
            <a:r>
              <a:rPr lang="en"/>
              <a:t>highly</a:t>
            </a:r>
            <a:r>
              <a:rPr lang="en"/>
              <a:t> impactful on returned products. This can be due to customers who receive deep discounts being more prone to returning items because of impulsive purchases or expectations misaligned with actual product quality. Higher-priced items can also be associated with buyers having higher product expectations. This may lead to returns due to unmet expectations or fewer returns due to increased purchase deliberation.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test led to further research into what product categories were the most commonly returned.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72846440b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72846440b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rPr lang="en"/>
              <a:t>After running the random forest test, we broke down our findings and data into the product categories and price 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found that even with different product categories, they are being returned in similar percentages. The smallest percentage of product returned is in the books and clothing categories with the highest return percentages being in the home product category.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product price was also a large factor, we looked at the average product price per category of the </a:t>
            </a:r>
            <a:r>
              <a:rPr lang="en"/>
              <a:t>returned</a:t>
            </a:r>
            <a:r>
              <a:rPr lang="en"/>
              <a:t> items only. This gave us this list ranking of the most to least expensive average purchase prices and seeing that while the home category was returned the most, it was on average the least expensive product price. The most expensive product returns were clothing orders, and they were returned the least.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 interesting find due to the strategic recommendations being applicable across all categories since the differences in percentages being returned and pricing are moderate to minimal. This does allow us to make general strategic decisions that can hopefully lower return rates below 50% and look at pricing models that may help match consumer expectations to product quality so they do not feel inclined to return them again.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72846440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72846440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than our simple application of data observation, we ran KNN modeling.</a:t>
            </a:r>
            <a:endParaRPr/>
          </a:p>
          <a:p>
            <a:pPr indent="0" lvl="0" marL="0" rtl="0" algn="l">
              <a:spcBef>
                <a:spcPts val="0"/>
              </a:spcBef>
              <a:spcAft>
                <a:spcPts val="0"/>
              </a:spcAft>
              <a:buNone/>
            </a:pPr>
            <a:r>
              <a:rPr lang="en"/>
              <a:t>These columns show that our target was to predict the return status again, based on these purchasing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we ran this test it was important to scale the data to ensure it was read properly and we performed the elbow method to choose the right k for the test.</a:t>
            </a:r>
            <a:endParaRPr/>
          </a:p>
          <a:p>
            <a:pPr indent="0" lvl="0" marL="0" rtl="0" algn="l">
              <a:spcBef>
                <a:spcPts val="0"/>
              </a:spcBef>
              <a:spcAft>
                <a:spcPts val="0"/>
              </a:spcAft>
              <a:buNone/>
            </a:pPr>
            <a:r>
              <a:rPr lang="en"/>
              <a:t>We can see how it performed and if it was useful on the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72846440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372846440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the overall accuracy was only 51%. This means our model could differentiate what products were kept and returned, but not much better than one of us simply guessing. Even </a:t>
            </a:r>
            <a:r>
              <a:rPr lang="en"/>
              <a:t>though</a:t>
            </a:r>
            <a:r>
              <a:rPr lang="en"/>
              <a:t> the model may not have shown us a strong accuracy, we can reinforce that the chosen features we chose to run in the test do not necessarily have a strong pull or influence over products being returned. </a:t>
            </a:r>
            <a:endParaRPr/>
          </a:p>
          <a:p>
            <a:pPr indent="0" lvl="0" marL="0" rtl="0" algn="l">
              <a:spcBef>
                <a:spcPts val="0"/>
              </a:spcBef>
              <a:spcAft>
                <a:spcPts val="0"/>
              </a:spcAft>
              <a:buNone/>
            </a:pPr>
            <a:br>
              <a:rPr lang="en"/>
            </a:br>
            <a:r>
              <a:rPr lang="en"/>
              <a:t>Knowing this, we can try another KNN model with different inputs to see if it gives us more actionable insights than this.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72846440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72846440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the last test did not give super </a:t>
            </a:r>
            <a:r>
              <a:rPr lang="en"/>
              <a:t>great</a:t>
            </a:r>
            <a:r>
              <a:rPr lang="en"/>
              <a:t> insights, I tried another KNN model with different data columns. This time I tried using it to find if specific customers were prone to returning products than others. Depending on their ages, gender, where they live, how they choose to pay and what shipping method they used I was hoping to find if customer behavioral patterns can help provide better business insight into why products are returned.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k for this test was 26, a bit higher than the last one meaning that the model is looking at more points around each point to assign a label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72846440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72846440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 limited consumer behavior data we had, the data set was not entirely able to have valuable segmentation. Applying this to a more specific data set that has more demographic data may answer the business question better, it was difficult to do with what we had.</a:t>
            </a:r>
            <a:endParaRPr/>
          </a:p>
          <a:p>
            <a:pPr indent="0" lvl="0" marL="0" rtl="0" algn="l">
              <a:spcBef>
                <a:spcPts val="0"/>
              </a:spcBef>
              <a:spcAft>
                <a:spcPts val="0"/>
              </a:spcAft>
              <a:buNone/>
            </a:pPr>
            <a:r>
              <a:rPr lang="en"/>
              <a:t>Also, this test can be helpful for more numeric data but as we can see, it is not as telling with encoded or simple values since KNN is distance value </a:t>
            </a:r>
            <a:r>
              <a:rPr lang="en"/>
              <a:t>based.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this test did not produce many strong actionable insights, they show a good starting point that we can tailor for more specific studies in the future. To focus on returns based on behaviors, data collection might include how often they place orders, if they return any previous orders, how long their transactions take and more behaviorally focused data rather than the simple and generic columns we have currently.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6935ebb8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6935ebb8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75a3afaa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375a3afaa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Isabella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Returns are more likely when: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Discounts are high</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Customers are younger</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Product prices are lower</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patterns align with </a:t>
            </a:r>
            <a:r>
              <a:rPr b="1" lang="en">
                <a:solidFill>
                  <a:schemeClr val="dk1"/>
                </a:solidFill>
              </a:rPr>
              <a:t>impulsive purchases</a:t>
            </a:r>
            <a:r>
              <a:rPr lang="en">
                <a:solidFill>
                  <a:schemeClr val="dk1"/>
                </a:solidFill>
              </a:rPr>
              <a:t> or </a:t>
            </a:r>
            <a:r>
              <a:rPr b="1" lang="en">
                <a:solidFill>
                  <a:schemeClr val="dk1"/>
                </a:solidFill>
              </a:rPr>
              <a:t>lower product satisfaction thresholds</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6abc7c1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6abc7c1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anci</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720ca49d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720ca49d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6935ebb8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6935ebb8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a:p>
            <a:pPr indent="0" lvl="0" marL="0" rtl="0" algn="l">
              <a:spcBef>
                <a:spcPts val="0"/>
              </a:spcBef>
              <a:spcAft>
                <a:spcPts val="0"/>
              </a:spcAft>
              <a:buClr>
                <a:schemeClr val="dk1"/>
              </a:buClr>
              <a:buSzPts val="1100"/>
              <a:buFont typeface="Arial"/>
              <a:buNone/>
            </a:pPr>
            <a:r>
              <a:rPr lang="en">
                <a:solidFill>
                  <a:schemeClr val="dk1"/>
                </a:solidFill>
              </a:rPr>
              <a:t>After implementing the models, we would evaluate their performance ( </a:t>
            </a:r>
            <a:r>
              <a:rPr b="1" lang="en">
                <a:solidFill>
                  <a:schemeClr val="dk1"/>
                </a:solidFill>
              </a:rPr>
              <a:t> For Classification (Delivery Status)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Accuracy</a:t>
            </a:r>
            <a:r>
              <a:rPr lang="en">
                <a:solidFill>
                  <a:schemeClr val="dk1"/>
                </a:solidFill>
              </a:rPr>
              <a:t>: Overall percentage of correct predictions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Precision</a:t>
            </a:r>
            <a:r>
              <a:rPr lang="en">
                <a:solidFill>
                  <a:schemeClr val="dk1"/>
                </a:solidFill>
              </a:rPr>
              <a:t>: How many predicted returns were actually returns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Recall</a:t>
            </a:r>
            <a:r>
              <a:rPr lang="en">
                <a:solidFill>
                  <a:schemeClr val="dk1"/>
                </a:solidFill>
              </a:rPr>
              <a:t>: How many actual returns were correctly identified (important if returns are rare)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F1 Score</a:t>
            </a:r>
            <a:r>
              <a:rPr lang="en">
                <a:solidFill>
                  <a:schemeClr val="dk1"/>
                </a:solidFill>
              </a:rPr>
              <a:t>: Harmonic mean of precision &amp; recall</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Confusion Matrix</a:t>
            </a:r>
            <a:r>
              <a:rPr lang="en">
                <a:solidFill>
                  <a:schemeClr val="dk1"/>
                </a:solidFill>
              </a:rPr>
              <a:t>: Breakdown of TP, TN, FP, FN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or Regression (Shipping Fee)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MAE (Mean Absolute Error)</a:t>
            </a:r>
            <a:r>
              <a:rPr lang="en">
                <a:solidFill>
                  <a:schemeClr val="dk1"/>
                </a:solidFill>
              </a:rPr>
              <a:t>: Average size of errors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MSE (Mean Squared Error)</a:t>
            </a:r>
            <a:r>
              <a:rPr lang="en">
                <a:solidFill>
                  <a:schemeClr val="dk1"/>
                </a:solidFill>
              </a:rPr>
              <a:t>: Penalizes larger errors more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RMSE (Root MSE)</a:t>
            </a:r>
            <a:r>
              <a:rPr lang="en">
                <a:solidFill>
                  <a:schemeClr val="dk1"/>
                </a:solidFill>
              </a:rPr>
              <a:t>: Easier to interpret in real value terms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R² Score</a:t>
            </a:r>
            <a:r>
              <a:rPr lang="en">
                <a:solidFill>
                  <a:schemeClr val="dk1"/>
                </a:solidFill>
              </a:rPr>
              <a:t>: How much variance the model explains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72be5549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72be5549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Isabella</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Trend</a:t>
            </a:r>
            <a:r>
              <a:rPr lang="en">
                <a:solidFill>
                  <a:schemeClr val="dk1"/>
                </a:solidFill>
              </a:rPr>
              <a:t>: There's a clear </a:t>
            </a:r>
            <a:r>
              <a:rPr b="1" lang="en">
                <a:solidFill>
                  <a:schemeClr val="dk1"/>
                </a:solidFill>
              </a:rPr>
              <a:t>decline in return volumes</a:t>
            </a:r>
            <a:r>
              <a:rPr lang="en">
                <a:solidFill>
                  <a:schemeClr val="dk1"/>
                </a:solidFill>
              </a:rPr>
              <a:t> over time, suggesting improved product satisfaction, better sizing guides, or changes in return policy.</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Seasonality</a:t>
            </a:r>
            <a:r>
              <a:rPr lang="en">
                <a:solidFill>
                  <a:schemeClr val="dk1"/>
                </a:solidFill>
              </a:rPr>
              <a:t>: Monthly fluctuations are pronounced, possibly indicating </a:t>
            </a:r>
            <a:r>
              <a:rPr b="1" lang="en">
                <a:solidFill>
                  <a:schemeClr val="dk1"/>
                </a:solidFill>
              </a:rPr>
              <a:t>post-holiday spikes</a:t>
            </a:r>
            <a:r>
              <a:rPr lang="en">
                <a:solidFill>
                  <a:schemeClr val="dk1"/>
                </a:solidFill>
              </a:rPr>
              <a:t> or cyclical behavior tied to product categories or promotional calendars.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Residuals</a:t>
            </a:r>
            <a:r>
              <a:rPr lang="en">
                <a:solidFill>
                  <a:schemeClr val="dk1"/>
                </a:solidFill>
              </a:rPr>
              <a:t>: Relatively low and stable, meaning the model captures most of the structure — which is excellent for forecasting.</a:t>
            </a:r>
            <a:endParaRPr>
              <a:solidFill>
                <a:schemeClr val="dk1"/>
              </a:solidFill>
            </a:endParaRPr>
          </a:p>
          <a:p>
            <a:pPr indent="0" lvl="0" marL="0" rtl="0" algn="l">
              <a:spcBef>
                <a:spcPts val="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Actionable Business Insights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breakdown gives stakeholders fuel for strategic decisions: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Optimize staffing and inventory</a:t>
            </a:r>
            <a:r>
              <a:rPr lang="en">
                <a:solidFill>
                  <a:schemeClr val="dk1"/>
                </a:solidFill>
              </a:rPr>
              <a:t> during high-return months.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Design targeted retention strategies</a:t>
            </a:r>
            <a:r>
              <a:rPr lang="en">
                <a:solidFill>
                  <a:schemeClr val="dk1"/>
                </a:solidFill>
              </a:rPr>
              <a:t> around peak return periods to reduce churn.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Refine promotional timing</a:t>
            </a:r>
            <a:r>
              <a:rPr lang="en">
                <a:solidFill>
                  <a:schemeClr val="dk1"/>
                </a:solidFill>
              </a:rPr>
              <a:t> by linking discounts and campaigns to low-return months.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Validate product improvements</a:t>
            </a:r>
            <a:r>
              <a:rPr lang="en">
                <a:solidFill>
                  <a:schemeClr val="dk1"/>
                </a:solidFill>
              </a:rPr>
              <a:t> if the declining trend reflects lower defect rates or better UX.</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72c3ed5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372c3ed5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72c3ed59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372c3ed59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372c3ed59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372c3ed59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75adc15a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75adc15a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372c3ed59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372c3ed59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75adc15a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75adc15a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Isabella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3720ca49d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3720ca49d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6935ebb8c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6935ebb8c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Our project focuses on addressing </a:t>
            </a:r>
            <a:r>
              <a:rPr b="1" lang="en">
                <a:solidFill>
                  <a:schemeClr val="dk1"/>
                </a:solidFill>
              </a:rPr>
              <a:t>logistics inefficiencies</a:t>
            </a:r>
            <a:r>
              <a:rPr lang="en">
                <a:solidFill>
                  <a:schemeClr val="dk1"/>
                </a:solidFill>
              </a:rPr>
              <a:t> caused by product returns. Returns not only impact customer satisfaction but also lead to increased operational costs.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We aim to explore how </a:t>
            </a:r>
            <a:r>
              <a:rPr b="1" lang="en">
                <a:solidFill>
                  <a:schemeClr val="dk1"/>
                </a:solidFill>
              </a:rPr>
              <a:t>predictive analytics</a:t>
            </a:r>
            <a:r>
              <a:rPr lang="en">
                <a:solidFill>
                  <a:schemeClr val="dk1"/>
                </a:solidFill>
              </a:rPr>
              <a:t> can help identify patterns and trends </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Focus: Reducing </a:t>
            </a:r>
            <a:r>
              <a:rPr b="1" lang="en">
                <a:solidFill>
                  <a:schemeClr val="dk1"/>
                </a:solidFill>
              </a:rPr>
              <a:t>logistics inefficiencies</a:t>
            </a:r>
            <a:r>
              <a:rPr lang="en">
                <a:solidFill>
                  <a:schemeClr val="dk1"/>
                </a:solidFill>
              </a:rPr>
              <a:t> caused by product returns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Returns negatively impact </a:t>
            </a:r>
            <a:r>
              <a:rPr b="1" lang="en">
                <a:solidFill>
                  <a:schemeClr val="dk1"/>
                </a:solidFill>
              </a:rPr>
              <a:t>profit margins</a:t>
            </a:r>
            <a:r>
              <a:rPr lang="en">
                <a:solidFill>
                  <a:schemeClr val="dk1"/>
                </a:solidFill>
              </a:rPr>
              <a:t>, </a:t>
            </a:r>
            <a:r>
              <a:rPr b="1" lang="en">
                <a:solidFill>
                  <a:schemeClr val="dk1"/>
                </a:solidFill>
              </a:rPr>
              <a:t>inventory planning</a:t>
            </a:r>
            <a:r>
              <a:rPr lang="en">
                <a:solidFill>
                  <a:schemeClr val="dk1"/>
                </a:solidFill>
              </a:rPr>
              <a:t>, and </a:t>
            </a:r>
            <a:r>
              <a:rPr b="1" lang="en">
                <a:solidFill>
                  <a:schemeClr val="dk1"/>
                </a:solidFill>
              </a:rPr>
              <a:t>customer satisfaction</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 </a:t>
            </a:r>
            <a:r>
              <a:rPr b="1" lang="en">
                <a:solidFill>
                  <a:schemeClr val="dk1"/>
                </a:solidFill>
              </a:rPr>
              <a:t>predictive analytics</a:t>
            </a:r>
            <a:r>
              <a:rPr lang="en">
                <a:solidFill>
                  <a:schemeClr val="dk1"/>
                </a:solidFill>
              </a:rPr>
              <a:t> to uncover patterns that help anticipate returns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Value: Enables better decision-making across fulfillment, customer service, and product quality control</a:t>
            </a: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72be5549d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72be5549d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Return Behavior by Category</a:t>
            </a:r>
            <a:r>
              <a:rPr lang="en">
                <a:solidFill>
                  <a:schemeClr val="dk1"/>
                </a:solidFill>
              </a:rPr>
              <a:t>: Home, Electronics, and Toys all showed return rates near or above 67%, with Clothing and Books closely behind — indicating category-specific tendencies.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Pricing Patterns</a:t>
            </a:r>
            <a:r>
              <a:rPr lang="en">
                <a:solidFill>
                  <a:schemeClr val="dk1"/>
                </a:solidFill>
              </a:rPr>
              <a:t>: Higher-priced items weren’t immune to returns, with Clothing and Toys topping average purchase price, yet still showing high return rates.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Seasonality of Returns</a:t>
            </a:r>
            <a:r>
              <a:rPr lang="en">
                <a:solidFill>
                  <a:schemeClr val="dk1"/>
                </a:solidFill>
              </a:rPr>
              <a:t>: Return volumes peaked between April–May and dropped in February and November, revealing cyclical customer behaviors.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Driver Analysis via Decision Tree</a:t>
            </a:r>
            <a:r>
              <a:rPr lang="en">
                <a:solidFill>
                  <a:schemeClr val="dk1"/>
                </a:solidFill>
              </a:rPr>
              <a:t>: High discounts and younger users were more prone to return items, suggesting that promotional strategies and demographic targeting may influence return risk.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Modeling Outcomes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Random Forest</a:t>
            </a:r>
            <a:r>
              <a:rPr lang="en">
                <a:solidFill>
                  <a:schemeClr val="dk1"/>
                </a:solidFill>
              </a:rPr>
              <a:t> performed best (~65% accuracy) and provided meaningful feature importance for predictive analytics.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KNN models</a:t>
            </a:r>
            <a:r>
              <a:rPr lang="en">
                <a:solidFill>
                  <a:schemeClr val="dk1"/>
                </a:solidFill>
              </a:rPr>
              <a:t> struggled to differentiate return behavior, even with demographic enrichments (~50% accuracy).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SARIMA</a:t>
            </a:r>
            <a:r>
              <a:rPr lang="en">
                <a:solidFill>
                  <a:schemeClr val="dk1"/>
                </a:solidFill>
              </a:rPr>
              <a:t> provided solid forecasting metrics (MAE: 15.67, RMSE: 19.49), validating its use in predicting future monthly return volumes.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720ca49d4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720ca49d4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0" lvl="0" marL="0" rtl="0" algn="l">
              <a:spcBef>
                <a:spcPts val="0"/>
              </a:spcBef>
              <a:spcAft>
                <a:spcPts val="0"/>
              </a:spcAft>
              <a:buClr>
                <a:schemeClr val="dk1"/>
              </a:buClr>
              <a:buSzPts val="1100"/>
              <a:buFont typeface="Arial"/>
              <a:buNone/>
            </a:pPr>
            <a:r>
              <a:rPr b="1" lang="en">
                <a:solidFill>
                  <a:schemeClr val="dk1"/>
                </a:solidFill>
              </a:rPr>
              <a:t>Operational Planning</a:t>
            </a:r>
            <a:r>
              <a:rPr lang="en">
                <a:solidFill>
                  <a:schemeClr val="dk1"/>
                </a:solidFill>
              </a:rPr>
              <a:t>: SARIMA forecasts can help optimize warehouse space and return staffing ahead of seasonal surges.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Strategic Promotions</a:t>
            </a:r>
            <a:r>
              <a:rPr lang="en">
                <a:solidFill>
                  <a:schemeClr val="dk1"/>
                </a:solidFill>
              </a:rPr>
              <a:t>: Insights from the Decision Tree and category-level return rates can refine discount strategies — reducing return likelihood among price-sensitive buyers.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Product Lifecycle Management</a:t>
            </a:r>
            <a:r>
              <a:rPr lang="en">
                <a:solidFill>
                  <a:schemeClr val="dk1"/>
                </a:solidFill>
              </a:rPr>
              <a:t>: Data-driven identification of high-risk product categories enables better vendor negotiations or policy adjustments.</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Customer Segmentation</a:t>
            </a:r>
            <a:r>
              <a:rPr lang="en">
                <a:solidFill>
                  <a:schemeClr val="dk1"/>
                </a:solidFill>
              </a:rPr>
              <a:t>: Though KNN wasn’t highly accurate, it hints at the potential of exploring more advanced segmentation (e.g., clustering or deep learning) for nuanced targeting.</a:t>
            </a:r>
            <a:endParaRPr>
              <a:solidFill>
                <a:schemeClr val="dk1"/>
              </a:solidFill>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3720ca49d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3720ca49d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a:t>
            </a:r>
            <a:endParaRPr/>
          </a:p>
          <a:p>
            <a:pPr indent="-220319" lvl="0" marL="455015" marR="4216" rtl="0" algn="l">
              <a:lnSpc>
                <a:spcPct val="102459"/>
              </a:lnSpc>
              <a:spcBef>
                <a:spcPts val="176"/>
              </a:spcBef>
              <a:spcAft>
                <a:spcPts val="0"/>
              </a:spcAft>
              <a:buNone/>
            </a:pPr>
            <a:r>
              <a:rPr lang="en" sz="1200">
                <a:solidFill>
                  <a:schemeClr val="dk1"/>
                </a:solidFill>
              </a:rPr>
              <a:t>•</a:t>
            </a:r>
            <a:r>
              <a:rPr b="1" lang="en">
                <a:solidFill>
                  <a:schemeClr val="dk1"/>
                </a:solidFill>
              </a:rPr>
              <a:t>Model Accuracy Constraints</a:t>
            </a:r>
            <a:r>
              <a:rPr lang="en">
                <a:solidFill>
                  <a:schemeClr val="dk1"/>
                </a:solidFill>
              </a:rPr>
              <a:t>: Accuracy levels below 70% (for all models) suggest room for methodological refinements — feature engineering, hyperparameter tuning, or ensemble methods could help.</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Data Scope</a:t>
            </a:r>
            <a:r>
              <a:rPr lang="en">
                <a:solidFill>
                  <a:schemeClr val="dk1"/>
                </a:solidFill>
              </a:rPr>
              <a:t>: The dataset was limited to 10,000 rows and lacked granularity in user behavior (e.g., browsing time, cart abandonment).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Return Reasons</a:t>
            </a:r>
            <a:r>
              <a:rPr lang="en">
                <a:solidFill>
                  <a:schemeClr val="dk1"/>
                </a:solidFill>
              </a:rPr>
              <a:t>: While return reasons existed, they weren’t fully leveraged for interpretability — perhaps a text mining or sentiment analysis approach could enrich context.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Deployment Readiness</a:t>
            </a:r>
            <a:r>
              <a:rPr lang="en">
                <a:solidFill>
                  <a:schemeClr val="dk1"/>
                </a:solidFill>
              </a:rPr>
              <a:t>: Evaluation metrics are promising but not production-grade; future iterations could integrate real-time data feeds and user feedback loops to adapt predictions dynamically.</a:t>
            </a:r>
            <a:endParaRPr>
              <a:solidFill>
                <a:schemeClr val="dk1"/>
              </a:solidFill>
            </a:endParaRPr>
          </a:p>
          <a:p>
            <a:pPr indent="-220319" lvl="0" marL="455015" marR="4216" rtl="0" algn="l">
              <a:lnSpc>
                <a:spcPct val="102459"/>
              </a:lnSpc>
              <a:spcBef>
                <a:spcPts val="1200"/>
              </a:spcBef>
              <a:spcAft>
                <a:spcPts val="0"/>
              </a:spcAft>
              <a:buNone/>
            </a:pPr>
            <a:r>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6935ebb8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6935ebb8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Brian</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Objective</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Our primary objective is to identify behaviors and trends that predict whether an order is likely to be returned</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b="1" lang="en">
                <a:solidFill>
                  <a:schemeClr val="dk1"/>
                </a:solidFill>
              </a:rPr>
              <a:t>Hypothesis</a:t>
            </a:r>
            <a:r>
              <a:rPr lang="en">
                <a:solidFill>
                  <a:schemeClr val="dk1"/>
                </a:solidFill>
              </a:rPr>
              <a:t>: Customer behavior, order details, and product attributes can be used in predicting return likelihood</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Exploring different patterns and questions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Which items sell best? Any specific product categories?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Can we create a model to predict product returns?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Are there patterns in product prices and </a:t>
            </a:r>
            <a:r>
              <a:rPr lang="en" sz="1200">
                <a:solidFill>
                  <a:schemeClr val="dk1"/>
                </a:solidFill>
                <a:latin typeface="Times New Roman"/>
                <a:ea typeface="Times New Roman"/>
                <a:cs typeface="Times New Roman"/>
                <a:sym typeface="Times New Roman"/>
              </a:rPr>
              <a:t>quantity</a:t>
            </a:r>
            <a:r>
              <a:rPr lang="en" sz="1200">
                <a:solidFill>
                  <a:schemeClr val="dk1"/>
                </a:solidFill>
                <a:latin typeface="Times New Roman"/>
                <a:ea typeface="Times New Roman"/>
                <a:cs typeface="Times New Roman"/>
                <a:sym typeface="Times New Roman"/>
              </a:rPr>
              <a:t> for returns?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Which product categories have higher return rates—and why?</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 delays, discounts, or demographics affect return behavior?</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Can we identify risk factors before a product is returned?</a:t>
            </a:r>
            <a:endParaRPr sz="1200">
              <a:solidFill>
                <a:schemeClr val="dk1"/>
              </a:solidFill>
              <a:latin typeface="Times New Roman"/>
              <a:ea typeface="Times New Roman"/>
              <a:cs typeface="Times New Roman"/>
              <a:sym typeface="Times New Roman"/>
            </a:endParaRPr>
          </a:p>
          <a:p>
            <a:pPr indent="0" lvl="0" marL="1371600" rtl="0" algn="just">
              <a:lnSpc>
                <a:spcPct val="15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6935ebb8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6935ebb8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Brian</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Reason for the selection of this specific data set. </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Synthetic data set from Kaggle that has lots of data rows and multiple informational columns.</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 data set includes important details like return status, return reasons, product categories, </a:t>
            </a:r>
            <a:r>
              <a:rPr lang="en" sz="1200">
                <a:solidFill>
                  <a:schemeClr val="dk1"/>
                </a:solidFill>
                <a:latin typeface="Times New Roman"/>
                <a:ea typeface="Times New Roman"/>
                <a:cs typeface="Times New Roman"/>
                <a:sym typeface="Times New Roman"/>
              </a:rPr>
              <a:t>discounts, order totals, and user cities and user genders</a:t>
            </a:r>
            <a:r>
              <a:rPr lang="en" sz="1200">
                <a:solidFill>
                  <a:schemeClr val="dk1"/>
                </a:solidFill>
                <a:latin typeface="Times New Roman"/>
                <a:ea typeface="Times New Roman"/>
                <a:cs typeface="Times New Roman"/>
                <a:sym typeface="Times New Roman"/>
              </a:rPr>
              <a:t>– All helping to understand the process and help us form an idea if the packages being kept or are being shipped back to the seller.</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dataset also includes a good size of data from an entire year to do some preliminary analysis for a growing business and look at the emerging trends. Having data from various seasons and a range of products gives us a good database to start analyzing and creating suggestions and improvements for the company.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6aa58e32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6aa58e32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Data Understanding –Mathieu</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Exploring the data and understanding its structure, quality and key characteristics. Checking for missing values, understanding the variable types and identifying obvious errors or outliers. </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are looking into </a:t>
            </a:r>
            <a:r>
              <a:rPr lang="en" sz="1200">
                <a:solidFill>
                  <a:schemeClr val="dk1"/>
                </a:solidFill>
                <a:latin typeface="Times New Roman"/>
                <a:ea typeface="Times New Roman"/>
                <a:cs typeface="Times New Roman"/>
                <a:sym typeface="Times New Roman"/>
              </a:rPr>
              <a:t>whether</a:t>
            </a:r>
            <a:r>
              <a:rPr lang="en" sz="1200">
                <a:solidFill>
                  <a:schemeClr val="dk1"/>
                </a:solidFill>
                <a:latin typeface="Times New Roman"/>
                <a:ea typeface="Times New Roman"/>
                <a:cs typeface="Times New Roman"/>
                <a:sym typeface="Times New Roman"/>
              </a:rPr>
              <a:t> a product will be returned or not and explain customer’s product return behavior. Our dataset contains integers, floats, and objects. Which </a:t>
            </a:r>
            <a:r>
              <a:rPr lang="en" sz="1200">
                <a:solidFill>
                  <a:schemeClr val="dk1"/>
                </a:solidFill>
                <a:latin typeface="Times New Roman"/>
                <a:ea typeface="Times New Roman"/>
                <a:cs typeface="Times New Roman"/>
                <a:sym typeface="Times New Roman"/>
              </a:rPr>
              <a:t>variables</a:t>
            </a:r>
            <a:r>
              <a:rPr lang="en" sz="1200">
                <a:solidFill>
                  <a:schemeClr val="dk1"/>
                </a:solidFill>
                <a:latin typeface="Times New Roman"/>
                <a:ea typeface="Times New Roman"/>
                <a:cs typeface="Times New Roman"/>
                <a:sym typeface="Times New Roman"/>
              </a:rPr>
              <a:t> are most affected and which variables are key variables to answer to our original question of why a product is returned.</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Data collected based on real world patterns, upon a year of time.</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checked for missing values, </a:t>
            </a:r>
            <a:r>
              <a:rPr lang="en" sz="1200">
                <a:solidFill>
                  <a:schemeClr val="dk1"/>
                </a:solidFill>
                <a:highlight>
                  <a:srgbClr val="FFFF00"/>
                </a:highlight>
                <a:latin typeface="Times New Roman"/>
                <a:ea typeface="Times New Roman"/>
                <a:cs typeface="Times New Roman"/>
                <a:sym typeface="Times New Roman"/>
              </a:rPr>
              <a:t>duplicates, outliers</a:t>
            </a:r>
            <a:r>
              <a:rPr lang="en" sz="1200">
                <a:solidFill>
                  <a:schemeClr val="dk1"/>
                </a:solidFill>
                <a:latin typeface="Times New Roman"/>
                <a:ea typeface="Times New Roman"/>
                <a:cs typeface="Times New Roman"/>
                <a:sym typeface="Times New Roman"/>
              </a:rPr>
              <a:t>, unusual values, the data types of the variables. </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found missing values in </a:t>
            </a:r>
            <a:r>
              <a:rPr b="1" lang="en" sz="1200">
                <a:solidFill>
                  <a:schemeClr val="dk1"/>
                </a:solidFill>
                <a:latin typeface="Times New Roman"/>
                <a:ea typeface="Times New Roman"/>
                <a:cs typeface="Times New Roman"/>
                <a:sym typeface="Times New Roman"/>
              </a:rPr>
              <a:t> return date, return reason, and days to return.</a:t>
            </a:r>
            <a:endParaRPr b="1"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saw no duplicates in our dataset. </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found understanding for key columns like product category, return reason, price, return status, age, gender. </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These will be useful in </a:t>
            </a:r>
            <a:r>
              <a:rPr lang="en" sz="1200">
                <a:solidFill>
                  <a:schemeClr val="dk1"/>
                </a:solidFill>
                <a:latin typeface="Times New Roman"/>
                <a:ea typeface="Times New Roman"/>
                <a:cs typeface="Times New Roman"/>
                <a:sym typeface="Times New Roman"/>
              </a:rPr>
              <a:t>comparing</a:t>
            </a:r>
            <a:r>
              <a:rPr lang="en" sz="1200">
                <a:solidFill>
                  <a:schemeClr val="dk1"/>
                </a:solidFill>
                <a:latin typeface="Times New Roman"/>
                <a:ea typeface="Times New Roman"/>
                <a:cs typeface="Times New Roman"/>
                <a:sym typeface="Times New Roman"/>
              </a:rPr>
              <a:t> future trends and seeing the connections between them and the product being kept or returned.</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These are key metrics in how our data will be analyzed for our project and predicting patterns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6935ebb8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6935ebb8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Data Preparation –Mathieu</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Cleaning, transforming and preparing the data – to ensure an accurate analysis when we run certain models and tests</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cleaned the data removing duplicates, handling missing values</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can observe negatives values in our days to return columns that we needed to clean up to take only those that are over 0 for compatibility with our models because irrelevant values can confuse ML models.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There were no duplicates in the data</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did not have to handle missing values as they would be irrelevant in our analysis.</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also Encoded in binary  genders, product category, and  return status columns,  since some of the data was recorded differently. Our model will interpret those keys features, we needed to encode them to numerical variables rather than categorical.</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Gender encoded is to determine if gender influences returns, do returns differ by gender ? Would Male and female buy and return different product  categories, etc ? </a:t>
            </a:r>
            <a:endParaRPr sz="1200">
              <a:solidFill>
                <a:schemeClr val="dk1"/>
              </a:solidFill>
              <a:latin typeface="Times New Roman"/>
              <a:ea typeface="Times New Roman"/>
              <a:cs typeface="Times New Roman"/>
              <a:sym typeface="Times New Roman"/>
            </a:endParaRPr>
          </a:p>
          <a:p>
            <a:pPr indent="-304800" lvl="2" marL="13716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 I encode return reason to find patterns with the reason ? </a:t>
            </a:r>
            <a:endParaRPr sz="1200">
              <a:solidFill>
                <a:schemeClr val="dk1"/>
              </a:solidFill>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This helps ensure our model can read and interpret our data when we run it through jupyter or google collab.</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6aa58e32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6aa58e32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Mathieu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6ac0cdcb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6ac0cdcb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Mathieu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75" name="Shape 775"/>
        <p:cNvGrpSpPr/>
        <p:nvPr/>
      </p:nvGrpSpPr>
      <p:grpSpPr>
        <a:xfrm>
          <a:off x="0" y="0"/>
          <a:ext cx="0" cy="0"/>
          <a:chOff x="0" y="0"/>
          <a:chExt cx="0" cy="0"/>
        </a:xfrm>
      </p:grpSpPr>
      <p:sp>
        <p:nvSpPr>
          <p:cNvPr id="776" name="Google Shape;77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77" name="Google Shape;77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8" name="Google Shape;7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779" name="Shape 779"/>
        <p:cNvGrpSpPr/>
        <p:nvPr/>
      </p:nvGrpSpPr>
      <p:grpSpPr>
        <a:xfrm>
          <a:off x="0" y="0"/>
          <a:ext cx="0" cy="0"/>
          <a:chOff x="0" y="0"/>
          <a:chExt cx="0" cy="0"/>
        </a:xfrm>
      </p:grpSpPr>
      <p:sp>
        <p:nvSpPr>
          <p:cNvPr id="780" name="Google Shape;780;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81" name="Google Shape;781;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60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82" name="Google Shape;7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indent="-419100" lvl="1" marL="914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indent="-419100" lvl="2" marL="1371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indent="-419100" lvl="3" marL="18288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indent="-419100" lvl="4" marL="22860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indent="-419100" lvl="5" marL="27432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indent="-419100" lvl="6" marL="32004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indent="-419100" lvl="7" marL="3657600" rtl="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indent="-419100" lvl="8" marL="41148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mc:AlternateContent>
    <mc:Choice Requires="p14">
      <p:transition spd="slow" p14:dur="11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pranalibose/amazon-seller-order-status-prediction?resource=downlo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Group 1 MBA 617</a:t>
            </a:r>
            <a:endParaRPr/>
          </a:p>
        </p:txBody>
      </p:sp>
      <p:sp>
        <p:nvSpPr>
          <p:cNvPr id="788" name="Google Shape;788;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Mathieu Derache, Anci Dy, Nick Lukac, Isabella Revstedt, Brian Tapé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26"/>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Predicting Return Status </a:t>
            </a:r>
            <a:endParaRPr b="1">
              <a:latin typeface="Titillium Web"/>
              <a:ea typeface="Titillium Web"/>
              <a:cs typeface="Titillium Web"/>
              <a:sym typeface="Titillium Web"/>
            </a:endParaRPr>
          </a:p>
        </p:txBody>
      </p:sp>
      <p:sp>
        <p:nvSpPr>
          <p:cNvPr id="844" name="Google Shape;844;p26"/>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Use logistic classification models – Random Forest</a:t>
            </a:r>
            <a:endParaRPr/>
          </a:p>
          <a:p>
            <a:pPr indent="-381000" lvl="0" marL="457200" rtl="0" algn="l">
              <a:lnSpc>
                <a:spcPct val="115000"/>
              </a:lnSpc>
              <a:spcBef>
                <a:spcPts val="0"/>
              </a:spcBef>
              <a:spcAft>
                <a:spcPts val="0"/>
              </a:spcAft>
              <a:buSzPts val="2400"/>
              <a:buChar char="▫"/>
            </a:pPr>
            <a:r>
              <a:rPr lang="en"/>
              <a:t>Target variable “Return_Status”</a:t>
            </a:r>
            <a:endParaRPr/>
          </a:p>
          <a:p>
            <a:pPr indent="-381000" lvl="0" marL="457200" rtl="0" algn="l">
              <a:lnSpc>
                <a:spcPct val="115000"/>
              </a:lnSpc>
              <a:spcBef>
                <a:spcPts val="0"/>
              </a:spcBef>
              <a:spcAft>
                <a:spcPts val="0"/>
              </a:spcAft>
              <a:buSzPts val="2400"/>
              <a:buChar char="▫"/>
            </a:pPr>
            <a:r>
              <a:rPr lang="en"/>
              <a:t>Predicts whether orders will be kept or returned based on key variables</a:t>
            </a:r>
            <a:endParaRPr/>
          </a:p>
          <a:p>
            <a:pPr indent="-381000" lvl="0" marL="457200" rtl="0" algn="l">
              <a:lnSpc>
                <a:spcPct val="115000"/>
              </a:lnSpc>
              <a:spcBef>
                <a:spcPts val="0"/>
              </a:spcBef>
              <a:spcAft>
                <a:spcPts val="0"/>
              </a:spcAft>
              <a:buSzPts val="2400"/>
              <a:buChar char="▫"/>
            </a:pPr>
            <a:r>
              <a:rPr lang="en"/>
              <a:t>Data preprocessing: removed columns related to the return information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27"/>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Random Forest </a:t>
            </a:r>
            <a:r>
              <a:rPr b="1" lang="en">
                <a:latin typeface="Titillium Web"/>
                <a:ea typeface="Titillium Web"/>
                <a:cs typeface="Titillium Web"/>
                <a:sym typeface="Titillium Web"/>
              </a:rPr>
              <a:t>Model Evaluation</a:t>
            </a:r>
            <a:endParaRPr b="1">
              <a:latin typeface="Titillium Web"/>
              <a:ea typeface="Titillium Web"/>
              <a:cs typeface="Titillium Web"/>
              <a:sym typeface="Titillium Web"/>
            </a:endParaRPr>
          </a:p>
        </p:txBody>
      </p:sp>
      <p:sp>
        <p:nvSpPr>
          <p:cNvPr id="850" name="Google Shape;850;p27"/>
          <p:cNvSpPr txBox="1"/>
          <p:nvPr>
            <p:ph idx="1" type="body"/>
          </p:nvPr>
        </p:nvSpPr>
        <p:spPr>
          <a:xfrm>
            <a:off x="739677" y="2880976"/>
            <a:ext cx="3832200" cy="13701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0=Kept</a:t>
            </a:r>
            <a:endParaRPr sz="2000"/>
          </a:p>
          <a:p>
            <a:pPr indent="-355600" lvl="0" marL="457200" rtl="0" algn="l">
              <a:spcBef>
                <a:spcPts val="0"/>
              </a:spcBef>
              <a:spcAft>
                <a:spcPts val="0"/>
              </a:spcAft>
              <a:buSzPts val="2000"/>
              <a:buChar char="-"/>
            </a:pPr>
            <a:r>
              <a:rPr lang="en" sz="2000"/>
              <a:t>1=Returned</a:t>
            </a:r>
            <a:endParaRPr sz="2000"/>
          </a:p>
          <a:p>
            <a:pPr indent="-355600" lvl="0" marL="457200" rtl="0" algn="l">
              <a:spcBef>
                <a:spcPts val="0"/>
              </a:spcBef>
              <a:spcAft>
                <a:spcPts val="0"/>
              </a:spcAft>
              <a:buSzPts val="2000"/>
              <a:buChar char="-"/>
            </a:pPr>
            <a:r>
              <a:rPr lang="en" sz="2000"/>
              <a:t>Overall = 65% accurate</a:t>
            </a:r>
            <a:endParaRPr sz="2000"/>
          </a:p>
        </p:txBody>
      </p:sp>
      <p:pic>
        <p:nvPicPr>
          <p:cNvPr id="851" name="Google Shape;851;p27" title="Screenshot 2025-08-01 at 3.12.33 PM.png"/>
          <p:cNvPicPr preferRelativeResize="0"/>
          <p:nvPr/>
        </p:nvPicPr>
        <p:blipFill>
          <a:blip r:embed="rId3">
            <a:alphaModFix/>
          </a:blip>
          <a:stretch>
            <a:fillRect/>
          </a:stretch>
        </p:blipFill>
        <p:spPr>
          <a:xfrm>
            <a:off x="0" y="1152525"/>
            <a:ext cx="5213176" cy="1639950"/>
          </a:xfrm>
          <a:prstGeom prst="rect">
            <a:avLst/>
          </a:prstGeom>
          <a:noFill/>
          <a:ln>
            <a:noFill/>
          </a:ln>
        </p:spPr>
      </p:pic>
      <p:pic>
        <p:nvPicPr>
          <p:cNvPr id="852" name="Google Shape;852;p27" title="Screenshot 2025-08-01 at 3.13.51 PM.png"/>
          <p:cNvPicPr preferRelativeResize="0"/>
          <p:nvPr/>
        </p:nvPicPr>
        <p:blipFill>
          <a:blip r:embed="rId4">
            <a:alphaModFix/>
          </a:blip>
          <a:stretch>
            <a:fillRect/>
          </a:stretch>
        </p:blipFill>
        <p:spPr>
          <a:xfrm>
            <a:off x="4572000" y="1152525"/>
            <a:ext cx="4513351" cy="3870300"/>
          </a:xfrm>
          <a:prstGeom prst="rect">
            <a:avLst/>
          </a:prstGeom>
          <a:noFill/>
          <a:ln>
            <a:noFill/>
          </a:ln>
        </p:spPr>
      </p:pic>
      <p:sp>
        <p:nvSpPr>
          <p:cNvPr id="853" name="Google Shape;853;p27"/>
          <p:cNvSpPr txBox="1"/>
          <p:nvPr/>
        </p:nvSpPr>
        <p:spPr>
          <a:xfrm>
            <a:off x="5384850" y="1930700"/>
            <a:ext cx="7392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190</a:t>
            </a:r>
            <a:endParaRPr b="1" sz="2400">
              <a:solidFill>
                <a:srgbClr val="FFFFFF"/>
              </a:solidFill>
              <a:highlight>
                <a:schemeClr val="lt1"/>
              </a:highlight>
              <a:latin typeface="Titillium Web"/>
              <a:ea typeface="Titillium Web"/>
              <a:cs typeface="Titillium Web"/>
              <a:sym typeface="Titillium Web"/>
            </a:endParaRPr>
          </a:p>
        </p:txBody>
      </p:sp>
      <p:sp>
        <p:nvSpPr>
          <p:cNvPr id="854" name="Google Shape;854;p27"/>
          <p:cNvSpPr txBox="1"/>
          <p:nvPr/>
        </p:nvSpPr>
        <p:spPr>
          <a:xfrm>
            <a:off x="6985275" y="1930700"/>
            <a:ext cx="7392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581</a:t>
            </a:r>
            <a:endParaRPr b="1" sz="2400">
              <a:solidFill>
                <a:srgbClr val="FFFFFF"/>
              </a:solidFill>
              <a:highlight>
                <a:schemeClr val="lt1"/>
              </a:highlight>
              <a:latin typeface="Titillium Web"/>
              <a:ea typeface="Titillium Web"/>
              <a:cs typeface="Titillium Web"/>
              <a:sym typeface="Titillium Web"/>
            </a:endParaRPr>
          </a:p>
        </p:txBody>
      </p:sp>
      <p:sp>
        <p:nvSpPr>
          <p:cNvPr id="855" name="Google Shape;855;p27"/>
          <p:cNvSpPr txBox="1"/>
          <p:nvPr/>
        </p:nvSpPr>
        <p:spPr>
          <a:xfrm>
            <a:off x="5384850" y="3623175"/>
            <a:ext cx="7392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209</a:t>
            </a:r>
            <a:endParaRPr b="1" sz="2400">
              <a:solidFill>
                <a:srgbClr val="FFFFFF"/>
              </a:solidFill>
              <a:highlight>
                <a:schemeClr val="lt1"/>
              </a:highlight>
              <a:latin typeface="Titillium Web"/>
              <a:ea typeface="Titillium Web"/>
              <a:cs typeface="Titillium Web"/>
              <a:sym typeface="Titillium Web"/>
            </a:endParaRPr>
          </a:p>
        </p:txBody>
      </p:sp>
      <p:sp>
        <p:nvSpPr>
          <p:cNvPr id="856" name="Google Shape;856;p27"/>
          <p:cNvSpPr txBox="1"/>
          <p:nvPr/>
        </p:nvSpPr>
        <p:spPr>
          <a:xfrm>
            <a:off x="6916725" y="3623175"/>
            <a:ext cx="876300" cy="4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1267</a:t>
            </a:r>
            <a:endParaRPr b="1" sz="2400">
              <a:solidFill>
                <a:srgbClr val="FFFFFF"/>
              </a:solidFill>
              <a:highlight>
                <a:schemeClr val="lt1"/>
              </a:highlight>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8"/>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Feature Importance Random Forest</a:t>
            </a:r>
            <a:endParaRPr b="1">
              <a:latin typeface="Titillium Web"/>
              <a:ea typeface="Titillium Web"/>
              <a:cs typeface="Titillium Web"/>
              <a:sym typeface="Titillium Web"/>
            </a:endParaRPr>
          </a:p>
        </p:txBody>
      </p:sp>
      <p:sp>
        <p:nvSpPr>
          <p:cNvPr id="862" name="Google Shape;862;p2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863" name="Google Shape;863;p28" title="Screenshot 2025-08-01 at 3.14.56 PM.png"/>
          <p:cNvPicPr preferRelativeResize="0"/>
          <p:nvPr/>
        </p:nvPicPr>
        <p:blipFill rotWithShape="1">
          <a:blip r:embed="rId3">
            <a:alphaModFix/>
          </a:blip>
          <a:srcRect b="0" l="0" r="11300" t="0"/>
          <a:stretch/>
        </p:blipFill>
        <p:spPr>
          <a:xfrm>
            <a:off x="257163" y="1152525"/>
            <a:ext cx="8651014" cy="3884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29"/>
          <p:cNvSpPr txBox="1"/>
          <p:nvPr>
            <p:ph type="title"/>
          </p:nvPr>
        </p:nvSpPr>
        <p:spPr>
          <a:xfrm>
            <a:off x="739675" y="2259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Counts of Returns Per Category</a:t>
            </a:r>
            <a:endParaRPr b="1">
              <a:latin typeface="Titillium Web"/>
              <a:ea typeface="Titillium Web"/>
              <a:cs typeface="Titillium Web"/>
              <a:sym typeface="Titillium Web"/>
            </a:endParaRPr>
          </a:p>
        </p:txBody>
      </p:sp>
      <p:sp>
        <p:nvSpPr>
          <p:cNvPr id="869" name="Google Shape;869;p29"/>
          <p:cNvSpPr txBox="1"/>
          <p:nvPr>
            <p:ph idx="1" type="body"/>
          </p:nvPr>
        </p:nvSpPr>
        <p:spPr>
          <a:xfrm>
            <a:off x="131500" y="1190475"/>
            <a:ext cx="3202800" cy="3821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Key Percentages</a:t>
            </a:r>
            <a:endParaRPr sz="2000"/>
          </a:p>
          <a:p>
            <a:pPr indent="-355600" lvl="1" marL="914400" rtl="0" algn="l">
              <a:spcBef>
                <a:spcPts val="0"/>
              </a:spcBef>
              <a:spcAft>
                <a:spcPts val="0"/>
              </a:spcAft>
              <a:buSzPts val="2000"/>
              <a:buChar char="-"/>
            </a:pPr>
            <a:r>
              <a:rPr lang="en" sz="2000"/>
              <a:t>Home 67.37%</a:t>
            </a:r>
            <a:endParaRPr sz="2000"/>
          </a:p>
          <a:p>
            <a:pPr indent="-355600" lvl="1" marL="914400" rtl="0" algn="l">
              <a:spcBef>
                <a:spcPts val="0"/>
              </a:spcBef>
              <a:spcAft>
                <a:spcPts val="0"/>
              </a:spcAft>
              <a:buSzPts val="2000"/>
              <a:buChar char="-"/>
            </a:pPr>
            <a:r>
              <a:rPr lang="en" sz="2000"/>
              <a:t>Books &amp; Clothing </a:t>
            </a:r>
            <a:endParaRPr sz="2000"/>
          </a:p>
          <a:p>
            <a:pPr indent="-355600" lvl="2" marL="1371600" rtl="0" algn="l">
              <a:spcBef>
                <a:spcPts val="0"/>
              </a:spcBef>
              <a:spcAft>
                <a:spcPts val="0"/>
              </a:spcAft>
              <a:buSzPts val="2000"/>
              <a:buChar char="-"/>
            </a:pPr>
            <a:r>
              <a:rPr lang="en" sz="2000"/>
              <a:t>64.6%</a:t>
            </a:r>
            <a:endParaRPr sz="2000"/>
          </a:p>
          <a:p>
            <a:pPr indent="-355600" lvl="0" marL="457200" rtl="0" algn="l">
              <a:spcBef>
                <a:spcPts val="0"/>
              </a:spcBef>
              <a:spcAft>
                <a:spcPts val="0"/>
              </a:spcAft>
              <a:buSzPts val="2000"/>
              <a:buChar char="▫"/>
            </a:pPr>
            <a:r>
              <a:rPr lang="en" sz="2000"/>
              <a:t>Average Pricing (most to least expensive)</a:t>
            </a:r>
            <a:endParaRPr sz="2000"/>
          </a:p>
          <a:p>
            <a:pPr indent="-355600" lvl="1" marL="914400" rtl="0" algn="l">
              <a:spcBef>
                <a:spcPts val="0"/>
              </a:spcBef>
              <a:spcAft>
                <a:spcPts val="0"/>
              </a:spcAft>
              <a:buSzPts val="2000"/>
              <a:buChar char="-"/>
            </a:pPr>
            <a:r>
              <a:rPr lang="en" sz="2000"/>
              <a:t>Clothing</a:t>
            </a:r>
            <a:endParaRPr sz="2000"/>
          </a:p>
          <a:p>
            <a:pPr indent="-355600" lvl="1" marL="914400" rtl="0" algn="l">
              <a:spcBef>
                <a:spcPts val="0"/>
              </a:spcBef>
              <a:spcAft>
                <a:spcPts val="0"/>
              </a:spcAft>
              <a:buSzPts val="2000"/>
              <a:buChar char="-"/>
            </a:pPr>
            <a:r>
              <a:rPr lang="en" sz="2000"/>
              <a:t>Toys</a:t>
            </a:r>
            <a:endParaRPr sz="2000"/>
          </a:p>
          <a:p>
            <a:pPr indent="-355600" lvl="1" marL="914400" rtl="0" algn="l">
              <a:spcBef>
                <a:spcPts val="0"/>
              </a:spcBef>
              <a:spcAft>
                <a:spcPts val="0"/>
              </a:spcAft>
              <a:buSzPts val="2000"/>
              <a:buChar char="-"/>
            </a:pPr>
            <a:r>
              <a:rPr lang="en" sz="2000"/>
              <a:t>Electronics</a:t>
            </a:r>
            <a:endParaRPr sz="2000"/>
          </a:p>
          <a:p>
            <a:pPr indent="-355600" lvl="1" marL="914400" rtl="0" algn="l">
              <a:spcBef>
                <a:spcPts val="0"/>
              </a:spcBef>
              <a:spcAft>
                <a:spcPts val="0"/>
              </a:spcAft>
              <a:buSzPts val="2000"/>
              <a:buChar char="-"/>
            </a:pPr>
            <a:r>
              <a:rPr lang="en" sz="2000"/>
              <a:t>Books</a:t>
            </a:r>
            <a:endParaRPr sz="2000"/>
          </a:p>
          <a:p>
            <a:pPr indent="-355600" lvl="1" marL="914400" rtl="0" algn="l">
              <a:spcBef>
                <a:spcPts val="0"/>
              </a:spcBef>
              <a:spcAft>
                <a:spcPts val="0"/>
              </a:spcAft>
              <a:buSzPts val="2000"/>
              <a:buChar char="-"/>
            </a:pPr>
            <a:r>
              <a:rPr lang="en" sz="2000"/>
              <a:t>Home</a:t>
            </a:r>
            <a:endParaRPr sz="2000"/>
          </a:p>
          <a:p>
            <a:pPr indent="0" lvl="0" marL="914400" rtl="0" algn="l">
              <a:spcBef>
                <a:spcPts val="600"/>
              </a:spcBef>
              <a:spcAft>
                <a:spcPts val="0"/>
              </a:spcAft>
              <a:buNone/>
            </a:pPr>
            <a:r>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sz="2000"/>
          </a:p>
        </p:txBody>
      </p:sp>
      <p:graphicFrame>
        <p:nvGraphicFramePr>
          <p:cNvPr id="870" name="Google Shape;870;p29"/>
          <p:cNvGraphicFramePr/>
          <p:nvPr/>
        </p:nvGraphicFramePr>
        <p:xfrm>
          <a:off x="3334275" y="1238800"/>
          <a:ext cx="3000000" cy="3000000"/>
        </p:xfrm>
        <a:graphic>
          <a:graphicData uri="http://schemas.openxmlformats.org/drawingml/2006/table">
            <a:tbl>
              <a:tblPr>
                <a:noFill/>
                <a:tableStyleId>{BA7406AF-0741-432D-864F-D3B81ED15A0A}</a:tableStyleId>
              </a:tblPr>
              <a:tblGrid>
                <a:gridCol w="1114650"/>
                <a:gridCol w="1114650"/>
                <a:gridCol w="1114650"/>
                <a:gridCol w="1114650"/>
                <a:gridCol w="1114650"/>
              </a:tblGrid>
              <a:tr h="582375">
                <a:tc>
                  <a:txBody>
                    <a:bodyPr/>
                    <a:lstStyle/>
                    <a:p>
                      <a:pPr indent="0" lvl="0" marL="0" rtl="0" algn="ctr">
                        <a:spcBef>
                          <a:spcPts val="0"/>
                        </a:spcBef>
                        <a:spcAft>
                          <a:spcPts val="0"/>
                        </a:spcAft>
                        <a:buNone/>
                      </a:pPr>
                      <a:r>
                        <a:rPr lang="en" sz="1600">
                          <a:solidFill>
                            <a:schemeClr val="lt1"/>
                          </a:solidFill>
                          <a:latin typeface="Titillium Web SemiBold"/>
                          <a:ea typeface="Titillium Web SemiBold"/>
                          <a:cs typeface="Titillium Web SemiBold"/>
                          <a:sym typeface="Titillium Web SemiBold"/>
                        </a:rPr>
                        <a:t>Category</a:t>
                      </a:r>
                      <a:endParaRPr sz="16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lang="en" sz="1600">
                          <a:solidFill>
                            <a:schemeClr val="lt1"/>
                          </a:solidFill>
                          <a:latin typeface="Titillium Web SemiBold"/>
                          <a:ea typeface="Titillium Web SemiBold"/>
                          <a:cs typeface="Titillium Web SemiBold"/>
                          <a:sym typeface="Titillium Web SemiBold"/>
                        </a:rPr>
                        <a:t>Number Returned</a:t>
                      </a:r>
                      <a:endParaRPr sz="16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lang="en" sz="1600">
                          <a:solidFill>
                            <a:schemeClr val="lt1"/>
                          </a:solidFill>
                          <a:latin typeface="Titillium Web SemiBold"/>
                          <a:ea typeface="Titillium Web SemiBold"/>
                          <a:cs typeface="Titillium Web SemiBold"/>
                          <a:sym typeface="Titillium Web SemiBold"/>
                        </a:rPr>
                        <a:t>Number Kept</a:t>
                      </a:r>
                      <a:endParaRPr sz="16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lang="en" sz="1600">
                          <a:solidFill>
                            <a:schemeClr val="lt1"/>
                          </a:solidFill>
                          <a:latin typeface="Titillium Web SemiBold"/>
                          <a:ea typeface="Titillium Web SemiBold"/>
                          <a:cs typeface="Titillium Web SemiBold"/>
                          <a:sym typeface="Titillium Web SemiBold"/>
                        </a:rPr>
                        <a:t>% Returned</a:t>
                      </a:r>
                      <a:endParaRPr sz="16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lang="en" sz="1600">
                          <a:solidFill>
                            <a:schemeClr val="lt1"/>
                          </a:solidFill>
                          <a:latin typeface="Titillium Web SemiBold"/>
                          <a:ea typeface="Titillium Web SemiBold"/>
                          <a:cs typeface="Titillium Web SemiBold"/>
                          <a:sym typeface="Titillium Web SemiBold"/>
                        </a:rPr>
                        <a:t>Average  Purchase Price</a:t>
                      </a:r>
                      <a:endParaRPr sz="1600">
                        <a:solidFill>
                          <a:schemeClr val="lt1"/>
                        </a:solidFill>
                        <a:latin typeface="Titillium Web SemiBold"/>
                        <a:ea typeface="Titillium Web SemiBold"/>
                        <a:cs typeface="Titillium Web SemiBold"/>
                        <a:sym typeface="Titillium Web SemiBold"/>
                      </a:endParaRPr>
                    </a:p>
                  </a:txBody>
                  <a:tcPr marT="91425" marB="91425" marR="91425" marL="91425"/>
                </a:tc>
              </a:tr>
              <a:tr h="560025">
                <a:tc>
                  <a:txBody>
                    <a:bodyPr/>
                    <a:lstStyle/>
                    <a:p>
                      <a:pPr indent="0" lvl="0" marL="0" rtl="0" algn="l">
                        <a:spcBef>
                          <a:spcPts val="0"/>
                        </a:spcBef>
                        <a:spcAft>
                          <a:spcPts val="0"/>
                        </a:spcAft>
                        <a:buNone/>
                      </a:pPr>
                      <a:r>
                        <a:rPr lang="en" sz="1500">
                          <a:solidFill>
                            <a:schemeClr val="lt1"/>
                          </a:solidFill>
                          <a:latin typeface="Titillium Web SemiBold"/>
                          <a:ea typeface="Titillium Web SemiBold"/>
                          <a:cs typeface="Titillium Web SemiBold"/>
                          <a:sym typeface="Titillium Web SemiBold"/>
                        </a:rPr>
                        <a:t>Books</a:t>
                      </a:r>
                      <a:endParaRPr sz="15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1007</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551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64.63%</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marR="0" rtl="0" algn="ctr">
                        <a:lnSpc>
                          <a:spcPct val="100000"/>
                        </a:lnSpc>
                        <a:spcBef>
                          <a:spcPts val="0"/>
                        </a:spcBef>
                        <a:spcAft>
                          <a:spcPts val="0"/>
                        </a:spcAft>
                        <a:buNone/>
                      </a:pPr>
                      <a:r>
                        <a:rPr b="1" lang="en">
                          <a:solidFill>
                            <a:schemeClr val="lt1"/>
                          </a:solidFill>
                          <a:latin typeface="Titillium Web"/>
                          <a:ea typeface="Titillium Web"/>
                          <a:cs typeface="Titillium Web"/>
                          <a:sym typeface="Titillium Web"/>
                        </a:rPr>
                        <a:t>$248.40</a:t>
                      </a:r>
                      <a:endParaRPr b="1">
                        <a:solidFill>
                          <a:schemeClr val="lt1"/>
                        </a:solidFill>
                        <a:latin typeface="Titillium Web"/>
                        <a:ea typeface="Titillium Web"/>
                        <a:cs typeface="Titillium Web"/>
                        <a:sym typeface="Titillium Web"/>
                      </a:endParaRPr>
                    </a:p>
                  </a:txBody>
                  <a:tcPr marT="91425" marB="91425" marR="91425" marL="91425"/>
                </a:tc>
              </a:tr>
              <a:tr h="560025">
                <a:tc>
                  <a:txBody>
                    <a:bodyPr/>
                    <a:lstStyle/>
                    <a:p>
                      <a:pPr indent="0" lvl="0" marL="0" rtl="0" algn="l">
                        <a:spcBef>
                          <a:spcPts val="0"/>
                        </a:spcBef>
                        <a:spcAft>
                          <a:spcPts val="0"/>
                        </a:spcAft>
                        <a:buNone/>
                      </a:pPr>
                      <a:r>
                        <a:rPr lang="en" sz="1500">
                          <a:solidFill>
                            <a:schemeClr val="lt1"/>
                          </a:solidFill>
                          <a:latin typeface="Titillium Web SemiBold"/>
                          <a:ea typeface="Titillium Web SemiBold"/>
                          <a:cs typeface="Titillium Web SemiBold"/>
                          <a:sym typeface="Titillium Web SemiBold"/>
                        </a:rPr>
                        <a:t>Clothing</a:t>
                      </a:r>
                      <a:endParaRPr sz="15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951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521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64.61%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$259.16</a:t>
                      </a:r>
                      <a:endParaRPr b="1">
                        <a:solidFill>
                          <a:schemeClr val="lt1"/>
                        </a:solidFill>
                        <a:latin typeface="Titillium Web"/>
                        <a:ea typeface="Titillium Web"/>
                        <a:cs typeface="Titillium Web"/>
                        <a:sym typeface="Titillium Web"/>
                      </a:endParaRPr>
                    </a:p>
                  </a:txBody>
                  <a:tcPr marT="91425" marB="91425" marR="91425" marL="91425"/>
                </a:tc>
              </a:tr>
              <a:tr h="560025">
                <a:tc>
                  <a:txBody>
                    <a:bodyPr/>
                    <a:lstStyle/>
                    <a:p>
                      <a:pPr indent="0" lvl="0" marL="0" rtl="0" algn="l">
                        <a:spcBef>
                          <a:spcPts val="0"/>
                        </a:spcBef>
                        <a:spcAft>
                          <a:spcPts val="0"/>
                        </a:spcAft>
                        <a:buNone/>
                      </a:pPr>
                      <a:r>
                        <a:rPr lang="en" sz="1500">
                          <a:solidFill>
                            <a:schemeClr val="lt1"/>
                          </a:solidFill>
                          <a:latin typeface="Titillium Web SemiBold"/>
                          <a:ea typeface="Titillium Web SemiBold"/>
                          <a:cs typeface="Titillium Web SemiBold"/>
                          <a:sym typeface="Titillium Web SemiBold"/>
                        </a:rPr>
                        <a:t>Electronics</a:t>
                      </a:r>
                      <a:endParaRPr sz="15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974</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480</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66.98%</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$250.92</a:t>
                      </a:r>
                      <a:endParaRPr b="1">
                        <a:solidFill>
                          <a:schemeClr val="lt1"/>
                        </a:solidFill>
                        <a:latin typeface="Titillium Web"/>
                        <a:ea typeface="Titillium Web"/>
                        <a:cs typeface="Titillium Web"/>
                        <a:sym typeface="Titillium Web"/>
                      </a:endParaRPr>
                    </a:p>
                  </a:txBody>
                  <a:tcPr marT="91425" marB="91425" marR="91425" marL="91425"/>
                </a:tc>
              </a:tr>
              <a:tr h="560025">
                <a:tc>
                  <a:txBody>
                    <a:bodyPr/>
                    <a:lstStyle/>
                    <a:p>
                      <a:pPr indent="0" lvl="0" marL="0" rtl="0" algn="l">
                        <a:spcBef>
                          <a:spcPts val="0"/>
                        </a:spcBef>
                        <a:spcAft>
                          <a:spcPts val="0"/>
                        </a:spcAft>
                        <a:buNone/>
                      </a:pPr>
                      <a:r>
                        <a:rPr lang="en" sz="1500">
                          <a:solidFill>
                            <a:schemeClr val="lt1"/>
                          </a:solidFill>
                          <a:latin typeface="Titillium Web SemiBold"/>
                          <a:ea typeface="Titillium Web SemiBold"/>
                          <a:cs typeface="Titillium Web SemiBold"/>
                          <a:sym typeface="Titillium Web SemiBold"/>
                        </a:rPr>
                        <a:t>Home</a:t>
                      </a:r>
                      <a:endParaRPr sz="15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1035</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501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67.37%</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$246.56</a:t>
                      </a:r>
                      <a:endParaRPr b="1">
                        <a:solidFill>
                          <a:schemeClr val="lt1"/>
                        </a:solidFill>
                        <a:latin typeface="Titillium Web"/>
                        <a:ea typeface="Titillium Web"/>
                        <a:cs typeface="Titillium Web"/>
                        <a:sym typeface="Titillium Web"/>
                      </a:endParaRPr>
                    </a:p>
                  </a:txBody>
                  <a:tcPr marT="91425" marB="91425" marR="91425" marL="91425"/>
                </a:tc>
              </a:tr>
              <a:tr h="560025">
                <a:tc>
                  <a:txBody>
                    <a:bodyPr/>
                    <a:lstStyle/>
                    <a:p>
                      <a:pPr indent="0" lvl="0" marL="0" rtl="0" algn="l">
                        <a:spcBef>
                          <a:spcPts val="0"/>
                        </a:spcBef>
                        <a:spcAft>
                          <a:spcPts val="0"/>
                        </a:spcAft>
                        <a:buNone/>
                      </a:pPr>
                      <a:r>
                        <a:rPr lang="en" sz="1500">
                          <a:solidFill>
                            <a:schemeClr val="lt1"/>
                          </a:solidFill>
                          <a:latin typeface="Titillium Web SemiBold"/>
                          <a:ea typeface="Titillium Web SemiBold"/>
                          <a:cs typeface="Titillium Web SemiBold"/>
                          <a:sym typeface="Titillium Web SemiBold"/>
                        </a:rPr>
                        <a:t>Toys</a:t>
                      </a:r>
                      <a:endParaRPr sz="1500">
                        <a:solidFill>
                          <a:schemeClr val="lt1"/>
                        </a:solidFill>
                        <a:latin typeface="Titillium Web SemiBold"/>
                        <a:ea typeface="Titillium Web SemiBold"/>
                        <a:cs typeface="Titillium Web SemiBold"/>
                        <a:sym typeface="Titillium Web SemiBold"/>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981</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486</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66.85%</a:t>
                      </a:r>
                      <a:endParaRPr b="1">
                        <a:solidFill>
                          <a:schemeClr val="lt1"/>
                        </a:solidFill>
                        <a:latin typeface="Titillium Web"/>
                        <a:ea typeface="Titillium Web"/>
                        <a:cs typeface="Titillium Web"/>
                        <a:sym typeface="Titillium Web"/>
                      </a:endParaRPr>
                    </a:p>
                  </a:txBody>
                  <a:tcPr marT="91425" marB="91425" marR="91425" marL="91425"/>
                </a:tc>
                <a:tc>
                  <a:txBody>
                    <a:bodyPr/>
                    <a:lstStyle/>
                    <a:p>
                      <a:pPr indent="0" lvl="0" marL="0" rtl="0" algn="ctr">
                        <a:spcBef>
                          <a:spcPts val="0"/>
                        </a:spcBef>
                        <a:spcAft>
                          <a:spcPts val="0"/>
                        </a:spcAft>
                        <a:buNone/>
                      </a:pPr>
                      <a:r>
                        <a:rPr b="1" lang="en">
                          <a:solidFill>
                            <a:schemeClr val="lt1"/>
                          </a:solidFill>
                          <a:latin typeface="Titillium Web"/>
                          <a:ea typeface="Titillium Web"/>
                          <a:cs typeface="Titillium Web"/>
                          <a:sym typeface="Titillium Web"/>
                        </a:rPr>
                        <a:t>$258.01</a:t>
                      </a:r>
                      <a:endParaRPr b="1">
                        <a:solidFill>
                          <a:schemeClr val="lt1"/>
                        </a:solidFill>
                        <a:latin typeface="Titillium Web"/>
                        <a:ea typeface="Titillium Web"/>
                        <a:cs typeface="Titillium Web"/>
                        <a:sym typeface="Titillium Web"/>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0"/>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Modeling–KNN</a:t>
            </a:r>
            <a:endParaRPr b="1">
              <a:latin typeface="Titillium Web"/>
              <a:ea typeface="Titillium Web"/>
              <a:cs typeface="Titillium Web"/>
              <a:sym typeface="Titillium Web"/>
            </a:endParaRPr>
          </a:p>
        </p:txBody>
      </p:sp>
      <p:sp>
        <p:nvSpPr>
          <p:cNvPr id="876" name="Google Shape;876;p30"/>
          <p:cNvSpPr txBox="1"/>
          <p:nvPr>
            <p:ph idx="1" type="body"/>
          </p:nvPr>
        </p:nvSpPr>
        <p:spPr>
          <a:xfrm>
            <a:off x="-131525" y="997750"/>
            <a:ext cx="4106100" cy="3523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Used to help show return status based on key purchasing features</a:t>
            </a:r>
            <a:endParaRPr sz="2000"/>
          </a:p>
          <a:p>
            <a:pPr indent="-355600" lvl="0" marL="457200" rtl="0" algn="l">
              <a:spcBef>
                <a:spcPts val="0"/>
              </a:spcBef>
              <a:spcAft>
                <a:spcPts val="0"/>
              </a:spcAft>
              <a:buSzPts val="2000"/>
              <a:buChar char="▫"/>
            </a:pPr>
            <a:r>
              <a:rPr lang="en" sz="2000"/>
              <a:t>The columns we used in this model:</a:t>
            </a:r>
            <a:endParaRPr sz="2000"/>
          </a:p>
          <a:p>
            <a:pPr indent="-355600" lvl="1" marL="914400" rtl="0" algn="l">
              <a:spcBef>
                <a:spcPts val="0"/>
              </a:spcBef>
              <a:spcAft>
                <a:spcPts val="0"/>
              </a:spcAft>
              <a:buSzPts val="2000"/>
              <a:buChar char="-"/>
            </a:pPr>
            <a:r>
              <a:rPr lang="en" sz="2000"/>
              <a:t>Product Category</a:t>
            </a:r>
            <a:endParaRPr sz="2000"/>
          </a:p>
          <a:p>
            <a:pPr indent="-355600" lvl="1" marL="914400" rtl="0" algn="l">
              <a:spcBef>
                <a:spcPts val="0"/>
              </a:spcBef>
              <a:spcAft>
                <a:spcPts val="0"/>
              </a:spcAft>
              <a:buSzPts val="2000"/>
              <a:buChar char="-"/>
            </a:pPr>
            <a:r>
              <a:rPr lang="en" sz="2000"/>
              <a:t>Product Price</a:t>
            </a:r>
            <a:endParaRPr sz="2000"/>
          </a:p>
          <a:p>
            <a:pPr indent="-355600" lvl="1" marL="914400" rtl="0" algn="l">
              <a:spcBef>
                <a:spcPts val="0"/>
              </a:spcBef>
              <a:spcAft>
                <a:spcPts val="0"/>
              </a:spcAft>
              <a:buSzPts val="2000"/>
              <a:buChar char="-"/>
            </a:pPr>
            <a:r>
              <a:rPr lang="en" sz="2000"/>
              <a:t>Order Quantity</a:t>
            </a:r>
            <a:endParaRPr sz="2000"/>
          </a:p>
          <a:p>
            <a:pPr indent="-355600" lvl="1" marL="914400" rtl="0" algn="l">
              <a:spcBef>
                <a:spcPts val="0"/>
              </a:spcBef>
              <a:spcAft>
                <a:spcPts val="0"/>
              </a:spcAft>
              <a:buSzPts val="2000"/>
              <a:buChar char="-"/>
            </a:pPr>
            <a:r>
              <a:rPr lang="en" sz="2000"/>
              <a:t>Discount Applied</a:t>
            </a:r>
            <a:endParaRPr sz="2000"/>
          </a:p>
          <a:p>
            <a:pPr indent="-355600" lvl="1" marL="914400" rtl="0" algn="l">
              <a:spcBef>
                <a:spcPts val="0"/>
              </a:spcBef>
              <a:spcAft>
                <a:spcPts val="0"/>
              </a:spcAft>
              <a:buSzPts val="2000"/>
              <a:buChar char="-"/>
            </a:pPr>
            <a:r>
              <a:rPr lang="en" sz="2000"/>
              <a:t>Return Status</a:t>
            </a:r>
            <a:endParaRPr sz="2000"/>
          </a:p>
          <a:p>
            <a:pPr indent="-355600" lvl="0" marL="457200" rtl="0" algn="l">
              <a:spcBef>
                <a:spcPts val="0"/>
              </a:spcBef>
              <a:spcAft>
                <a:spcPts val="0"/>
              </a:spcAft>
              <a:buSzPts val="2000"/>
              <a:buChar char="▫"/>
            </a:pPr>
            <a:r>
              <a:rPr lang="en" sz="2000"/>
              <a:t>K = 4</a:t>
            </a:r>
            <a:endParaRPr sz="2000"/>
          </a:p>
        </p:txBody>
      </p:sp>
      <p:pic>
        <p:nvPicPr>
          <p:cNvPr id="877" name="Google Shape;877;p30" title="Screenshot 2025-08-01 at 9.04.40 PM.png"/>
          <p:cNvPicPr preferRelativeResize="0"/>
          <p:nvPr/>
        </p:nvPicPr>
        <p:blipFill rotWithShape="1">
          <a:blip r:embed="rId3">
            <a:alphaModFix/>
          </a:blip>
          <a:srcRect b="0" l="0" r="0" t="2534"/>
          <a:stretch/>
        </p:blipFill>
        <p:spPr>
          <a:xfrm>
            <a:off x="3974575" y="1152525"/>
            <a:ext cx="5037924" cy="3523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31"/>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K Means Model Evaluation</a:t>
            </a:r>
            <a:endParaRPr b="1">
              <a:latin typeface="Titillium Web"/>
              <a:ea typeface="Titillium Web"/>
              <a:cs typeface="Titillium Web"/>
              <a:sym typeface="Titillium Web"/>
            </a:endParaRPr>
          </a:p>
        </p:txBody>
      </p:sp>
      <p:sp>
        <p:nvSpPr>
          <p:cNvPr id="883" name="Google Shape;883;p31"/>
          <p:cNvSpPr txBox="1"/>
          <p:nvPr>
            <p:ph idx="1" type="body"/>
          </p:nvPr>
        </p:nvSpPr>
        <p:spPr>
          <a:xfrm>
            <a:off x="306850" y="2893225"/>
            <a:ext cx="3901500" cy="1687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51% accuracy </a:t>
            </a:r>
            <a:endParaRPr sz="2000"/>
          </a:p>
          <a:p>
            <a:pPr indent="-355600" lvl="0" marL="457200" rtl="0" algn="l">
              <a:spcBef>
                <a:spcPts val="0"/>
              </a:spcBef>
              <a:spcAft>
                <a:spcPts val="0"/>
              </a:spcAft>
              <a:buSzPts val="2000"/>
              <a:buChar char="▫"/>
            </a:pPr>
            <a:r>
              <a:rPr lang="en" sz="2000"/>
              <a:t>Not as clearly actionable </a:t>
            </a:r>
            <a:endParaRPr sz="2000"/>
          </a:p>
        </p:txBody>
      </p:sp>
      <p:pic>
        <p:nvPicPr>
          <p:cNvPr id="884" name="Google Shape;884;p31" title="Screenshot 2025-08-01 at 5.09.10 PM.png"/>
          <p:cNvPicPr preferRelativeResize="0"/>
          <p:nvPr/>
        </p:nvPicPr>
        <p:blipFill>
          <a:blip r:embed="rId3">
            <a:alphaModFix/>
          </a:blip>
          <a:stretch>
            <a:fillRect/>
          </a:stretch>
        </p:blipFill>
        <p:spPr>
          <a:xfrm>
            <a:off x="4312475" y="1152525"/>
            <a:ext cx="4510550" cy="3428325"/>
          </a:xfrm>
          <a:prstGeom prst="rect">
            <a:avLst/>
          </a:prstGeom>
          <a:noFill/>
          <a:ln>
            <a:noFill/>
          </a:ln>
        </p:spPr>
      </p:pic>
      <p:pic>
        <p:nvPicPr>
          <p:cNvPr id="885" name="Google Shape;885;p31" title="Screenshot 2025-08-01 at 5.09.54 PM.png"/>
          <p:cNvPicPr preferRelativeResize="0"/>
          <p:nvPr/>
        </p:nvPicPr>
        <p:blipFill>
          <a:blip r:embed="rId4">
            <a:alphaModFix/>
          </a:blip>
          <a:stretch>
            <a:fillRect/>
          </a:stretch>
        </p:blipFill>
        <p:spPr>
          <a:xfrm>
            <a:off x="165200" y="1152525"/>
            <a:ext cx="4564149" cy="1521375"/>
          </a:xfrm>
          <a:prstGeom prst="rect">
            <a:avLst/>
          </a:prstGeom>
          <a:noFill/>
          <a:ln>
            <a:noFill/>
          </a:ln>
        </p:spPr>
      </p:pic>
      <p:sp>
        <p:nvSpPr>
          <p:cNvPr id="886" name="Google Shape;886;p31"/>
          <p:cNvSpPr txBox="1"/>
          <p:nvPr/>
        </p:nvSpPr>
        <p:spPr>
          <a:xfrm>
            <a:off x="5274475" y="1809750"/>
            <a:ext cx="76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499</a:t>
            </a:r>
            <a:endParaRPr b="1" sz="2400">
              <a:solidFill>
                <a:schemeClr val="lt1"/>
              </a:solidFill>
              <a:highlight>
                <a:schemeClr val="lt1"/>
              </a:highlight>
              <a:latin typeface="Titillium Web"/>
              <a:ea typeface="Titillium Web"/>
              <a:cs typeface="Titillium Web"/>
              <a:sym typeface="Titillium Web"/>
            </a:endParaRPr>
          </a:p>
        </p:txBody>
      </p:sp>
      <p:sp>
        <p:nvSpPr>
          <p:cNvPr id="887" name="Google Shape;887;p31"/>
          <p:cNvSpPr txBox="1"/>
          <p:nvPr/>
        </p:nvSpPr>
        <p:spPr>
          <a:xfrm>
            <a:off x="7296150" y="1809750"/>
            <a:ext cx="76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510</a:t>
            </a:r>
            <a:endParaRPr b="1" sz="2400">
              <a:solidFill>
                <a:schemeClr val="lt1"/>
              </a:solidFill>
              <a:highlight>
                <a:schemeClr val="lt1"/>
              </a:highlight>
              <a:latin typeface="Titillium Web"/>
              <a:ea typeface="Titillium Web"/>
              <a:cs typeface="Titillium Web"/>
              <a:sym typeface="Titillium Web"/>
            </a:endParaRPr>
          </a:p>
        </p:txBody>
      </p:sp>
      <p:sp>
        <p:nvSpPr>
          <p:cNvPr id="888" name="Google Shape;888;p31"/>
          <p:cNvSpPr txBox="1"/>
          <p:nvPr/>
        </p:nvSpPr>
        <p:spPr>
          <a:xfrm>
            <a:off x="5274475" y="3233750"/>
            <a:ext cx="76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472</a:t>
            </a:r>
            <a:endParaRPr b="1" sz="2400">
              <a:solidFill>
                <a:schemeClr val="lt1"/>
              </a:solidFill>
              <a:highlight>
                <a:schemeClr val="lt1"/>
              </a:highlight>
              <a:latin typeface="Titillium Web"/>
              <a:ea typeface="Titillium Web"/>
              <a:cs typeface="Titillium Web"/>
              <a:sym typeface="Titillium Web"/>
            </a:endParaRPr>
          </a:p>
        </p:txBody>
      </p:sp>
      <p:sp>
        <p:nvSpPr>
          <p:cNvPr id="889" name="Google Shape;889;p31"/>
          <p:cNvSpPr txBox="1"/>
          <p:nvPr/>
        </p:nvSpPr>
        <p:spPr>
          <a:xfrm>
            <a:off x="7296150" y="3233750"/>
            <a:ext cx="76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519</a:t>
            </a:r>
            <a:endParaRPr b="1" sz="2400">
              <a:solidFill>
                <a:schemeClr val="lt1"/>
              </a:solidFill>
              <a:highlight>
                <a:schemeClr val="lt1"/>
              </a:highlight>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32"/>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KNN Model #2</a:t>
            </a:r>
            <a:endParaRPr b="1">
              <a:latin typeface="Titillium Web"/>
              <a:ea typeface="Titillium Web"/>
              <a:cs typeface="Titillium Web"/>
              <a:sym typeface="Titillium Web"/>
            </a:endParaRPr>
          </a:p>
        </p:txBody>
      </p:sp>
      <p:sp>
        <p:nvSpPr>
          <p:cNvPr id="895" name="Google Shape;895;p32"/>
          <p:cNvSpPr txBox="1"/>
          <p:nvPr>
            <p:ph idx="1" type="body"/>
          </p:nvPr>
        </p:nvSpPr>
        <p:spPr>
          <a:xfrm>
            <a:off x="214324" y="1152525"/>
            <a:ext cx="3178800" cy="3324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New Columns:</a:t>
            </a:r>
            <a:endParaRPr sz="2000"/>
          </a:p>
          <a:p>
            <a:pPr indent="-355600" lvl="1" marL="914400" rtl="0" algn="l">
              <a:spcBef>
                <a:spcPts val="0"/>
              </a:spcBef>
              <a:spcAft>
                <a:spcPts val="0"/>
              </a:spcAft>
              <a:buSzPts val="2000"/>
              <a:buChar char="-"/>
            </a:pPr>
            <a:r>
              <a:rPr lang="en" sz="2000"/>
              <a:t>User Age, User Gender, User Location, Payment Method, Shipping Method</a:t>
            </a:r>
            <a:endParaRPr sz="2000"/>
          </a:p>
          <a:p>
            <a:pPr indent="-355600" lvl="0" marL="457200" rtl="0" algn="l">
              <a:spcBef>
                <a:spcPts val="0"/>
              </a:spcBef>
              <a:spcAft>
                <a:spcPts val="0"/>
              </a:spcAft>
              <a:buSzPts val="2000"/>
              <a:buChar char="▫"/>
            </a:pPr>
            <a:r>
              <a:rPr lang="en" sz="2000"/>
              <a:t>Find more customer segmentation focus</a:t>
            </a:r>
            <a:endParaRPr sz="2000"/>
          </a:p>
          <a:p>
            <a:pPr indent="-355600" lvl="0" marL="457200" rtl="0" algn="l">
              <a:spcBef>
                <a:spcPts val="0"/>
              </a:spcBef>
              <a:spcAft>
                <a:spcPts val="0"/>
              </a:spcAft>
              <a:buSzPts val="2000"/>
              <a:buChar char="▫"/>
            </a:pPr>
            <a:r>
              <a:rPr lang="en" sz="2000"/>
              <a:t>Best k = 26</a:t>
            </a:r>
            <a:endParaRPr sz="2000"/>
          </a:p>
        </p:txBody>
      </p:sp>
      <p:pic>
        <p:nvPicPr>
          <p:cNvPr id="896" name="Google Shape;896;p32" title="Screenshot 2025-08-01 at 11.02.51 PM.png"/>
          <p:cNvPicPr preferRelativeResize="0"/>
          <p:nvPr/>
        </p:nvPicPr>
        <p:blipFill>
          <a:blip r:embed="rId3">
            <a:alphaModFix/>
          </a:blip>
          <a:stretch>
            <a:fillRect/>
          </a:stretch>
        </p:blipFill>
        <p:spPr>
          <a:xfrm>
            <a:off x="3619475" y="1103425"/>
            <a:ext cx="5299024" cy="351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3"/>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KNN Model #2 Evaluation</a:t>
            </a:r>
            <a:endParaRPr b="1">
              <a:latin typeface="Titillium Web"/>
              <a:ea typeface="Titillium Web"/>
              <a:cs typeface="Titillium Web"/>
              <a:sym typeface="Titillium Web"/>
            </a:endParaRPr>
          </a:p>
        </p:txBody>
      </p:sp>
      <p:sp>
        <p:nvSpPr>
          <p:cNvPr id="902" name="Google Shape;902;p33"/>
          <p:cNvSpPr txBox="1"/>
          <p:nvPr>
            <p:ph idx="1" type="body"/>
          </p:nvPr>
        </p:nvSpPr>
        <p:spPr>
          <a:xfrm>
            <a:off x="333375" y="2952750"/>
            <a:ext cx="3845700" cy="1524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50% accuracy</a:t>
            </a:r>
            <a:endParaRPr sz="2000"/>
          </a:p>
          <a:p>
            <a:pPr indent="-355600" lvl="0" marL="457200" rtl="0" algn="l">
              <a:spcBef>
                <a:spcPts val="0"/>
              </a:spcBef>
              <a:spcAft>
                <a:spcPts val="0"/>
              </a:spcAft>
              <a:buSzPts val="2000"/>
              <a:buChar char="▫"/>
            </a:pPr>
            <a:r>
              <a:rPr lang="en" sz="2000"/>
              <a:t>Difficult differentiating </a:t>
            </a:r>
            <a:endParaRPr sz="2000"/>
          </a:p>
          <a:p>
            <a:pPr indent="-355600" lvl="0" marL="457200" rtl="0" algn="l">
              <a:spcBef>
                <a:spcPts val="0"/>
              </a:spcBef>
              <a:spcAft>
                <a:spcPts val="0"/>
              </a:spcAft>
              <a:buSzPts val="2000"/>
              <a:buChar char="▫"/>
            </a:pPr>
            <a:r>
              <a:rPr lang="en" sz="2000"/>
              <a:t>Possibly not the best method for this data and purpose</a:t>
            </a:r>
            <a:endParaRPr sz="2000"/>
          </a:p>
        </p:txBody>
      </p:sp>
      <p:pic>
        <p:nvPicPr>
          <p:cNvPr id="903" name="Google Shape;903;p33" title="Screenshot 2025-08-01 at 11.17.13 PM.png"/>
          <p:cNvPicPr preferRelativeResize="0"/>
          <p:nvPr/>
        </p:nvPicPr>
        <p:blipFill rotWithShape="1">
          <a:blip r:embed="rId3">
            <a:alphaModFix/>
          </a:blip>
          <a:srcRect b="0" l="0" r="0" t="19549"/>
          <a:stretch/>
        </p:blipFill>
        <p:spPr>
          <a:xfrm>
            <a:off x="83350" y="1152525"/>
            <a:ext cx="5024424" cy="1616825"/>
          </a:xfrm>
          <a:prstGeom prst="rect">
            <a:avLst/>
          </a:prstGeom>
          <a:noFill/>
          <a:ln>
            <a:noFill/>
          </a:ln>
        </p:spPr>
      </p:pic>
      <p:pic>
        <p:nvPicPr>
          <p:cNvPr id="904" name="Google Shape;904;p33" title="Screenshot 2025-08-01 at 11.18.13 PM.png"/>
          <p:cNvPicPr preferRelativeResize="0"/>
          <p:nvPr/>
        </p:nvPicPr>
        <p:blipFill rotWithShape="1">
          <a:blip r:embed="rId4">
            <a:alphaModFix/>
          </a:blip>
          <a:srcRect b="0" l="3747" r="5721" t="0"/>
          <a:stretch/>
        </p:blipFill>
        <p:spPr>
          <a:xfrm>
            <a:off x="4693875" y="1152525"/>
            <a:ext cx="4323200" cy="3395676"/>
          </a:xfrm>
          <a:prstGeom prst="rect">
            <a:avLst/>
          </a:prstGeom>
          <a:noFill/>
          <a:ln>
            <a:noFill/>
          </a:ln>
        </p:spPr>
      </p:pic>
      <p:sp>
        <p:nvSpPr>
          <p:cNvPr id="905" name="Google Shape;905;p33"/>
          <p:cNvSpPr txBox="1"/>
          <p:nvPr/>
        </p:nvSpPr>
        <p:spPr>
          <a:xfrm>
            <a:off x="5643575" y="1797850"/>
            <a:ext cx="73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504</a:t>
            </a:r>
            <a:endParaRPr/>
          </a:p>
        </p:txBody>
      </p:sp>
      <p:sp>
        <p:nvSpPr>
          <p:cNvPr id="906" name="Google Shape;906;p33"/>
          <p:cNvSpPr txBox="1"/>
          <p:nvPr/>
        </p:nvSpPr>
        <p:spPr>
          <a:xfrm>
            <a:off x="7617600" y="1797850"/>
            <a:ext cx="73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505</a:t>
            </a:r>
            <a:endParaRPr/>
          </a:p>
        </p:txBody>
      </p:sp>
      <p:sp>
        <p:nvSpPr>
          <p:cNvPr id="907" name="Google Shape;907;p33"/>
          <p:cNvSpPr txBox="1"/>
          <p:nvPr/>
        </p:nvSpPr>
        <p:spPr>
          <a:xfrm>
            <a:off x="5643575" y="3221825"/>
            <a:ext cx="739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499</a:t>
            </a:r>
            <a:endParaRPr/>
          </a:p>
        </p:txBody>
      </p:sp>
      <p:sp>
        <p:nvSpPr>
          <p:cNvPr id="908" name="Google Shape;908;p33"/>
          <p:cNvSpPr txBox="1"/>
          <p:nvPr/>
        </p:nvSpPr>
        <p:spPr>
          <a:xfrm>
            <a:off x="7593450" y="3221825"/>
            <a:ext cx="788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highlight>
                  <a:schemeClr val="lt1"/>
                </a:highlight>
                <a:latin typeface="Titillium Web"/>
                <a:ea typeface="Titillium Web"/>
                <a:cs typeface="Titillium Web"/>
                <a:sym typeface="Titillium Web"/>
              </a:rPr>
              <a:t>492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4"/>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Decision Tree</a:t>
            </a:r>
            <a:endParaRPr b="1">
              <a:latin typeface="Titillium Web"/>
              <a:ea typeface="Titillium Web"/>
              <a:cs typeface="Titillium Web"/>
              <a:sym typeface="Titillium Web"/>
            </a:endParaRPr>
          </a:p>
        </p:txBody>
      </p:sp>
      <p:sp>
        <p:nvSpPr>
          <p:cNvPr id="914" name="Google Shape;914;p34"/>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915" name="Google Shape;915;p34" title="Skärmavbild 2025-08-04 kl. 08.13.14.png"/>
          <p:cNvPicPr preferRelativeResize="0"/>
          <p:nvPr/>
        </p:nvPicPr>
        <p:blipFill>
          <a:blip r:embed="rId3">
            <a:alphaModFix/>
          </a:blip>
          <a:stretch>
            <a:fillRect/>
          </a:stretch>
        </p:blipFill>
        <p:spPr>
          <a:xfrm>
            <a:off x="354050" y="1071575"/>
            <a:ext cx="8457250" cy="4025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How the Decision Tree makes predictions</a:t>
            </a:r>
            <a:endParaRPr b="1">
              <a:latin typeface="Titillium Web"/>
              <a:ea typeface="Titillium Web"/>
              <a:cs typeface="Titillium Web"/>
              <a:sym typeface="Titillium Web"/>
            </a:endParaRPr>
          </a:p>
        </p:txBody>
      </p:sp>
      <p:sp>
        <p:nvSpPr>
          <p:cNvPr id="921" name="Google Shape;921;p35"/>
          <p:cNvSpPr txBox="1"/>
          <p:nvPr>
            <p:ph idx="1" type="body"/>
          </p:nvPr>
        </p:nvSpPr>
        <p:spPr>
          <a:xfrm>
            <a:off x="739675" y="1152525"/>
            <a:ext cx="7686000" cy="3098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Most orders are classified as "Returned"</a:t>
            </a:r>
            <a:endParaRPr sz="2000"/>
          </a:p>
          <a:p>
            <a:pPr indent="-355600" lvl="0" marL="457200" marR="0" rtl="0" algn="l">
              <a:lnSpc>
                <a:spcPct val="100000"/>
              </a:lnSpc>
              <a:spcBef>
                <a:spcPts val="0"/>
              </a:spcBef>
              <a:spcAft>
                <a:spcPts val="0"/>
              </a:spcAft>
              <a:buSzPts val="2000"/>
              <a:buChar char="▫"/>
            </a:pPr>
            <a:r>
              <a:rPr lang="en" sz="2000"/>
              <a:t>Seasonality matters → Returns are more likely in certain months </a:t>
            </a:r>
            <a:endParaRPr sz="2000"/>
          </a:p>
          <a:p>
            <a:pPr indent="-355600" lvl="0" marL="457200" marR="0" rtl="0" algn="l">
              <a:lnSpc>
                <a:spcPct val="100000"/>
              </a:lnSpc>
              <a:spcBef>
                <a:spcPts val="0"/>
              </a:spcBef>
              <a:spcAft>
                <a:spcPts val="0"/>
              </a:spcAft>
              <a:buSzPts val="2000"/>
              <a:buChar char="▫"/>
            </a:pPr>
            <a:r>
              <a:rPr lang="en" sz="2000"/>
              <a:t>Discounts &amp; Prices: Lower price and higher discounts → higher return likelihood.</a:t>
            </a:r>
            <a:endParaRPr sz="2000"/>
          </a:p>
          <a:p>
            <a:pPr indent="-355600" lvl="0" marL="457200" marR="0" rtl="0" algn="l">
              <a:lnSpc>
                <a:spcPct val="100000"/>
              </a:lnSpc>
              <a:spcBef>
                <a:spcPts val="0"/>
              </a:spcBef>
              <a:spcAft>
                <a:spcPts val="0"/>
              </a:spcAft>
              <a:buSzPts val="2000"/>
              <a:buChar char="▫"/>
            </a:pPr>
            <a:r>
              <a:rPr lang="en" sz="2000"/>
              <a:t>Conservative Model - predicting "Returned" for most cases.</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8"/>
          <p:cNvSpPr txBox="1"/>
          <p:nvPr>
            <p:ph type="title"/>
          </p:nvPr>
        </p:nvSpPr>
        <p:spPr>
          <a:xfrm>
            <a:off x="739675" y="1985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Agenda</a:t>
            </a:r>
            <a:endParaRPr b="1">
              <a:latin typeface="Titillium Web"/>
              <a:ea typeface="Titillium Web"/>
              <a:cs typeface="Titillium Web"/>
              <a:sym typeface="Titillium Web"/>
            </a:endParaRPr>
          </a:p>
        </p:txBody>
      </p:sp>
      <p:sp>
        <p:nvSpPr>
          <p:cNvPr id="794" name="Google Shape;794;p18"/>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SzPts val="2400"/>
              <a:buChar char="▫"/>
            </a:pPr>
            <a:r>
              <a:rPr lang="en"/>
              <a:t>Business Understanding &amp; Project Introduction</a:t>
            </a:r>
            <a:endParaRPr/>
          </a:p>
          <a:p>
            <a:pPr indent="-381000" lvl="0" marL="457200" rtl="0" algn="l">
              <a:lnSpc>
                <a:spcPct val="115000"/>
              </a:lnSpc>
              <a:spcBef>
                <a:spcPts val="0"/>
              </a:spcBef>
              <a:spcAft>
                <a:spcPts val="0"/>
              </a:spcAft>
              <a:buSzPts val="2400"/>
              <a:buChar char="▫"/>
            </a:pPr>
            <a:r>
              <a:rPr lang="en"/>
              <a:t>Data Selection</a:t>
            </a:r>
            <a:endParaRPr/>
          </a:p>
          <a:p>
            <a:pPr indent="-381000" lvl="0" marL="457200" rtl="0" algn="l">
              <a:lnSpc>
                <a:spcPct val="115000"/>
              </a:lnSpc>
              <a:spcBef>
                <a:spcPts val="0"/>
              </a:spcBef>
              <a:spcAft>
                <a:spcPts val="0"/>
              </a:spcAft>
              <a:buSzPts val="2400"/>
              <a:buChar char="▫"/>
            </a:pPr>
            <a:r>
              <a:rPr lang="en"/>
              <a:t>Data Understanding &amp; EDA</a:t>
            </a:r>
            <a:endParaRPr/>
          </a:p>
          <a:p>
            <a:pPr indent="-381000" lvl="0" marL="457200" rtl="0" algn="l">
              <a:lnSpc>
                <a:spcPct val="115000"/>
              </a:lnSpc>
              <a:spcBef>
                <a:spcPts val="0"/>
              </a:spcBef>
              <a:spcAft>
                <a:spcPts val="0"/>
              </a:spcAft>
              <a:buSzPts val="2400"/>
              <a:buChar char="▫"/>
            </a:pPr>
            <a:r>
              <a:rPr lang="en"/>
              <a:t>Model Applications</a:t>
            </a:r>
            <a:endParaRPr/>
          </a:p>
          <a:p>
            <a:pPr indent="-381000" lvl="0" marL="457200" rtl="0" algn="l">
              <a:lnSpc>
                <a:spcPct val="115000"/>
              </a:lnSpc>
              <a:spcBef>
                <a:spcPts val="0"/>
              </a:spcBef>
              <a:spcAft>
                <a:spcPts val="0"/>
              </a:spcAft>
              <a:buSzPts val="2400"/>
              <a:buChar char="▫"/>
            </a:pPr>
            <a:r>
              <a:rPr lang="en"/>
              <a:t>Model Evaluations</a:t>
            </a:r>
            <a:endParaRPr/>
          </a:p>
          <a:p>
            <a:pPr indent="-381000" lvl="0" marL="457200" rtl="0" algn="l">
              <a:lnSpc>
                <a:spcPct val="115000"/>
              </a:lnSpc>
              <a:spcBef>
                <a:spcPts val="0"/>
              </a:spcBef>
              <a:spcAft>
                <a:spcPts val="0"/>
              </a:spcAft>
              <a:buSzPts val="2400"/>
              <a:buChar char="▫"/>
            </a:pPr>
            <a:r>
              <a:rPr lang="en"/>
              <a:t>Summary and Deployment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6"/>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Decision Tree</a:t>
            </a:r>
            <a:r>
              <a:rPr b="1" lang="en">
                <a:latin typeface="Titillium Web"/>
                <a:ea typeface="Titillium Web"/>
                <a:cs typeface="Titillium Web"/>
                <a:sym typeface="Titillium Web"/>
              </a:rPr>
              <a:t> Evaluation</a:t>
            </a:r>
            <a:endParaRPr b="1">
              <a:latin typeface="Titillium Web"/>
              <a:ea typeface="Titillium Web"/>
              <a:cs typeface="Titillium Web"/>
              <a:sym typeface="Titillium Web"/>
            </a:endParaRPr>
          </a:p>
        </p:txBody>
      </p:sp>
      <p:sp>
        <p:nvSpPr>
          <p:cNvPr id="927" name="Google Shape;927;p36"/>
          <p:cNvSpPr txBox="1"/>
          <p:nvPr>
            <p:ph idx="1" type="body"/>
          </p:nvPr>
        </p:nvSpPr>
        <p:spPr>
          <a:xfrm>
            <a:off x="333600" y="3057150"/>
            <a:ext cx="4238400" cy="174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Accuracy: 66%</a:t>
            </a:r>
            <a:endParaRPr sz="1800"/>
          </a:p>
          <a:p>
            <a:pPr indent="-342900" lvl="0" marL="457200" rtl="0" algn="l">
              <a:lnSpc>
                <a:spcPct val="115000"/>
              </a:lnSpc>
              <a:spcBef>
                <a:spcPts val="0"/>
              </a:spcBef>
              <a:spcAft>
                <a:spcPts val="0"/>
              </a:spcAft>
              <a:buSzPts val="1800"/>
              <a:buChar char="▫"/>
            </a:pPr>
            <a:r>
              <a:rPr lang="en" sz="1800"/>
              <a:t>Recall (class 1) 97% – captures most return cases.</a:t>
            </a:r>
            <a:endParaRPr sz="1800"/>
          </a:p>
          <a:p>
            <a:pPr indent="-342900" lvl="0" marL="457200" rtl="0" algn="l">
              <a:lnSpc>
                <a:spcPct val="115000"/>
              </a:lnSpc>
              <a:spcBef>
                <a:spcPts val="0"/>
              </a:spcBef>
              <a:spcAft>
                <a:spcPts val="0"/>
              </a:spcAft>
              <a:buSzPts val="1800"/>
              <a:buChar char="▫"/>
            </a:pPr>
            <a:r>
              <a:rPr lang="en" sz="1800"/>
              <a:t>Recall (class 0) - model tends to overpredict returns.</a:t>
            </a:r>
            <a:endParaRPr sz="1800"/>
          </a:p>
          <a:p>
            <a:pPr indent="0" lvl="0" marL="0" rtl="0" algn="l">
              <a:spcBef>
                <a:spcPts val="600"/>
              </a:spcBef>
              <a:spcAft>
                <a:spcPts val="0"/>
              </a:spcAft>
              <a:buNone/>
            </a:pPr>
            <a:r>
              <a:t/>
            </a:r>
            <a:endParaRPr sz="1800"/>
          </a:p>
        </p:txBody>
      </p:sp>
      <p:pic>
        <p:nvPicPr>
          <p:cNvPr id="928" name="Google Shape;928;p36" title="Skärmavbild 2025-08-04 kl. 08.12.30.png"/>
          <p:cNvPicPr preferRelativeResize="0"/>
          <p:nvPr/>
        </p:nvPicPr>
        <p:blipFill rotWithShape="1">
          <a:blip r:embed="rId3">
            <a:alphaModFix/>
          </a:blip>
          <a:srcRect b="0" l="4150" r="0" t="0"/>
          <a:stretch/>
        </p:blipFill>
        <p:spPr>
          <a:xfrm>
            <a:off x="411075" y="1388650"/>
            <a:ext cx="4540549" cy="1544425"/>
          </a:xfrm>
          <a:prstGeom prst="rect">
            <a:avLst/>
          </a:prstGeom>
          <a:noFill/>
          <a:ln>
            <a:noFill/>
          </a:ln>
        </p:spPr>
      </p:pic>
      <p:pic>
        <p:nvPicPr>
          <p:cNvPr id="929" name="Google Shape;929;p36" title="Skärmavbild 2025-08-04 kl. 08.12.21.png"/>
          <p:cNvPicPr preferRelativeResize="0"/>
          <p:nvPr/>
        </p:nvPicPr>
        <p:blipFill>
          <a:blip r:embed="rId4">
            <a:alphaModFix/>
          </a:blip>
          <a:stretch>
            <a:fillRect/>
          </a:stretch>
        </p:blipFill>
        <p:spPr>
          <a:xfrm>
            <a:off x="4951625" y="1388650"/>
            <a:ext cx="4094424" cy="3198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37"/>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Predicting Seasonal Returns</a:t>
            </a:r>
            <a:endParaRPr b="1">
              <a:latin typeface="Titillium Web"/>
              <a:ea typeface="Titillium Web"/>
              <a:cs typeface="Titillium Web"/>
              <a:sym typeface="Titillium Web"/>
            </a:endParaRPr>
          </a:p>
        </p:txBody>
      </p:sp>
      <p:sp>
        <p:nvSpPr>
          <p:cNvPr id="935" name="Google Shape;935;p37"/>
          <p:cNvSpPr txBox="1"/>
          <p:nvPr>
            <p:ph idx="1" type="body"/>
          </p:nvPr>
        </p:nvSpPr>
        <p:spPr>
          <a:xfrm>
            <a:off x="152025" y="1152525"/>
            <a:ext cx="3078600" cy="3610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t>Used STL</a:t>
            </a:r>
            <a:endParaRPr sz="2000"/>
          </a:p>
          <a:p>
            <a:pPr indent="-355600" lvl="0" marL="457200" rtl="0" algn="l">
              <a:lnSpc>
                <a:spcPct val="115000"/>
              </a:lnSpc>
              <a:spcBef>
                <a:spcPts val="0"/>
              </a:spcBef>
              <a:spcAft>
                <a:spcPts val="0"/>
              </a:spcAft>
              <a:buSzPts val="2000"/>
              <a:buChar char="▫"/>
            </a:pPr>
            <a:r>
              <a:rPr lang="en" sz="2000"/>
              <a:t>Current monthly returns</a:t>
            </a:r>
            <a:endParaRPr sz="2000"/>
          </a:p>
          <a:p>
            <a:pPr indent="-355600" lvl="1" marL="914400" rtl="0" algn="l">
              <a:lnSpc>
                <a:spcPct val="115000"/>
              </a:lnSpc>
              <a:spcBef>
                <a:spcPts val="0"/>
              </a:spcBef>
              <a:spcAft>
                <a:spcPts val="0"/>
              </a:spcAft>
              <a:buSzPts val="2000"/>
              <a:buChar char="-"/>
            </a:pPr>
            <a:r>
              <a:rPr lang="en" sz="2000"/>
              <a:t>Lowest returns in February and November</a:t>
            </a:r>
            <a:endParaRPr sz="2000"/>
          </a:p>
          <a:p>
            <a:pPr indent="-355600" lvl="1" marL="914400" rtl="0" algn="l">
              <a:lnSpc>
                <a:spcPct val="115000"/>
              </a:lnSpc>
              <a:spcBef>
                <a:spcPts val="0"/>
              </a:spcBef>
              <a:spcAft>
                <a:spcPts val="0"/>
              </a:spcAft>
              <a:buSzPts val="2000"/>
              <a:buChar char="-"/>
            </a:pPr>
            <a:r>
              <a:rPr lang="en" sz="2000"/>
              <a:t>Highest between April-May</a:t>
            </a:r>
            <a:endParaRPr sz="2000"/>
          </a:p>
          <a:p>
            <a:pPr indent="-355600" lvl="0" marL="457200" rtl="0" algn="l">
              <a:lnSpc>
                <a:spcPct val="115000"/>
              </a:lnSpc>
              <a:spcBef>
                <a:spcPts val="0"/>
              </a:spcBef>
              <a:spcAft>
                <a:spcPts val="0"/>
              </a:spcAft>
              <a:buSzPts val="2000"/>
              <a:buChar char="▫"/>
            </a:pPr>
            <a:r>
              <a:rPr lang="en" sz="2000"/>
              <a:t>Moderate spikes</a:t>
            </a:r>
            <a:endParaRPr sz="2000"/>
          </a:p>
        </p:txBody>
      </p:sp>
      <p:pic>
        <p:nvPicPr>
          <p:cNvPr id="936" name="Google Shape;936;p37" title="Screenshot 2025-08-03 at 6.38.23 PM.png"/>
          <p:cNvPicPr preferRelativeResize="0"/>
          <p:nvPr/>
        </p:nvPicPr>
        <p:blipFill>
          <a:blip r:embed="rId3">
            <a:alphaModFix/>
          </a:blip>
          <a:stretch>
            <a:fillRect/>
          </a:stretch>
        </p:blipFill>
        <p:spPr>
          <a:xfrm>
            <a:off x="3367000" y="1105300"/>
            <a:ext cx="5685525" cy="3192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8"/>
          <p:cNvSpPr txBox="1"/>
          <p:nvPr>
            <p:ph type="title"/>
          </p:nvPr>
        </p:nvSpPr>
        <p:spPr>
          <a:xfrm>
            <a:off x="739675" y="2210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Seasonal Trend Analysis</a:t>
            </a:r>
            <a:endParaRPr b="1">
              <a:latin typeface="Titillium Web"/>
              <a:ea typeface="Titillium Web"/>
              <a:cs typeface="Titillium Web"/>
              <a:sym typeface="Titillium Web"/>
            </a:endParaRPr>
          </a:p>
        </p:txBody>
      </p:sp>
      <p:sp>
        <p:nvSpPr>
          <p:cNvPr id="942" name="Google Shape;942;p38"/>
          <p:cNvSpPr txBox="1"/>
          <p:nvPr>
            <p:ph idx="1" type="body"/>
          </p:nvPr>
        </p:nvSpPr>
        <p:spPr>
          <a:xfrm>
            <a:off x="61525" y="995250"/>
            <a:ext cx="9042300" cy="2248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Isolate seasonality: Returns consistently rising in January or dropping in September</a:t>
            </a:r>
            <a:endParaRPr sz="2000"/>
          </a:p>
          <a:p>
            <a:pPr indent="-355600" lvl="0" marL="457200" rtl="0" algn="l">
              <a:spcBef>
                <a:spcPts val="0"/>
              </a:spcBef>
              <a:spcAft>
                <a:spcPts val="0"/>
              </a:spcAft>
              <a:buSzPts val="2000"/>
              <a:buChar char="▫"/>
            </a:pPr>
            <a:r>
              <a:rPr lang="en" sz="2000"/>
              <a:t>Understand trend shifts: Spot gradual decline or growth</a:t>
            </a:r>
            <a:endParaRPr sz="2000"/>
          </a:p>
          <a:p>
            <a:pPr indent="-355600" lvl="0" marL="457200" rtl="0" algn="l">
              <a:spcBef>
                <a:spcPts val="0"/>
              </a:spcBef>
              <a:spcAft>
                <a:spcPts val="0"/>
              </a:spcAft>
              <a:buSzPts val="2000"/>
              <a:buChar char="▫"/>
            </a:pPr>
            <a:r>
              <a:rPr lang="en" sz="2000"/>
              <a:t>Identify anomalies: Residuals highlight unexpected deviations, such as sudden spikes due to a promotion or logistics issue</a:t>
            </a:r>
            <a:endParaRPr/>
          </a:p>
        </p:txBody>
      </p:sp>
      <p:pic>
        <p:nvPicPr>
          <p:cNvPr id="943" name="Google Shape;943;p38" title="Screenshot 2025-08-03 at 6.45.20 PM.png"/>
          <p:cNvPicPr preferRelativeResize="0"/>
          <p:nvPr/>
        </p:nvPicPr>
        <p:blipFill rotWithShape="1">
          <a:blip r:embed="rId3">
            <a:alphaModFix/>
          </a:blip>
          <a:srcRect b="0" l="4517" r="6029" t="0"/>
          <a:stretch/>
        </p:blipFill>
        <p:spPr>
          <a:xfrm>
            <a:off x="1891412" y="2797675"/>
            <a:ext cx="5382525" cy="234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3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Monthly XGBoost forecast</a:t>
            </a:r>
            <a:endParaRPr/>
          </a:p>
        </p:txBody>
      </p:sp>
      <p:sp>
        <p:nvSpPr>
          <p:cNvPr id="949" name="Google Shape;949;p39"/>
          <p:cNvSpPr txBox="1"/>
          <p:nvPr>
            <p:ph idx="1" type="body"/>
          </p:nvPr>
        </p:nvSpPr>
        <p:spPr>
          <a:xfrm>
            <a:off x="178050" y="1258650"/>
            <a:ext cx="4592700" cy="36891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XGBoost used to predict monthly product return volume</a:t>
            </a:r>
            <a:endParaRPr sz="2000"/>
          </a:p>
          <a:p>
            <a:pPr indent="-355600" lvl="0" marL="457200" marR="0" rtl="0" algn="l">
              <a:lnSpc>
                <a:spcPct val="100000"/>
              </a:lnSpc>
              <a:spcBef>
                <a:spcPts val="0"/>
              </a:spcBef>
              <a:spcAft>
                <a:spcPts val="0"/>
              </a:spcAft>
              <a:buSzPts val="2000"/>
              <a:buChar char="▫"/>
            </a:pPr>
            <a:r>
              <a:rPr lang="en" sz="2000"/>
              <a:t>Captures seasonal patterns and overall trends decent</a:t>
            </a:r>
            <a:endParaRPr sz="2000"/>
          </a:p>
          <a:p>
            <a:pPr indent="-355600" lvl="0" marL="457200" marR="0" rtl="0" algn="l">
              <a:lnSpc>
                <a:spcPct val="100000"/>
              </a:lnSpc>
              <a:spcBef>
                <a:spcPts val="0"/>
              </a:spcBef>
              <a:spcAft>
                <a:spcPts val="0"/>
              </a:spcAft>
              <a:buSzPts val="2000"/>
              <a:buChar char="▫"/>
            </a:pPr>
            <a:r>
              <a:rPr lang="en" sz="2000"/>
              <a:t>Forecast closely follows actuals in months 5–8</a:t>
            </a:r>
            <a:endParaRPr sz="2000"/>
          </a:p>
          <a:p>
            <a:pPr indent="-355600" lvl="0" marL="457200" marR="0" rtl="0" algn="l">
              <a:lnSpc>
                <a:spcPct val="100000"/>
              </a:lnSpc>
              <a:spcBef>
                <a:spcPts val="0"/>
              </a:spcBef>
              <a:spcAft>
                <a:spcPts val="0"/>
              </a:spcAft>
              <a:buSzPts val="2000"/>
              <a:buChar char="▫"/>
            </a:pPr>
            <a:r>
              <a:rPr lang="en" sz="2000"/>
              <a:t>Slightly under- or over-predicts during sharp spikes</a:t>
            </a:r>
            <a:endParaRPr/>
          </a:p>
        </p:txBody>
      </p:sp>
      <p:pic>
        <p:nvPicPr>
          <p:cNvPr id="950" name="Google Shape;950;p39" title="Skärmavbild 2025-08-04 kl. 08.24.09.png"/>
          <p:cNvPicPr preferRelativeResize="0"/>
          <p:nvPr/>
        </p:nvPicPr>
        <p:blipFill>
          <a:blip r:embed="rId3">
            <a:alphaModFix/>
          </a:blip>
          <a:stretch>
            <a:fillRect/>
          </a:stretch>
        </p:blipFill>
        <p:spPr>
          <a:xfrm>
            <a:off x="4770750" y="1258650"/>
            <a:ext cx="4175551" cy="32377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40"/>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Monthly XGBoost Performance</a:t>
            </a:r>
            <a:endParaRPr/>
          </a:p>
        </p:txBody>
      </p:sp>
      <p:sp>
        <p:nvSpPr>
          <p:cNvPr id="956" name="Google Shape;956;p40"/>
          <p:cNvSpPr txBox="1"/>
          <p:nvPr>
            <p:ph idx="1" type="body"/>
          </p:nvPr>
        </p:nvSpPr>
        <p:spPr>
          <a:xfrm>
            <a:off x="739675" y="2444851"/>
            <a:ext cx="7686000" cy="18060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SzPts val="2400"/>
              <a:buChar char="▫"/>
            </a:pPr>
            <a:r>
              <a:rPr lang="en"/>
              <a:t>Mean Absolute Error (MAE): 15.66</a:t>
            </a:r>
            <a:endParaRPr/>
          </a:p>
          <a:p>
            <a:pPr indent="-381000" lvl="0" marL="457200" marR="0" rtl="0" algn="l">
              <a:lnSpc>
                <a:spcPct val="115000"/>
              </a:lnSpc>
              <a:spcBef>
                <a:spcPts val="0"/>
              </a:spcBef>
              <a:spcAft>
                <a:spcPts val="0"/>
              </a:spcAft>
              <a:buSzPts val="2400"/>
              <a:buChar char="▫"/>
            </a:pPr>
            <a:r>
              <a:rPr lang="en"/>
              <a:t>Root Mean Squared Error (RMSE): 379.98</a:t>
            </a:r>
            <a:endParaRPr/>
          </a:p>
          <a:p>
            <a:pPr indent="-381000" lvl="0" marL="457200" marR="0" rtl="0" algn="l">
              <a:lnSpc>
                <a:spcPct val="115000"/>
              </a:lnSpc>
              <a:spcBef>
                <a:spcPts val="0"/>
              </a:spcBef>
              <a:spcAft>
                <a:spcPts val="0"/>
              </a:spcAft>
              <a:buSzPts val="2400"/>
              <a:buChar char="▫"/>
            </a:pPr>
            <a:r>
              <a:rPr b="1" lang="en"/>
              <a:t>On average, predictions are off by about 15-20 returns per month - room for improvement. </a:t>
            </a:r>
            <a:endParaRPr b="1" sz="1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pic>
        <p:nvPicPr>
          <p:cNvPr id="957" name="Google Shape;957;p40" title="Skärmavbild 2025-08-04 kl. 08.28.58.png"/>
          <p:cNvPicPr preferRelativeResize="0"/>
          <p:nvPr/>
        </p:nvPicPr>
        <p:blipFill>
          <a:blip r:embed="rId3">
            <a:alphaModFix/>
          </a:blip>
          <a:stretch>
            <a:fillRect/>
          </a:stretch>
        </p:blipFill>
        <p:spPr>
          <a:xfrm>
            <a:off x="870300" y="1281225"/>
            <a:ext cx="7403399" cy="116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1"/>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Monthly </a:t>
            </a:r>
            <a:r>
              <a:rPr lang="en"/>
              <a:t>XGBoost </a:t>
            </a:r>
            <a:endParaRPr/>
          </a:p>
        </p:txBody>
      </p:sp>
      <p:sp>
        <p:nvSpPr>
          <p:cNvPr id="963" name="Google Shape;963;p41"/>
          <p:cNvSpPr txBox="1"/>
          <p:nvPr>
            <p:ph idx="1" type="body"/>
          </p:nvPr>
        </p:nvSpPr>
        <p:spPr>
          <a:xfrm>
            <a:off x="739680" y="1773728"/>
            <a:ext cx="7686000" cy="3098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SzPts val="2000"/>
              <a:buChar char="▫"/>
            </a:pPr>
            <a:r>
              <a:rPr lang="en" sz="2000"/>
              <a:t>R² = –1.97 the model performs worse than a baseline mean forecast</a:t>
            </a:r>
            <a:endParaRPr sz="2000"/>
          </a:p>
          <a:p>
            <a:pPr indent="-355600" lvl="0" marL="457200" rtl="0" algn="l">
              <a:lnSpc>
                <a:spcPct val="115000"/>
              </a:lnSpc>
              <a:spcBef>
                <a:spcPts val="0"/>
              </a:spcBef>
              <a:spcAft>
                <a:spcPts val="0"/>
              </a:spcAft>
              <a:buSzPts val="2000"/>
              <a:buChar char="▫"/>
            </a:pPr>
            <a:r>
              <a:rPr lang="en" sz="2000"/>
              <a:t>Indicates poor generalization on test data</a:t>
            </a:r>
            <a:endParaRPr sz="2000"/>
          </a:p>
          <a:p>
            <a:pPr indent="-355600" lvl="0" marL="457200" marR="0" rtl="0" algn="l">
              <a:lnSpc>
                <a:spcPct val="115000"/>
              </a:lnSpc>
              <a:spcBef>
                <a:spcPts val="0"/>
              </a:spcBef>
              <a:spcAft>
                <a:spcPts val="0"/>
              </a:spcAft>
              <a:buSzPts val="2000"/>
              <a:buChar char="▫"/>
            </a:pPr>
            <a:r>
              <a:rPr lang="en" sz="2000"/>
              <a:t>Limited data points or missing time-aware features</a:t>
            </a:r>
            <a:endParaRPr sz="2000"/>
          </a:p>
        </p:txBody>
      </p:sp>
      <p:pic>
        <p:nvPicPr>
          <p:cNvPr id="964" name="Google Shape;964;p41" title="Skärmavbild 2025-08-04 kl. 08.39.12.png"/>
          <p:cNvPicPr preferRelativeResize="0"/>
          <p:nvPr/>
        </p:nvPicPr>
        <p:blipFill>
          <a:blip r:embed="rId3">
            <a:alphaModFix/>
          </a:blip>
          <a:stretch>
            <a:fillRect/>
          </a:stretch>
        </p:blipFill>
        <p:spPr>
          <a:xfrm>
            <a:off x="775625" y="1185940"/>
            <a:ext cx="5256366" cy="5877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2"/>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Daily XGBoost with Features </a:t>
            </a:r>
            <a:endParaRPr/>
          </a:p>
        </p:txBody>
      </p:sp>
      <p:sp>
        <p:nvSpPr>
          <p:cNvPr id="970" name="Google Shape;970;p42"/>
          <p:cNvSpPr txBox="1"/>
          <p:nvPr>
            <p:ph idx="1" type="body"/>
          </p:nvPr>
        </p:nvSpPr>
        <p:spPr>
          <a:xfrm>
            <a:off x="416649" y="1258650"/>
            <a:ext cx="4230000" cy="3098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Does okay in capturing short-term patterns, but some volatility is missed</a:t>
            </a:r>
            <a:endParaRPr sz="2000"/>
          </a:p>
          <a:p>
            <a:pPr indent="-355600" lvl="0" marL="457200" rtl="0" algn="l">
              <a:lnSpc>
                <a:spcPct val="115000"/>
              </a:lnSpc>
              <a:spcBef>
                <a:spcPts val="0"/>
              </a:spcBef>
              <a:spcAft>
                <a:spcPts val="0"/>
              </a:spcAft>
              <a:buSzPts val="2000"/>
              <a:buChar char="▫"/>
            </a:pPr>
            <a:r>
              <a:rPr lang="en" sz="2000"/>
              <a:t>R² = 0.09 - explains 9% of variance modest - improvement</a:t>
            </a:r>
            <a:endParaRPr sz="2000"/>
          </a:p>
          <a:p>
            <a:pPr indent="-355600" lvl="0" marL="457200" rtl="0" algn="l">
              <a:lnSpc>
                <a:spcPct val="115000"/>
              </a:lnSpc>
              <a:spcBef>
                <a:spcPts val="0"/>
              </a:spcBef>
              <a:spcAft>
                <a:spcPts val="0"/>
              </a:spcAft>
              <a:buSzPts val="2000"/>
              <a:buChar char="▫"/>
            </a:pPr>
            <a:r>
              <a:rPr lang="en" sz="2000"/>
              <a:t>On average predictions are off by &lt;1 per day</a:t>
            </a:r>
            <a:endParaRPr sz="2000"/>
          </a:p>
        </p:txBody>
      </p:sp>
      <p:pic>
        <p:nvPicPr>
          <p:cNvPr id="971" name="Google Shape;971;p42" title="Skärmavbild 2025-08-04 kl. 09.14.08.png"/>
          <p:cNvPicPr preferRelativeResize="0"/>
          <p:nvPr/>
        </p:nvPicPr>
        <p:blipFill>
          <a:blip r:embed="rId3">
            <a:alphaModFix/>
          </a:blip>
          <a:stretch>
            <a:fillRect/>
          </a:stretch>
        </p:blipFill>
        <p:spPr>
          <a:xfrm>
            <a:off x="4572000" y="1184425"/>
            <a:ext cx="4461475" cy="2422201"/>
          </a:xfrm>
          <a:prstGeom prst="rect">
            <a:avLst/>
          </a:prstGeom>
          <a:noFill/>
          <a:ln>
            <a:noFill/>
          </a:ln>
        </p:spPr>
      </p:pic>
      <p:pic>
        <p:nvPicPr>
          <p:cNvPr id="972" name="Google Shape;972;p42" title="Skärmavbild 2025-08-04 kl. 09.10.19.png"/>
          <p:cNvPicPr preferRelativeResize="0"/>
          <p:nvPr/>
        </p:nvPicPr>
        <p:blipFill>
          <a:blip r:embed="rId4">
            <a:alphaModFix/>
          </a:blip>
          <a:stretch>
            <a:fillRect/>
          </a:stretch>
        </p:blipFill>
        <p:spPr>
          <a:xfrm>
            <a:off x="5871250" y="3999875"/>
            <a:ext cx="1939250" cy="857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3"/>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a:t>Insights on Features</a:t>
            </a:r>
            <a:endParaRPr/>
          </a:p>
        </p:txBody>
      </p:sp>
      <p:sp>
        <p:nvSpPr>
          <p:cNvPr id="978" name="Google Shape;978;p43"/>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Top Influencing Features:</a:t>
            </a:r>
            <a:endParaRPr/>
          </a:p>
          <a:p>
            <a:pPr indent="-381000" lvl="0" marL="914400" marR="0" rtl="0" algn="l">
              <a:lnSpc>
                <a:spcPct val="115000"/>
              </a:lnSpc>
              <a:spcBef>
                <a:spcPts val="0"/>
              </a:spcBef>
              <a:spcAft>
                <a:spcPts val="0"/>
              </a:spcAft>
              <a:buSzPts val="2400"/>
              <a:buChar char="▫"/>
            </a:pPr>
            <a:r>
              <a:rPr lang="en"/>
              <a:t>ST_rolling_mean_7 (7-day avg): Most influential</a:t>
            </a:r>
            <a:endParaRPr/>
          </a:p>
          <a:p>
            <a:pPr indent="-381000" lvl="0" marL="914400" marR="0" rtl="0" algn="l">
              <a:lnSpc>
                <a:spcPct val="115000"/>
              </a:lnSpc>
              <a:spcBef>
                <a:spcPts val="0"/>
              </a:spcBef>
              <a:spcAft>
                <a:spcPts val="0"/>
              </a:spcAft>
              <a:buSzPts val="2400"/>
              <a:buChar char="▫"/>
            </a:pPr>
            <a:r>
              <a:rPr lang="en"/>
              <a:t>Lag_30: Prior 30-day return behavior</a:t>
            </a:r>
            <a:endParaRPr/>
          </a:p>
          <a:p>
            <a:pPr indent="-381000" lvl="0" marL="914400" marR="0" rtl="0" algn="l">
              <a:lnSpc>
                <a:spcPct val="115000"/>
              </a:lnSpc>
              <a:spcBef>
                <a:spcPts val="0"/>
              </a:spcBef>
              <a:spcAft>
                <a:spcPts val="0"/>
              </a:spcAft>
              <a:buSzPts val="2400"/>
              <a:buChar char="▫"/>
            </a:pPr>
            <a:r>
              <a:rPr lang="en"/>
              <a:t>Lag_14, Lag_7, Lag_1: Recent return patterns</a:t>
            </a:r>
            <a:endParaRPr/>
          </a:p>
          <a:p>
            <a:pPr indent="0" lvl="0" marL="0" marR="0" rtl="0" algn="l">
              <a:lnSpc>
                <a:spcPct val="115000"/>
              </a:lnSpc>
              <a:spcBef>
                <a:spcPts val="0"/>
              </a:spcBef>
              <a:spcAft>
                <a:spcPts val="0"/>
              </a:spcAft>
              <a:buNone/>
            </a:pPr>
            <a:r>
              <a:rPr lang="en"/>
              <a:t>Business Insight:</a:t>
            </a:r>
            <a:endParaRPr/>
          </a:p>
          <a:p>
            <a:pPr indent="-381000" lvl="0" marL="457200" marR="0" rtl="0" algn="l">
              <a:lnSpc>
                <a:spcPct val="115000"/>
              </a:lnSpc>
              <a:spcBef>
                <a:spcPts val="0"/>
              </a:spcBef>
              <a:spcAft>
                <a:spcPts val="0"/>
              </a:spcAft>
              <a:buSzPts val="2400"/>
              <a:buChar char="▫"/>
            </a:pPr>
            <a:r>
              <a:rPr lang="en"/>
              <a:t>Return volume is driven by historical momentum</a:t>
            </a:r>
            <a:endParaRPr/>
          </a:p>
          <a:p>
            <a:pPr indent="-381000" lvl="0" marL="457200" marR="0" rtl="0" algn="l">
              <a:lnSpc>
                <a:spcPct val="115000"/>
              </a:lnSpc>
              <a:spcBef>
                <a:spcPts val="0"/>
              </a:spcBef>
              <a:spcAft>
                <a:spcPts val="0"/>
              </a:spcAft>
              <a:buSzPts val="2400"/>
              <a:buChar char="▫"/>
            </a:pPr>
            <a:r>
              <a:rPr lang="en"/>
              <a:t>Suggests potential cyclical behavior</a:t>
            </a:r>
            <a:endParaRPr/>
          </a:p>
          <a:p>
            <a:pPr indent="-381000" lvl="0" marL="457200" marR="0" rtl="0" algn="l">
              <a:lnSpc>
                <a:spcPct val="115000"/>
              </a:lnSpc>
              <a:spcBef>
                <a:spcPts val="0"/>
              </a:spcBef>
              <a:spcAft>
                <a:spcPts val="0"/>
              </a:spcAft>
              <a:buSzPts val="2400"/>
              <a:buChar char="▫"/>
            </a:pPr>
            <a:r>
              <a:rPr lang="en"/>
              <a:t>Business can prepare for recurring spikes in returns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 importance</a:t>
            </a:r>
            <a:endParaRPr/>
          </a:p>
        </p:txBody>
      </p:sp>
      <p:sp>
        <p:nvSpPr>
          <p:cNvPr id="984" name="Google Shape;984;p44"/>
          <p:cNvSpPr txBox="1"/>
          <p:nvPr>
            <p:ph idx="1" type="body"/>
          </p:nvPr>
        </p:nvSpPr>
        <p:spPr>
          <a:xfrm>
            <a:off x="521675" y="1152513"/>
            <a:ext cx="3832200" cy="30984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Char char="▫"/>
            </a:pPr>
            <a:r>
              <a:rPr lang="en" sz="2000"/>
              <a:t>Rolling average dominates - short-term trends matter most</a:t>
            </a:r>
            <a:endParaRPr sz="2000"/>
          </a:p>
          <a:p>
            <a:pPr indent="-355600" lvl="0" marL="457200" marR="0" rtl="0" algn="l">
              <a:lnSpc>
                <a:spcPct val="100000"/>
              </a:lnSpc>
              <a:spcBef>
                <a:spcPts val="0"/>
              </a:spcBef>
              <a:spcAft>
                <a:spcPts val="0"/>
              </a:spcAft>
              <a:buSzPts val="2000"/>
              <a:buChar char="▫"/>
            </a:pPr>
            <a:r>
              <a:rPr lang="en" sz="2000"/>
              <a:t>Day-of-week matters more than exact date or month - suggesting weekly rhythms in return behavior</a:t>
            </a:r>
            <a:endParaRPr sz="2000"/>
          </a:p>
          <a:p>
            <a:pPr indent="-355600" lvl="0" marL="457200" marR="0" rtl="0" algn="l">
              <a:lnSpc>
                <a:spcPct val="100000"/>
              </a:lnSpc>
              <a:spcBef>
                <a:spcPts val="0"/>
              </a:spcBef>
              <a:spcAft>
                <a:spcPts val="0"/>
              </a:spcAft>
              <a:buSzPts val="2000"/>
              <a:buChar char="▫"/>
            </a:pPr>
            <a:r>
              <a:rPr lang="en" sz="2000"/>
              <a:t>Lag features are all relevant - model relies on historical return patterns</a:t>
            </a:r>
            <a:endParaRPr/>
          </a:p>
        </p:txBody>
      </p:sp>
      <p:pic>
        <p:nvPicPr>
          <p:cNvPr id="985" name="Google Shape;985;p44" title="Skärmavbild 2025-08-04 kl. 09.16.37.png"/>
          <p:cNvPicPr preferRelativeResize="0"/>
          <p:nvPr/>
        </p:nvPicPr>
        <p:blipFill>
          <a:blip r:embed="rId3">
            <a:alphaModFix/>
          </a:blip>
          <a:stretch>
            <a:fillRect/>
          </a:stretch>
        </p:blipFill>
        <p:spPr>
          <a:xfrm>
            <a:off x="4307700" y="1370552"/>
            <a:ext cx="4836295" cy="276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45"/>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Summary</a:t>
            </a:r>
            <a:endParaRPr b="1">
              <a:latin typeface="Titillium Web"/>
              <a:ea typeface="Titillium Web"/>
              <a:cs typeface="Titillium Web"/>
              <a:sym typeface="Titillium Web"/>
            </a:endParaRPr>
          </a:p>
        </p:txBody>
      </p:sp>
      <p:sp>
        <p:nvSpPr>
          <p:cNvPr id="991" name="Google Shape;991;p4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Question: How can we use analytics to adjust ecommerce business strategies? </a:t>
            </a:r>
            <a:endParaRPr/>
          </a:p>
          <a:p>
            <a:pPr indent="-381000" lvl="0" marL="457200" rtl="0" algn="l">
              <a:lnSpc>
                <a:spcPct val="115000"/>
              </a:lnSpc>
              <a:spcBef>
                <a:spcPts val="600"/>
              </a:spcBef>
              <a:spcAft>
                <a:spcPts val="0"/>
              </a:spcAft>
              <a:buClr>
                <a:schemeClr val="accent2"/>
              </a:buClr>
              <a:buSzPts val="2400"/>
              <a:buChar char="▫"/>
            </a:pPr>
            <a:r>
              <a:rPr lang="en"/>
              <a:t>Prediction of Returns – Random Forest</a:t>
            </a:r>
            <a:endParaRPr/>
          </a:p>
          <a:p>
            <a:pPr indent="-381000" lvl="0" marL="457200" rtl="0" algn="l">
              <a:lnSpc>
                <a:spcPct val="115000"/>
              </a:lnSpc>
              <a:spcBef>
                <a:spcPts val="0"/>
              </a:spcBef>
              <a:spcAft>
                <a:spcPts val="0"/>
              </a:spcAft>
              <a:buClr>
                <a:schemeClr val="accent2"/>
              </a:buClr>
              <a:buSzPts val="2400"/>
              <a:buChar char="▫"/>
            </a:pPr>
            <a:r>
              <a:rPr lang="en"/>
              <a:t>Categorical Returns – Data Exploration</a:t>
            </a:r>
            <a:endParaRPr/>
          </a:p>
          <a:p>
            <a:pPr indent="-381000" lvl="0" marL="457200" rtl="0" algn="l">
              <a:lnSpc>
                <a:spcPct val="115000"/>
              </a:lnSpc>
              <a:spcBef>
                <a:spcPts val="0"/>
              </a:spcBef>
              <a:spcAft>
                <a:spcPts val="0"/>
              </a:spcAft>
              <a:buClr>
                <a:schemeClr val="accent2"/>
              </a:buClr>
              <a:buSzPts val="2400"/>
              <a:buChar char="▫"/>
            </a:pPr>
            <a:r>
              <a:rPr lang="en"/>
              <a:t>Return based on Segmentation – K Means</a:t>
            </a:r>
            <a:endParaRPr/>
          </a:p>
          <a:p>
            <a:pPr indent="-381000" lvl="0" marL="457200" rtl="0" algn="l">
              <a:lnSpc>
                <a:spcPct val="115000"/>
              </a:lnSpc>
              <a:spcBef>
                <a:spcPts val="0"/>
              </a:spcBef>
              <a:spcAft>
                <a:spcPts val="0"/>
              </a:spcAft>
              <a:buClr>
                <a:schemeClr val="accent2"/>
              </a:buClr>
              <a:buSzPts val="2400"/>
              <a:buChar char="▫"/>
            </a:pPr>
            <a:r>
              <a:rPr lang="en"/>
              <a:t>Forecasting – SARIMA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9"/>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Introduction &amp; Problem </a:t>
            </a:r>
            <a:endParaRPr b="1">
              <a:latin typeface="Titillium Web"/>
              <a:ea typeface="Titillium Web"/>
              <a:cs typeface="Titillium Web"/>
              <a:sym typeface="Titillium Web"/>
            </a:endParaRPr>
          </a:p>
        </p:txBody>
      </p:sp>
      <p:sp>
        <p:nvSpPr>
          <p:cNvPr id="800" name="Google Shape;800;p19"/>
          <p:cNvSpPr txBox="1"/>
          <p:nvPr>
            <p:ph idx="1" type="body"/>
          </p:nvPr>
        </p:nvSpPr>
        <p:spPr>
          <a:xfrm>
            <a:off x="739675" y="1152525"/>
            <a:ext cx="7686000" cy="3422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Business Problem </a:t>
            </a:r>
            <a:endParaRPr/>
          </a:p>
          <a:p>
            <a:pPr indent="-381000" lvl="1" marL="914400" rtl="0" algn="l">
              <a:spcBef>
                <a:spcPts val="0"/>
              </a:spcBef>
              <a:spcAft>
                <a:spcPts val="0"/>
              </a:spcAft>
              <a:buSzPts val="2400"/>
              <a:buChar char="-"/>
            </a:pPr>
            <a:r>
              <a:rPr lang="en"/>
              <a:t>Product returns and logistics </a:t>
            </a:r>
            <a:r>
              <a:rPr lang="en"/>
              <a:t>inefficiencies</a:t>
            </a:r>
            <a:r>
              <a:rPr lang="en"/>
              <a:t> </a:t>
            </a:r>
            <a:endParaRPr/>
          </a:p>
          <a:p>
            <a:pPr indent="-381000" lvl="1" marL="914400" rtl="0" algn="l">
              <a:spcBef>
                <a:spcPts val="0"/>
              </a:spcBef>
              <a:spcAft>
                <a:spcPts val="0"/>
              </a:spcAft>
              <a:buSzPts val="2400"/>
              <a:buChar char="-"/>
            </a:pPr>
            <a:r>
              <a:rPr lang="en"/>
              <a:t>Negative impact on:</a:t>
            </a:r>
            <a:endParaRPr/>
          </a:p>
          <a:p>
            <a:pPr indent="0" lvl="0" marL="914400" rtl="0" algn="l">
              <a:spcBef>
                <a:spcPts val="600"/>
              </a:spcBef>
              <a:spcAft>
                <a:spcPts val="0"/>
              </a:spcAft>
              <a:buNone/>
            </a:pPr>
            <a:r>
              <a:rPr lang="en"/>
              <a:t>profit margins, inventory planning, and customer satisfaction</a:t>
            </a:r>
            <a:endParaRPr/>
          </a:p>
          <a:p>
            <a:pPr indent="0" lvl="0" marL="0" rtl="0" algn="l">
              <a:spcBef>
                <a:spcPts val="600"/>
              </a:spcBef>
              <a:spcAft>
                <a:spcPts val="0"/>
              </a:spcAft>
              <a:buNone/>
            </a:pPr>
            <a:r>
              <a:t/>
            </a:r>
            <a:endParaRPr/>
          </a:p>
          <a:p>
            <a:pPr indent="-381000" lvl="1" marL="914400" rtl="0" algn="l">
              <a:spcBef>
                <a:spcPts val="480"/>
              </a:spcBef>
              <a:spcAft>
                <a:spcPts val="0"/>
              </a:spcAft>
              <a:buSzPts val="2400"/>
              <a:buChar char="-"/>
            </a:pPr>
            <a:r>
              <a:rPr lang="en"/>
              <a:t>Key Question: How can  predictive analytics help identify return patterns?</a:t>
            </a:r>
            <a:endParaRPr/>
          </a:p>
          <a:p>
            <a:pPr indent="-381000" lvl="1" marL="914400" rtl="0" algn="l">
              <a:spcBef>
                <a:spcPts val="0"/>
              </a:spcBef>
              <a:spcAft>
                <a:spcPts val="0"/>
              </a:spcAft>
              <a:buSzPts val="2400"/>
              <a:buChar char="-"/>
            </a:pPr>
            <a:r>
              <a:t/>
            </a:r>
            <a:endParaRPr/>
          </a:p>
          <a:p>
            <a:pPr indent="-381000" lvl="1" marL="914400" rtl="0" algn="l">
              <a:lnSpc>
                <a:spcPct val="115000"/>
              </a:lnSpc>
              <a:spcBef>
                <a:spcPts val="0"/>
              </a:spcBef>
              <a:spcAft>
                <a:spcPts val="0"/>
              </a:spcAft>
              <a:buSzPts val="2400"/>
              <a:buChar char="-"/>
            </a:pPr>
            <a:br>
              <a:rPr lang="en" sz="1100">
                <a:solidFill>
                  <a:srgbClr val="000000"/>
                </a:solidFill>
                <a:latin typeface="Arial"/>
                <a:ea typeface="Arial"/>
                <a:cs typeface="Arial"/>
                <a:sym typeface="Arial"/>
              </a:rPr>
            </a:br>
            <a:endParaRPr/>
          </a:p>
          <a:p>
            <a:pPr indent="0" lvl="0" marL="0" rtl="0" algn="l">
              <a:spcBef>
                <a:spcPts val="1200"/>
              </a:spcBef>
              <a:spcAft>
                <a:spcPts val="0"/>
              </a:spcAft>
              <a:buNone/>
            </a:pPr>
            <a:r>
              <a:t/>
            </a:r>
            <a:endParaRPr/>
          </a:p>
          <a:p>
            <a:pPr indent="0" lvl="0" marL="457200" rtl="0" algn="l">
              <a:spcBef>
                <a:spcPts val="6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46"/>
          <p:cNvSpPr txBox="1"/>
          <p:nvPr>
            <p:ph type="title"/>
          </p:nvPr>
        </p:nvSpPr>
        <p:spPr>
          <a:xfrm>
            <a:off x="739675" y="1961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Key Insights</a:t>
            </a:r>
            <a:endParaRPr b="1">
              <a:latin typeface="Titillium Web"/>
              <a:ea typeface="Titillium Web"/>
              <a:cs typeface="Titillium Web"/>
              <a:sym typeface="Titillium Web"/>
            </a:endParaRPr>
          </a:p>
        </p:txBody>
      </p:sp>
      <p:sp>
        <p:nvSpPr>
          <p:cNvPr id="997" name="Google Shape;997;p46"/>
          <p:cNvSpPr txBox="1"/>
          <p:nvPr>
            <p:ph idx="1" type="body"/>
          </p:nvPr>
        </p:nvSpPr>
        <p:spPr>
          <a:xfrm>
            <a:off x="222150" y="1247425"/>
            <a:ext cx="8699700" cy="3605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lang="en" sz="2200"/>
              <a:t>Return by Category: Home, Electronics and Toys showed rates near or above 67%</a:t>
            </a:r>
            <a:endParaRPr sz="2200"/>
          </a:p>
          <a:p>
            <a:pPr indent="-368300" lvl="0" marL="457200" rtl="0" algn="l">
              <a:spcBef>
                <a:spcPts val="0"/>
              </a:spcBef>
              <a:spcAft>
                <a:spcPts val="0"/>
              </a:spcAft>
              <a:buSzPts val="2200"/>
              <a:buChar char="▫"/>
            </a:pPr>
            <a:r>
              <a:rPr lang="en" sz="2200"/>
              <a:t>Pricing Patterns: No strong impact on returns</a:t>
            </a:r>
            <a:endParaRPr sz="2200"/>
          </a:p>
          <a:p>
            <a:pPr indent="-368300" lvl="0" marL="457200" rtl="0" algn="l">
              <a:spcBef>
                <a:spcPts val="0"/>
              </a:spcBef>
              <a:spcAft>
                <a:spcPts val="0"/>
              </a:spcAft>
              <a:buSzPts val="2200"/>
              <a:buChar char="▫"/>
            </a:pPr>
            <a:r>
              <a:rPr lang="en" sz="2200"/>
              <a:t>Seasonality of Returns: Peaked between April-May and dropped in February and November</a:t>
            </a:r>
            <a:endParaRPr sz="2200"/>
          </a:p>
          <a:p>
            <a:pPr indent="0" lvl="0" marL="457200" rtl="0" algn="l">
              <a:spcBef>
                <a:spcPts val="600"/>
              </a:spcBef>
              <a:spcAft>
                <a:spcPts val="0"/>
              </a:spcAft>
              <a:buNone/>
            </a:pPr>
            <a:r>
              <a:t/>
            </a:r>
            <a:endParaRPr sz="600"/>
          </a:p>
          <a:p>
            <a:pPr indent="-368300" lvl="0" marL="457200" rtl="0" algn="l">
              <a:spcBef>
                <a:spcPts val="600"/>
              </a:spcBef>
              <a:spcAft>
                <a:spcPts val="0"/>
              </a:spcAft>
              <a:buSzPts val="2200"/>
              <a:buChar char="▫"/>
            </a:pPr>
            <a:r>
              <a:rPr lang="en" sz="2200"/>
              <a:t>Model Outcomes: </a:t>
            </a:r>
            <a:endParaRPr sz="2200"/>
          </a:p>
          <a:p>
            <a:pPr indent="-368300" lvl="1" marL="914400" rtl="0" algn="l">
              <a:spcBef>
                <a:spcPts val="0"/>
              </a:spcBef>
              <a:spcAft>
                <a:spcPts val="0"/>
              </a:spcAft>
              <a:buSzPts val="2200"/>
              <a:buChar char="-"/>
            </a:pPr>
            <a:r>
              <a:rPr lang="en" sz="2200"/>
              <a:t>Random Forest 65% accurate</a:t>
            </a:r>
            <a:endParaRPr sz="2200"/>
          </a:p>
          <a:p>
            <a:pPr indent="-368300" lvl="1" marL="914400" rtl="0" algn="l">
              <a:spcBef>
                <a:spcPts val="0"/>
              </a:spcBef>
              <a:spcAft>
                <a:spcPts val="0"/>
              </a:spcAft>
              <a:buSzPts val="2200"/>
              <a:buChar char="-"/>
            </a:pPr>
            <a:r>
              <a:rPr lang="en" sz="2200"/>
              <a:t>KNN 50% accuracy</a:t>
            </a:r>
            <a:endParaRPr sz="2200"/>
          </a:p>
          <a:p>
            <a:pPr indent="-368300" lvl="1" marL="914400" rtl="0" algn="l">
              <a:spcBef>
                <a:spcPts val="0"/>
              </a:spcBef>
              <a:spcAft>
                <a:spcPts val="0"/>
              </a:spcAft>
              <a:buSzPts val="2200"/>
              <a:buChar char="-"/>
            </a:pPr>
            <a:r>
              <a:rPr lang="en" sz="2200"/>
              <a:t>Decision Tree 66% accurate</a:t>
            </a:r>
            <a:endParaRPr sz="2200"/>
          </a:p>
          <a:p>
            <a:pPr indent="-368300" lvl="1" marL="914400" rtl="0" algn="l">
              <a:spcBef>
                <a:spcPts val="0"/>
              </a:spcBef>
              <a:spcAft>
                <a:spcPts val="0"/>
              </a:spcAft>
              <a:buSzPts val="2200"/>
              <a:buChar char="-"/>
            </a:pPr>
            <a:r>
              <a:rPr lang="en" sz="2200"/>
              <a:t>XGBoost </a:t>
            </a:r>
            <a:r>
              <a:rPr lang="en" sz="2000"/>
              <a:t>R² of  9% (varience)</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47"/>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Deployment</a:t>
            </a:r>
            <a:endParaRPr b="1">
              <a:latin typeface="Titillium Web"/>
              <a:ea typeface="Titillium Web"/>
              <a:cs typeface="Titillium Web"/>
              <a:sym typeface="Titillium Web"/>
            </a:endParaRPr>
          </a:p>
        </p:txBody>
      </p:sp>
      <p:sp>
        <p:nvSpPr>
          <p:cNvPr id="1003" name="Google Shape;1003;p47"/>
          <p:cNvSpPr txBox="1"/>
          <p:nvPr>
            <p:ph idx="1" type="body"/>
          </p:nvPr>
        </p:nvSpPr>
        <p:spPr>
          <a:xfrm>
            <a:off x="214650" y="1152525"/>
            <a:ext cx="8714700" cy="3751800"/>
          </a:xfrm>
          <a:prstGeom prst="rect">
            <a:avLst/>
          </a:prstGeom>
        </p:spPr>
        <p:txBody>
          <a:bodyPr anchorCtr="0" anchor="t" bIns="91425" lIns="91425" spcFirstLastPara="1" rIns="91425" wrap="square" tIns="91425">
            <a:noAutofit/>
          </a:bodyPr>
          <a:lstStyle/>
          <a:p>
            <a:pPr indent="-381000" lvl="0" marL="457200" marR="4521" rtl="0" algn="l">
              <a:lnSpc>
                <a:spcPct val="101626"/>
              </a:lnSpc>
              <a:spcBef>
                <a:spcPts val="88"/>
              </a:spcBef>
              <a:spcAft>
                <a:spcPts val="0"/>
              </a:spcAft>
              <a:buSzPts val="2400"/>
              <a:buChar char="▫"/>
            </a:pPr>
            <a:r>
              <a:rPr lang="en"/>
              <a:t>Operational Planning</a:t>
            </a:r>
            <a:endParaRPr/>
          </a:p>
          <a:p>
            <a:pPr indent="-381000" lvl="1" marL="914400" marR="4521" rtl="0" algn="l">
              <a:lnSpc>
                <a:spcPct val="101626"/>
              </a:lnSpc>
              <a:spcBef>
                <a:spcPts val="0"/>
              </a:spcBef>
              <a:spcAft>
                <a:spcPts val="0"/>
              </a:spcAft>
              <a:buSzPts val="2400"/>
              <a:buChar char="-"/>
            </a:pPr>
            <a:r>
              <a:rPr lang="en"/>
              <a:t>Forecasts can help inventory warehouse space</a:t>
            </a:r>
            <a:endParaRPr/>
          </a:p>
          <a:p>
            <a:pPr indent="-381000" lvl="1" marL="914400" marR="4521" rtl="0" algn="l">
              <a:lnSpc>
                <a:spcPct val="101626"/>
              </a:lnSpc>
              <a:spcBef>
                <a:spcPts val="0"/>
              </a:spcBef>
              <a:spcAft>
                <a:spcPts val="0"/>
              </a:spcAft>
              <a:buSzPts val="2400"/>
              <a:buChar char="-"/>
            </a:pPr>
            <a:r>
              <a:rPr lang="en"/>
              <a:t>Improve customer service return processing</a:t>
            </a:r>
            <a:endParaRPr/>
          </a:p>
          <a:p>
            <a:pPr indent="-381000" lvl="0" marL="457200" marR="4521" rtl="0" algn="l">
              <a:lnSpc>
                <a:spcPct val="101626"/>
              </a:lnSpc>
              <a:spcBef>
                <a:spcPts val="0"/>
              </a:spcBef>
              <a:spcAft>
                <a:spcPts val="0"/>
              </a:spcAft>
              <a:buSzPts val="2400"/>
              <a:buChar char="▫"/>
            </a:pPr>
            <a:r>
              <a:rPr lang="en"/>
              <a:t>Strategic Implications</a:t>
            </a:r>
            <a:endParaRPr/>
          </a:p>
          <a:p>
            <a:pPr indent="-381000" lvl="1" marL="914400" marR="4521" rtl="0" algn="l">
              <a:lnSpc>
                <a:spcPct val="101626"/>
              </a:lnSpc>
              <a:spcBef>
                <a:spcPts val="0"/>
              </a:spcBef>
              <a:spcAft>
                <a:spcPts val="0"/>
              </a:spcAft>
              <a:buClr>
                <a:schemeClr val="accent2"/>
              </a:buClr>
              <a:buSzPts val="2400"/>
              <a:buChar char="-"/>
            </a:pPr>
            <a:r>
              <a:rPr lang="en"/>
              <a:t>Time promotions with low return months</a:t>
            </a:r>
            <a:endParaRPr/>
          </a:p>
          <a:p>
            <a:pPr indent="-381000" lvl="0" marL="457200" marR="4521" rtl="0" algn="l">
              <a:lnSpc>
                <a:spcPct val="101626"/>
              </a:lnSpc>
              <a:spcBef>
                <a:spcPts val="0"/>
              </a:spcBef>
              <a:spcAft>
                <a:spcPts val="0"/>
              </a:spcAft>
              <a:buSzPts val="2400"/>
              <a:buChar char="▫"/>
            </a:pPr>
            <a:r>
              <a:rPr lang="en"/>
              <a:t>Life Cycle Management</a:t>
            </a:r>
            <a:endParaRPr/>
          </a:p>
          <a:p>
            <a:pPr indent="-381000" lvl="1" marL="914400" marR="4521" rtl="0" algn="l">
              <a:lnSpc>
                <a:spcPct val="101626"/>
              </a:lnSpc>
              <a:spcBef>
                <a:spcPts val="0"/>
              </a:spcBef>
              <a:spcAft>
                <a:spcPts val="0"/>
              </a:spcAft>
              <a:buSzPts val="2400"/>
              <a:buChar char="-"/>
            </a:pPr>
            <a:r>
              <a:rPr lang="en"/>
              <a:t>Identify high-risk return items and decide new price points or lower/smaller stock </a:t>
            </a:r>
            <a:endParaRPr/>
          </a:p>
          <a:p>
            <a:pPr indent="-381000" lvl="0" marL="457200" marR="4521" rtl="0" algn="l">
              <a:lnSpc>
                <a:spcPct val="101626"/>
              </a:lnSpc>
              <a:spcBef>
                <a:spcPts val="0"/>
              </a:spcBef>
              <a:spcAft>
                <a:spcPts val="0"/>
              </a:spcAft>
              <a:buSzPts val="2400"/>
              <a:buChar char="▫"/>
            </a:pPr>
            <a:r>
              <a:rPr lang="en"/>
              <a:t>Customer Segmentation</a:t>
            </a:r>
            <a:endParaRPr/>
          </a:p>
          <a:p>
            <a:pPr indent="-381000" lvl="1" marL="914400" marR="4521" rtl="0" algn="l">
              <a:lnSpc>
                <a:spcPct val="101626"/>
              </a:lnSpc>
              <a:spcBef>
                <a:spcPts val="0"/>
              </a:spcBef>
              <a:spcAft>
                <a:spcPts val="0"/>
              </a:spcAft>
              <a:buSzPts val="2400"/>
              <a:buChar char="-"/>
            </a:pPr>
            <a:r>
              <a:rPr lang="en"/>
              <a:t>Gather more information for better customer clustering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8"/>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Limitations and Improvements</a:t>
            </a:r>
            <a:endParaRPr b="1">
              <a:latin typeface="Titillium Web"/>
              <a:ea typeface="Titillium Web"/>
              <a:cs typeface="Titillium Web"/>
              <a:sym typeface="Titillium Web"/>
            </a:endParaRPr>
          </a:p>
        </p:txBody>
      </p:sp>
      <p:sp>
        <p:nvSpPr>
          <p:cNvPr id="1009" name="Google Shape;1009;p48"/>
          <p:cNvSpPr txBox="1"/>
          <p:nvPr>
            <p:ph idx="1" type="body"/>
          </p:nvPr>
        </p:nvSpPr>
        <p:spPr>
          <a:xfrm>
            <a:off x="307575" y="1152525"/>
            <a:ext cx="87318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Model Accuracy</a:t>
            </a:r>
            <a:endParaRPr/>
          </a:p>
          <a:p>
            <a:pPr indent="-381000" lvl="1" marL="914400" rtl="0" algn="l">
              <a:spcBef>
                <a:spcPts val="0"/>
              </a:spcBef>
              <a:spcAft>
                <a:spcPts val="0"/>
              </a:spcAft>
              <a:buSzPts val="2400"/>
              <a:buChar char="-"/>
            </a:pPr>
            <a:r>
              <a:rPr lang="en"/>
              <a:t>Feature Engineering (gather more specific data, break into smaller and more meaningful sets)</a:t>
            </a:r>
            <a:endParaRPr/>
          </a:p>
          <a:p>
            <a:pPr indent="-381000" lvl="0" marL="457200" rtl="0" algn="l">
              <a:spcBef>
                <a:spcPts val="0"/>
              </a:spcBef>
              <a:spcAft>
                <a:spcPts val="0"/>
              </a:spcAft>
              <a:buSzPts val="2400"/>
              <a:buChar char="▫"/>
            </a:pPr>
            <a:r>
              <a:rPr lang="en"/>
              <a:t>Data Scope: 10,000 rows </a:t>
            </a:r>
            <a:endParaRPr/>
          </a:p>
          <a:p>
            <a:pPr indent="-381000" lvl="0" marL="457200" rtl="0" algn="l">
              <a:spcBef>
                <a:spcPts val="0"/>
              </a:spcBef>
              <a:spcAft>
                <a:spcPts val="0"/>
              </a:spcAft>
              <a:buSzPts val="2400"/>
              <a:buChar char="▫"/>
            </a:pPr>
            <a:r>
              <a:rPr lang="en"/>
              <a:t>Return Reasons: inquire further with defective products and what wrong products were</a:t>
            </a:r>
            <a:endParaRPr/>
          </a:p>
          <a:p>
            <a:pPr indent="-381000" lvl="0" marL="457200" rtl="0" algn="l">
              <a:spcBef>
                <a:spcPts val="0"/>
              </a:spcBef>
              <a:spcAft>
                <a:spcPts val="0"/>
              </a:spcAft>
              <a:buSzPts val="2400"/>
              <a:buChar char="▫"/>
            </a:pPr>
            <a:r>
              <a:rPr lang="en"/>
              <a:t>Deployment Readiness: more iterations and tuning can make feedback loops better for predictions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0"/>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Project Idea/Hypothesis</a:t>
            </a:r>
            <a:endParaRPr b="1">
              <a:latin typeface="Titillium Web"/>
              <a:ea typeface="Titillium Web"/>
              <a:cs typeface="Titillium Web"/>
              <a:sym typeface="Titillium Web"/>
            </a:endParaRPr>
          </a:p>
        </p:txBody>
      </p:sp>
      <p:sp>
        <p:nvSpPr>
          <p:cNvPr id="806" name="Google Shape;806;p20"/>
          <p:cNvSpPr txBox="1"/>
          <p:nvPr>
            <p:ph idx="1" type="body"/>
          </p:nvPr>
        </p:nvSpPr>
        <p:spPr>
          <a:xfrm>
            <a:off x="739675" y="1152525"/>
            <a:ext cx="7686000" cy="3990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Objective:</a:t>
            </a:r>
            <a:r>
              <a:rPr lang="en"/>
              <a:t> Predict which orders are likely to be returned</a:t>
            </a:r>
            <a:endParaRPr/>
          </a:p>
          <a:p>
            <a:pPr indent="0" lvl="0" marL="457200" marR="0" rtl="0" algn="l">
              <a:lnSpc>
                <a:spcPct val="100000"/>
              </a:lnSpc>
              <a:spcBef>
                <a:spcPts val="600"/>
              </a:spcBef>
              <a:spcAft>
                <a:spcPts val="0"/>
              </a:spcAft>
              <a:buNone/>
            </a:pPr>
            <a:r>
              <a:rPr lang="en"/>
              <a:t>Hypothesis: Customer behavior, order details, and product attributes can be used to  predict return likelihood.</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Potential Questions to Explore:</a:t>
            </a:r>
            <a:endParaRPr/>
          </a:p>
          <a:p>
            <a:pPr indent="-381000" lvl="1" marL="914400" marR="0" rtl="0" algn="l">
              <a:lnSpc>
                <a:spcPct val="100000"/>
              </a:lnSpc>
              <a:spcBef>
                <a:spcPts val="0"/>
              </a:spcBef>
              <a:spcAft>
                <a:spcPts val="0"/>
              </a:spcAft>
              <a:buSzPts val="2400"/>
              <a:buChar char="-"/>
            </a:pPr>
            <a:r>
              <a:rPr lang="en"/>
              <a:t>Which product categories are being returned? </a:t>
            </a:r>
            <a:endParaRPr/>
          </a:p>
          <a:p>
            <a:pPr indent="-381000" lvl="1" marL="914400" marR="0" rtl="0" algn="l">
              <a:lnSpc>
                <a:spcPct val="100000"/>
              </a:lnSpc>
              <a:spcBef>
                <a:spcPts val="0"/>
              </a:spcBef>
              <a:spcAft>
                <a:spcPts val="0"/>
              </a:spcAft>
              <a:buSzPts val="2400"/>
              <a:buChar char="-"/>
            </a:pPr>
            <a:r>
              <a:rPr lang="en"/>
              <a:t>Are there delays or issues in the orders?</a:t>
            </a:r>
            <a:endParaRPr/>
          </a:p>
          <a:p>
            <a:pPr indent="-381000" lvl="1" marL="914400" rtl="0" algn="just">
              <a:lnSpc>
                <a:spcPct val="150000"/>
              </a:lnSpc>
              <a:spcBef>
                <a:spcPts val="0"/>
              </a:spcBef>
              <a:spcAft>
                <a:spcPts val="0"/>
              </a:spcAft>
              <a:buSzPts val="2400"/>
              <a:buChar char="-"/>
            </a:pPr>
            <a:r>
              <a:rPr lang="en"/>
              <a:t>Which product categories have higher return rates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21"/>
          <p:cNvSpPr txBox="1"/>
          <p:nvPr>
            <p:ph type="title"/>
          </p:nvPr>
        </p:nvSpPr>
        <p:spPr>
          <a:xfrm>
            <a:off x="739675" y="2398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The Dataset</a:t>
            </a:r>
            <a:endParaRPr b="1">
              <a:latin typeface="Titillium Web"/>
              <a:ea typeface="Titillium Web"/>
              <a:cs typeface="Titillium Web"/>
              <a:sym typeface="Titillium Web"/>
            </a:endParaRPr>
          </a:p>
        </p:txBody>
      </p:sp>
      <p:sp>
        <p:nvSpPr>
          <p:cNvPr id="812" name="Google Shape;812;p21"/>
          <p:cNvSpPr txBox="1"/>
          <p:nvPr>
            <p:ph idx="1" type="body"/>
          </p:nvPr>
        </p:nvSpPr>
        <p:spPr>
          <a:xfrm>
            <a:off x="739675" y="1258650"/>
            <a:ext cx="7686000" cy="3204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Obtained from a </a:t>
            </a:r>
            <a:r>
              <a:rPr lang="en"/>
              <a:t>public</a:t>
            </a:r>
            <a:r>
              <a:rPr lang="en"/>
              <a:t> site (</a:t>
            </a:r>
            <a:r>
              <a:rPr lang="en" u="sng">
                <a:solidFill>
                  <a:schemeClr val="hlink"/>
                </a:solidFill>
                <a:hlinkClick r:id="rId3"/>
              </a:rPr>
              <a:t>Kaggle</a:t>
            </a:r>
            <a:r>
              <a:rPr lang="en"/>
              <a:t>)</a:t>
            </a:r>
            <a:endParaRPr/>
          </a:p>
          <a:p>
            <a:pPr indent="-381000" lvl="0" marL="457200" rtl="0" algn="l">
              <a:spcBef>
                <a:spcPts val="0"/>
              </a:spcBef>
              <a:spcAft>
                <a:spcPts val="0"/>
              </a:spcAft>
              <a:buSzPts val="2400"/>
              <a:buChar char="▫"/>
            </a:pPr>
            <a:r>
              <a:rPr lang="en"/>
              <a:t>Non_returned vs returned</a:t>
            </a:r>
            <a:endParaRPr/>
          </a:p>
          <a:p>
            <a:pPr indent="-381000" lvl="0" marL="457200" rtl="0" algn="l">
              <a:spcBef>
                <a:spcPts val="0"/>
              </a:spcBef>
              <a:spcAft>
                <a:spcPts val="0"/>
              </a:spcAft>
              <a:buSzPts val="2400"/>
              <a:buChar char="▫"/>
            </a:pPr>
            <a:r>
              <a:rPr lang="en"/>
              <a:t>10,000 rows</a:t>
            </a:r>
            <a:endParaRPr/>
          </a:p>
          <a:p>
            <a:pPr indent="-381000" lvl="0" marL="457200" rtl="0" algn="l">
              <a:spcBef>
                <a:spcPts val="0"/>
              </a:spcBef>
              <a:spcAft>
                <a:spcPts val="0"/>
              </a:spcAft>
              <a:buSzPts val="2400"/>
              <a:buChar char="▫"/>
            </a:pPr>
            <a:r>
              <a:rPr lang="en"/>
              <a:t>17 </a:t>
            </a:r>
            <a:r>
              <a:rPr lang="en"/>
              <a:t>columns</a:t>
            </a:r>
            <a:endParaRPr/>
          </a:p>
          <a:p>
            <a:pPr indent="-381000" lvl="0" marL="457200" rtl="0" algn="l">
              <a:spcBef>
                <a:spcPts val="0"/>
              </a:spcBef>
              <a:spcAft>
                <a:spcPts val="0"/>
              </a:spcAft>
              <a:buSzPts val="2400"/>
              <a:buChar char="▫"/>
            </a:pPr>
            <a:r>
              <a:rPr lang="en"/>
              <a:t>Return Status, Return reason,  gender, product category</a:t>
            </a:r>
            <a:endParaRPr/>
          </a:p>
          <a:p>
            <a:pPr indent="-381000" lvl="0" marL="457200" rtl="0" algn="l">
              <a:spcBef>
                <a:spcPts val="0"/>
              </a:spcBef>
              <a:spcAft>
                <a:spcPts val="0"/>
              </a:spcAft>
              <a:buSzPts val="2400"/>
              <a:buChar char="▫"/>
            </a:pPr>
            <a:r>
              <a:rPr lang="en"/>
              <a:t>Product information, quantity, order totals</a:t>
            </a:r>
            <a:endParaRPr/>
          </a:p>
          <a:p>
            <a:pPr indent="-381000" lvl="0" marL="457200" rtl="0" algn="l">
              <a:spcBef>
                <a:spcPts val="0"/>
              </a:spcBef>
              <a:spcAft>
                <a:spcPts val="0"/>
              </a:spcAft>
              <a:buSzPts val="2400"/>
              <a:buChar char="▫"/>
            </a:pPr>
            <a:r>
              <a:rPr lang="en"/>
              <a:t>1 year of data collected</a:t>
            </a:r>
            <a:endParaRPr/>
          </a:p>
          <a:p>
            <a:pPr indent="0" lvl="0" marL="457200" rtl="0" algn="l">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2"/>
          <p:cNvSpPr txBox="1"/>
          <p:nvPr>
            <p:ph type="title"/>
          </p:nvPr>
        </p:nvSpPr>
        <p:spPr>
          <a:xfrm>
            <a:off x="739675"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Data Understanding </a:t>
            </a:r>
            <a:endParaRPr b="1">
              <a:latin typeface="Titillium Web"/>
              <a:ea typeface="Titillium Web"/>
              <a:cs typeface="Titillium Web"/>
              <a:sym typeface="Titillium Web"/>
            </a:endParaRPr>
          </a:p>
        </p:txBody>
      </p:sp>
      <p:sp>
        <p:nvSpPr>
          <p:cNvPr id="818" name="Google Shape;818;p22"/>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Clr>
                <a:schemeClr val="accent2"/>
              </a:buClr>
              <a:buSzPts val="2400"/>
              <a:buChar char="▫"/>
            </a:pPr>
            <a:r>
              <a:rPr lang="en"/>
              <a:t>Types of data</a:t>
            </a:r>
            <a:endParaRPr/>
          </a:p>
          <a:p>
            <a:pPr indent="-381000" lvl="1" marL="914400" rtl="0" algn="l">
              <a:spcBef>
                <a:spcPts val="0"/>
              </a:spcBef>
              <a:spcAft>
                <a:spcPts val="0"/>
              </a:spcAft>
              <a:buClr>
                <a:schemeClr val="accent2"/>
              </a:buClr>
              <a:buSzPts val="2400"/>
              <a:buChar char="-"/>
            </a:pPr>
            <a:r>
              <a:rPr lang="en"/>
              <a:t>Integer, object, float </a:t>
            </a:r>
            <a:endParaRPr/>
          </a:p>
          <a:p>
            <a:pPr indent="-381000" lvl="0" marL="457200" rtl="0" algn="l">
              <a:spcBef>
                <a:spcPts val="0"/>
              </a:spcBef>
              <a:spcAft>
                <a:spcPts val="0"/>
              </a:spcAft>
              <a:buClr>
                <a:schemeClr val="accent2"/>
              </a:buClr>
              <a:buSzPts val="2400"/>
              <a:buChar char="▫"/>
            </a:pPr>
            <a:r>
              <a:rPr lang="en"/>
              <a:t>Missing values, outliers, duplicates</a:t>
            </a:r>
            <a:endParaRPr/>
          </a:p>
          <a:p>
            <a:pPr indent="-381000" lvl="1" marL="914400" rtl="0" algn="l">
              <a:spcBef>
                <a:spcPts val="0"/>
              </a:spcBef>
              <a:spcAft>
                <a:spcPts val="0"/>
              </a:spcAft>
              <a:buClr>
                <a:schemeClr val="accent2"/>
              </a:buClr>
              <a:buSzPts val="2400"/>
              <a:buChar char="-"/>
            </a:pPr>
            <a:r>
              <a:rPr lang="en"/>
              <a:t>Return Reason, Days to return, Return Date  </a:t>
            </a:r>
            <a:endParaRPr/>
          </a:p>
          <a:p>
            <a:pPr indent="-381000" lvl="0" marL="457200" rtl="0" algn="l">
              <a:spcBef>
                <a:spcPts val="0"/>
              </a:spcBef>
              <a:spcAft>
                <a:spcPts val="0"/>
              </a:spcAft>
              <a:buClr>
                <a:schemeClr val="accent2"/>
              </a:buClr>
              <a:buSzPts val="2400"/>
              <a:buChar char="▫"/>
            </a:pPr>
            <a:r>
              <a:rPr lang="en"/>
              <a:t>Key columns</a:t>
            </a:r>
            <a:endParaRPr/>
          </a:p>
          <a:p>
            <a:pPr indent="-381000" lvl="1" marL="914400" rtl="0" algn="l">
              <a:spcBef>
                <a:spcPts val="0"/>
              </a:spcBef>
              <a:spcAft>
                <a:spcPts val="0"/>
              </a:spcAft>
              <a:buClr>
                <a:schemeClr val="accent2"/>
              </a:buClr>
              <a:buSzPts val="2400"/>
              <a:buChar char="-"/>
            </a:pPr>
            <a:r>
              <a:rPr lang="en"/>
              <a:t>Identify trends, patterns</a:t>
            </a:r>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23"/>
          <p:cNvSpPr txBox="1"/>
          <p:nvPr>
            <p:ph type="title"/>
          </p:nvPr>
        </p:nvSpPr>
        <p:spPr>
          <a:xfrm>
            <a:off x="729000" y="29512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Data Preparation </a:t>
            </a:r>
            <a:endParaRPr b="1">
              <a:latin typeface="Titillium Web"/>
              <a:ea typeface="Titillium Web"/>
              <a:cs typeface="Titillium Web"/>
              <a:sym typeface="Titillium Web"/>
            </a:endParaRPr>
          </a:p>
        </p:txBody>
      </p:sp>
      <p:sp>
        <p:nvSpPr>
          <p:cNvPr id="824" name="Google Shape;824;p23"/>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Inspecting and becoming familiar with dataset</a:t>
            </a:r>
            <a:endParaRPr/>
          </a:p>
          <a:p>
            <a:pPr indent="-381000" lvl="1" marL="914400" rtl="0" algn="l">
              <a:spcBef>
                <a:spcPts val="0"/>
              </a:spcBef>
              <a:spcAft>
                <a:spcPts val="0"/>
              </a:spcAft>
              <a:buSzPts val="2400"/>
              <a:buChar char="-"/>
            </a:pPr>
            <a:r>
              <a:rPr lang="en"/>
              <a:t>head(), info(), describe(), shape(). </a:t>
            </a:r>
            <a:endParaRPr/>
          </a:p>
          <a:p>
            <a:pPr indent="-381000" lvl="0" marL="457200" rtl="0" algn="l">
              <a:spcBef>
                <a:spcPts val="0"/>
              </a:spcBef>
              <a:spcAft>
                <a:spcPts val="0"/>
              </a:spcAft>
              <a:buSzPts val="2400"/>
              <a:buChar char="▫"/>
            </a:pPr>
            <a:r>
              <a:rPr lang="en"/>
              <a:t>Check &amp; handle for duplicates, outliers, missing values</a:t>
            </a:r>
            <a:endParaRPr/>
          </a:p>
          <a:p>
            <a:pPr indent="-381000" lvl="0" marL="457200" rtl="0" algn="l">
              <a:spcBef>
                <a:spcPts val="0"/>
              </a:spcBef>
              <a:spcAft>
                <a:spcPts val="0"/>
              </a:spcAft>
              <a:buSzPts val="2400"/>
              <a:buChar char="▫"/>
            </a:pPr>
            <a:r>
              <a:rPr lang="en"/>
              <a:t>Encode Data</a:t>
            </a:r>
            <a:endParaRPr/>
          </a:p>
          <a:p>
            <a:pPr indent="-381000" lvl="1" marL="914400" rtl="0" algn="l">
              <a:spcBef>
                <a:spcPts val="0"/>
              </a:spcBef>
              <a:spcAft>
                <a:spcPts val="0"/>
              </a:spcAft>
              <a:buSzPts val="2400"/>
              <a:buChar char="-"/>
            </a:pPr>
            <a:r>
              <a:rPr lang="en"/>
              <a:t>Compatibility with the models</a:t>
            </a:r>
            <a:endParaRPr/>
          </a:p>
          <a:p>
            <a:pPr indent="-381000" lvl="1" marL="914400" rtl="0" algn="l">
              <a:spcBef>
                <a:spcPts val="0"/>
              </a:spcBef>
              <a:spcAft>
                <a:spcPts val="0"/>
              </a:spcAft>
              <a:buSzPts val="2400"/>
              <a:buChar char="-"/>
            </a:pPr>
            <a:r>
              <a:rPr lang="en"/>
              <a:t>Helps run clean model test</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4"/>
          <p:cNvSpPr txBox="1"/>
          <p:nvPr>
            <p:ph type="title"/>
          </p:nvPr>
        </p:nvSpPr>
        <p:spPr>
          <a:xfrm>
            <a:off x="651000" y="184475"/>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Visuals</a:t>
            </a:r>
            <a:r>
              <a:rPr lang="en"/>
              <a:t> </a:t>
            </a:r>
            <a:endParaRPr/>
          </a:p>
        </p:txBody>
      </p:sp>
      <p:pic>
        <p:nvPicPr>
          <p:cNvPr id="830" name="Google Shape;830;p24" title="Screenshot 2025-08-01 at 1.41.00 PM.png"/>
          <p:cNvPicPr preferRelativeResize="0"/>
          <p:nvPr/>
        </p:nvPicPr>
        <p:blipFill rotWithShape="1">
          <a:blip r:embed="rId3">
            <a:alphaModFix/>
          </a:blip>
          <a:srcRect b="0" l="0" r="41086" t="0"/>
          <a:stretch/>
        </p:blipFill>
        <p:spPr>
          <a:xfrm>
            <a:off x="705075" y="965550"/>
            <a:ext cx="7686001" cy="1804175"/>
          </a:xfrm>
          <a:prstGeom prst="rect">
            <a:avLst/>
          </a:prstGeom>
          <a:noFill/>
          <a:ln>
            <a:noFill/>
          </a:ln>
        </p:spPr>
      </p:pic>
      <p:pic>
        <p:nvPicPr>
          <p:cNvPr id="831" name="Google Shape;831;p24" title="Screenshot 2025-08-01 at 1.41.00 PM.png"/>
          <p:cNvPicPr preferRelativeResize="0"/>
          <p:nvPr/>
        </p:nvPicPr>
        <p:blipFill rotWithShape="1">
          <a:blip r:embed="rId3">
            <a:alphaModFix/>
          </a:blip>
          <a:srcRect b="0" l="58706" r="0" t="0"/>
          <a:stretch/>
        </p:blipFill>
        <p:spPr>
          <a:xfrm>
            <a:off x="793659" y="2824150"/>
            <a:ext cx="7556675" cy="199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25"/>
          <p:cNvSpPr txBox="1"/>
          <p:nvPr>
            <p:ph type="title"/>
          </p:nvPr>
        </p:nvSpPr>
        <p:spPr>
          <a:xfrm>
            <a:off x="662875" y="1764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Visuals</a:t>
            </a:r>
            <a:endParaRPr b="1">
              <a:latin typeface="Titillium Web"/>
              <a:ea typeface="Titillium Web"/>
              <a:cs typeface="Titillium Web"/>
              <a:sym typeface="Titillium Web"/>
            </a:endParaRPr>
          </a:p>
        </p:txBody>
      </p:sp>
      <p:pic>
        <p:nvPicPr>
          <p:cNvPr id="837" name="Google Shape;837;p25" title="Screenshot 2025-08-01 at 1.44.14 PM.png"/>
          <p:cNvPicPr preferRelativeResize="0"/>
          <p:nvPr/>
        </p:nvPicPr>
        <p:blipFill>
          <a:blip r:embed="rId3">
            <a:alphaModFix/>
          </a:blip>
          <a:stretch>
            <a:fillRect/>
          </a:stretch>
        </p:blipFill>
        <p:spPr>
          <a:xfrm>
            <a:off x="4462425" y="334000"/>
            <a:ext cx="4399651" cy="4602424"/>
          </a:xfrm>
          <a:prstGeom prst="rect">
            <a:avLst/>
          </a:prstGeom>
          <a:noFill/>
          <a:ln>
            <a:noFill/>
          </a:ln>
        </p:spPr>
      </p:pic>
      <p:pic>
        <p:nvPicPr>
          <p:cNvPr id="838" name="Google Shape;838;p25" title="Screenshot 2025-08-01 at 1.44.50 PM.png"/>
          <p:cNvPicPr preferRelativeResize="0"/>
          <p:nvPr/>
        </p:nvPicPr>
        <p:blipFill>
          <a:blip r:embed="rId4">
            <a:alphaModFix/>
          </a:blip>
          <a:stretch>
            <a:fillRect/>
          </a:stretch>
        </p:blipFill>
        <p:spPr>
          <a:xfrm>
            <a:off x="152400" y="1033850"/>
            <a:ext cx="4157626" cy="344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