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0488-8D53-B845-294C-E48EC0CB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20EEC-43D9-8C4E-E2AD-62346942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62158-5180-5C47-8279-3EDC75C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7D7FF-4A10-FA01-19DA-4932F9D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575C-8CC6-1F5C-0F27-91D51762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6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62EB3-0AB6-1AD8-B2E0-8809249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00196-5296-2370-E9F7-1D55D9BE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F37A-5A3F-D0FC-A85D-9E7E7A09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2FA1B-CAD9-333A-73AE-50A4FA7D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0042A-595A-150E-A912-90939D3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8BDCE-015E-C120-3302-05DA11FB5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7A2B1-3C22-59E3-6A84-FA50E8AE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5E60E-8B01-5909-A44B-D3C4440F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F35E0-4475-AF6B-BCD5-E89CEC3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C5148-AC37-9853-A153-BFAF03E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5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A2C93-3DFE-7FDC-755E-4FDD9FA2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6662B-8CB5-E0A4-D4EF-6D6F850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8628D-207B-B114-447A-827FA566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AAF34-BA14-6C64-C175-B15A135E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960F2-A154-C8FF-CEE1-B2B898B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A67A-8CEA-6F01-2ACC-5EEE481F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FD5B0-F18E-2393-9366-454CF448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A4B52-F8A1-EC84-9833-68482B7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713BD-4DF9-7BD2-CF5C-C8799684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7038A-147A-FCA4-0643-F1A72174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289EE-C0E4-FE5B-DBC6-C36AEEF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F531-35D3-63A2-4CD6-02E56401D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BB672-263A-6CA6-0ED7-12B6E99E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1BEF1-F1FF-963F-5B57-C7365856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32E10-BC5B-6957-E62E-40F5AE02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C3A22-A58E-D669-D469-8CA436B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5AC1B-D512-8EBA-FB4A-53E9B303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08A0A-9C52-F32A-843A-17682577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D25A-BD8D-6175-120D-CFD5891F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3C78-7566-755A-2F69-3BF7A179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1BADF-0832-2FD5-2006-3D1D2CFE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EE1AE-46DA-B120-A8BA-17C32C90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30564-7CFD-9297-1563-20138C1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360A3-7E3B-3B04-3222-ED6A55F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5DF4E-2482-5070-3119-8D9F428A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44C91-775C-B60B-22F6-EB4AE99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B4AE1-E62E-C661-2765-B8109BE8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59DB4-9AAF-A63E-F1BC-021FD35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989E1-1967-9779-FC0E-BF02502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F8CDFB-D618-3F8A-9143-B9EBF7C6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F79A2-8A31-C763-907C-AF3AE5E4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5CEB0-6A34-BA22-59F8-0D38AE1F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A81BB-8AF8-6E57-A74B-6CDBDE9E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BACA2-6DC6-C1AC-14A7-EC9D149C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4212C-1AF0-F4C0-B6C9-1B53C1E2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C99EA-1B8F-765D-8A06-F7BDC233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1E6C2-B880-E52A-C6DB-01901BC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883D-423B-2ED6-F8C2-4C5C9AB5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8634D-2816-D0CC-B595-B1DA601F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8CE3B-2B20-CA25-6B2E-09C2A1263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A81B8-BED9-A0E5-3BEC-09FDD225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C8D0A-B95A-12F1-F411-718A3748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F8795-238E-0958-A0F0-3707BA7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B8954-76FC-0E7D-6EA6-6576BB70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5D1C6-AF2C-12D0-1394-6A7FF3B5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4DD1-D23F-83DC-9FBA-97540E58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014B7-18BC-4790-9C50-686AA145979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FAF5B-0527-0A3D-3710-84FA18BE7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D41BB-C56C-9EA6-661F-6D79DDFB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2FBBC-6401-4146-B313-935872197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55D5BE-1D0C-B3A0-7EF4-E346CE54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solidFill>
                  <a:srgbClr val="FFFFFF"/>
                </a:solidFill>
              </a:rPr>
              <a:t>게임 기획서</a:t>
            </a:r>
            <a:br>
              <a:rPr lang="en-US" altLang="ko-KR" sz="4800">
                <a:solidFill>
                  <a:srgbClr val="FFFFFF"/>
                </a:solidFill>
              </a:rPr>
            </a:br>
            <a:r>
              <a:rPr lang="en-US" altLang="ko-KR" sz="4800">
                <a:solidFill>
                  <a:srgbClr val="FFFFFF"/>
                </a:solidFill>
              </a:rPr>
              <a:t>(Night Run)</a:t>
            </a:r>
            <a:endParaRPr lang="ko-KR" altLang="en-US" sz="48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42260-0EAA-71D3-7774-7E4E4627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rgbClr val="FFFFFF"/>
                </a:solidFill>
              </a:rPr>
              <a:t>강릉원주대 멀티미디어공학과</a:t>
            </a:r>
            <a:endParaRPr lang="en-US" altLang="ko-KR" sz="2200">
              <a:solidFill>
                <a:srgbClr val="FFFFFF"/>
              </a:solidFill>
            </a:endParaRPr>
          </a:p>
          <a:p>
            <a:r>
              <a:rPr lang="ko-KR" altLang="en-US" sz="2200" b="1">
                <a:solidFill>
                  <a:srgbClr val="FFFFFF"/>
                </a:solidFill>
              </a:rPr>
              <a:t>유현욱</a:t>
            </a:r>
            <a:r>
              <a:rPr lang="en-US" altLang="ko-KR" sz="2200" b="1">
                <a:solidFill>
                  <a:srgbClr val="FFFFFF"/>
                </a:solidFill>
              </a:rPr>
              <a:t>(20211416)</a:t>
            </a:r>
            <a:endParaRPr lang="ko-KR" altLang="en-US" sz="2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6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파괴불가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개체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705177"/>
            <a:ext cx="73928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플레이어를 공격하지 않고 움직이지 않는다</a:t>
            </a:r>
            <a:r>
              <a:rPr lang="en-US" altLang="ko-KR" dirty="0"/>
              <a:t>.</a:t>
            </a:r>
            <a:r>
              <a:rPr lang="ko-KR" altLang="en-US" dirty="0"/>
              <a:t> 충돌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화면의 일정 부분에서 등장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플레이어의 이동에 따라 위치가 변함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특징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초록색 개체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파괴 불가능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충돌 시 체력 감소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기본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8CC647-60AF-1768-5EB1-70E1B7770A05}"/>
              </a:ext>
            </a:extLst>
          </p:cNvPr>
          <p:cNvGrpSpPr/>
          <p:nvPr/>
        </p:nvGrpSpPr>
        <p:grpSpPr>
          <a:xfrm>
            <a:off x="1333500" y="752475"/>
            <a:ext cx="9649132" cy="5353050"/>
            <a:chOff x="1333500" y="752475"/>
            <a:chExt cx="9649132" cy="5353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5DA831-0CDC-27C9-B5C1-7BF5838F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500" y="752475"/>
              <a:ext cx="9525000" cy="53530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390F75-BD23-1DB7-BD67-CD043599033A}"/>
                </a:ext>
              </a:extLst>
            </p:cNvPr>
            <p:cNvSpPr/>
            <p:nvPr/>
          </p:nvSpPr>
          <p:spPr>
            <a:xfrm>
              <a:off x="8485239" y="1455174"/>
              <a:ext cx="2497393" cy="34216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 화면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베이스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EDE4D82C-ABC6-44ED-A050-13D38BD6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D56DD5-67CE-57F2-4500-E88877983D87}"/>
              </a:ext>
            </a:extLst>
          </p:cNvPr>
          <p:cNvSpPr/>
          <p:nvPr/>
        </p:nvSpPr>
        <p:spPr>
          <a:xfrm>
            <a:off x="1249001" y="5264360"/>
            <a:ext cx="2143433" cy="1112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462009-34D2-5C72-09B8-56FD4E600806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392434" y="5279706"/>
            <a:ext cx="646166" cy="54111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6345C7-5FAD-BA2D-13EF-C2D2ABB15FB4}"/>
              </a:ext>
            </a:extLst>
          </p:cNvPr>
          <p:cNvSpPr/>
          <p:nvPr/>
        </p:nvSpPr>
        <p:spPr>
          <a:xfrm>
            <a:off x="4038600" y="4640826"/>
            <a:ext cx="7188199" cy="11496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상태창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889843"/>
            <a:ext cx="7392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좌측에 점수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중앙에 </a:t>
            </a:r>
            <a:r>
              <a:rPr lang="en-US" altLang="ko-KR" dirty="0"/>
              <a:t>HP</a:t>
            </a:r>
            <a:r>
              <a:rPr lang="ko-KR" altLang="en-US" dirty="0"/>
              <a:t>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우측에 무기 개수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화면의 하단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역할 별 특징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점수는 플레이 하면서 자동으로 증감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HP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건강</a:t>
            </a:r>
            <a:r>
              <a:rPr lang="en-US" altLang="ko-KR" dirty="0"/>
              <a:t>	- </a:t>
            </a:r>
            <a:r>
              <a:rPr lang="ko-KR" altLang="en-US" dirty="0"/>
              <a:t>약한 부상</a:t>
            </a:r>
            <a:r>
              <a:rPr lang="en-US" altLang="ko-KR" dirty="0"/>
              <a:t>	  - </a:t>
            </a:r>
            <a:r>
              <a:rPr lang="ko-KR" altLang="en-US" dirty="0"/>
              <a:t>심각한 부상</a:t>
            </a:r>
            <a:r>
              <a:rPr lang="en-US" altLang="ko-KR" dirty="0"/>
              <a:t>		- </a:t>
            </a:r>
            <a:r>
              <a:rPr lang="ko-KR" altLang="en-US" dirty="0"/>
              <a:t>사망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HP</a:t>
            </a:r>
            <a:r>
              <a:rPr lang="ko-KR" altLang="en-US" dirty="0"/>
              <a:t> 단계에 따라 색상 변경</a:t>
            </a:r>
            <a:r>
              <a:rPr lang="en-US" altLang="ko-KR" dirty="0"/>
              <a:t>(</a:t>
            </a:r>
            <a:r>
              <a:rPr lang="ko-KR" altLang="en-US" dirty="0"/>
              <a:t>사망은 색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빨강</a:t>
            </a:r>
            <a:r>
              <a:rPr lang="en-US" altLang="ko-KR" dirty="0"/>
              <a:t>	- </a:t>
            </a:r>
            <a:r>
              <a:rPr lang="ko-KR" altLang="en-US" dirty="0"/>
              <a:t>주황</a:t>
            </a:r>
            <a:r>
              <a:rPr lang="en-US" altLang="ko-KR" dirty="0"/>
              <a:t>		  - </a:t>
            </a:r>
            <a:r>
              <a:rPr lang="ko-KR" altLang="en-US" dirty="0"/>
              <a:t>노랑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무기 개수는 공격 시 줄어들며 아이템을 먹음으로서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30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 화면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베이스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EDE4D82C-ABC6-44ED-A050-13D38BD6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D56DD5-67CE-57F2-4500-E88877983D87}"/>
              </a:ext>
            </a:extLst>
          </p:cNvPr>
          <p:cNvSpPr/>
          <p:nvPr/>
        </p:nvSpPr>
        <p:spPr>
          <a:xfrm>
            <a:off x="1249001" y="249909"/>
            <a:ext cx="2143433" cy="1112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462009-34D2-5C72-09B8-56FD4E600806}"/>
              </a:ext>
            </a:extLst>
          </p:cNvPr>
          <p:cNvCxnSpPr>
            <a:cxnSpLocks/>
          </p:cNvCxnSpPr>
          <p:nvPr/>
        </p:nvCxnSpPr>
        <p:spPr>
          <a:xfrm flipH="1" flipV="1">
            <a:off x="3392434" y="668594"/>
            <a:ext cx="845269" cy="5014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6345C7-5FAD-BA2D-13EF-C2D2ABB15FB4}"/>
              </a:ext>
            </a:extLst>
          </p:cNvPr>
          <p:cNvSpPr/>
          <p:nvPr/>
        </p:nvSpPr>
        <p:spPr>
          <a:xfrm>
            <a:off x="4032514" y="1074016"/>
            <a:ext cx="7188199" cy="35569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배경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501443"/>
            <a:ext cx="7392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게임의 배경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상태창을 제외한 전체화면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고정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특징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플레이 타임에 따라 배경 변경</a:t>
            </a:r>
            <a:endParaRPr lang="en-US" altLang="ko-KR" dirty="0"/>
          </a:p>
          <a:p>
            <a:r>
              <a:rPr lang="en-US" altLang="ko-KR" dirty="0"/>
              <a:t>	0~2</a:t>
            </a:r>
            <a:r>
              <a:rPr lang="ko-KR" altLang="en-US" dirty="0"/>
              <a:t>분</a:t>
            </a:r>
            <a:r>
              <a:rPr lang="en-US" altLang="ko-KR" dirty="0"/>
              <a:t>		  2</a:t>
            </a:r>
            <a:r>
              <a:rPr lang="ko-KR" altLang="en-US" dirty="0"/>
              <a:t>분</a:t>
            </a:r>
            <a:r>
              <a:rPr lang="en-US" altLang="ko-KR" dirty="0"/>
              <a:t>~3</a:t>
            </a:r>
            <a:r>
              <a:rPr lang="ko-KR" altLang="en-US" dirty="0"/>
              <a:t>분</a:t>
            </a:r>
            <a:r>
              <a:rPr lang="en-US" altLang="ko-KR" dirty="0"/>
              <a:t>	 3</a:t>
            </a:r>
            <a:r>
              <a:rPr lang="ko-KR" altLang="en-US" dirty="0"/>
              <a:t>분 이후로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pic>
        <p:nvPicPr>
          <p:cNvPr id="5" name="그림 4" descr="스크린샷, 직사각형, 사각형, 상징이(가) 표시된 사진&#10;&#10;자동 생성된 설명">
            <a:extLst>
              <a:ext uri="{FF2B5EF4-FFF2-40B4-BE49-F238E27FC236}">
                <a16:creationId xmlns:a16="http://schemas.microsoft.com/office/drawing/2014/main" id="{130BA493-51D4-72C4-0789-E1A8BEBAE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40" y="5301576"/>
            <a:ext cx="1692560" cy="843585"/>
          </a:xfrm>
          <a:prstGeom prst="rect">
            <a:avLst/>
          </a:prstGeom>
        </p:spPr>
      </p:pic>
      <p:pic>
        <p:nvPicPr>
          <p:cNvPr id="7" name="그림 6" descr="직사각형, 노랑, 오렌지, 다채로움이(가) 표시된 사진&#10;&#10;자동 생성된 설명">
            <a:extLst>
              <a:ext uri="{FF2B5EF4-FFF2-40B4-BE49-F238E27FC236}">
                <a16:creationId xmlns:a16="http://schemas.microsoft.com/office/drawing/2014/main" id="{F99F0E18-DA9B-2BCA-3C47-5EF98C4A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75" y="5301576"/>
            <a:ext cx="1692561" cy="846280"/>
          </a:xfrm>
          <a:prstGeom prst="rect">
            <a:avLst/>
          </a:prstGeom>
        </p:spPr>
      </p:pic>
      <p:pic>
        <p:nvPicPr>
          <p:cNvPr id="9" name="그림 8" descr="노랑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DC21DE2-325C-75FC-8CD3-165FFD608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12" y="5304271"/>
            <a:ext cx="1692560" cy="8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아이템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1259175"/>
            <a:ext cx="73928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조건 하에서 생성되는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습득 시 종류에 따라 상태 변화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파괴된 적대적 개체가 있던 위치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종류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HP</a:t>
            </a:r>
            <a:r>
              <a:rPr lang="ko-KR" altLang="en-US" dirty="0"/>
              <a:t>회복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무기 소지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획득</a:t>
            </a:r>
            <a:r>
              <a:rPr lang="en-US" altLang="ko-KR" dirty="0"/>
              <a:t>/</a:t>
            </a:r>
            <a:r>
              <a:rPr lang="ko-KR" altLang="en-US" dirty="0" err="1"/>
              <a:t>미획득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0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순서도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960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504AD-9C66-7056-1FE5-0CAA08FBCD5E}"/>
              </a:ext>
            </a:extLst>
          </p:cNvPr>
          <p:cNvSpPr/>
          <p:nvPr/>
        </p:nvSpPr>
        <p:spPr>
          <a:xfrm>
            <a:off x="4967293" y="226142"/>
            <a:ext cx="2257413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02FA50-F33F-283C-3B26-79A5BE097A4D}"/>
              </a:ext>
            </a:extLst>
          </p:cNvPr>
          <p:cNvSpPr/>
          <p:nvPr/>
        </p:nvSpPr>
        <p:spPr>
          <a:xfrm>
            <a:off x="4621160" y="1347019"/>
            <a:ext cx="2949677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방해물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4345D7-F80D-91DB-FB10-82F9F59B80CD}"/>
              </a:ext>
            </a:extLst>
          </p:cNvPr>
          <p:cNvSpPr/>
          <p:nvPr/>
        </p:nvSpPr>
        <p:spPr>
          <a:xfrm>
            <a:off x="5053778" y="2467896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루프 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314CBA-94D2-43B0-62D0-2F90701086A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012723"/>
            <a:ext cx="1" cy="33429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1AB3D1-E3EC-BCB6-0A8B-2F87FAB49A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8" y="2133600"/>
            <a:ext cx="1" cy="33429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F8D6F-7A14-C624-DD2A-B1C28C10D488}"/>
              </a:ext>
            </a:extLst>
          </p:cNvPr>
          <p:cNvSpPr/>
          <p:nvPr/>
        </p:nvSpPr>
        <p:spPr>
          <a:xfrm>
            <a:off x="6941574" y="3429000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  <a:br>
              <a:rPr lang="en-US" altLang="ko-KR" dirty="0"/>
            </a:b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509FD4-2411-9038-760E-DB076498187B}"/>
              </a:ext>
            </a:extLst>
          </p:cNvPr>
          <p:cNvSpPr/>
          <p:nvPr/>
        </p:nvSpPr>
        <p:spPr>
          <a:xfrm>
            <a:off x="6941574" y="4392560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</a:t>
            </a:r>
            <a:r>
              <a:rPr lang="en-US" altLang="ko-KR" dirty="0"/>
              <a:t>Ai </a:t>
            </a:r>
            <a:r>
              <a:rPr lang="ko-KR" altLang="en-US" dirty="0"/>
              <a:t>업데이트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AA903-3A84-0D7C-6367-52D2A956503C}"/>
              </a:ext>
            </a:extLst>
          </p:cNvPr>
          <p:cNvSpPr/>
          <p:nvPr/>
        </p:nvSpPr>
        <p:spPr>
          <a:xfrm>
            <a:off x="6941573" y="5356120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충돌 감지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3C8E9F-7382-6CE6-EAB6-6889E44EF0A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5998" y="3254477"/>
            <a:ext cx="0" cy="35002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699DD2-35EF-C43F-0C88-8FF7FA7CC47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983794" y="4215581"/>
            <a:ext cx="0" cy="17697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9741BE-C03A-D0C9-597F-C8EB5DAB0C5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7983793" y="5179141"/>
            <a:ext cx="1" cy="17697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719EC79-E8B1-3740-F2FE-7BEECDC8A5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5997" y="3822291"/>
            <a:ext cx="84557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287D3C-3AFF-49BC-3E42-E0BEFB728FCD}"/>
              </a:ext>
            </a:extLst>
          </p:cNvPr>
          <p:cNvSpPr/>
          <p:nvPr/>
        </p:nvSpPr>
        <p:spPr>
          <a:xfrm>
            <a:off x="9237409" y="6068958"/>
            <a:ext cx="1745222" cy="5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체력 업데이트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9562BCC-3D3B-CC37-DF6C-5D57C682C239}"/>
              </a:ext>
            </a:extLst>
          </p:cNvPr>
          <p:cNvCxnSpPr>
            <a:cxnSpLocks/>
            <a:stCxn id="16" idx="3"/>
            <a:endCxn id="35" idx="0"/>
          </p:cNvCxnSpPr>
          <p:nvPr/>
        </p:nvCxnSpPr>
        <p:spPr>
          <a:xfrm>
            <a:off x="9026012" y="5749411"/>
            <a:ext cx="1084008" cy="31954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84FEE1D-E94F-2EFF-5562-765C7B3C017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83793" y="6142701"/>
            <a:ext cx="0" cy="61206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2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07C6AA-2437-1CA9-F5DA-2B0603FF711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095998" y="0"/>
            <a:ext cx="2" cy="572237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A59872-5240-80E6-6E33-F6255F055072}"/>
              </a:ext>
            </a:extLst>
          </p:cNvPr>
          <p:cNvSpPr/>
          <p:nvPr/>
        </p:nvSpPr>
        <p:spPr>
          <a:xfrm>
            <a:off x="6941573" y="176977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획득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7D491C-D30B-2761-EBDF-DF0B98747EEF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>
            <a:off x="7983793" y="963558"/>
            <a:ext cx="0" cy="39329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3C537E-F1C6-0EC0-02AA-0C1F47EFAA46}"/>
              </a:ext>
            </a:extLst>
          </p:cNvPr>
          <p:cNvSpPr/>
          <p:nvPr/>
        </p:nvSpPr>
        <p:spPr>
          <a:xfrm>
            <a:off x="9306234" y="963558"/>
            <a:ext cx="1607572" cy="5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 상태 업데이트</a:t>
            </a:r>
            <a:endParaRPr lang="en-US" altLang="ko-KR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623C45F-D708-31BA-D6E7-06F30EE6814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026012" y="680884"/>
            <a:ext cx="1084008" cy="28267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07E2277-BB93-07EC-32AC-B50BB2491B45}"/>
              </a:ext>
            </a:extLst>
          </p:cNvPr>
          <p:cNvCxnSpPr>
            <a:cxnSpLocks/>
            <a:stCxn id="27" idx="2"/>
            <a:endCxn id="42" idx="3"/>
          </p:cNvCxnSpPr>
          <p:nvPr/>
        </p:nvCxnSpPr>
        <p:spPr>
          <a:xfrm rot="5400000">
            <a:off x="9443884" y="1084006"/>
            <a:ext cx="248265" cy="108400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A5B319-8F6E-1054-CA1A-4D2F1C0FAB3F}"/>
              </a:ext>
            </a:extLst>
          </p:cNvPr>
          <p:cNvCxnSpPr>
            <a:cxnSpLocks/>
          </p:cNvCxnSpPr>
          <p:nvPr/>
        </p:nvCxnSpPr>
        <p:spPr>
          <a:xfrm rot="5400000">
            <a:off x="9448189" y="-259945"/>
            <a:ext cx="259321" cy="1064342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82D54-FF1D-A24F-9651-54F95A5802AB}"/>
              </a:ext>
            </a:extLst>
          </p:cNvPr>
          <p:cNvSpPr/>
          <p:nvPr/>
        </p:nvSpPr>
        <p:spPr>
          <a:xfrm>
            <a:off x="6941573" y="1356852"/>
            <a:ext cx="2084439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제한시간 종료</a:t>
            </a:r>
            <a:endParaRPr lang="en-US" altLang="ko-KR" dirty="0"/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D01BAB35-E549-7499-91AA-26FD26218474}"/>
              </a:ext>
            </a:extLst>
          </p:cNvPr>
          <p:cNvSpPr/>
          <p:nvPr/>
        </p:nvSpPr>
        <p:spPr>
          <a:xfrm>
            <a:off x="6941573" y="2428568"/>
            <a:ext cx="2084439" cy="786581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적을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마리 이상 무시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FB30EC0-C685-3EAD-C839-DA241ABBF93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7983793" y="2143433"/>
            <a:ext cx="0" cy="28513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4265CC3-BDB1-F579-CEEA-3B8E52B68A94}"/>
              </a:ext>
            </a:extLst>
          </p:cNvPr>
          <p:cNvCxnSpPr>
            <a:cxnSpLocks/>
            <a:stCxn id="54" idx="2"/>
            <a:endCxn id="89" idx="3"/>
          </p:cNvCxnSpPr>
          <p:nvPr/>
        </p:nvCxnSpPr>
        <p:spPr>
          <a:xfrm rot="5400000">
            <a:off x="7148591" y="5280464"/>
            <a:ext cx="911316" cy="75908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5F46FA-0338-D314-66DF-E65E64863115}"/>
              </a:ext>
            </a:extLst>
          </p:cNvPr>
          <p:cNvSpPr/>
          <p:nvPr/>
        </p:nvSpPr>
        <p:spPr>
          <a:xfrm>
            <a:off x="10110020" y="2550238"/>
            <a:ext cx="1037304" cy="5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 </a:t>
            </a:r>
            <a:r>
              <a:rPr lang="en-US" altLang="ko-KR" dirty="0"/>
              <a:t>1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266D6D-C270-04C7-10B1-C7E6A53277C5}"/>
              </a:ext>
            </a:extLst>
          </p:cNvPr>
          <p:cNvSpPr/>
          <p:nvPr/>
        </p:nvSpPr>
        <p:spPr>
          <a:xfrm>
            <a:off x="10110020" y="3619493"/>
            <a:ext cx="1037304" cy="5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 </a:t>
            </a:r>
            <a:r>
              <a:rPr lang="en-US" altLang="ko-KR" dirty="0"/>
              <a:t>2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B2919C-74DF-6142-501E-79B41B23237A}"/>
              </a:ext>
            </a:extLst>
          </p:cNvPr>
          <p:cNvSpPr/>
          <p:nvPr/>
        </p:nvSpPr>
        <p:spPr>
          <a:xfrm>
            <a:off x="7465140" y="4666029"/>
            <a:ext cx="1037304" cy="53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 </a:t>
            </a:r>
            <a:r>
              <a:rPr lang="en-US" altLang="ko-KR" dirty="0"/>
              <a:t>3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08DD7C9-4526-3907-A33C-0335AACF8293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 flipV="1">
            <a:off x="9026012" y="2819398"/>
            <a:ext cx="1084008" cy="246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85AC1E-DC98-7BB6-97B9-779C45FFC2DC}"/>
              </a:ext>
            </a:extLst>
          </p:cNvPr>
          <p:cNvSpPr txBox="1"/>
          <p:nvPr/>
        </p:nvSpPr>
        <p:spPr>
          <a:xfrm>
            <a:off x="9193161" y="24285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6706B453-4FAE-EDC5-6D1C-3A36BA95F124}"/>
              </a:ext>
            </a:extLst>
          </p:cNvPr>
          <p:cNvSpPr/>
          <p:nvPr/>
        </p:nvSpPr>
        <p:spPr>
          <a:xfrm>
            <a:off x="6941573" y="3503362"/>
            <a:ext cx="2084439" cy="786581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시민을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명 이상 죽임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A62377D-9078-7FE8-F101-E724B61606C5}"/>
              </a:ext>
            </a:extLst>
          </p:cNvPr>
          <p:cNvCxnSpPr>
            <a:cxnSpLocks/>
            <a:stCxn id="45" idx="2"/>
            <a:endCxn id="68" idx="0"/>
          </p:cNvCxnSpPr>
          <p:nvPr/>
        </p:nvCxnSpPr>
        <p:spPr>
          <a:xfrm>
            <a:off x="7983793" y="3215149"/>
            <a:ext cx="0" cy="28821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4AEECB8-60C0-ED88-6ADB-358D5C825065}"/>
              </a:ext>
            </a:extLst>
          </p:cNvPr>
          <p:cNvSpPr txBox="1"/>
          <p:nvPr/>
        </p:nvSpPr>
        <p:spPr>
          <a:xfrm>
            <a:off x="8026942" y="321514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7A34DF7-4C07-CB44-3950-05FE6EB00680}"/>
              </a:ext>
            </a:extLst>
          </p:cNvPr>
          <p:cNvCxnSpPr>
            <a:cxnSpLocks/>
            <a:stCxn id="68" idx="3"/>
            <a:endCxn id="53" idx="1"/>
          </p:cNvCxnSpPr>
          <p:nvPr/>
        </p:nvCxnSpPr>
        <p:spPr>
          <a:xfrm flipV="1">
            <a:off x="9026012" y="3888653"/>
            <a:ext cx="1084008" cy="8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03A3E10C-656B-F91A-EE25-FBF84F81AD9F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8327307" y="3814298"/>
            <a:ext cx="1957851" cy="264488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0C018AE-68D1-E675-8CE5-8C86085084F3}"/>
              </a:ext>
            </a:extLst>
          </p:cNvPr>
          <p:cNvSpPr txBox="1"/>
          <p:nvPr/>
        </p:nvSpPr>
        <p:spPr>
          <a:xfrm>
            <a:off x="9193161" y="353223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E2AB01-C2D4-D100-A5F2-E41A0A34481A}"/>
              </a:ext>
            </a:extLst>
          </p:cNvPr>
          <p:cNvCxnSpPr>
            <a:cxnSpLocks/>
            <a:stCxn id="68" idx="2"/>
            <a:endCxn id="54" idx="0"/>
          </p:cNvCxnSpPr>
          <p:nvPr/>
        </p:nvCxnSpPr>
        <p:spPr>
          <a:xfrm flipH="1">
            <a:off x="7983792" y="4289943"/>
            <a:ext cx="1" cy="37608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E865EB5-FA12-1574-AAF6-7BCB31DDE1DB}"/>
              </a:ext>
            </a:extLst>
          </p:cNvPr>
          <p:cNvSpPr txBox="1"/>
          <p:nvPr/>
        </p:nvSpPr>
        <p:spPr>
          <a:xfrm>
            <a:off x="8026942" y="429669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B620888-7AFA-513F-DD1E-2CEB08E5D3BF}"/>
              </a:ext>
            </a:extLst>
          </p:cNvPr>
          <p:cNvSpPr/>
          <p:nvPr/>
        </p:nvSpPr>
        <p:spPr>
          <a:xfrm>
            <a:off x="4967293" y="5722374"/>
            <a:ext cx="2257413" cy="786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0C6EDC36-49F8-3552-6306-1F1256C205FE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10628672" y="2819398"/>
            <a:ext cx="518652" cy="3296266"/>
          </a:xfrm>
          <a:prstGeom prst="bentConnector4">
            <a:avLst>
              <a:gd name="adj1" fmla="val -44076"/>
              <a:gd name="adj2" fmla="val 9972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5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객체 단위 데이터 테이블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A3DCFF-001F-ACDF-BB59-FD5E55646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88567"/>
              </p:ext>
            </p:extLst>
          </p:nvPr>
        </p:nvGraphicFramePr>
        <p:xfrm>
          <a:off x="3728217" y="1770380"/>
          <a:ext cx="8127999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2267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4399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30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7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3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적대적 객체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빨강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5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적대적 객체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비적대적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6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파괴불가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54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회복 아이템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9051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아이템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45850"/>
                  </a:ext>
                </a:extLst>
              </a:tr>
              <a:tr h="3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투사체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피해량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7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8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기본 설명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1883-0CAB-FF19-B4C2-B1436807DB96}"/>
              </a:ext>
            </a:extLst>
          </p:cNvPr>
          <p:cNvSpPr txBox="1"/>
          <p:nvPr/>
        </p:nvSpPr>
        <p:spPr>
          <a:xfrm>
            <a:off x="4149213" y="1028343"/>
            <a:ext cx="7600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목표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밤이 되면 괴물이 나오는 마을에 온 당신</a:t>
            </a:r>
            <a:r>
              <a:rPr lang="en-US" altLang="ko-KR" dirty="0"/>
              <a:t>. </a:t>
            </a:r>
            <a:r>
              <a:rPr lang="ko-KR" altLang="en-US" dirty="0"/>
              <a:t>아침이 될 때까지 나오는</a:t>
            </a:r>
            <a:br>
              <a:rPr lang="en-US" altLang="ko-KR" dirty="0"/>
            </a:br>
            <a:r>
              <a:rPr lang="ko-KR" altLang="en-US" dirty="0"/>
              <a:t>괴물들을</a:t>
            </a:r>
            <a:r>
              <a:rPr lang="en-US" altLang="ko-KR" dirty="0"/>
              <a:t> </a:t>
            </a:r>
            <a:r>
              <a:rPr lang="ko-KR" altLang="en-US" dirty="0"/>
              <a:t>쓰러뜨리거나</a:t>
            </a:r>
            <a:r>
              <a:rPr lang="en-US" altLang="ko-KR" dirty="0"/>
              <a:t> </a:t>
            </a:r>
            <a:r>
              <a:rPr lang="ko-KR" altLang="en-US" dirty="0" err="1"/>
              <a:t>그들로부터</a:t>
            </a:r>
            <a:r>
              <a:rPr lang="ko-KR" altLang="en-US" dirty="0"/>
              <a:t> 살아남으세요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플레이 방법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화면의 우측을 향해 움직이며 우측에서 나오는 각종</a:t>
            </a:r>
            <a:br>
              <a:rPr lang="en-US" altLang="ko-KR" dirty="0"/>
            </a:br>
            <a:r>
              <a:rPr lang="ko-KR" altLang="en-US" dirty="0"/>
              <a:t>장애물들을 피하며 일정거리를 도달한다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타임은 약 </a:t>
            </a:r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움직인 거리에 따라 기본적으로 점수가 증가</a:t>
            </a:r>
            <a:r>
              <a:rPr lang="en-US" altLang="ko-KR" dirty="0"/>
              <a:t>(chrome</a:t>
            </a:r>
            <a:r>
              <a:rPr lang="ko-KR" altLang="en-US" dirty="0"/>
              <a:t> </a:t>
            </a:r>
            <a:r>
              <a:rPr lang="en-US" altLang="ko-KR" dirty="0"/>
              <a:t>dino)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조건에 따라 점수 증감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플레이한 방식에 따라 엔딩 변경</a:t>
            </a:r>
            <a:r>
              <a:rPr lang="en-US" altLang="ko-KR" dirty="0"/>
              <a:t>(</a:t>
            </a:r>
            <a:r>
              <a:rPr lang="ko-KR" altLang="en-US" dirty="0"/>
              <a:t>멀티 엔딩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조작키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Z(</a:t>
            </a:r>
            <a:r>
              <a:rPr lang="ko-KR" altLang="en-US" dirty="0"/>
              <a:t>슬라이드</a:t>
            </a:r>
            <a:r>
              <a:rPr lang="en-US" altLang="ko-KR" dirty="0"/>
              <a:t>)		2. X(</a:t>
            </a:r>
            <a:r>
              <a:rPr lang="ko-KR" altLang="en-US" dirty="0"/>
              <a:t>공격</a:t>
            </a:r>
            <a:r>
              <a:rPr lang="en-US" altLang="ko-KR" dirty="0"/>
              <a:t>)		3. C(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160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전역 데이터 테이블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A3DCFF-001F-ACDF-BB59-FD5E55646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97602"/>
              </p:ext>
            </p:extLst>
          </p:nvPr>
        </p:nvGraphicFramePr>
        <p:xfrm>
          <a:off x="3728217" y="2228769"/>
          <a:ext cx="8127999" cy="24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2267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4399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305067"/>
                    </a:ext>
                  </a:extLst>
                </a:gridCol>
              </a:tblGrid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70896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게임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36257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게임 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50428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 제한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남은 게임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3938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 </a:t>
                      </a:r>
                      <a:r>
                        <a:rPr lang="ko-KR" altLang="en-US" dirty="0"/>
                        <a:t>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남은 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60658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남은 무기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9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 화면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베이스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EDE4D82C-ABC6-44ED-A050-13D38BD6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 화면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베이스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EDE4D82C-ABC6-44ED-A050-13D38BD6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EE750589-1520-4481-8811-A9B865320CCA}"/>
              </a:ext>
            </a:extLst>
          </p:cNvPr>
          <p:cNvSpPr/>
          <p:nvPr/>
        </p:nvSpPr>
        <p:spPr>
          <a:xfrm>
            <a:off x="3917098" y="2589937"/>
            <a:ext cx="2011680" cy="2011680"/>
          </a:xfrm>
          <a:prstGeom prst="ellipse">
            <a:avLst/>
          </a:prstGeom>
          <a:solidFill>
            <a:srgbClr val="E71224">
              <a:alpha val="500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D56DD5-67CE-57F2-4500-E88877983D87}"/>
              </a:ext>
            </a:extLst>
          </p:cNvPr>
          <p:cNvSpPr/>
          <p:nvPr/>
        </p:nvSpPr>
        <p:spPr>
          <a:xfrm>
            <a:off x="2792361" y="5014452"/>
            <a:ext cx="2143433" cy="1112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462009-34D2-5C72-09B8-56FD4E600806}"/>
              </a:ext>
            </a:extLst>
          </p:cNvPr>
          <p:cNvCxnSpPr>
            <a:endCxn id="3" idx="0"/>
          </p:cNvCxnSpPr>
          <p:nvPr/>
        </p:nvCxnSpPr>
        <p:spPr>
          <a:xfrm flipH="1">
            <a:off x="3864078" y="4434348"/>
            <a:ext cx="491612" cy="58010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플레이어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56291-CE1B-501E-0737-DECB130720F4}"/>
              </a:ext>
            </a:extLst>
          </p:cNvPr>
          <p:cNvSpPr txBox="1"/>
          <p:nvPr/>
        </p:nvSpPr>
        <p:spPr>
          <a:xfrm>
            <a:off x="4159045" y="511276"/>
            <a:ext cx="7392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조작 및 게임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화면의 좌측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기본이동</a:t>
            </a:r>
            <a:r>
              <a:rPr lang="en-US" altLang="ko-KR" dirty="0"/>
              <a:t>	  2. </a:t>
            </a:r>
            <a:r>
              <a:rPr lang="ko-KR" altLang="en-US" dirty="0"/>
              <a:t>점프</a:t>
            </a:r>
            <a:r>
              <a:rPr lang="en-US" altLang="ko-KR" dirty="0"/>
              <a:t>		3. </a:t>
            </a:r>
            <a:r>
              <a:rPr lang="ko-KR" altLang="en-US" dirty="0"/>
              <a:t>슬라이딩</a:t>
            </a:r>
            <a:r>
              <a:rPr lang="en-US" altLang="ko-KR" dirty="0"/>
              <a:t>	  4. </a:t>
            </a:r>
            <a:r>
              <a:rPr lang="ko-KR" altLang="en-US" dirty="0"/>
              <a:t>피격</a:t>
            </a:r>
            <a:br>
              <a:rPr lang="en-US" altLang="ko-KR" dirty="0"/>
            </a:br>
            <a:r>
              <a:rPr lang="en-US" altLang="ko-KR" dirty="0"/>
              <a:t>						 (?</a:t>
            </a:r>
            <a:r>
              <a:rPr lang="ko-KR" altLang="en-US" dirty="0"/>
              <a:t>초 무적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13" name="그림 12" descr="스크린샷, 원, 예술이(가) 표시된 사진&#10;&#10;자동 생성된 설명">
            <a:extLst>
              <a:ext uri="{FF2B5EF4-FFF2-40B4-BE49-F238E27FC236}">
                <a16:creationId xmlns:a16="http://schemas.microsoft.com/office/drawing/2014/main" id="{3ACCA13E-BA3B-EEBB-7E00-612705B1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73" y="4596715"/>
            <a:ext cx="1211685" cy="1409822"/>
          </a:xfrm>
          <a:prstGeom prst="rect">
            <a:avLst/>
          </a:prstGeom>
        </p:spPr>
      </p:pic>
      <p:pic>
        <p:nvPicPr>
          <p:cNvPr id="16" name="그림 15" descr="스크린샷, 그래픽, 예술이(가) 표시된 사진&#10;&#10;자동 생성된 설명">
            <a:extLst>
              <a:ext uri="{FF2B5EF4-FFF2-40B4-BE49-F238E27FC236}">
                <a16:creationId xmlns:a16="http://schemas.microsoft.com/office/drawing/2014/main" id="{297CB418-1331-D01E-62D8-CC1A9021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69" y="3865131"/>
            <a:ext cx="1242168" cy="2141406"/>
          </a:xfrm>
          <a:prstGeom prst="rect">
            <a:avLst/>
          </a:prstGeom>
        </p:spPr>
      </p:pic>
      <p:pic>
        <p:nvPicPr>
          <p:cNvPr id="21" name="그림 20" descr="스크린샷, 블랙이(가) 표시된 사진&#10;&#10;자동 생성된 설명">
            <a:extLst>
              <a:ext uri="{FF2B5EF4-FFF2-40B4-BE49-F238E27FC236}">
                <a16:creationId xmlns:a16="http://schemas.microsoft.com/office/drawing/2014/main" id="{C83B319F-9EDD-66ED-4633-1926818BD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44" y="4596715"/>
            <a:ext cx="1211685" cy="1409822"/>
          </a:xfrm>
          <a:prstGeom prst="rect">
            <a:avLst/>
          </a:prstGeom>
        </p:spPr>
      </p:pic>
      <p:pic>
        <p:nvPicPr>
          <p:cNvPr id="23" name="그림 22" descr="스크린샷, 그래픽, 원이(가) 표시된 사진&#10;&#10;자동 생성된 설명">
            <a:extLst>
              <a:ext uri="{FF2B5EF4-FFF2-40B4-BE49-F238E27FC236}">
                <a16:creationId xmlns:a16="http://schemas.microsoft.com/office/drawing/2014/main" id="{F954C487-DA15-4A52-E8B5-BC8048C46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48" y="4596715"/>
            <a:ext cx="1211685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플레이 화면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베이스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 descr="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EDE4D82C-ABC6-44ED-A050-13D38BD6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EE750589-1520-4481-8811-A9B865320CCA}"/>
              </a:ext>
            </a:extLst>
          </p:cNvPr>
          <p:cNvSpPr/>
          <p:nvPr/>
        </p:nvSpPr>
        <p:spPr>
          <a:xfrm>
            <a:off x="8970879" y="2941378"/>
            <a:ext cx="2011680" cy="2011680"/>
          </a:xfrm>
          <a:prstGeom prst="ellipse">
            <a:avLst/>
          </a:prstGeom>
          <a:solidFill>
            <a:srgbClr val="E71224">
              <a:alpha val="500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D56DD5-67CE-57F2-4500-E88877983D87}"/>
              </a:ext>
            </a:extLst>
          </p:cNvPr>
          <p:cNvSpPr/>
          <p:nvPr/>
        </p:nvSpPr>
        <p:spPr>
          <a:xfrm>
            <a:off x="9448636" y="1423468"/>
            <a:ext cx="2143433" cy="1112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방해물 개체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462009-34D2-5C72-09B8-56FD4E600806}"/>
              </a:ext>
            </a:extLst>
          </p:cNvPr>
          <p:cNvCxnSpPr>
            <a:cxnSpLocks/>
          </p:cNvCxnSpPr>
          <p:nvPr/>
        </p:nvCxnSpPr>
        <p:spPr>
          <a:xfrm flipV="1">
            <a:off x="10176387" y="2536385"/>
            <a:ext cx="167148" cy="4049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방해물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개체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36B70-1F59-DC34-D80E-6F7429E419B7}"/>
              </a:ext>
            </a:extLst>
          </p:cNvPr>
          <p:cNvSpPr txBox="1"/>
          <p:nvPr/>
        </p:nvSpPr>
        <p:spPr>
          <a:xfrm>
            <a:off x="4032514" y="2782669"/>
            <a:ext cx="7392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종류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적대적 개체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비적대적 개체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파괴불가 개체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7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적대적 개체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566678"/>
            <a:ext cx="73928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플레이어를 공격 및 방해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화면의 우측에서 좌측으로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특징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충돌 혹은 피격 시 체력 감소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빨간색 개체</a:t>
            </a:r>
            <a:r>
              <a:rPr lang="en-US" altLang="ko-KR" dirty="0"/>
              <a:t>(</a:t>
            </a:r>
            <a:r>
              <a:rPr lang="ko-KR" altLang="en-US" dirty="0"/>
              <a:t>파괴 가능</a:t>
            </a:r>
            <a:r>
              <a:rPr lang="en-US" altLang="ko-KR" dirty="0"/>
              <a:t>), </a:t>
            </a:r>
            <a:r>
              <a:rPr lang="ko-KR" altLang="en-US" dirty="0"/>
              <a:t>보라색 개체</a:t>
            </a:r>
            <a:r>
              <a:rPr lang="en-US" altLang="ko-KR" dirty="0"/>
              <a:t>(</a:t>
            </a:r>
            <a:r>
              <a:rPr lang="ko-KR" altLang="en-US" dirty="0"/>
              <a:t>파괴 불가능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공격으로 파괴 가능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파괴 시 추가 점수 획득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낮은 확률로 아이템 등장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비활성화</a:t>
            </a:r>
            <a:r>
              <a:rPr lang="en-US" altLang="ko-KR" dirty="0"/>
              <a:t>)	 2. </a:t>
            </a:r>
            <a:r>
              <a:rPr lang="ko-KR" altLang="en-US" dirty="0"/>
              <a:t>점프</a:t>
            </a:r>
            <a:r>
              <a:rPr lang="en-US" altLang="ko-KR" dirty="0"/>
              <a:t>		 3. </a:t>
            </a:r>
            <a:r>
              <a:rPr lang="ko-KR" altLang="en-US" dirty="0"/>
              <a:t>공격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4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D3DCA-5E44-C581-146B-BC5817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비적대적 개체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73AD-C8E5-AAEE-5060-66B11FDF8B29}"/>
              </a:ext>
            </a:extLst>
          </p:cNvPr>
          <p:cNvSpPr txBox="1"/>
          <p:nvPr/>
        </p:nvSpPr>
        <p:spPr>
          <a:xfrm>
            <a:off x="4032514" y="705177"/>
            <a:ext cx="73928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역할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괴물로부터 도망치는 마을 주민이란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플레이어를 공격하진 않지만 충돌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위치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화면의 우측에서 좌측으로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특징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노란색 개체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충돌 시 체력 감소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공격으로 파괴 가능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파괴 시 점수 감소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상태</a:t>
            </a:r>
            <a:endParaRPr lang="en-US" altLang="ko-KR" sz="24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13849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583</Words>
  <Application>Microsoft Office PowerPoint</Application>
  <PresentationFormat>와이드스크린</PresentationFormat>
  <Paragraphs>214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게임 기획서 (Night Run)</vt:lpstr>
      <vt:lpstr>기본 설명</vt:lpstr>
      <vt:lpstr>플레이 화면 (베이스)</vt:lpstr>
      <vt:lpstr>플레이 화면 (베이스)</vt:lpstr>
      <vt:lpstr>플레이어</vt:lpstr>
      <vt:lpstr>플레이 화면 (베이스)</vt:lpstr>
      <vt:lpstr>방해물 개체</vt:lpstr>
      <vt:lpstr>적대적 개체</vt:lpstr>
      <vt:lpstr>비적대적 개체</vt:lpstr>
      <vt:lpstr>파괴불가 개체</vt:lpstr>
      <vt:lpstr>플레이 화면 (베이스)</vt:lpstr>
      <vt:lpstr>상태창</vt:lpstr>
      <vt:lpstr>플레이 화면 (베이스)</vt:lpstr>
      <vt:lpstr>배경</vt:lpstr>
      <vt:lpstr>아이템</vt:lpstr>
      <vt:lpstr>순서도</vt:lpstr>
      <vt:lpstr>PowerPoint 프레젠테이션</vt:lpstr>
      <vt:lpstr>PowerPoint 프레젠테이션</vt:lpstr>
      <vt:lpstr>객체 단위 데이터 테이블</vt:lpstr>
      <vt:lpstr>전역 데이터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유현욱</dc:creator>
  <cp:lastModifiedBy>유현욱</cp:lastModifiedBy>
  <cp:revision>5</cp:revision>
  <dcterms:created xsi:type="dcterms:W3CDTF">2024-10-13T02:48:08Z</dcterms:created>
  <dcterms:modified xsi:type="dcterms:W3CDTF">2024-10-13T18:45:59Z</dcterms:modified>
</cp:coreProperties>
</file>