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1" r:id="rId3"/>
    <p:sldId id="272" r:id="rId4"/>
    <p:sldId id="294" r:id="rId5"/>
    <p:sldId id="268" r:id="rId6"/>
    <p:sldId id="296" r:id="rId7"/>
    <p:sldId id="297" r:id="rId8"/>
    <p:sldId id="273" r:id="rId9"/>
    <p:sldId id="274" r:id="rId10"/>
    <p:sldId id="295" r:id="rId11"/>
    <p:sldId id="275" r:id="rId12"/>
    <p:sldId id="293" r:id="rId13"/>
    <p:sldId id="276" r:id="rId14"/>
    <p:sldId id="277" r:id="rId15"/>
    <p:sldId id="285" r:id="rId16"/>
    <p:sldId id="284" r:id="rId17"/>
    <p:sldId id="286" r:id="rId18"/>
    <p:sldId id="292" r:id="rId19"/>
    <p:sldId id="289" r:id="rId20"/>
    <p:sldId id="298" r:id="rId21"/>
    <p:sldId id="291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6327"/>
  </p:normalViewPr>
  <p:slideViewPr>
    <p:cSldViewPr>
      <p:cViewPr varScale="1">
        <p:scale>
          <a:sx n="123" d="100"/>
          <a:sy n="123" d="100"/>
        </p:scale>
        <p:origin x="20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6BA83-AC09-E241-B72C-A48FA854D8E9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513D9-DE85-E04F-B08C-99DC3ED6F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56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513D9-DE85-E04F-B08C-99DC3ED6FC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74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513D9-DE85-E04F-B08C-99DC3ED6FC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59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513D9-DE85-E04F-B08C-99DC3ED6FC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7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513D9-DE85-E04F-B08C-99DC3ED6FC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10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513D9-DE85-E04F-B08C-99DC3ED6FC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80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513D9-DE85-E04F-B08C-99DC3ED6FC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42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513D9-DE85-E04F-B08C-99DC3ED6FC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93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513D9-DE85-E04F-B08C-99DC3ED6FC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24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513D9-DE85-E04F-B08C-99DC3ED6FC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18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513D9-DE85-E04F-B08C-99DC3ED6FC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62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513D9-DE85-E04F-B08C-99DC3ED6FC0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9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513D9-DE85-E04F-B08C-99DC3ED6FC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12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 – (Andrew)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513D9-DE85-E04F-B08C-99DC3ED6FC0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740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513D9-DE85-E04F-B08C-99DC3ED6FC0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3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513D9-DE85-E04F-B08C-99DC3ED6FC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8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513D9-DE85-E04F-B08C-99DC3ED6FC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09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513D9-DE85-E04F-B08C-99DC3ED6FC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64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513D9-DE85-E04F-B08C-99DC3ED6FC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15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513D9-DE85-E04F-B08C-99DC3ED6FC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0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 – (Will)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513D9-DE85-E04F-B08C-99DC3ED6FC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75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513D9-DE85-E04F-B08C-99DC3ED6FC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1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ADDE-98E8-4149-84E6-9A28F99CE161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porium.com/media/catalog/product/cache/c687aa7517cf01e65c009f6943c2b1e9/n/a/nao-print_06_4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id="{CB2A3247-D2BD-054D-AE95-FEC20931F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5532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Andrew Nguyen, Bryce George, Colton Homuth, William Ross</a:t>
            </a:r>
          </a:p>
          <a:p>
            <a:endParaRPr lang="en-US" dirty="0"/>
          </a:p>
          <a:p>
            <a:r>
              <a:rPr lang="en-US" dirty="0"/>
              <a:t>Sponsor: Dr. Adham Atyabi</a:t>
            </a:r>
          </a:p>
          <a:p>
            <a:r>
              <a:rPr lang="en-US" dirty="0"/>
              <a:t>Faculty Sponsor: Mr. Bill Michael</a:t>
            </a:r>
          </a:p>
          <a:p>
            <a:endParaRPr lang="en-US" dirty="0"/>
          </a:p>
          <a:p>
            <a:r>
              <a:rPr lang="en-US" dirty="0"/>
              <a:t>February 26, 2021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8F4B78E4-1E05-8348-909F-A98D34688888}"/>
              </a:ext>
            </a:extLst>
          </p:cNvPr>
          <p:cNvSpPr txBox="1">
            <a:spLocks/>
          </p:cNvSpPr>
          <p:nvPr/>
        </p:nvSpPr>
        <p:spPr>
          <a:xfrm>
            <a:off x="685800" y="1447801"/>
            <a:ext cx="7772400" cy="2152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Social Interactivity Mentor for Youth with Autism using the NAO Robot (SIMYAN)</a:t>
            </a:r>
          </a:p>
          <a:p>
            <a:endParaRPr lang="en-US" dirty="0"/>
          </a:p>
          <a:p>
            <a:r>
              <a:rPr lang="en-US" b="1" dirty="0"/>
              <a:t>Design Review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9F28-BD17-3345-B802-33846254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D5FB8-F6C3-9C4B-8306-D8EBC817B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Wireless communication with Jetson Nano</a:t>
            </a:r>
          </a:p>
          <a:p>
            <a:pPr lvl="1"/>
            <a:r>
              <a:rPr lang="en-US" dirty="0"/>
              <a:t>Minimum Transmission Rate: 25 Mbps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card for Jetson Nano</a:t>
            </a:r>
          </a:p>
          <a:p>
            <a:pPr lvl="1"/>
            <a:r>
              <a:rPr lang="en-US" dirty="0"/>
              <a:t>No need for GPU ”backpack”</a:t>
            </a:r>
          </a:p>
          <a:p>
            <a:r>
              <a:rPr lang="en-US" dirty="0"/>
              <a:t>OpenCV for object detection / tracking</a:t>
            </a:r>
          </a:p>
          <a:p>
            <a:pPr lvl="1"/>
            <a:r>
              <a:rPr lang="en-US" dirty="0"/>
              <a:t>Canny Edge Detection</a:t>
            </a:r>
          </a:p>
          <a:p>
            <a:pPr lvl="1"/>
            <a:r>
              <a:rPr lang="en-US" dirty="0"/>
              <a:t>GOTURN</a:t>
            </a:r>
          </a:p>
          <a:p>
            <a:pPr lvl="1"/>
            <a:r>
              <a:rPr lang="en-US" dirty="0"/>
              <a:t>CSRT</a:t>
            </a:r>
          </a:p>
          <a:p>
            <a:r>
              <a:rPr lang="en-US" dirty="0"/>
              <a:t>Kinect integration with SIMYAN only – not strictly required for drawing activity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06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E572-1EF1-6D41-B3B4-ADF784A2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Marker Schematic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58B25A-D1C7-994F-9EFF-67276C248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4592" y="1524000"/>
            <a:ext cx="7754815" cy="280035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28044108-7E51-AD47-8C88-7467D1889185}"/>
              </a:ext>
            </a:extLst>
          </p:cNvPr>
          <p:cNvSpPr/>
          <p:nvPr/>
        </p:nvSpPr>
        <p:spPr>
          <a:xfrm rot="18596886">
            <a:off x="4550654" y="3795727"/>
            <a:ext cx="1493577" cy="3523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4CC184C-B63D-0C4A-9807-82B1EB615A3B}"/>
              </a:ext>
            </a:extLst>
          </p:cNvPr>
          <p:cNvSpPr/>
          <p:nvPr/>
        </p:nvSpPr>
        <p:spPr>
          <a:xfrm rot="13991164">
            <a:off x="3303821" y="3797361"/>
            <a:ext cx="1465520" cy="33041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A309073-F6E8-104F-82D8-DCB5483D6A89}"/>
              </a:ext>
            </a:extLst>
          </p:cNvPr>
          <p:cNvSpPr/>
          <p:nvPr/>
        </p:nvSpPr>
        <p:spPr>
          <a:xfrm>
            <a:off x="3643354" y="4468481"/>
            <a:ext cx="2057400" cy="5334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Rubber Washers</a:t>
            </a:r>
          </a:p>
        </p:txBody>
      </p:sp>
    </p:spTree>
    <p:extLst>
      <p:ext uri="{BB962C8B-B14F-4D97-AF65-F5344CB8AC3E}">
        <p14:creationId xmlns:p14="http://schemas.microsoft.com/office/powerpoint/2010/main" val="2027877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A1A6-DAEF-BB48-B8DE-C008223E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Whiteboard Schematic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A4A27E-3C2D-3D46-82DD-F47DB7FCA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2743200"/>
            <a:ext cx="7128933" cy="3416826"/>
          </a:xfrm>
          <a:prstGeom prst="rect">
            <a:avLst/>
          </a:prstGeom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D93AB5B8-5A17-FE42-B809-3FA55546ED3A}"/>
              </a:ext>
            </a:extLst>
          </p:cNvPr>
          <p:cNvSpPr/>
          <p:nvPr/>
        </p:nvSpPr>
        <p:spPr>
          <a:xfrm>
            <a:off x="3124200" y="2262979"/>
            <a:ext cx="533400" cy="6858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74BAE3A-62BA-414C-A0C5-D7D52BA593F9}"/>
              </a:ext>
            </a:extLst>
          </p:cNvPr>
          <p:cNvSpPr/>
          <p:nvPr/>
        </p:nvSpPr>
        <p:spPr>
          <a:xfrm>
            <a:off x="2362200" y="1752598"/>
            <a:ext cx="2057400" cy="5334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Colored Tape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8562121-CC12-8D42-A85D-15FEF8814432}"/>
              </a:ext>
            </a:extLst>
          </p:cNvPr>
          <p:cNvSpPr/>
          <p:nvPr/>
        </p:nvSpPr>
        <p:spPr>
          <a:xfrm rot="6991685">
            <a:off x="5143807" y="2955751"/>
            <a:ext cx="2314459" cy="4953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093CB7-9F2A-1749-B405-8026ABCB8E20}"/>
              </a:ext>
            </a:extLst>
          </p:cNvPr>
          <p:cNvSpPr/>
          <p:nvPr/>
        </p:nvSpPr>
        <p:spPr>
          <a:xfrm>
            <a:off x="5520267" y="1729579"/>
            <a:ext cx="2480733" cy="533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Whiteboard Surface</a:t>
            </a:r>
          </a:p>
        </p:txBody>
      </p:sp>
    </p:spTree>
    <p:extLst>
      <p:ext uri="{BB962C8B-B14F-4D97-AF65-F5344CB8AC3E}">
        <p14:creationId xmlns:p14="http://schemas.microsoft.com/office/powerpoint/2010/main" val="4096317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31B22-3317-674A-9363-63EED56F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701528" y="2701529"/>
            <a:ext cx="6172200" cy="769142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Software Design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4A1801-25F3-0741-AF3D-14368FBC01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14400"/>
            <a:ext cx="545839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9F3967AC-B440-474F-8B03-2B76D2E7DC47}"/>
              </a:ext>
            </a:extLst>
          </p:cNvPr>
          <p:cNvSpPr/>
          <p:nvPr/>
        </p:nvSpPr>
        <p:spPr>
          <a:xfrm>
            <a:off x="2895600" y="1110850"/>
            <a:ext cx="609600" cy="4572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DD93BDE-D629-1C44-85AB-FB47AC928000}"/>
              </a:ext>
            </a:extLst>
          </p:cNvPr>
          <p:cNvSpPr/>
          <p:nvPr/>
        </p:nvSpPr>
        <p:spPr>
          <a:xfrm>
            <a:off x="1120470" y="692240"/>
            <a:ext cx="1775129" cy="12944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Standalone NAO activities activated within the context of the SIMYAN Master Activity 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EEE1516-0706-DD41-96B3-D168B4986FE6}"/>
              </a:ext>
            </a:extLst>
          </p:cNvPr>
          <p:cNvSpPr/>
          <p:nvPr/>
        </p:nvSpPr>
        <p:spPr>
          <a:xfrm>
            <a:off x="3352800" y="2543409"/>
            <a:ext cx="2667000" cy="275991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EFED97-33F3-804A-B33C-04B64F7AC92E}"/>
              </a:ext>
            </a:extLst>
          </p:cNvPr>
          <p:cNvSpPr/>
          <p:nvPr/>
        </p:nvSpPr>
        <p:spPr>
          <a:xfrm>
            <a:off x="3505200" y="884238"/>
            <a:ext cx="5410200" cy="163036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DB9710E-D905-8747-8D3F-A00B7B7A860E}"/>
              </a:ext>
            </a:extLst>
          </p:cNvPr>
          <p:cNvSpPr/>
          <p:nvPr/>
        </p:nvSpPr>
        <p:spPr>
          <a:xfrm>
            <a:off x="990600" y="2514600"/>
            <a:ext cx="2362200" cy="345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Using STK NAO Interface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DCCB9B9-CFE5-224B-8FA4-712FD111257A}"/>
              </a:ext>
            </a:extLst>
          </p:cNvPr>
          <p:cNvSpPr/>
          <p:nvPr/>
        </p:nvSpPr>
        <p:spPr>
          <a:xfrm>
            <a:off x="2743200" y="3200400"/>
            <a:ext cx="1496337" cy="4572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CAC20AF-5839-9342-85BD-573051FD29E5}"/>
              </a:ext>
            </a:extLst>
          </p:cNvPr>
          <p:cNvSpPr/>
          <p:nvPr/>
        </p:nvSpPr>
        <p:spPr>
          <a:xfrm>
            <a:off x="990600" y="2946778"/>
            <a:ext cx="1752600" cy="129441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Standalone NAO activity which discovers and activates SIMYAN activities</a:t>
            </a:r>
            <a:endParaRPr lang="en-US" sz="1100" dirty="0">
              <a:solidFill>
                <a:schemeClr val="accent4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29A6466-C2F6-A34C-997C-F994B3731A07}"/>
              </a:ext>
            </a:extLst>
          </p:cNvPr>
          <p:cNvSpPr/>
          <p:nvPr/>
        </p:nvSpPr>
        <p:spPr>
          <a:xfrm>
            <a:off x="952500" y="4327495"/>
            <a:ext cx="1752600" cy="98347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NAO Services registered by the SIMYAN Master Activity</a:t>
            </a:r>
            <a:endParaRPr lang="en-US" sz="1000" dirty="0">
              <a:solidFill>
                <a:schemeClr val="accent4"/>
              </a:solidFill>
            </a:endParaRPr>
          </a:p>
        </p:txBody>
      </p:sp>
      <p:sp>
        <p:nvSpPr>
          <p:cNvPr id="7" name="Bent-Up Arrow 6">
            <a:extLst>
              <a:ext uri="{FF2B5EF4-FFF2-40B4-BE49-F238E27FC236}">
                <a16:creationId xmlns:a16="http://schemas.microsoft.com/office/drawing/2014/main" id="{DE2F140A-4774-EC4A-B003-F454A828A6A4}"/>
              </a:ext>
            </a:extLst>
          </p:cNvPr>
          <p:cNvSpPr/>
          <p:nvPr/>
        </p:nvSpPr>
        <p:spPr>
          <a:xfrm>
            <a:off x="2705100" y="3657599"/>
            <a:ext cx="4305300" cy="1281155"/>
          </a:xfrm>
          <a:prstGeom prst="bentUpArrow">
            <a:avLst>
              <a:gd name="adj1" fmla="val 17385"/>
              <a:gd name="adj2" fmla="val 15920"/>
              <a:gd name="adj3" fmla="val 1445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36223F-CA2D-2243-A59F-23476AFEB276}"/>
              </a:ext>
            </a:extLst>
          </p:cNvPr>
          <p:cNvSpPr/>
          <p:nvPr/>
        </p:nvSpPr>
        <p:spPr>
          <a:xfrm>
            <a:off x="5067299" y="3246448"/>
            <a:ext cx="3162301" cy="38814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93C0EF-7D4A-6C4C-9B94-821498379124}"/>
              </a:ext>
            </a:extLst>
          </p:cNvPr>
          <p:cNvSpPr/>
          <p:nvPr/>
        </p:nvSpPr>
        <p:spPr>
          <a:xfrm>
            <a:off x="4239537" y="3269460"/>
            <a:ext cx="767301" cy="275991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61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A71C-5B5A-7F4E-AD77-D1F25592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B7DF-F11D-AD47-A23E-B7D0AD3DC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Development Tools</a:t>
            </a:r>
          </a:p>
          <a:p>
            <a:pPr lvl="1" fontAlgn="base"/>
            <a:r>
              <a:rPr lang="en-US" b="1" i="1" dirty="0"/>
              <a:t>Robot </a:t>
            </a:r>
            <a:r>
              <a:rPr lang="en-US" b="1" i="1" dirty="0" err="1"/>
              <a:t>Jumpstarter</a:t>
            </a:r>
            <a:endParaRPr lang="en-US" b="1" i="1" dirty="0"/>
          </a:p>
          <a:p>
            <a:pPr lvl="2" fontAlgn="base"/>
            <a:r>
              <a:rPr lang="en-US" b="0" i="0" dirty="0"/>
              <a:t>A repository containing NAO/Pepper project templates, utilities for creating named projects using the templates, and ability to add custom templates</a:t>
            </a:r>
          </a:p>
          <a:p>
            <a:pPr lvl="1" fontAlgn="base"/>
            <a:r>
              <a:rPr lang="en-US" b="1" i="1" dirty="0"/>
              <a:t>Studio Tool Kit (STK)</a:t>
            </a:r>
          </a:p>
          <a:p>
            <a:pPr lvl="2" fontAlgn="base"/>
            <a:r>
              <a:rPr lang="en-US" b="0" i="0" dirty="0"/>
              <a:t>A set of python scripts which provide a simplified interface for accessing </a:t>
            </a:r>
            <a:r>
              <a:rPr lang="en-US" b="0" i="0" dirty="0" err="1"/>
              <a:t>NAOqi</a:t>
            </a:r>
            <a:r>
              <a:rPr lang="en-US" b="0" i="0" dirty="0"/>
              <a:t> resources</a:t>
            </a:r>
          </a:p>
          <a:p>
            <a:pPr lvl="1" fontAlgn="base"/>
            <a:r>
              <a:rPr lang="en-US" b="1" i="1" dirty="0" err="1"/>
              <a:t>qibuild</a:t>
            </a:r>
            <a:r>
              <a:rPr lang="en-US" b="1" i="1" dirty="0"/>
              <a:t> </a:t>
            </a:r>
          </a:p>
          <a:p>
            <a:pPr lvl="2" fontAlgn="base"/>
            <a:r>
              <a:rPr lang="en-US" b="0" i="0" dirty="0"/>
              <a:t>A python-based command line package for bootstrapping, building, and deploying packages to the NAO robot</a:t>
            </a:r>
          </a:p>
          <a:p>
            <a:pPr fontAlgn="base"/>
            <a:r>
              <a:rPr lang="en-US" dirty="0"/>
              <a:t>Created, built, and deployed a test Application</a:t>
            </a:r>
          </a:p>
          <a:p>
            <a:pPr lvl="1" fontAlgn="base"/>
            <a:r>
              <a:rPr lang="en-US" dirty="0"/>
              <a:t>Application template from Robot </a:t>
            </a:r>
            <a:r>
              <a:rPr lang="en-US" dirty="0" err="1"/>
              <a:t>Jumpstarter</a:t>
            </a:r>
            <a:endParaRPr lang="en-US" dirty="0"/>
          </a:p>
          <a:p>
            <a:pPr lvl="1" fontAlgn="base"/>
            <a:r>
              <a:rPr lang="en-US" dirty="0"/>
              <a:t>Uses STK</a:t>
            </a:r>
          </a:p>
          <a:p>
            <a:pPr lvl="1" fontAlgn="base"/>
            <a:r>
              <a:rPr lang="en-US" dirty="0"/>
              <a:t>Built and deployed using </a:t>
            </a:r>
            <a:r>
              <a:rPr lang="en-US" dirty="0" err="1"/>
              <a:t>qibuild</a:t>
            </a:r>
            <a:endParaRPr lang="en-US" dirty="0"/>
          </a:p>
          <a:p>
            <a:pPr fontAlgn="base"/>
            <a:r>
              <a:rPr lang="en-US" dirty="0"/>
              <a:t>Core SDK development in progress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9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D592-D61C-034A-8F2C-AFF5849E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758281" y="2758281"/>
            <a:ext cx="6172200" cy="655638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Remaining 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4FFA8E-A149-6A46-BA2B-C29BE13C8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405047"/>
              </p:ext>
            </p:extLst>
          </p:nvPr>
        </p:nvGraphicFramePr>
        <p:xfrm>
          <a:off x="651650" y="-7951"/>
          <a:ext cx="5901550" cy="4184835"/>
        </p:xfrm>
        <a:graphic>
          <a:graphicData uri="http://schemas.openxmlformats.org/drawingml/2006/table">
            <a:tbl>
              <a:tblPr/>
              <a:tblGrid>
                <a:gridCol w="2777350">
                  <a:extLst>
                    <a:ext uri="{9D8B030D-6E8A-4147-A177-3AD203B41FA5}">
                      <a16:colId xmlns:a16="http://schemas.microsoft.com/office/drawing/2014/main" val="896165907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4239457837"/>
                    </a:ext>
                  </a:extLst>
                </a:gridCol>
              </a:tblGrid>
              <a:tr h="8462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</a:rPr>
                        <a:t>Core SDK Development</a:t>
                      </a:r>
                      <a:endParaRPr lang="en-US" sz="1700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 marL="91951" marR="91951" marT="91951" marB="91951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</a:rPr>
                        <a:t>Social Interactive Drawing Module Development</a:t>
                      </a:r>
                      <a:endParaRPr lang="en-US" sz="1700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 marL="91951" marR="91951" marT="91951" marB="91951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729199"/>
                  </a:ext>
                </a:extLst>
              </a:tr>
              <a:tr h="3256648">
                <a:tc>
                  <a:txBody>
                    <a:bodyPr/>
                    <a:lstStyle/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Activities Master Module </a:t>
                      </a:r>
                      <a:r>
                        <a:rPr lang="en-US" sz="1150" b="0" i="1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lang="en-US" sz="1150" b="0" i="1" baseline="30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54330" indent="-171450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itchFamily="2" charset="2"/>
                        <a:buChar char="Ø"/>
                      </a:pPr>
                      <a:r>
                        <a:rPr lang="en-US" sz="1150" b="0" i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Activity Module Loader</a:t>
                      </a:r>
                    </a:p>
                    <a:p>
                      <a:pPr marL="354330" indent="-171450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itchFamily="2" charset="2"/>
                        <a:buChar char="Ø"/>
                      </a:pPr>
                      <a:r>
                        <a:rPr lang="en-US" sz="1150" b="0" i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Activity Module Manager</a:t>
                      </a:r>
                      <a:endParaRPr lang="en-US" sz="115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54330" indent="-171450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itchFamily="2" charset="2"/>
                        <a:buChar char="Ø"/>
                      </a:pPr>
                      <a:r>
                        <a:rPr lang="en-US" sz="1150" b="0" i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Command Recognition Manager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Speech Recognition Resource Module </a:t>
                      </a:r>
                      <a:r>
                        <a:rPr lang="en-US" sz="1150" b="0" i="1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Advanced Motor Control Resource Module </a:t>
                      </a:r>
                      <a:r>
                        <a:rPr lang="en-US" sz="11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Advanced Computer Vision Resource Module </a:t>
                      </a:r>
                      <a:r>
                        <a:rPr lang="en-US" sz="1150" b="0" i="1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CW</a:t>
                      </a:r>
                    </a:p>
                    <a:p>
                      <a:pPr marL="354330" indent="-17145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itchFamily="2" charset="2"/>
                        <a:buChar char="Ø"/>
                      </a:pPr>
                      <a:r>
                        <a:rPr lang="en-US" sz="115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Jetson Nano GPU Integration </a:t>
                      </a:r>
                      <a:r>
                        <a:rPr lang="en-US" sz="1150" b="0" i="1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91951" marR="91951" marT="91951" marB="9195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Drawing Activity Command Recognition </a:t>
                      </a:r>
                      <a:r>
                        <a:rPr lang="en-US" sz="11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Marker Detection </a:t>
                      </a:r>
                      <a:r>
                        <a:rPr lang="en-US" sz="11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Marker Collection </a:t>
                      </a:r>
                      <a:r>
                        <a:rPr lang="en-US" sz="11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Marker Handling </a:t>
                      </a:r>
                      <a:r>
                        <a:rPr lang="en-US" sz="11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Drawing Surface Detection </a:t>
                      </a:r>
                      <a:r>
                        <a:rPr lang="en-US" sz="11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Drawable Object Loader </a:t>
                      </a:r>
                      <a:r>
                        <a:rPr lang="en-US" sz="11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Object Drawing Manager </a:t>
                      </a:r>
                      <a:r>
                        <a:rPr lang="en-US" sz="11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CW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Social Interaction Manager </a:t>
                      </a:r>
                      <a:r>
                        <a:rPr lang="en-US" sz="11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Automated Object Drawing Specification Generator </a:t>
                      </a:r>
                      <a:r>
                        <a:rPr lang="en-US" sz="11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BC</a:t>
                      </a:r>
                      <a:endParaRPr lang="en-US" sz="1150" b="0" baseline="30000" dirty="0">
                        <a:effectLst/>
                      </a:endParaRPr>
                    </a:p>
                  </a:txBody>
                  <a:tcPr marL="91951" marR="91951" marT="91951" marB="9195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92665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6533554-B421-784C-B6B1-1C3A1BD44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CA49360-52AD-1347-8DF1-C19915C1D8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918021"/>
              </p:ext>
            </p:extLst>
          </p:nvPr>
        </p:nvGraphicFramePr>
        <p:xfrm>
          <a:off x="651650" y="4102902"/>
          <a:ext cx="8492350" cy="2188572"/>
        </p:xfrm>
        <a:graphic>
          <a:graphicData uri="http://schemas.openxmlformats.org/drawingml/2006/table">
            <a:tbl>
              <a:tblPr/>
              <a:tblGrid>
                <a:gridCol w="1675285">
                  <a:extLst>
                    <a:ext uri="{9D8B030D-6E8A-4147-A177-3AD203B41FA5}">
                      <a16:colId xmlns:a16="http://schemas.microsoft.com/office/drawing/2014/main" val="2548662630"/>
                    </a:ext>
                  </a:extLst>
                </a:gridCol>
                <a:gridCol w="1632255">
                  <a:extLst>
                    <a:ext uri="{9D8B030D-6E8A-4147-A177-3AD203B41FA5}">
                      <a16:colId xmlns:a16="http://schemas.microsoft.com/office/drawing/2014/main" val="2277666749"/>
                    </a:ext>
                  </a:extLst>
                </a:gridCol>
                <a:gridCol w="1728270">
                  <a:extLst>
                    <a:ext uri="{9D8B030D-6E8A-4147-A177-3AD203B41FA5}">
                      <a16:colId xmlns:a16="http://schemas.microsoft.com/office/drawing/2014/main" val="675907013"/>
                    </a:ext>
                  </a:extLst>
                </a:gridCol>
                <a:gridCol w="1824285">
                  <a:extLst>
                    <a:ext uri="{9D8B030D-6E8A-4147-A177-3AD203B41FA5}">
                      <a16:colId xmlns:a16="http://schemas.microsoft.com/office/drawing/2014/main" val="391181779"/>
                    </a:ext>
                  </a:extLst>
                </a:gridCol>
                <a:gridCol w="1632255">
                  <a:extLst>
                    <a:ext uri="{9D8B030D-6E8A-4147-A177-3AD203B41FA5}">
                      <a16:colId xmlns:a16="http://schemas.microsoft.com/office/drawing/2014/main" val="3031762662"/>
                    </a:ext>
                  </a:extLst>
                </a:gridCol>
              </a:tblGrid>
              <a:tr h="56364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</a:rPr>
                        <a:t>Integration Testing</a:t>
                      </a:r>
                      <a:endParaRPr lang="en-US" sz="1700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 marL="91848" marR="91848" marT="91848" marB="9184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</a:rPr>
                        <a:t>End-to-end 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</a:rPr>
                        <a:t>Testing</a:t>
                      </a:r>
                      <a:endParaRPr lang="en-US" sz="1700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 marL="91848" marR="91848" marT="91848" marB="9184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</a:rPr>
                        <a:t>Final 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</a:rPr>
                        <a:t>Presentation</a:t>
                      </a:r>
                      <a:endParaRPr lang="en-US" sz="1700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 marL="91848" marR="91848" marT="91848" marB="9184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</a:rPr>
                        <a:t>Final Report</a:t>
                      </a:r>
                      <a:endParaRPr lang="en-US" sz="1700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 marL="91848" marR="91848" marT="91848" marB="9184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</a:rPr>
                        <a:t>LEGEND</a:t>
                      </a:r>
                    </a:p>
                  </a:txBody>
                  <a:tcPr marL="91848" marR="91848" marT="91848" marB="9184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659969"/>
                  </a:ext>
                </a:extLst>
              </a:tr>
              <a:tr h="1542100">
                <a:tc>
                  <a:txBody>
                    <a:bodyPr/>
                    <a:lstStyle/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Run Integration Test Cases 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Fix Failures 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Re-Test Failed Cases 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  <a:endParaRPr lang="en-US" sz="1150" b="0" dirty="0">
                        <a:effectLst/>
                      </a:endParaRPr>
                    </a:p>
                  </a:txBody>
                  <a:tcPr marL="91848" marR="91848" marT="91848" marB="9184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Run End-to-end Test Cases 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Fix Failures 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Re-Test Failed Cases 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  <a:endParaRPr lang="en-US" sz="1150" b="0" dirty="0">
                        <a:effectLst/>
                      </a:endParaRPr>
                    </a:p>
                  </a:txBody>
                  <a:tcPr marL="91848" marR="91848" marT="91848" marB="9184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Prepare Final Presentation 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Prepare Demonstration 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Deliver Final Presentation 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  <a:endParaRPr lang="en-US" sz="1150" b="0" dirty="0">
                        <a:effectLst/>
                      </a:endParaRPr>
                    </a:p>
                  </a:txBody>
                  <a:tcPr marL="91848" marR="91848" marT="91848" marB="9184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Prepare Final Report 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Deliver Final Report 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  <a:endParaRPr lang="en-US" sz="1150" b="0" dirty="0">
                        <a:effectLst/>
                      </a:endParaRPr>
                    </a:p>
                  </a:txBody>
                  <a:tcPr marL="91848" marR="91848" marT="91848" marB="9184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50" b="1" dirty="0">
                          <a:effectLst/>
                        </a:rPr>
                        <a:t>* – All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50" b="1" dirty="0">
                          <a:effectLst/>
                        </a:rPr>
                        <a:t>A – Andrew 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50" b="1" dirty="0">
                          <a:effectLst/>
                        </a:rPr>
                        <a:t>B – Bryce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50" b="1" dirty="0">
                          <a:effectLst/>
                        </a:rPr>
                        <a:t>C – Colton 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50" b="1" dirty="0">
                          <a:effectLst/>
                        </a:rPr>
                        <a:t>W – Will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50" b="1" i="1" dirty="0">
                          <a:effectLst/>
                        </a:rPr>
                        <a:t>Italic – In-Progress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dirty="0">
                        <a:effectLst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1" dirty="0">
                          <a:effectLst/>
                        </a:rPr>
                        <a:t>Superscript = Primary Owner(s</a:t>
                      </a:r>
                      <a:r>
                        <a:rPr lang="en-US" sz="1000" b="0" i="1" dirty="0">
                          <a:effectLst/>
                        </a:rPr>
                        <a:t>)</a:t>
                      </a:r>
                      <a:endParaRPr lang="en-US" sz="1200" b="0" i="1" dirty="0">
                        <a:effectLst/>
                      </a:endParaRPr>
                    </a:p>
                  </a:txBody>
                  <a:tcPr marL="91848" marR="91848" marT="91848" marB="9184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64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ED29AD-A60D-154A-8E50-C3D2440D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71672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7C438C-5E2C-4047-A570-D7C3A53744EB}"/>
              </a:ext>
            </a:extLst>
          </p:cNvPr>
          <p:cNvSpPr txBox="1">
            <a:spLocks/>
          </p:cNvSpPr>
          <p:nvPr/>
        </p:nvSpPr>
        <p:spPr>
          <a:xfrm>
            <a:off x="6553200" y="21203"/>
            <a:ext cx="2590800" cy="4081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Changes: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Core SDK Extensions and Social Interactive Drawing Module Extensions Epics Dropped (consistent with scope reductions)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Automated Object Drawing Specification Generator Epic moved to Social Interactive Drawing Module Development</a:t>
            </a:r>
          </a:p>
        </p:txBody>
      </p:sp>
    </p:spTree>
    <p:extLst>
      <p:ext uri="{BB962C8B-B14F-4D97-AF65-F5344CB8AC3E}">
        <p14:creationId xmlns:p14="http://schemas.microsoft.com/office/powerpoint/2010/main" val="3612560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AC9B-86EB-1E48-B677-55A9F88A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743200" y="2743200"/>
            <a:ext cx="6172200" cy="6858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Schedule Updates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C15DB6-95C3-9D44-9441-2628E578AE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0"/>
          <a:ext cx="8458200" cy="6172201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39468637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79668668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07805549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662381388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589016084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50629628"/>
                    </a:ext>
                  </a:extLst>
                </a:gridCol>
              </a:tblGrid>
              <a:tr h="63516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</a:rPr>
                        <a:t>Sprint 1</a:t>
                      </a:r>
                      <a:endParaRPr lang="en-US" sz="2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</a:rPr>
                        <a:t>Sprint 2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</a:rPr>
                        <a:t>Sprint 3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</a:rPr>
                        <a:t>Sprint 4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</a:rPr>
                        <a:t>Sprint 5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20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Sprint 6</a:t>
                      </a: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86865"/>
                  </a:ext>
                </a:extLst>
              </a:tr>
              <a:tr h="54310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Feb 1 - Feb 16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Feb 22 - Mar 5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Mar 8 - Mar 19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Mar 24 - Apr 9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Apr 12 - Apr 23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Apr 26 - May 7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999763"/>
                  </a:ext>
                </a:extLst>
              </a:tr>
              <a:tr h="499393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50022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9579498-383D-B746-AB32-C513088C1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E80427-5A33-3F46-AEAB-A07F4643EF1B}"/>
              </a:ext>
            </a:extLst>
          </p:cNvPr>
          <p:cNvSpPr/>
          <p:nvPr/>
        </p:nvSpPr>
        <p:spPr>
          <a:xfrm>
            <a:off x="685799" y="1247107"/>
            <a:ext cx="2796210" cy="627909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Design Review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240B9-3DDD-7A4E-9AC8-3628947C2CBF}"/>
              </a:ext>
            </a:extLst>
          </p:cNvPr>
          <p:cNvSpPr/>
          <p:nvPr/>
        </p:nvSpPr>
        <p:spPr>
          <a:xfrm>
            <a:off x="714402" y="2133600"/>
            <a:ext cx="2792200" cy="627909"/>
          </a:xfrm>
          <a:prstGeom prst="roundRect">
            <a:avLst/>
          </a:prstGeom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Core SDK Development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952E57A-EAA1-9544-8F67-C0A725B611B4}"/>
              </a:ext>
            </a:extLst>
          </p:cNvPr>
          <p:cNvSpPr/>
          <p:nvPr/>
        </p:nvSpPr>
        <p:spPr>
          <a:xfrm>
            <a:off x="3518800" y="2895600"/>
            <a:ext cx="2792200" cy="1487383"/>
          </a:xfrm>
          <a:prstGeom prst="roundRect">
            <a:avLst/>
          </a:prstGeom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Social Interactive Drawing Module Development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52C5BF9-CBAC-E14B-AA00-12C317748C49}"/>
              </a:ext>
            </a:extLst>
          </p:cNvPr>
          <p:cNvSpPr/>
          <p:nvPr/>
        </p:nvSpPr>
        <p:spPr>
          <a:xfrm>
            <a:off x="6369720" y="4466854"/>
            <a:ext cx="1341517" cy="627909"/>
          </a:xfrm>
          <a:prstGeom prst="roundRect">
            <a:avLst/>
          </a:prstGeom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Integration Testing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703AEBB-6D78-554A-8409-36176E5A5EBA}"/>
              </a:ext>
            </a:extLst>
          </p:cNvPr>
          <p:cNvSpPr/>
          <p:nvPr/>
        </p:nvSpPr>
        <p:spPr>
          <a:xfrm>
            <a:off x="6346138" y="5266541"/>
            <a:ext cx="1354556" cy="869216"/>
          </a:xfrm>
          <a:prstGeom prst="roundRect">
            <a:avLst/>
          </a:prstGeom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End-to-end Testing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64EA153-532F-F447-B9CD-85764B6FE979}"/>
              </a:ext>
            </a:extLst>
          </p:cNvPr>
          <p:cNvSpPr/>
          <p:nvPr/>
        </p:nvSpPr>
        <p:spPr>
          <a:xfrm>
            <a:off x="7766755" y="1256261"/>
            <a:ext cx="1367589" cy="609600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Final Presentation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8700B51-98EA-0946-A554-445075F33354}"/>
              </a:ext>
            </a:extLst>
          </p:cNvPr>
          <p:cNvSpPr/>
          <p:nvPr/>
        </p:nvSpPr>
        <p:spPr>
          <a:xfrm>
            <a:off x="7766755" y="2037014"/>
            <a:ext cx="1336507" cy="627908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Final Report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F7BCA9-2093-E841-AB72-C837C772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51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9E27-612D-884D-B09C-9915B34CD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757458" y="2757458"/>
            <a:ext cx="6172201" cy="65728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Gantt Chart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FD678E5-22DA-5746-A21C-466A12350D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85" y="0"/>
            <a:ext cx="848671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C94AE4C-A70E-3042-9C14-7CE44AE2D64A}"/>
              </a:ext>
            </a:extLst>
          </p:cNvPr>
          <p:cNvSpPr/>
          <p:nvPr/>
        </p:nvSpPr>
        <p:spPr>
          <a:xfrm>
            <a:off x="762000" y="3810000"/>
            <a:ext cx="8510568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2000" dirty="0">
                <a:latin typeface="Arial Black"/>
                <a:cs typeface="Arial Black"/>
              </a:rPr>
              <a:t>Core SDK Development extended through end of Sprint 2 (3/5)</a:t>
            </a:r>
          </a:p>
          <a:p>
            <a:pPr>
              <a:spcAft>
                <a:spcPts val="1600"/>
              </a:spcAft>
            </a:pPr>
            <a:r>
              <a:rPr lang="en-US" sz="2000" dirty="0">
                <a:latin typeface="Arial Black"/>
                <a:cs typeface="Arial Black"/>
              </a:rPr>
              <a:t>Start of Drawing Module Development moved to Sprint 3 (3/8), extended through Sprint 4 (4/9)</a:t>
            </a:r>
          </a:p>
        </p:txBody>
      </p:sp>
    </p:spTree>
    <p:extLst>
      <p:ext uri="{BB962C8B-B14F-4D97-AF65-F5344CB8AC3E}">
        <p14:creationId xmlns:p14="http://schemas.microsoft.com/office/powerpoint/2010/main" val="2664211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8FE0-8961-264E-ACCB-41508987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728119" y="2720828"/>
            <a:ext cx="6172200" cy="715962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Budget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DFAA14-8076-C147-87EC-7D9115D29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06613"/>
              </p:ext>
            </p:extLst>
          </p:nvPr>
        </p:nvGraphicFramePr>
        <p:xfrm>
          <a:off x="715962" y="-1"/>
          <a:ext cx="8428038" cy="616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346">
                  <a:extLst>
                    <a:ext uri="{9D8B030D-6E8A-4147-A177-3AD203B41FA5}">
                      <a16:colId xmlns:a16="http://schemas.microsoft.com/office/drawing/2014/main" val="2096450743"/>
                    </a:ext>
                  </a:extLst>
                </a:gridCol>
                <a:gridCol w="1275292">
                  <a:extLst>
                    <a:ext uri="{9D8B030D-6E8A-4147-A177-3AD203B41FA5}">
                      <a16:colId xmlns:a16="http://schemas.microsoft.com/office/drawing/2014/main" val="569117697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175215704"/>
                    </a:ext>
                  </a:extLst>
                </a:gridCol>
              </a:tblGrid>
              <a:tr h="8490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Cost per Unit ($)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791978"/>
                  </a:ext>
                </a:extLst>
              </a:tr>
              <a:tr h="849060">
                <a:tc>
                  <a:txBody>
                    <a:bodyPr/>
                    <a:lstStyle/>
                    <a:p>
                      <a:r>
                        <a:rPr lang="en-US" sz="2000" dirty="0"/>
                        <a:t>Jetson Nano GPU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 </a:t>
                      </a:r>
                    </a:p>
                    <a:p>
                      <a:pPr algn="ctr"/>
                      <a:r>
                        <a:rPr lang="en-US" sz="2000" dirty="0"/>
                        <a:t>(borrowed from advisor Bill Michael)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040456"/>
                  </a:ext>
                </a:extLst>
              </a:tr>
              <a:tr h="1587372">
                <a:tc>
                  <a:txBody>
                    <a:bodyPr/>
                    <a:lstStyle/>
                    <a:p>
                      <a:r>
                        <a:rPr lang="en-US" sz="2000" dirty="0"/>
                        <a:t>Realtek RTL8187L Chipset 2000mW Wireless USB </a:t>
                      </a:r>
                      <a:r>
                        <a:rPr lang="en-US" sz="2000" dirty="0" err="1"/>
                        <a:t>Wifi</a:t>
                      </a:r>
                      <a:r>
                        <a:rPr lang="en-US" sz="2000" dirty="0"/>
                        <a:t> Adapter 54Mbps Card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568705"/>
                  </a:ext>
                </a:extLst>
              </a:tr>
              <a:tr h="479903">
                <a:tc>
                  <a:txBody>
                    <a:bodyPr/>
                    <a:lstStyle/>
                    <a:p>
                      <a:r>
                        <a:rPr lang="en-US" sz="2000" dirty="0"/>
                        <a:t>Xbox Kinect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993615"/>
                  </a:ext>
                </a:extLst>
              </a:tr>
              <a:tr h="479903">
                <a:tc>
                  <a:txBody>
                    <a:bodyPr/>
                    <a:lstStyle/>
                    <a:p>
                      <a:r>
                        <a:rPr lang="en-US" sz="2000" dirty="0"/>
                        <a:t>Markers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 (provided by team)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074984"/>
                  </a:ext>
                </a:extLst>
              </a:tr>
              <a:tr h="479903">
                <a:tc>
                  <a:txBody>
                    <a:bodyPr/>
                    <a:lstStyle/>
                    <a:p>
                      <a:r>
                        <a:rPr lang="en-US" sz="2000" dirty="0"/>
                        <a:t>Whiteboard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 (provided by team)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149122"/>
                  </a:ext>
                </a:extLst>
              </a:tr>
              <a:tr h="479903">
                <a:tc>
                  <a:txBody>
                    <a:bodyPr/>
                    <a:lstStyle/>
                    <a:p>
                      <a:r>
                        <a:rPr lang="en-US" sz="2000" dirty="0"/>
                        <a:t>Rubber Washers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084530"/>
                  </a:ext>
                </a:extLst>
              </a:tr>
              <a:tr h="479903">
                <a:tc>
                  <a:txBody>
                    <a:bodyPr/>
                    <a:lstStyle/>
                    <a:p>
                      <a:r>
                        <a:rPr lang="en-US" sz="2000" b="1" dirty="0"/>
                        <a:t>Total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622165"/>
                  </a:ext>
                </a:extLst>
              </a:tr>
              <a:tr h="479903">
                <a:tc>
                  <a:txBody>
                    <a:bodyPr/>
                    <a:lstStyle/>
                    <a:p>
                      <a:r>
                        <a:rPr lang="en-US" sz="2000" b="1" dirty="0"/>
                        <a:t>Allowance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586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860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F5A5-D468-F542-9E1E-C0EA761C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44F9-D3A9-9941-B390-DCA8B2B39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419600"/>
          </a:xfrm>
        </p:spPr>
        <p:txBody>
          <a:bodyPr>
            <a:normAutofit/>
          </a:bodyPr>
          <a:lstStyle/>
          <a:p>
            <a:r>
              <a:rPr lang="en-US" sz="2400" dirty="0"/>
              <a:t>Agile Development</a:t>
            </a:r>
          </a:p>
          <a:p>
            <a:r>
              <a:rPr lang="en-US" sz="2400" dirty="0"/>
              <a:t>Test Driven Development</a:t>
            </a:r>
          </a:p>
          <a:p>
            <a:r>
              <a:rPr lang="en-US" sz="2400" dirty="0"/>
              <a:t>System Design and Analysis</a:t>
            </a:r>
          </a:p>
          <a:p>
            <a:pPr lvl="1"/>
            <a:r>
              <a:rPr lang="en-US" sz="2400" dirty="0"/>
              <a:t>Problem Decomposition</a:t>
            </a:r>
          </a:p>
          <a:p>
            <a:pPr lvl="1"/>
            <a:r>
              <a:rPr lang="en-US" sz="2400" dirty="0"/>
              <a:t>Requirement Identification</a:t>
            </a:r>
          </a:p>
          <a:p>
            <a:pPr lvl="1"/>
            <a:r>
              <a:rPr lang="en-US" sz="2400" dirty="0"/>
              <a:t>Architecture</a:t>
            </a:r>
          </a:p>
          <a:p>
            <a:pPr lvl="1"/>
            <a:r>
              <a:rPr lang="en-US" sz="2400" dirty="0"/>
              <a:t>Systems Engineering</a:t>
            </a:r>
          </a:p>
          <a:p>
            <a:r>
              <a:rPr lang="en-US" sz="2400" dirty="0"/>
              <a:t>Machine Learning</a:t>
            </a:r>
          </a:p>
          <a:p>
            <a:pPr lvl="1"/>
            <a:r>
              <a:rPr lang="en-US" sz="2400" dirty="0"/>
              <a:t>Computer Vision</a:t>
            </a:r>
          </a:p>
          <a:p>
            <a:pPr lvl="1"/>
            <a:r>
              <a:rPr lang="en-US" sz="2400" dirty="0"/>
              <a:t>Natural Language Processing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E5F70-ED6B-D44F-ACDB-3765491D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99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Recap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dirty="0"/>
              <a:t>Objective: </a:t>
            </a:r>
          </a:p>
          <a:p>
            <a:pPr marL="0" indent="0" fontAlgn="base">
              <a:buNone/>
            </a:pPr>
            <a:r>
              <a:rPr lang="en-US" dirty="0"/>
              <a:t>Create a framework for the NAO robot to support future implementation of ASD treatment/intervention activities designed by medical professionals and researchers.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Social Interactivity for Youth with Autism using the NAO robot</a:t>
            </a:r>
          </a:p>
          <a:p>
            <a:pPr lvl="1" fontAlgn="base"/>
            <a:r>
              <a:rPr lang="en-US" dirty="0"/>
              <a:t>Core SDK</a:t>
            </a:r>
          </a:p>
          <a:p>
            <a:pPr lvl="2" fontAlgn="base"/>
            <a:r>
              <a:rPr lang="en-US" b="0" i="0" dirty="0"/>
              <a:t>Supports advanced social interactivity behaviors</a:t>
            </a:r>
          </a:p>
          <a:p>
            <a:pPr lvl="2" fontAlgn="base"/>
            <a:r>
              <a:rPr lang="en-US" b="0" i="0" dirty="0"/>
              <a:t>Framework for building Activity Modules</a:t>
            </a:r>
          </a:p>
          <a:p>
            <a:pPr lvl="2" fontAlgn="base"/>
            <a:r>
              <a:rPr lang="en-US" b="0" i="0" dirty="0"/>
              <a:t>Orchestrates Activity Module execution</a:t>
            </a:r>
          </a:p>
          <a:p>
            <a:pPr lvl="1" fontAlgn="base"/>
            <a:r>
              <a:rPr lang="en-US" dirty="0"/>
              <a:t>Social Interactive Drawing Module</a:t>
            </a:r>
          </a:p>
          <a:p>
            <a:pPr lvl="2" fontAlgn="base"/>
            <a:r>
              <a:rPr lang="en-US" b="0" i="0" dirty="0" err="1"/>
              <a:t>PoC</a:t>
            </a:r>
            <a:r>
              <a:rPr lang="en-US" b="0" i="0" dirty="0"/>
              <a:t> Activity Module</a:t>
            </a:r>
          </a:p>
          <a:p>
            <a:pPr lvl="2" fontAlgn="base"/>
            <a:r>
              <a:rPr lang="en-US" b="0" i="0" dirty="0"/>
              <a:t>Guides human subject through a drawing exercise</a:t>
            </a:r>
          </a:p>
          <a:p>
            <a:pPr lvl="2" fontAlgn="base"/>
            <a:r>
              <a:rPr lang="en-US" b="0" i="0" dirty="0"/>
              <a:t>Incorporates social interaction</a:t>
            </a:r>
          </a:p>
          <a:p>
            <a:pPr marL="914400" lvl="2" indent="0" fontAlgn="base">
              <a:buNone/>
            </a:pPr>
            <a:endParaRPr lang="en-US" b="0" i="0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1228A-5CD5-594C-9841-FB4C862A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99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C2B6-C070-354A-87D4-2B064754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E2B44-8DD4-8644-A6A7-4AABA14E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Deliver a solution that is extensible and will expand the existing capabilities of the NAO robot</a:t>
            </a:r>
          </a:p>
          <a:p>
            <a:pPr lvl="1" fontAlgn="base"/>
            <a:r>
              <a:rPr lang="en-US" dirty="0"/>
              <a:t>SIMYAN Core SDK fulfills this goal</a:t>
            </a:r>
          </a:p>
          <a:p>
            <a:pPr fontAlgn="base"/>
            <a:r>
              <a:rPr lang="en-US" dirty="0"/>
              <a:t>Apart from this, we will be using our core SDK to enact a scenario involving drawing with a human</a:t>
            </a:r>
          </a:p>
          <a:p>
            <a:pPr lvl="1" fontAlgn="base"/>
            <a:r>
              <a:rPr lang="en-US" dirty="0"/>
              <a:t>Demonstrate functionality of Core SDK</a:t>
            </a:r>
          </a:p>
          <a:p>
            <a:pPr lvl="1" fontAlgn="base"/>
            <a:r>
              <a:rPr lang="en-US" dirty="0"/>
              <a:t>Demonstrate a situation that will promote social interaction between a human and NAO</a:t>
            </a:r>
          </a:p>
          <a:p>
            <a:pPr fontAlgn="base"/>
            <a:r>
              <a:rPr lang="en-US" dirty="0"/>
              <a:t>Overall, we are supplementing the NAO architecture to make it more powerful and easy-to-use in future endeavors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46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8314-5E73-BD40-80F2-4FB80F23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Any 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5FF05E-32FA-854D-88B4-35E88888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81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1143000"/>
          </a:xfrm>
        </p:spPr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US" dirty="0"/>
              <a:t>Proposal Background</a:t>
            </a:r>
          </a:p>
          <a:p>
            <a:pPr fontAlgn="base"/>
            <a:r>
              <a:rPr lang="en-US" dirty="0"/>
              <a:t>Design Trade-Offs</a:t>
            </a:r>
          </a:p>
          <a:p>
            <a:pPr lvl="1" fontAlgn="base"/>
            <a:r>
              <a:rPr lang="en-US" dirty="0"/>
              <a:t>Hardware</a:t>
            </a:r>
          </a:p>
          <a:p>
            <a:pPr lvl="1" fontAlgn="base"/>
            <a:r>
              <a:rPr lang="en-US" dirty="0"/>
              <a:t>Software</a:t>
            </a:r>
          </a:p>
          <a:p>
            <a:pPr fontAlgn="base"/>
            <a:r>
              <a:rPr lang="en-US" dirty="0"/>
              <a:t>Hardware Selection</a:t>
            </a:r>
          </a:p>
          <a:p>
            <a:pPr fontAlgn="base"/>
            <a:r>
              <a:rPr lang="en-US" dirty="0"/>
              <a:t>Requirements Updates</a:t>
            </a:r>
          </a:p>
          <a:p>
            <a:pPr fontAlgn="base"/>
            <a:r>
              <a:rPr lang="en-US" dirty="0"/>
              <a:t>Design</a:t>
            </a:r>
          </a:p>
          <a:p>
            <a:pPr lvl="1" fontAlgn="base"/>
            <a:r>
              <a:rPr lang="en-US" dirty="0"/>
              <a:t>Schematics and Parts</a:t>
            </a:r>
          </a:p>
          <a:p>
            <a:pPr lvl="1" fontAlgn="base"/>
            <a:r>
              <a:rPr lang="en-US" dirty="0"/>
              <a:t>Software</a:t>
            </a:r>
          </a:p>
          <a:p>
            <a:pPr fontAlgn="base"/>
            <a:r>
              <a:rPr lang="en-US" dirty="0"/>
              <a:t>Software Progress</a:t>
            </a:r>
          </a:p>
          <a:p>
            <a:pPr fontAlgn="base"/>
            <a:r>
              <a:rPr lang="en-US" dirty="0"/>
              <a:t>Project Schedule</a:t>
            </a:r>
          </a:p>
          <a:p>
            <a:pPr lvl="1" fontAlgn="base"/>
            <a:r>
              <a:rPr lang="en-US" dirty="0"/>
              <a:t>Schedule Updates</a:t>
            </a:r>
          </a:p>
          <a:p>
            <a:pPr lvl="1" fontAlgn="base"/>
            <a:r>
              <a:rPr lang="en-US" dirty="0"/>
              <a:t>Remaining Work</a:t>
            </a:r>
          </a:p>
          <a:p>
            <a:pPr lvl="1" fontAlgn="base"/>
            <a:r>
              <a:rPr lang="en-US" dirty="0"/>
              <a:t>Gantt Chart</a:t>
            </a:r>
          </a:p>
          <a:p>
            <a:pPr fontAlgn="base"/>
            <a:r>
              <a:rPr lang="en-US" dirty="0"/>
              <a:t>Budget</a:t>
            </a:r>
          </a:p>
          <a:p>
            <a:pPr fontAlgn="base"/>
            <a:r>
              <a:rPr lang="en-US" dirty="0"/>
              <a:t>Knowledge Integration</a:t>
            </a:r>
          </a:p>
        </p:txBody>
      </p:sp>
      <p:pic>
        <p:nvPicPr>
          <p:cNvPr id="4" name="Picture 3" descr="A picture containing toy, automaton&#10;&#10;Description automatically generated">
            <a:extLst>
              <a:ext uri="{FF2B5EF4-FFF2-40B4-BE49-F238E27FC236}">
                <a16:creationId xmlns:a16="http://schemas.microsoft.com/office/drawing/2014/main" id="{A32B7DBC-41B0-044B-A760-F3068920DD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" r="10581" b="2233"/>
          <a:stretch/>
        </p:blipFill>
        <p:spPr>
          <a:xfrm>
            <a:off x="5306440" y="762000"/>
            <a:ext cx="3581400" cy="5121792"/>
          </a:xfrm>
          <a:prstGeom prst="rect">
            <a:avLst/>
          </a:prstGeom>
          <a:effectLst>
            <a:reflection blurRad="6350" stA="42000" endPos="6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3AC6B9-CDDD-FB46-98DC-2F0146848B17}"/>
              </a:ext>
            </a:extLst>
          </p:cNvPr>
          <p:cNvSpPr txBox="1"/>
          <p:nvPr/>
        </p:nvSpPr>
        <p:spPr>
          <a:xfrm rot="5400000">
            <a:off x="7294101" y="4322215"/>
            <a:ext cx="3401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chemeClr val="bg1">
                    <a:lumMod val="85000"/>
                  </a:schemeClr>
                </a:solidFill>
                <a:latin typeface="DIN Alternate" panose="020B0500000000000000" pitchFamily="34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https://www.eduporium.com/media/catalog/product/cache/c687aa7517cf01e65c009f6943c2b1e9/n/a/nao-print_06_4.png</a:t>
            </a:r>
            <a:r>
              <a:rPr lang="en-US" sz="500" dirty="0">
                <a:solidFill>
                  <a:schemeClr val="bg1">
                    <a:lumMod val="85000"/>
                  </a:schemeClr>
                </a:solidFill>
                <a:latin typeface="DIN Alternate" panose="020B0500000000000000" pitchFamily="34" charset="77"/>
              </a:rPr>
              <a:t> </a:t>
            </a:r>
          </a:p>
          <a:p>
            <a:endParaRPr lang="en-US" sz="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52DDDB-A38F-844A-903B-84DC4B95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29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Background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5300" y="1272428"/>
            <a:ext cx="8153400" cy="2080371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sz="3400" dirty="0"/>
              <a:t>System Design</a:t>
            </a:r>
          </a:p>
          <a:p>
            <a:pPr lvl="1" fontAlgn="base"/>
            <a:r>
              <a:rPr lang="en-US" dirty="0"/>
              <a:t>Hardware System Design </a:t>
            </a:r>
          </a:p>
          <a:p>
            <a:pPr lvl="2" fontAlgn="base"/>
            <a:r>
              <a:rPr lang="en-US" b="0" i="0" dirty="0"/>
              <a:t>Use of Nvidia Jetson Nano to do all real-time image processing </a:t>
            </a:r>
            <a:endParaRPr lang="en-US" sz="1800" b="0" i="0" dirty="0"/>
          </a:p>
          <a:p>
            <a:pPr lvl="2" fontAlgn="base"/>
            <a:r>
              <a:rPr lang="en-US" b="0" i="0" dirty="0"/>
              <a:t>Use of LiDAR depth sensor or Xbox Kinect</a:t>
            </a:r>
          </a:p>
          <a:p>
            <a:pPr lvl="1" fontAlgn="base"/>
            <a:r>
              <a:rPr lang="en-US" dirty="0"/>
              <a:t>Software System Design </a:t>
            </a:r>
          </a:p>
          <a:p>
            <a:pPr lvl="2" fontAlgn="base"/>
            <a:r>
              <a:rPr lang="en-US" sz="2300" b="0" i="0" dirty="0"/>
              <a:t>Using core SDK and existing functionality from </a:t>
            </a:r>
            <a:r>
              <a:rPr lang="en-US" sz="2300" b="0" i="0" dirty="0" err="1"/>
              <a:t>NAOqi</a:t>
            </a:r>
            <a:r>
              <a:rPr lang="en-US" sz="2300" b="0" i="0" dirty="0"/>
              <a:t> framework</a:t>
            </a:r>
          </a:p>
          <a:p>
            <a:pPr lvl="2" fontAlgn="base"/>
            <a:endParaRPr lang="en-US" sz="1800" b="0" i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313842-CD73-F245-83D3-28AF6F60C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230657"/>
            <a:ext cx="6072980" cy="2915030"/>
          </a:xfrm>
          <a:prstGeom prst="rect">
            <a:avLst/>
          </a:prstGeom>
          <a:noFill/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3495B82-AB49-0448-894F-194D8B88857B}"/>
              </a:ext>
            </a:extLst>
          </p:cNvPr>
          <p:cNvSpPr txBox="1">
            <a:spLocks/>
          </p:cNvSpPr>
          <p:nvPr/>
        </p:nvSpPr>
        <p:spPr>
          <a:xfrm>
            <a:off x="5638800" y="3230657"/>
            <a:ext cx="35052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base"/>
            <a:endParaRPr lang="en-US" sz="1800" b="0" i="0" dirty="0"/>
          </a:p>
        </p:txBody>
      </p:sp>
    </p:spTree>
    <p:extLst>
      <p:ext uri="{BB962C8B-B14F-4D97-AF65-F5344CB8AC3E}">
        <p14:creationId xmlns:p14="http://schemas.microsoft.com/office/powerpoint/2010/main" val="3876194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Background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dirty="0"/>
              <a:t>Test Plan</a:t>
            </a:r>
          </a:p>
          <a:p>
            <a:pPr marL="400050" lvl="1" indent="0">
              <a:buNone/>
            </a:pPr>
            <a:r>
              <a:rPr lang="en-US" sz="2000" dirty="0"/>
              <a:t>1. Unit Testing</a:t>
            </a:r>
            <a:endParaRPr lang="en-US" sz="3200" dirty="0"/>
          </a:p>
          <a:p>
            <a:pPr marL="400050" lvl="1" indent="0">
              <a:buNone/>
            </a:pPr>
            <a:r>
              <a:rPr lang="en-US" sz="2000" dirty="0"/>
              <a:t>2. Integration Testing</a:t>
            </a:r>
            <a:endParaRPr lang="en-US" sz="3200" dirty="0"/>
          </a:p>
          <a:p>
            <a:pPr marL="400050" lvl="1" indent="0">
              <a:buNone/>
            </a:pPr>
            <a:r>
              <a:rPr lang="en-US" sz="2000" dirty="0"/>
              <a:t>3. Demonstration Plan</a:t>
            </a:r>
          </a:p>
          <a:p>
            <a:pPr marL="400050" lvl="1" indent="0">
              <a:buNone/>
            </a:pPr>
            <a:endParaRPr lang="en-US" sz="2000" dirty="0"/>
          </a:p>
          <a:p>
            <a:pPr marL="400050" lvl="1" indent="0">
              <a:buNone/>
            </a:pPr>
            <a:endParaRPr lang="en-US" sz="2000" dirty="0"/>
          </a:p>
          <a:p>
            <a:pPr marL="0" indent="0" fontAlgn="base">
              <a:buNone/>
            </a:pPr>
            <a:r>
              <a:rPr lang="en-US" sz="2400" dirty="0"/>
              <a:t>Development Strategy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FC8D21D-7A2B-6E46-959C-E125A7DEE2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5162563"/>
              </p:ext>
            </p:extLst>
          </p:nvPr>
        </p:nvGraphicFramePr>
        <p:xfrm>
          <a:off x="457200" y="4572000"/>
          <a:ext cx="8229600" cy="616071"/>
        </p:xfrm>
        <a:graphic>
          <a:graphicData uri="http://schemas.openxmlformats.org/drawingml/2006/table">
            <a:tbl>
              <a:tblPr/>
              <a:tblGrid>
                <a:gridCol w="2887579">
                  <a:extLst>
                    <a:ext uri="{9D8B030D-6E8A-4147-A177-3AD203B41FA5}">
                      <a16:colId xmlns:a16="http://schemas.microsoft.com/office/drawing/2014/main" val="257702987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348633079"/>
                    </a:ext>
                  </a:extLst>
                </a:gridCol>
                <a:gridCol w="2598821">
                  <a:extLst>
                    <a:ext uri="{9D8B030D-6E8A-4147-A177-3AD203B41FA5}">
                      <a16:colId xmlns:a16="http://schemas.microsoft.com/office/drawing/2014/main" val="3871419653"/>
                    </a:ext>
                  </a:extLst>
                </a:gridCol>
              </a:tblGrid>
              <a:tr h="61607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</a:rPr>
                        <a:t>Agile Development</a:t>
                      </a:r>
                      <a:endParaRPr lang="en-US" sz="1700" b="1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 marL="91951" marR="91951" marT="91951" marB="91951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</a:rPr>
                        <a:t>Test Driven Development</a:t>
                      </a:r>
                      <a:endParaRPr lang="en-US" sz="1700" b="1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 marL="91951" marR="91951" marT="91951" marB="91951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</a:rPr>
                        <a:t>Paired-Programming</a:t>
                      </a:r>
                      <a:endParaRPr lang="en-US" sz="1700" b="1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 marL="91951" marR="91951" marT="91951" marB="91951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03017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1961-5230-7D46-99D8-83106E98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Design Trade-Offs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473BE4-04CA-CE4F-A469-8EC26D3D4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478870"/>
              </p:ext>
            </p:extLst>
          </p:nvPr>
        </p:nvGraphicFramePr>
        <p:xfrm>
          <a:off x="457200" y="1414988"/>
          <a:ext cx="8305801" cy="445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97001785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38063432"/>
                    </a:ext>
                  </a:extLst>
                </a:gridCol>
                <a:gridCol w="3505201">
                  <a:extLst>
                    <a:ext uri="{9D8B030D-6E8A-4147-A177-3AD203B41FA5}">
                      <a16:colId xmlns:a16="http://schemas.microsoft.com/office/drawing/2014/main" val="3884829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Configuration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NAO (no GPU)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NAO + Jetson Nano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66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additional integration needed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Simplifies software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No additional hardware to manage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 handle image processing load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Can handle machine learning workloads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Can handle additional peripheral video/camera inputs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Off-load tasks from NAO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10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Cannot handle sufficient image processing load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Cannot handle additional peripheral video/camera 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Additional integration required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Requires software to function in a distributed system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Adds hardware management concerns (power, bandwidth,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827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621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55C5-D394-724E-927A-301376C0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 Trade-Offs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4029E7C-3CF2-E24F-AEE4-EC7E5B111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607AEAD-3DAB-CE4C-B44D-8C3FC853A8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057943"/>
              </p:ext>
            </p:extLst>
          </p:nvPr>
        </p:nvGraphicFramePr>
        <p:xfrm>
          <a:off x="480391" y="1295400"/>
          <a:ext cx="8229600" cy="445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14251450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12928775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924934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Configuration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Wrap </a:t>
                      </a:r>
                      <a:r>
                        <a:rPr lang="en-US" dirty="0" err="1"/>
                        <a:t>NAOqi</a:t>
                      </a:r>
                      <a:r>
                        <a:rPr lang="en-US" dirty="0"/>
                        <a:t> SDK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Extend </a:t>
                      </a:r>
                      <a:r>
                        <a:rPr lang="en-US" dirty="0" err="1"/>
                        <a:t>NAOqi</a:t>
                      </a:r>
                      <a:r>
                        <a:rPr lang="en-US" dirty="0"/>
                        <a:t> SDK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34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Condense code needed for SIMYAN activity modules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Improve code readability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Decreased team workload</a:t>
                      </a:r>
                    </a:p>
                    <a:p>
                      <a:pPr rtl="0"/>
                      <a:b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Keeping SIMYAN Core SDK simple leaves smaller region for testing and 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90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 the size of the SIMYAN Core SDK </a:t>
                      </a:r>
                    </a:p>
                    <a:p>
                      <a:endParaRPr 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 require development of modules that are not useful beyond current project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modular design</a:t>
                      </a:r>
                    </a:p>
                    <a:p>
                      <a:endParaRPr 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Requires activity implementors to know </a:t>
                      </a:r>
                      <a:r>
                        <a:rPr lang="en-US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NAOqi</a:t>
                      </a: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SDK</a:t>
                      </a:r>
                    </a:p>
                    <a:p>
                      <a:endParaRPr 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Mixing of calls &amp; responsibilities between SIMYAN SDK and </a:t>
                      </a:r>
                      <a:r>
                        <a:rPr lang="en-US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NAOqi</a:t>
                      </a: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SDK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44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65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73CD3-772F-5A4A-BB65-6A80C45C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1E91-6C31-F54A-A6B6-F06F0EE72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02163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Need two additional pieces of hardware for design</a:t>
            </a:r>
          </a:p>
          <a:p>
            <a:pPr lvl="1" fontAlgn="base"/>
            <a:r>
              <a:rPr lang="en-US" dirty="0"/>
              <a:t>A depth sensor to augment NAO’s vision capabilities</a:t>
            </a:r>
          </a:p>
          <a:p>
            <a:pPr lvl="1" fontAlgn="base"/>
            <a:r>
              <a:rPr lang="en-US" dirty="0"/>
              <a:t>A GPU/Developer kit to handle all the image/graphics processing</a:t>
            </a:r>
          </a:p>
          <a:p>
            <a:pPr fontAlgn="base"/>
            <a:r>
              <a:rPr lang="en-US" dirty="0"/>
              <a:t>Selected depth sensor: Xbox Kinect</a:t>
            </a:r>
          </a:p>
          <a:p>
            <a:pPr lvl="1" fontAlgn="base"/>
            <a:r>
              <a:rPr lang="en-US" dirty="0"/>
              <a:t>Existing examples of it being used with NAO robot</a:t>
            </a:r>
          </a:p>
          <a:p>
            <a:pPr lvl="1" fontAlgn="base"/>
            <a:r>
              <a:rPr lang="en-US" dirty="0"/>
              <a:t>Much cheaper than the other options</a:t>
            </a:r>
          </a:p>
          <a:p>
            <a:pPr lvl="1" fontAlgn="base"/>
            <a:r>
              <a:rPr lang="en-US" dirty="0"/>
              <a:t>Will be testing to make sure the Kinect can integrate with NAO and provide additional camera accuracy</a:t>
            </a:r>
          </a:p>
          <a:p>
            <a:pPr fontAlgn="base"/>
            <a:r>
              <a:rPr lang="en-US" dirty="0"/>
              <a:t>Selected GPU: Jetson Nano</a:t>
            </a:r>
          </a:p>
          <a:p>
            <a:pPr lvl="1" fontAlgn="base"/>
            <a:r>
              <a:rPr lang="en-US" dirty="0"/>
              <a:t>Free from advisor Bill Michael</a:t>
            </a:r>
          </a:p>
          <a:p>
            <a:pPr lvl="1" fontAlgn="base"/>
            <a:r>
              <a:rPr lang="en-US" dirty="0"/>
              <a:t>4GB of ram and 128 GPU cores which will allow us to run complex vision detection algorithms</a:t>
            </a:r>
          </a:p>
          <a:p>
            <a:pPr lvl="1" fontAlgn="base"/>
            <a:r>
              <a:rPr lang="en-US" dirty="0"/>
              <a:t>We will be testing GPU using a separate camera feed making sure it can detect objects outside of NAO’s camera initially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26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C71D-E1D4-2346-986E-DF5C98A1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3723B-3BF0-2141-89E4-08541BE30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Eliminated extensions</a:t>
            </a:r>
          </a:p>
          <a:p>
            <a:pPr lvl="1" fontAlgn="base"/>
            <a:r>
              <a:rPr lang="en-US" dirty="0"/>
              <a:t>Most extension features removed </a:t>
            </a:r>
          </a:p>
          <a:p>
            <a:pPr lvl="1" fontAlgn="base"/>
            <a:r>
              <a:rPr lang="en-US" dirty="0"/>
              <a:t>Automated Object Drawing Specification Generator added to core feature set</a:t>
            </a:r>
          </a:p>
          <a:p>
            <a:pPr fontAlgn="base"/>
            <a:r>
              <a:rPr lang="en-US" dirty="0"/>
              <a:t>Reduced robot autonomy</a:t>
            </a:r>
          </a:p>
          <a:p>
            <a:pPr lvl="1" fontAlgn="base"/>
            <a:r>
              <a:rPr lang="en-US" dirty="0"/>
              <a:t>Marker collection</a:t>
            </a:r>
          </a:p>
          <a:p>
            <a:pPr lvl="1" fontAlgn="base"/>
            <a:r>
              <a:rPr lang="en-US" dirty="0"/>
              <a:t>Mobility</a:t>
            </a:r>
          </a:p>
          <a:p>
            <a:pPr fontAlgn="base"/>
            <a:r>
              <a:rPr lang="en-US" dirty="0"/>
              <a:t>Wireless connection to Jetson Nano</a:t>
            </a:r>
          </a:p>
          <a:p>
            <a:pPr lvl="1" fontAlgn="base"/>
            <a:r>
              <a:rPr lang="en-US" dirty="0"/>
              <a:t>Power supply needs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05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783</TotalTime>
  <Words>1246</Words>
  <Application>Microsoft Macintosh PowerPoint</Application>
  <PresentationFormat>On-screen Show (4:3)</PresentationFormat>
  <Paragraphs>349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Calibri</vt:lpstr>
      <vt:lpstr>DIN Alternate</vt:lpstr>
      <vt:lpstr>Wingdings</vt:lpstr>
      <vt:lpstr>uccs-powerpoint-template-2014-cobranded</vt:lpstr>
      <vt:lpstr>PowerPoint Presentation</vt:lpstr>
      <vt:lpstr>Project Recap</vt:lpstr>
      <vt:lpstr>Presentation Overview</vt:lpstr>
      <vt:lpstr>Proposal Background</vt:lpstr>
      <vt:lpstr>Proposal Background</vt:lpstr>
      <vt:lpstr>Hardware Design Trade-Offs</vt:lpstr>
      <vt:lpstr>Software Design Trade-Offs</vt:lpstr>
      <vt:lpstr>Hardware Selection</vt:lpstr>
      <vt:lpstr>Requirements Updates</vt:lpstr>
      <vt:lpstr>Specification Updates</vt:lpstr>
      <vt:lpstr>Marker Schematic</vt:lpstr>
      <vt:lpstr>Whiteboard Schematic</vt:lpstr>
      <vt:lpstr>Software Design</vt:lpstr>
      <vt:lpstr>Software Progress</vt:lpstr>
      <vt:lpstr>Remaining Work</vt:lpstr>
      <vt:lpstr>Schedule Updates</vt:lpstr>
      <vt:lpstr>Gantt Chart</vt:lpstr>
      <vt:lpstr>Budget</vt:lpstr>
      <vt:lpstr>Knowledge Integration</vt:lpstr>
      <vt:lpstr>Conclusion</vt:lpstr>
      <vt:lpstr>Any 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titan.sword.of.god@gmail.com</dc:creator>
  <cp:lastModifiedBy>titan.sword.of.god@gmail.com</cp:lastModifiedBy>
  <cp:revision>46</cp:revision>
  <dcterms:created xsi:type="dcterms:W3CDTF">2021-02-26T01:32:51Z</dcterms:created>
  <dcterms:modified xsi:type="dcterms:W3CDTF">2021-02-26T14:44:37Z</dcterms:modified>
</cp:coreProperties>
</file>