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2" r:id="rId4"/>
    <p:sldId id="264" r:id="rId5"/>
    <p:sldId id="273" r:id="rId6"/>
    <p:sldId id="263" r:id="rId7"/>
    <p:sldId id="261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BBD"/>
    <a:srgbClr val="DEDEDE"/>
    <a:srgbClr val="0F3256"/>
    <a:srgbClr val="EEEEEE"/>
    <a:srgbClr val="F6F6F6"/>
    <a:srgbClr val="415365"/>
    <a:srgbClr val="D5E7FC"/>
    <a:srgbClr val="D2E4FA"/>
    <a:srgbClr val="DC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200064A-C506-4108-B583-93C51037A4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EA5DE6-F45B-409F-AD92-C5488F870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0C266-0EB1-487C-9D82-EA287D5F63E6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644550-39CC-4F1F-98FA-59EE2DCE1C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16B61-388B-4721-A7D4-F6F1127BF2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5EAF4-3F1E-4E61-B436-A92E27D781B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003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04486-4DB4-494F-9AA1-F9950C41A829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23D-5749-4807-9BB1-6BC1C7262F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41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B499-2215-4565-AEDA-5066B82A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A292F-8E32-41AF-A3D6-BD09FC08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03A43-23DD-4529-B2F0-301A5189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B3A8B-8CC9-4905-9BF1-7115487C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8EB95-96C3-4EBC-99AD-C9331002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5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371E-5FE4-4F4A-A971-3D5B6DE4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2931C-8A50-4087-A723-26EB3E10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471A2-6F8D-41AB-B299-8C6BDE53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8C397-7BBB-48C5-8EB1-CA11589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34117-FA42-4270-B1F9-70C0FD05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0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453142-5A00-4CBC-82A2-BBB3E08B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D090C1-8A48-4695-800B-B1CDD3FB0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37E31-EBF2-45C7-A716-F52AB790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922E0-DEAF-4FFC-8E60-B93EC7D9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95FEE-77FA-4912-9D4F-75ED5944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6A79-8060-4A68-A05F-DAFDD255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07A09-E52C-4FA5-94F9-81438743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3BC7F-224C-49F1-83AF-CAE9F1C9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05073-955B-4075-9625-10AD732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B7309-7DB6-4812-BE46-3DDD313C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7DFE7-0076-4385-B702-452D3A1D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060EB-25B8-4BC3-A596-3371BFF6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02DDA-CDAF-4181-96DD-000F00D2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A40E7-D26A-4680-891B-F0CA8CE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224C1-0F32-4BB2-B260-A1FF001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92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2480D-A64C-4B6B-96F6-05330F93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F011-A784-48FB-8F33-2982EC42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A63D61-A115-4806-AC30-43042A6A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F75FE-D3B2-40B9-9F05-237DBEE4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CE0408-79EB-4C0B-8156-59A38CFB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D0739E-DF39-48B2-8F3E-12CFF74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7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DE706-DBB0-4509-A3A6-31721E0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9091-161F-4275-8DA0-6FB1F085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51739C-113B-43EE-9DED-FAA43DCE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FC4189-40CE-46E2-B2EC-028F0B5C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CD0191-5497-41A2-A5D8-96C39AE6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F33F61-DF90-4520-926A-6DEE3E4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0C6D51-5D35-4DFE-8B35-A27769EB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15EAB5-1AA0-4AE0-908F-2779A12F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31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7C4A8-8AD0-4847-BC0C-016CFC4C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8E909-D8E7-4D46-85FB-DC8E3E50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6AAA98-7D55-4174-A949-00674E35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754EA5-F7C6-44A7-9E76-81A2647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3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062A13-B848-4812-85E6-FC4D3C91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095C65-3B8D-4013-A05A-6EBDEE1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8695C3-9EF1-47AD-92D0-1C0903B9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94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065F4-ECBC-4DDB-BA3F-9FE5D903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57BE3-C652-4BCE-BEBB-E9A9070C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2A7004-736E-4ADF-920B-8B3794C1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5FB969-4A3B-4807-8707-F91BF6E3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6AEBD-DBC3-4F60-8C28-0018EA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BCC14-D4B6-48C8-ABF4-18664AF9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73D5A-4D6B-4880-BFAB-B4326B4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C0414F-CE2C-44D5-B9E8-839204BB6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6A2E9-0CBC-4F2B-BEDC-6D67902A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FCEED-E025-4AB0-8E8E-D592F3ED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D6D94B-F257-42C7-9C3D-A5B0E3CC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3E62D6-6385-42FA-AB45-A4D3720F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5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55DB8-FB0C-4C13-BB3F-3DB8AB4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8CD234-E449-4F79-AF40-72062F7A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C2A48-72E9-41AD-8D52-8207C55E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1428-1952-4ED6-9DB2-EFF3CADCDE4D}" type="datetimeFigureOut">
              <a:rPr lang="uk-UA" smtClean="0"/>
              <a:t>16.06.2022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CACB9-88CA-46E0-89EA-03C8CB87E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5FA73-6C16-40E4-821E-D7794AF4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4991-26F9-460C-A099-6A83683A0C3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89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515FB1-E104-4C56-A328-03F7F03690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7534ED5-8D93-41C3-A2A5-6A1C9B802F5E}"/>
              </a:ext>
            </a:extLst>
          </p:cNvPr>
          <p:cNvSpPr/>
          <p:nvPr/>
        </p:nvSpPr>
        <p:spPr>
          <a:xfrm>
            <a:off x="0" y="0"/>
            <a:ext cx="12192000" cy="4989250"/>
          </a:xfrm>
          <a:prstGeom prst="roundRect">
            <a:avLst>
              <a:gd name="adj" fmla="val 435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D031-720D-4C8B-BFE2-8EB1EE8CF81A}"/>
              </a:ext>
            </a:extLst>
          </p:cNvPr>
          <p:cNvSpPr txBox="1"/>
          <p:nvPr/>
        </p:nvSpPr>
        <p:spPr>
          <a:xfrm>
            <a:off x="577049" y="2644170"/>
            <a:ext cx="6974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Розробка телеграм-бота для парсингу соціальних мереж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4A1E9-89B1-4CEF-A689-0169C5E64C71}"/>
              </a:ext>
            </a:extLst>
          </p:cNvPr>
          <p:cNvSpPr txBox="1"/>
          <p:nvPr/>
        </p:nvSpPr>
        <p:spPr>
          <a:xfrm>
            <a:off x="577048" y="659288"/>
            <a:ext cx="6803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КНУ імені Тараса Шевченка</a:t>
            </a:r>
          </a:p>
          <a:p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Факультет комп’ютерних наук та кібернетики</a:t>
            </a:r>
          </a:p>
          <a:p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Кафедра інтелектуальних програмних систем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907DC-7BDA-4657-A078-ECDD6B2C43FE}"/>
              </a:ext>
            </a:extLst>
          </p:cNvPr>
          <p:cNvSpPr txBox="1"/>
          <p:nvPr/>
        </p:nvSpPr>
        <p:spPr>
          <a:xfrm>
            <a:off x="577048" y="5373694"/>
            <a:ext cx="551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Виконав: Липинець Я. В., група ІПС-42</a:t>
            </a:r>
          </a:p>
          <a:p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Науковий керівник: Іванов Є. О.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F5FB080-85FE-4F0D-84CB-2BB903F0F2FF}"/>
              </a:ext>
            </a:extLst>
          </p:cNvPr>
          <p:cNvSpPr/>
          <p:nvPr/>
        </p:nvSpPr>
        <p:spPr>
          <a:xfrm>
            <a:off x="7867790" y="2151839"/>
            <a:ext cx="3353222" cy="3353222"/>
          </a:xfrm>
          <a:prstGeom prst="roundRect">
            <a:avLst/>
          </a:prstGeom>
          <a:solidFill>
            <a:srgbClr val="F6F6F6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F500A12-78B3-4810-B89C-87BCFD08E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40" y="2428223"/>
            <a:ext cx="2720322" cy="27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CCF9EA-8FA8-49B2-A52E-44B9D8D1E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9B7035-65FC-49B6-AB4A-0EABB055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5871" cy="6858000"/>
          </a:xfrm>
          <a:prstGeom prst="roundRect">
            <a:avLst>
              <a:gd name="adj" fmla="val 5871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00698-9571-403C-A245-C76F0CCA1D26}"/>
              </a:ext>
            </a:extLst>
          </p:cNvPr>
          <p:cNvSpPr txBox="1"/>
          <p:nvPr/>
        </p:nvSpPr>
        <p:spPr>
          <a:xfrm>
            <a:off x="6784259" y="3629121"/>
            <a:ext cx="4975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Перехід бота на якісний та потужний сервер дозволить збільшувати кількість користувачів без проблем з навантаженням, а також збільшити кількість авторів для кожного користувача.</a:t>
            </a:r>
          </a:p>
          <a:p>
            <a:endParaRPr lang="uk-UA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uk-UA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При належній підтримці проекту можлива реалізація підтримки більшої кількості соціальних мереж.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8BC3B-F322-479D-B531-BA8C6F14BAD4}"/>
              </a:ext>
            </a:extLst>
          </p:cNvPr>
          <p:cNvSpPr txBox="1"/>
          <p:nvPr/>
        </p:nvSpPr>
        <p:spPr>
          <a:xfrm>
            <a:off x="6784259" y="420640"/>
            <a:ext cx="3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П</a:t>
            </a:r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отенціал і розвиток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EB274F-7E52-4292-8648-BB2C38126A49}"/>
              </a:ext>
            </a:extLst>
          </p:cNvPr>
          <p:cNvSpPr/>
          <p:nvPr/>
        </p:nvSpPr>
        <p:spPr>
          <a:xfrm>
            <a:off x="3683534" y="1322910"/>
            <a:ext cx="6355107" cy="1662655"/>
          </a:xfrm>
          <a:prstGeom prst="roundRect">
            <a:avLst>
              <a:gd name="adj" fmla="val 16797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Оренда серверів</a:t>
            </a:r>
          </a:p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Комерційна модель</a:t>
            </a:r>
          </a:p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Більше соц.мереж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A8445-1EC2-4B9C-89BD-D0F9AEF3A6D2}"/>
              </a:ext>
            </a:extLst>
          </p:cNvPr>
          <p:cNvSpPr txBox="1"/>
          <p:nvPr/>
        </p:nvSpPr>
        <p:spPr>
          <a:xfrm>
            <a:off x="11523306" y="235974"/>
            <a:ext cx="4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97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8A96B3-CEA8-4AFE-AE37-216F35040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6761E0B-DF7E-4629-A3CB-D5D2129F3002}"/>
              </a:ext>
            </a:extLst>
          </p:cNvPr>
          <p:cNvSpPr/>
          <p:nvPr/>
        </p:nvSpPr>
        <p:spPr>
          <a:xfrm>
            <a:off x="3653228" y="2788839"/>
            <a:ext cx="4885544" cy="1280322"/>
          </a:xfrm>
          <a:prstGeom prst="roundRect">
            <a:avLst>
              <a:gd name="adj" fmla="val 2034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Дякую за увагу!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63526D6-7E68-42DF-93B5-D5E147218BE6}"/>
              </a:ext>
            </a:extLst>
          </p:cNvPr>
          <p:cNvCxnSpPr>
            <a:cxnSpLocks/>
          </p:cNvCxnSpPr>
          <p:nvPr/>
        </p:nvCxnSpPr>
        <p:spPr>
          <a:xfrm flipH="1">
            <a:off x="8991600" y="3429000"/>
            <a:ext cx="2794000" cy="0"/>
          </a:xfrm>
          <a:prstGeom prst="line">
            <a:avLst/>
          </a:prstGeom>
          <a:ln>
            <a:solidFill>
              <a:srgbClr val="99AB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78891A4-D491-4057-A215-53D7835FDF03}"/>
              </a:ext>
            </a:extLst>
          </p:cNvPr>
          <p:cNvCxnSpPr>
            <a:cxnSpLocks/>
          </p:cNvCxnSpPr>
          <p:nvPr/>
        </p:nvCxnSpPr>
        <p:spPr>
          <a:xfrm flipH="1">
            <a:off x="447040" y="3423920"/>
            <a:ext cx="2794000" cy="0"/>
          </a:xfrm>
          <a:prstGeom prst="line">
            <a:avLst/>
          </a:prstGeom>
          <a:ln>
            <a:solidFill>
              <a:srgbClr val="99AB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96C84B-5573-408B-A151-7E6E86109E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27C6F-6C4C-4260-8C0A-AFE35F12940A}"/>
              </a:ext>
            </a:extLst>
          </p:cNvPr>
          <p:cNvSpPr txBox="1"/>
          <p:nvPr/>
        </p:nvSpPr>
        <p:spPr>
          <a:xfrm>
            <a:off x="676819" y="692191"/>
            <a:ext cx="423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Мета роботи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2154D-EC33-4C6F-96F0-6D9341D4E39E}"/>
              </a:ext>
            </a:extLst>
          </p:cNvPr>
          <p:cNvSpPr txBox="1"/>
          <p:nvPr/>
        </p:nvSpPr>
        <p:spPr>
          <a:xfrm>
            <a:off x="1203648" y="1490008"/>
            <a:ext cx="8117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Метою роботи</a:t>
            </a:r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є створення телеграм-бота для парсингу інформації з інтернет-джерел з подальшою передачею її у телеграм-спільноти. У якості цільової інформації були обрані публікації з трьох найпопулярніших соціальних мереж: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693DA59-D0C0-4375-8393-E37F9915EE30}"/>
              </a:ext>
            </a:extLst>
          </p:cNvPr>
          <p:cNvCxnSpPr>
            <a:cxnSpLocks/>
          </p:cNvCxnSpPr>
          <p:nvPr/>
        </p:nvCxnSpPr>
        <p:spPr>
          <a:xfrm>
            <a:off x="3209731" y="968571"/>
            <a:ext cx="8192277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3AFB22-10AD-4870-8F2A-B3D348EDCFB0}"/>
              </a:ext>
            </a:extLst>
          </p:cNvPr>
          <p:cNvSpPr txBox="1"/>
          <p:nvPr/>
        </p:nvSpPr>
        <p:spPr>
          <a:xfrm>
            <a:off x="1203648" y="4236214"/>
            <a:ext cx="8117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Основним призначенням </a:t>
            </a:r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бота є відслідковування оновлень бажаної сторінки у соц.мережах шляхом отримання найновішого запису зі сторінки і передачі його у телеграм-канал або групу.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E33332-FA39-4E2C-928A-E242F06C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40" y="3226714"/>
            <a:ext cx="650264" cy="6502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F9DD6EF-8470-4314-A93E-B4E463A4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30" y="3226714"/>
            <a:ext cx="650264" cy="6502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19D7B9F-2688-4E54-98D5-990ED01C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5" y="3226714"/>
            <a:ext cx="650264" cy="650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0E6D66-F50E-4C97-827D-9D6C253976D0}"/>
              </a:ext>
            </a:extLst>
          </p:cNvPr>
          <p:cNvSpPr txBox="1"/>
          <p:nvPr/>
        </p:nvSpPr>
        <p:spPr>
          <a:xfrm>
            <a:off x="3275045" y="3300233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Instagram</a:t>
            </a:r>
            <a:endParaRPr lang="uk-UA" sz="24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D5F55-8165-4DEB-B20E-03894AEB1B58}"/>
              </a:ext>
            </a:extLst>
          </p:cNvPr>
          <p:cNvSpPr txBox="1"/>
          <p:nvPr/>
        </p:nvSpPr>
        <p:spPr>
          <a:xfrm>
            <a:off x="5904418" y="3295343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Facebook</a:t>
            </a:r>
            <a:endParaRPr lang="uk-UA" sz="24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46350-708B-4A7D-A653-82857AA5C7D5}"/>
              </a:ext>
            </a:extLst>
          </p:cNvPr>
          <p:cNvSpPr txBox="1"/>
          <p:nvPr/>
        </p:nvSpPr>
        <p:spPr>
          <a:xfrm>
            <a:off x="8509403" y="3295342"/>
            <a:ext cx="118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Twitter</a:t>
            </a:r>
            <a:endParaRPr lang="uk-UA" sz="24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09DB1B-E85D-4E04-8BED-E1DEB65BE37B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73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12A70D-06A3-416B-83C1-BEC4AB578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11DFE2A-9661-4C57-BDC0-306E2449FF25}"/>
              </a:ext>
            </a:extLst>
          </p:cNvPr>
          <p:cNvSpPr/>
          <p:nvPr/>
        </p:nvSpPr>
        <p:spPr>
          <a:xfrm>
            <a:off x="7231224" y="0"/>
            <a:ext cx="4960775" cy="6858000"/>
          </a:xfrm>
          <a:prstGeom prst="roundRect">
            <a:avLst>
              <a:gd name="adj" fmla="val 435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3F2A7-4B2B-450D-82A8-C230ED7B950E}"/>
              </a:ext>
            </a:extLst>
          </p:cNvPr>
          <p:cNvSpPr txBox="1"/>
          <p:nvPr/>
        </p:nvSpPr>
        <p:spPr>
          <a:xfrm>
            <a:off x="676819" y="692191"/>
            <a:ext cx="244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Актуальність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901D7C-8F6C-4A9B-937A-A83CCA466EF2}"/>
              </a:ext>
            </a:extLst>
          </p:cNvPr>
          <p:cNvCxnSpPr>
            <a:cxnSpLocks/>
          </p:cNvCxnSpPr>
          <p:nvPr/>
        </p:nvCxnSpPr>
        <p:spPr>
          <a:xfrm>
            <a:off x="3340359" y="968571"/>
            <a:ext cx="8061649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FFB063-D2A9-4D73-B126-F4390B26438D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53C12E3-962D-42AE-8130-EEE3201D9E4C}"/>
              </a:ext>
            </a:extLst>
          </p:cNvPr>
          <p:cNvSpPr/>
          <p:nvPr/>
        </p:nvSpPr>
        <p:spPr>
          <a:xfrm>
            <a:off x="1901287" y="1480911"/>
            <a:ext cx="7196060" cy="983327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>
                <a:solidFill>
                  <a:srgbClr val="99ABB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Поширення </a:t>
            </a:r>
            <a:r>
              <a:rPr lang="en-US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Telegram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і потреба у контенті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C78F012-D417-4F07-8A59-CD9778E3DAE7}"/>
              </a:ext>
            </a:extLst>
          </p:cNvPr>
          <p:cNvSpPr/>
          <p:nvPr/>
        </p:nvSpPr>
        <p:spPr>
          <a:xfrm>
            <a:off x="1901286" y="2729738"/>
            <a:ext cx="7196059" cy="983327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>
                <a:solidFill>
                  <a:srgbClr val="99ABB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Бот – це зручно для читачів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30FF0AB-62E7-42CC-8E34-90B713B62310}"/>
              </a:ext>
            </a:extLst>
          </p:cNvPr>
          <p:cNvSpPr/>
          <p:nvPr/>
        </p:nvSpPr>
        <p:spPr>
          <a:xfrm>
            <a:off x="1901286" y="4051440"/>
            <a:ext cx="7196059" cy="983327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>
                <a:solidFill>
                  <a:srgbClr val="99ABB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Спрощення роботи для авторів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1B4EFEA-3CC3-4C89-9E1B-928AD931A50D}"/>
              </a:ext>
            </a:extLst>
          </p:cNvPr>
          <p:cNvSpPr/>
          <p:nvPr/>
        </p:nvSpPr>
        <p:spPr>
          <a:xfrm>
            <a:off x="1901286" y="5300267"/>
            <a:ext cx="7196059" cy="983327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>
                <a:solidFill>
                  <a:srgbClr val="99ABB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</a:t>
            </a:r>
            <a:r>
              <a:rPr lang="en-US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Telegram</a:t>
            </a:r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– це надійна 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38487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6274A-53EF-4D6F-BD36-C0E60B5B4F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42D7042-5EBF-4BC4-A436-CD080B5190F4}"/>
              </a:ext>
            </a:extLst>
          </p:cNvPr>
          <p:cNvSpPr/>
          <p:nvPr/>
        </p:nvSpPr>
        <p:spPr>
          <a:xfrm>
            <a:off x="3962400" y="2197060"/>
            <a:ext cx="1750142" cy="1750142"/>
          </a:xfrm>
          <a:prstGeom prst="roundRect">
            <a:avLst/>
          </a:prstGeom>
          <a:gradFill>
            <a:gsLst>
              <a:gs pos="0">
                <a:srgbClr val="DEDEDE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FE8A3C4-0CE4-4190-BB2D-2FECB8D6A4EC}"/>
              </a:ext>
            </a:extLst>
          </p:cNvPr>
          <p:cNvSpPr/>
          <p:nvPr/>
        </p:nvSpPr>
        <p:spPr>
          <a:xfrm>
            <a:off x="6597444" y="2197060"/>
            <a:ext cx="1750142" cy="1750142"/>
          </a:xfrm>
          <a:prstGeom prst="roundRect">
            <a:avLst/>
          </a:prstGeom>
          <a:gradFill>
            <a:gsLst>
              <a:gs pos="0">
                <a:srgbClr val="DEDEDE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ECB595A-4ABC-4216-BFF8-EFF0F466C3FF}"/>
              </a:ext>
            </a:extLst>
          </p:cNvPr>
          <p:cNvSpPr/>
          <p:nvPr/>
        </p:nvSpPr>
        <p:spPr>
          <a:xfrm>
            <a:off x="1366684" y="2197060"/>
            <a:ext cx="1750142" cy="1750142"/>
          </a:xfrm>
          <a:prstGeom prst="roundRect">
            <a:avLst/>
          </a:prstGeom>
          <a:gradFill flip="none" rotWithShape="1">
            <a:gsLst>
              <a:gs pos="0">
                <a:srgbClr val="DEDEDE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DBADFBD-0E08-4FFA-9C3D-3149D55EFA6F}"/>
              </a:ext>
            </a:extLst>
          </p:cNvPr>
          <p:cNvSpPr/>
          <p:nvPr/>
        </p:nvSpPr>
        <p:spPr>
          <a:xfrm>
            <a:off x="9153832" y="2197060"/>
            <a:ext cx="1750142" cy="1750142"/>
          </a:xfrm>
          <a:prstGeom prst="roundRect">
            <a:avLst/>
          </a:prstGeom>
          <a:gradFill>
            <a:gsLst>
              <a:gs pos="0">
                <a:srgbClr val="DEDEDE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F57A2D4-3DDC-472C-8A50-2E320F963E2C}"/>
              </a:ext>
            </a:extLst>
          </p:cNvPr>
          <p:cNvCxnSpPr>
            <a:cxnSpLocks/>
          </p:cNvCxnSpPr>
          <p:nvPr/>
        </p:nvCxnSpPr>
        <p:spPr>
          <a:xfrm>
            <a:off x="3668960" y="1177362"/>
            <a:ext cx="7782378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1B6CD3-8D46-4A93-B2C7-2669E9BB1CEF}"/>
              </a:ext>
            </a:extLst>
          </p:cNvPr>
          <p:cNvSpPr txBox="1"/>
          <p:nvPr/>
        </p:nvSpPr>
        <p:spPr>
          <a:xfrm>
            <a:off x="740662" y="892798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Інструментарій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C1536-79CF-4E1C-B9F2-6624BDADD7F6}"/>
              </a:ext>
            </a:extLst>
          </p:cNvPr>
          <p:cNvSpPr txBox="1"/>
          <p:nvPr/>
        </p:nvSpPr>
        <p:spPr>
          <a:xfrm>
            <a:off x="1073244" y="4514864"/>
            <a:ext cx="233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Платформа для розробки бота</a:t>
            </a:r>
            <a:r>
              <a:rPr lang="en-US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NodeJS</a:t>
            </a:r>
            <a:endParaRPr lang="uk-UA" sz="20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504338-94A3-43D3-BC77-9F511193F6C4}"/>
              </a:ext>
            </a:extLst>
          </p:cNvPr>
          <p:cNvSpPr txBox="1"/>
          <p:nvPr/>
        </p:nvSpPr>
        <p:spPr>
          <a:xfrm>
            <a:off x="6304004" y="4514864"/>
            <a:ext cx="225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Технологія автоматизації браузера</a:t>
            </a:r>
            <a:endParaRPr lang="en-US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ru-RU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Nightmare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7FEC7-3608-4D1B-B63A-8238DF8A43DC}"/>
              </a:ext>
            </a:extLst>
          </p:cNvPr>
          <p:cNvSpPr txBox="1"/>
          <p:nvPr/>
        </p:nvSpPr>
        <p:spPr>
          <a:xfrm>
            <a:off x="3668960" y="4514864"/>
            <a:ext cx="233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Telegram Bot API</a:t>
            </a:r>
          </a:p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взаємодії з інтерфейсом </a:t>
            </a:r>
            <a:r>
              <a:rPr lang="en-US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Telegram</a:t>
            </a:r>
            <a:endParaRPr lang="uk-UA" sz="20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2D3B8-0823-4B6B-BA14-DE75E301F5D4}"/>
              </a:ext>
            </a:extLst>
          </p:cNvPr>
          <p:cNvSpPr txBox="1"/>
          <p:nvPr/>
        </p:nvSpPr>
        <p:spPr>
          <a:xfrm>
            <a:off x="8860392" y="4516416"/>
            <a:ext cx="233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MySQL</a:t>
            </a:r>
            <a:endParaRPr lang="uk-UA" sz="20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управління</a:t>
            </a:r>
          </a:p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базою даних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DA3590F-7353-4CBA-8C1E-3391D5B5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4" y="2585321"/>
            <a:ext cx="1582179" cy="96784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221688C-913D-42E4-A45C-D537D315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1826" y="2527215"/>
            <a:ext cx="1563490" cy="10840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2C46BE6-304F-4711-A203-EE0892B54EB7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endParaRPr lang="uk-UA">
              <a:solidFill>
                <a:srgbClr val="0F325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BA4BB5C-A93D-478A-AA9C-1B24970D9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08" y="3177352"/>
            <a:ext cx="618854" cy="240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08F02A-B507-42B5-B4E8-FF1DA79EE298}"/>
              </a:ext>
            </a:extLst>
          </p:cNvPr>
          <p:cNvSpPr txBox="1"/>
          <p:nvPr/>
        </p:nvSpPr>
        <p:spPr>
          <a:xfrm>
            <a:off x="6771497" y="2765239"/>
            <a:ext cx="142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Roboto Medium" panose="02000000000000000000" pitchFamily="2" charset="0"/>
                <a:ea typeface="Roboto Medium" panose="02000000000000000000" pitchFamily="2" charset="0"/>
              </a:rPr>
              <a:t>Nightmare</a:t>
            </a:r>
            <a:endParaRPr lang="uk-UA" sz="2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8CF05A-2203-4C37-B97C-8E6C49F71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25" y="2304399"/>
            <a:ext cx="1529692" cy="15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9CC97-6FA4-4575-AB18-759EC21D64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34039-9F19-4673-9AD6-8BD281B05B5F}"/>
              </a:ext>
            </a:extLst>
          </p:cNvPr>
          <p:cNvSpPr txBox="1"/>
          <p:nvPr/>
        </p:nvSpPr>
        <p:spPr>
          <a:xfrm>
            <a:off x="871156" y="2644170"/>
            <a:ext cx="3622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Телеграм-бот для парсингу останніх публікацій зі сторінок у соціальних мережах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2EDC884-8F62-48C0-AD6B-09A5A556035D}"/>
              </a:ext>
            </a:extLst>
          </p:cNvPr>
          <p:cNvSpPr/>
          <p:nvPr/>
        </p:nvSpPr>
        <p:spPr>
          <a:xfrm>
            <a:off x="5365103" y="0"/>
            <a:ext cx="6826897" cy="6858000"/>
          </a:xfrm>
          <a:prstGeom prst="roundRect">
            <a:avLst>
              <a:gd name="adj" fmla="val 435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709F7F-9DA2-493E-A0C4-5868946D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17" y="311318"/>
            <a:ext cx="3586068" cy="6235364"/>
          </a:xfrm>
          <a:prstGeom prst="roundRect">
            <a:avLst>
              <a:gd name="adj" fmla="val 6075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E26A9B6-4C68-402E-9495-724DA8A3F52D}"/>
              </a:ext>
            </a:extLst>
          </p:cNvPr>
          <p:cNvCxnSpPr>
            <a:cxnSpLocks/>
          </p:cNvCxnSpPr>
          <p:nvPr/>
        </p:nvCxnSpPr>
        <p:spPr>
          <a:xfrm>
            <a:off x="627181" y="6186196"/>
            <a:ext cx="4112770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A0E6E2C-58F8-4248-A1CD-2DF23A85CD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97764" y="671803"/>
            <a:ext cx="1642187" cy="1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CB0D7-854E-496C-B314-C3E66DC136D5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  <a:endParaRPr lang="uk-UA">
              <a:solidFill>
                <a:srgbClr val="0F325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B6B70-14D1-47C1-9288-062833EE9DCA}"/>
              </a:ext>
            </a:extLst>
          </p:cNvPr>
          <p:cNvSpPr txBox="1"/>
          <p:nvPr/>
        </p:nvSpPr>
        <p:spPr>
          <a:xfrm>
            <a:off x="627182" y="410193"/>
            <a:ext cx="247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Реалізовано</a:t>
            </a:r>
          </a:p>
        </p:txBody>
      </p:sp>
    </p:spTree>
    <p:extLst>
      <p:ext uri="{BB962C8B-B14F-4D97-AF65-F5344CB8AC3E}">
        <p14:creationId xmlns:p14="http://schemas.microsoft.com/office/powerpoint/2010/main" val="15615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42A389-B7BF-4599-A7B8-0FAD46AC81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620C358-84E1-4B99-B400-14352E19130D}"/>
              </a:ext>
            </a:extLst>
          </p:cNvPr>
          <p:cNvSpPr/>
          <p:nvPr/>
        </p:nvSpPr>
        <p:spPr>
          <a:xfrm>
            <a:off x="0" y="4175760"/>
            <a:ext cx="12192000" cy="2682240"/>
          </a:xfrm>
          <a:prstGeom prst="roundRect">
            <a:avLst>
              <a:gd name="adj" fmla="val 435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07B6A-6B8F-43F5-BCD9-B3886644690B}"/>
              </a:ext>
            </a:extLst>
          </p:cNvPr>
          <p:cNvSpPr txBox="1"/>
          <p:nvPr/>
        </p:nvSpPr>
        <p:spPr>
          <a:xfrm>
            <a:off x="601787" y="268962"/>
            <a:ext cx="614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Як працює реалізований продукт?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C1D00EB-39E5-44AA-96A5-E4BCC9A1057A}"/>
              </a:ext>
            </a:extLst>
          </p:cNvPr>
          <p:cNvSpPr/>
          <p:nvPr/>
        </p:nvSpPr>
        <p:spPr>
          <a:xfrm>
            <a:off x="1587368" y="1061144"/>
            <a:ext cx="2579747" cy="543399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D8E19-3516-40F6-8C71-272D8344E259}"/>
              </a:ext>
            </a:extLst>
          </p:cNvPr>
          <p:cNvSpPr txBox="1"/>
          <p:nvPr/>
        </p:nvSpPr>
        <p:spPr>
          <a:xfrm>
            <a:off x="1734849" y="1122117"/>
            <a:ext cx="2284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Початок роботи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8A6ADE9-4CF2-4225-8A48-6F84E9B7352D}"/>
              </a:ext>
            </a:extLst>
          </p:cNvPr>
          <p:cNvSpPr/>
          <p:nvPr/>
        </p:nvSpPr>
        <p:spPr>
          <a:xfrm>
            <a:off x="8024884" y="1061144"/>
            <a:ext cx="2579747" cy="543399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E0300-7207-4ABB-AA7F-5EB4F6509C69}"/>
              </a:ext>
            </a:extLst>
          </p:cNvPr>
          <p:cNvSpPr txBox="1"/>
          <p:nvPr/>
        </p:nvSpPr>
        <p:spPr>
          <a:xfrm>
            <a:off x="8122881" y="1117399"/>
            <a:ext cx="2383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Вибір автора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3375FC6-9118-4512-808B-4828B9C4D094}"/>
              </a:ext>
            </a:extLst>
          </p:cNvPr>
          <p:cNvSpPr/>
          <p:nvPr/>
        </p:nvSpPr>
        <p:spPr>
          <a:xfrm>
            <a:off x="4806126" y="1061144"/>
            <a:ext cx="2579747" cy="543399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DF845-9554-4B1C-B321-42FD54D2367B}"/>
              </a:ext>
            </a:extLst>
          </p:cNvPr>
          <p:cNvSpPr txBox="1"/>
          <p:nvPr/>
        </p:nvSpPr>
        <p:spPr>
          <a:xfrm>
            <a:off x="4820409" y="1112076"/>
            <a:ext cx="2579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Вибір соц. мережі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91A206-E401-4D50-8D84-E7D03B89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68" y="1899158"/>
            <a:ext cx="2579747" cy="4664226"/>
          </a:xfrm>
          <a:prstGeom prst="roundRect">
            <a:avLst>
              <a:gd name="adj" fmla="val 8003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  <a:softEdge rad="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B234DBE-2AF2-40B8-BA3C-20EA9859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87" y="1899158"/>
            <a:ext cx="2675391" cy="4664226"/>
          </a:xfrm>
          <a:prstGeom prst="roundRect">
            <a:avLst>
              <a:gd name="adj" fmla="val 7838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B37DD7-EEBE-40FD-9A06-7E546A74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884" y="1899158"/>
            <a:ext cx="2695737" cy="4664226"/>
          </a:xfrm>
          <a:prstGeom prst="roundRect">
            <a:avLst>
              <a:gd name="adj" fmla="val 7622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E7E964-EAEF-4220-9E34-BD6E8F098C14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endParaRPr lang="uk-UA">
              <a:solidFill>
                <a:srgbClr val="0F325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42A389-B7BF-4599-A7B8-0FAD46AC81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620C358-84E1-4B99-B400-14352E19130D}"/>
              </a:ext>
            </a:extLst>
          </p:cNvPr>
          <p:cNvSpPr/>
          <p:nvPr/>
        </p:nvSpPr>
        <p:spPr>
          <a:xfrm>
            <a:off x="0" y="4175760"/>
            <a:ext cx="12192000" cy="2682240"/>
          </a:xfrm>
          <a:prstGeom prst="roundRect">
            <a:avLst>
              <a:gd name="adj" fmla="val 435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07B6A-6B8F-43F5-BCD9-B3886644690B}"/>
              </a:ext>
            </a:extLst>
          </p:cNvPr>
          <p:cNvSpPr txBox="1"/>
          <p:nvPr/>
        </p:nvSpPr>
        <p:spPr>
          <a:xfrm>
            <a:off x="3174497" y="276797"/>
            <a:ext cx="58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Додавання і робота з групами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605C674-C79E-4E07-AAE9-669C3AA2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7" y="1476923"/>
            <a:ext cx="2251869" cy="3904154"/>
          </a:xfrm>
          <a:prstGeom prst="roundRect">
            <a:avLst>
              <a:gd name="adj" fmla="val 7640"/>
            </a:avLst>
          </a:prstGeo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A9B5753-29E3-45EC-AEE8-DCACD9E2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0" y="1730818"/>
            <a:ext cx="4505379" cy="3396363"/>
          </a:xfrm>
          <a:prstGeom prst="roundRect">
            <a:avLst>
              <a:gd name="adj" fmla="val 5000"/>
            </a:avLst>
          </a:prstGeo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634DF3D-91FB-41D6-B7C3-9FEA74236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18" y="1476923"/>
            <a:ext cx="2248523" cy="3897133"/>
          </a:xfrm>
          <a:prstGeom prst="roundRect">
            <a:avLst>
              <a:gd name="adj" fmla="val 6726"/>
            </a:avLst>
          </a:prstGeo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10ED460-2745-488A-8577-51001F137BA1}"/>
              </a:ext>
            </a:extLst>
          </p:cNvPr>
          <p:cNvSpPr/>
          <p:nvPr/>
        </p:nvSpPr>
        <p:spPr>
          <a:xfrm>
            <a:off x="371917" y="1215313"/>
            <a:ext cx="548640" cy="5232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rgbClr val="41536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A6FD8FE6-ECE4-4A95-B992-6DDD545F8594}"/>
              </a:ext>
            </a:extLst>
          </p:cNvPr>
          <p:cNvSpPr/>
          <p:nvPr/>
        </p:nvSpPr>
        <p:spPr>
          <a:xfrm>
            <a:off x="3577075" y="1476923"/>
            <a:ext cx="548640" cy="5232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rgbClr val="41536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D25F8AD1-A3BB-4F1B-889F-1A1DD54DD44B}"/>
              </a:ext>
            </a:extLst>
          </p:cNvPr>
          <p:cNvSpPr/>
          <p:nvPr/>
        </p:nvSpPr>
        <p:spPr>
          <a:xfrm>
            <a:off x="9017498" y="1222334"/>
            <a:ext cx="548640" cy="5232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rgbClr val="41536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BCBA1-7D26-43D5-B2C1-E7C03DCD87A3}"/>
              </a:ext>
            </a:extLst>
          </p:cNvPr>
          <p:cNvSpPr txBox="1"/>
          <p:nvPr/>
        </p:nvSpPr>
        <p:spPr>
          <a:xfrm>
            <a:off x="205529" y="5609213"/>
            <a:ext cx="3133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>
                <a:solidFill>
                  <a:srgbClr val="41536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Додавання бота</a:t>
            </a:r>
          </a:p>
          <a:p>
            <a:pPr algn="ctr"/>
            <a:r>
              <a:rPr lang="uk-UA" sz="2000">
                <a:solidFill>
                  <a:srgbClr val="41536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у групу або канал</a:t>
            </a:r>
          </a:p>
          <a:p>
            <a:pPr algn="ctr"/>
            <a:r>
              <a:rPr lang="uk-UA" sz="2000">
                <a:solidFill>
                  <a:srgbClr val="41536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як адміністратора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D5575-B2C7-4C78-BAFE-37C7E57DA700}"/>
              </a:ext>
            </a:extLst>
          </p:cNvPr>
          <p:cNvSpPr txBox="1"/>
          <p:nvPr/>
        </p:nvSpPr>
        <p:spPr>
          <a:xfrm>
            <a:off x="4529355" y="5516880"/>
            <a:ext cx="313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>
                <a:solidFill>
                  <a:srgbClr val="41536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Емуляція дій користувача у браузері для отримання найновішого запису обраного автора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D49B58-0758-47C3-A24E-63771F3A7F32}"/>
              </a:ext>
            </a:extLst>
          </p:cNvPr>
          <p:cNvSpPr txBox="1"/>
          <p:nvPr/>
        </p:nvSpPr>
        <p:spPr>
          <a:xfrm>
            <a:off x="8853188" y="5609213"/>
            <a:ext cx="313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>
                <a:solidFill>
                  <a:srgbClr val="41536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Публікація отриманого запису автора у канал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B335707-DCD6-4563-BF1E-DADC7BCC2C8D}"/>
              </a:ext>
            </a:extLst>
          </p:cNvPr>
          <p:cNvCxnSpPr>
            <a:cxnSpLocks/>
          </p:cNvCxnSpPr>
          <p:nvPr/>
        </p:nvCxnSpPr>
        <p:spPr>
          <a:xfrm>
            <a:off x="465358" y="990550"/>
            <a:ext cx="11261283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9FFC62-5309-4714-BEA3-6829DCF8F034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7</a:t>
            </a:r>
            <a:endParaRPr lang="uk-UA">
              <a:solidFill>
                <a:srgbClr val="0F325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1E51F6-2B9B-49A9-AFAE-75BA2E211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C65383A-DFC6-4100-82DD-35C8E1DC649B}"/>
              </a:ext>
            </a:extLst>
          </p:cNvPr>
          <p:cNvSpPr/>
          <p:nvPr/>
        </p:nvSpPr>
        <p:spPr>
          <a:xfrm>
            <a:off x="0" y="0"/>
            <a:ext cx="12192000" cy="2682240"/>
          </a:xfrm>
          <a:prstGeom prst="roundRect">
            <a:avLst>
              <a:gd name="adj" fmla="val 435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5ED1F-FCC7-4B33-9238-CC51EED3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48" y="974455"/>
            <a:ext cx="2811115" cy="4885169"/>
          </a:xfrm>
          <a:prstGeom prst="roundRect">
            <a:avLst>
              <a:gd name="adj" fmla="val 7945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4CCA94-FDA8-4663-8E9E-78F5FCEA4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8" y="974717"/>
            <a:ext cx="2814255" cy="4884907"/>
          </a:xfrm>
          <a:prstGeom prst="roundRect">
            <a:avLst>
              <a:gd name="adj" fmla="val 7576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200F4C-53BE-4E65-A7A9-89E867D2BE00}"/>
              </a:ext>
            </a:extLst>
          </p:cNvPr>
          <p:cNvSpPr txBox="1"/>
          <p:nvPr/>
        </p:nvSpPr>
        <p:spPr>
          <a:xfrm>
            <a:off x="3174500" y="265469"/>
            <a:ext cx="58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Інші можливості бота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3353303-41F3-47E9-9F87-6ADBD398D52E}"/>
              </a:ext>
            </a:extLst>
          </p:cNvPr>
          <p:cNvSpPr/>
          <p:nvPr/>
        </p:nvSpPr>
        <p:spPr>
          <a:xfrm>
            <a:off x="2877448" y="6021823"/>
            <a:ext cx="2811115" cy="673978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Зміна джерела (автора)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E475DAB-A12F-4ACB-8D05-2B5AFB07F6C2}"/>
              </a:ext>
            </a:extLst>
          </p:cNvPr>
          <p:cNvSpPr/>
          <p:nvPr/>
        </p:nvSpPr>
        <p:spPr>
          <a:xfrm>
            <a:off x="6503438" y="6045652"/>
            <a:ext cx="2811114" cy="673978"/>
          </a:xfrm>
          <a:prstGeom prst="round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Управління доданими групами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C5BE7-F441-41C7-892A-E39543BB2541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8</a:t>
            </a:r>
            <a:endParaRPr lang="uk-UA">
              <a:solidFill>
                <a:srgbClr val="0F325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2C160B-0915-4E77-869E-A6197B7423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FD08132-355E-43AF-9D61-1F721F63BE35}"/>
              </a:ext>
            </a:extLst>
          </p:cNvPr>
          <p:cNvSpPr/>
          <p:nvPr/>
        </p:nvSpPr>
        <p:spPr>
          <a:xfrm>
            <a:off x="1" y="4379392"/>
            <a:ext cx="12192000" cy="2478607"/>
          </a:xfrm>
          <a:prstGeom prst="roundRect">
            <a:avLst>
              <a:gd name="adj" fmla="val 832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DCECF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0B406D-E93B-4924-8971-6FFFEBDF1684}"/>
              </a:ext>
            </a:extLst>
          </p:cNvPr>
          <p:cNvSpPr/>
          <p:nvPr/>
        </p:nvSpPr>
        <p:spPr>
          <a:xfrm>
            <a:off x="524375" y="1394245"/>
            <a:ext cx="3241380" cy="2085549"/>
          </a:xfrm>
          <a:prstGeom prst="roundRect">
            <a:avLst>
              <a:gd name="adj" fmla="val 1433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6F6F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Був реалізований програмний засіб «Телеграм-бот із функцією парсингу публікацій авторів</a:t>
            </a:r>
          </a:p>
          <a:p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із соц. мереж».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40CB2D9-2632-4543-9EB4-CF80DF05DC1F}"/>
              </a:ext>
            </a:extLst>
          </p:cNvPr>
          <p:cNvSpPr/>
          <p:nvPr/>
        </p:nvSpPr>
        <p:spPr>
          <a:xfrm>
            <a:off x="4139972" y="1394246"/>
            <a:ext cx="3736605" cy="4571528"/>
          </a:xfrm>
          <a:prstGeom prst="roundRect">
            <a:avLst>
              <a:gd name="adj" fmla="val 600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Створений телеграм-бот задовільняє потреби у ретрансляції публікацій авторів із трьох основних соціальних мереж. Бот спрощує процесс входу автора та популяризації свого контенту на новій платформі, якою виступає Телеграм, а також бот допомагає читачам слідкувати за новинами їх улюблених контент-мейкерів.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72462-B95E-4845-82C0-0FCDEF6F1F61}"/>
              </a:ext>
            </a:extLst>
          </p:cNvPr>
          <p:cNvSpPr txBox="1"/>
          <p:nvPr/>
        </p:nvSpPr>
        <p:spPr>
          <a:xfrm>
            <a:off x="524375" y="630616"/>
            <a:ext cx="202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>
                <a:solidFill>
                  <a:srgbClr val="0F325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Висновки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A0585CB-9D14-457E-8FDD-2F86460D733E}"/>
              </a:ext>
            </a:extLst>
          </p:cNvPr>
          <p:cNvCxnSpPr>
            <a:cxnSpLocks/>
          </p:cNvCxnSpPr>
          <p:nvPr/>
        </p:nvCxnSpPr>
        <p:spPr>
          <a:xfrm>
            <a:off x="2635045" y="892226"/>
            <a:ext cx="5241532" cy="0"/>
          </a:xfrm>
          <a:prstGeom prst="line">
            <a:avLst/>
          </a:prstGeom>
          <a:ln>
            <a:solidFill>
              <a:srgbClr val="0F3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8D63EC5-8575-46DA-AF09-4B0872FB7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9" r="23530"/>
          <a:stretch/>
        </p:blipFill>
        <p:spPr>
          <a:xfrm>
            <a:off x="8476121" y="0"/>
            <a:ext cx="3715880" cy="6857999"/>
          </a:xfrm>
          <a:prstGeom prst="roundRect">
            <a:avLst>
              <a:gd name="adj" fmla="val 5615"/>
            </a:avLst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7E846ED-0783-4868-AE27-27D6BA34DE44}"/>
              </a:ext>
            </a:extLst>
          </p:cNvPr>
          <p:cNvSpPr txBox="1"/>
          <p:nvPr/>
        </p:nvSpPr>
        <p:spPr>
          <a:xfrm>
            <a:off x="11669362" y="2359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EEEEE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9</a:t>
            </a:r>
            <a:endParaRPr lang="uk-UA">
              <a:solidFill>
                <a:srgbClr val="EEEEE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E374EB5-E85A-416D-99FA-6F09CBE2E063}"/>
              </a:ext>
            </a:extLst>
          </p:cNvPr>
          <p:cNvSpPr/>
          <p:nvPr/>
        </p:nvSpPr>
        <p:spPr>
          <a:xfrm>
            <a:off x="478390" y="3873793"/>
            <a:ext cx="3241380" cy="2085549"/>
          </a:xfrm>
          <a:prstGeom prst="roundRect">
            <a:avLst>
              <a:gd name="adj" fmla="val 1433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6F6F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Були досліджені технології створення телеграм-ботів </a:t>
            </a:r>
            <a:endParaRPr lang="en-US" sz="2000">
              <a:solidFill>
                <a:srgbClr val="0F325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uk-UA" sz="2000">
                <a:solidFill>
                  <a:srgbClr val="0F325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та інструменти для парсингу сторінок у соціальних мережах.</a:t>
            </a:r>
          </a:p>
        </p:txBody>
      </p:sp>
    </p:spTree>
    <p:extLst>
      <p:ext uri="{BB962C8B-B14F-4D97-AF65-F5344CB8AC3E}">
        <p14:creationId xmlns:p14="http://schemas.microsoft.com/office/powerpoint/2010/main" val="16523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351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Black</vt:lpstr>
      <vt:lpstr>Roboto Light</vt:lpstr>
      <vt:lpstr>Roboto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Adminovich</dc:creator>
  <cp:lastModifiedBy>Admin Adminovich</cp:lastModifiedBy>
  <cp:revision>93</cp:revision>
  <dcterms:created xsi:type="dcterms:W3CDTF">2022-05-24T21:24:42Z</dcterms:created>
  <dcterms:modified xsi:type="dcterms:W3CDTF">2022-06-16T13:24:58Z</dcterms:modified>
</cp:coreProperties>
</file>