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A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23"/>
    <p:restoredTop sz="60584"/>
  </p:normalViewPr>
  <p:slideViewPr>
    <p:cSldViewPr snapToGrid="0" snapToObjects="1">
      <p:cViewPr>
        <p:scale>
          <a:sx n="68" d="100"/>
          <a:sy n="68" d="100"/>
        </p:scale>
        <p:origin x="256" y="144"/>
      </p:cViewPr>
      <p:guideLst/>
    </p:cSldViewPr>
  </p:slideViewPr>
  <p:notesTextViewPr>
    <p:cViewPr>
      <p:scale>
        <a:sx n="1" d="1"/>
        <a:sy n="1" d="1"/>
      </p:scale>
      <p:origin x="0" y="0"/>
    </p:cViewPr>
  </p:notesTextViewPr>
  <p:notesViewPr>
    <p:cSldViewPr snapToGrid="0" snapToObjects="1">
      <p:cViewPr varScale="1">
        <p:scale>
          <a:sx n="137" d="100"/>
          <a:sy n="137" d="100"/>
        </p:scale>
        <p:origin x="3520"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0C2-51F9-CF4B-BBAC-8CC5CDAC1131}" type="datetimeFigureOut">
              <a:rPr lang="en-US" smtClean="0"/>
              <a:t>4/27/16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D2448-26C6-3840-B326-48C9BF827746}" type="slidenum">
              <a:rPr lang="en-US" smtClean="0"/>
              <a:t>‹#›</a:t>
            </a:fld>
            <a:endParaRPr lang="en-US"/>
          </a:p>
        </p:txBody>
      </p:sp>
    </p:spTree>
    <p:extLst>
      <p:ext uri="{BB962C8B-B14F-4D97-AF65-F5344CB8AC3E}">
        <p14:creationId xmlns:p14="http://schemas.microsoft.com/office/powerpoint/2010/main" val="212312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2</a:t>
            </a:fld>
            <a:endParaRPr lang="en-US"/>
          </a:p>
        </p:txBody>
      </p:sp>
    </p:spTree>
    <p:extLst>
      <p:ext uri="{BB962C8B-B14F-4D97-AF65-F5344CB8AC3E}">
        <p14:creationId xmlns:p14="http://schemas.microsoft.com/office/powerpoint/2010/main" val="1299229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11</a:t>
            </a:fld>
            <a:endParaRPr lang="en-US"/>
          </a:p>
        </p:txBody>
      </p:sp>
    </p:spTree>
    <p:extLst>
      <p:ext uri="{BB962C8B-B14F-4D97-AF65-F5344CB8AC3E}">
        <p14:creationId xmlns:p14="http://schemas.microsoft.com/office/powerpoint/2010/main" val="670547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12</a:t>
            </a:fld>
            <a:endParaRPr lang="en-US"/>
          </a:p>
        </p:txBody>
      </p:sp>
    </p:spTree>
    <p:extLst>
      <p:ext uri="{BB962C8B-B14F-4D97-AF65-F5344CB8AC3E}">
        <p14:creationId xmlns:p14="http://schemas.microsoft.com/office/powerpoint/2010/main" val="1884588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It essentially means that</a:t>
            </a:r>
            <a:r>
              <a:rPr lang="en-US" baseline="0" dirty="0" smtClean="0"/>
              <a:t> a Node.js based server never waits for an API to return data.</a:t>
            </a:r>
          </a:p>
          <a:p>
            <a:pPr marL="171450" indent="-171450">
              <a:buFontTx/>
              <a:buChar char="-"/>
            </a:pPr>
            <a:endParaRPr lang="en-US" baseline="0" dirty="0" smtClean="0"/>
          </a:p>
          <a:p>
            <a:pPr marL="171450" indent="-171450">
              <a:buFontTx/>
              <a:buChar char="-"/>
            </a:pPr>
            <a:r>
              <a:rPr lang="en-US" baseline="0" dirty="0" smtClean="0"/>
              <a:t>The server moves to the next API after calling it and a notification mechanism of events of Node helps the server to get a response from the previous API call </a:t>
            </a:r>
          </a:p>
          <a:p>
            <a:pPr marL="171450" indent="-171450">
              <a:buFontTx/>
              <a:buChar char="-"/>
            </a:pPr>
            <a:endParaRPr lang="en-US" baseline="0" dirty="0" smtClean="0"/>
          </a:p>
          <a:p>
            <a:pPr marL="171450" indent="-171450">
              <a:buFontTx/>
              <a:buChar char="-"/>
            </a:pPr>
            <a:r>
              <a:rPr lang="en-US" baseline="0" dirty="0" err="1" smtClean="0"/>
              <a:t>Nojde.js</a:t>
            </a:r>
            <a:r>
              <a:rPr lang="en-US" baseline="0" dirty="0" smtClean="0"/>
              <a:t> uses single threaded model with event looping. </a:t>
            </a:r>
          </a:p>
          <a:p>
            <a:pPr marL="171450" indent="-171450">
              <a:buFontTx/>
              <a:buChar char="-"/>
            </a:pPr>
            <a:endParaRPr lang="en-US" baseline="0" dirty="0" smtClean="0"/>
          </a:p>
          <a:p>
            <a:pPr marL="171450" indent="-171450">
              <a:buFontTx/>
              <a:buChar char="-"/>
            </a:pPr>
            <a:r>
              <a:rPr lang="en-US" baseline="0" dirty="0" smtClean="0"/>
              <a:t>Event mechanism helps the server respond in a non-blocking way and makes the server highly scalable as opposed to traditional servers which create limited threads to handle requests.</a:t>
            </a:r>
          </a:p>
          <a:p>
            <a:pPr marL="171450" indent="-171450">
              <a:buFontTx/>
              <a:buChar char="-"/>
            </a:pPr>
            <a:endParaRPr lang="en-US" baseline="0" dirty="0" smtClean="0"/>
          </a:p>
          <a:p>
            <a:pPr marL="171450" indent="-171450">
              <a:buFontTx/>
              <a:buChar char="-"/>
            </a:pPr>
            <a:r>
              <a:rPr lang="en-US" baseline="0" dirty="0" smtClean="0"/>
              <a:t>Node uses a single threaded program and the same program can provide a service to a much larger number of requests than traditional servers like Apache HTTP server</a:t>
            </a:r>
          </a:p>
          <a:p>
            <a:pPr marL="171450" indent="-171450">
              <a:buFontTx/>
              <a:buChar char="-"/>
            </a:pPr>
            <a:endParaRPr lang="en-US" baseline="0"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13</a:t>
            </a:fld>
            <a:endParaRPr lang="en-US"/>
          </a:p>
        </p:txBody>
      </p:sp>
    </p:spTree>
    <p:extLst>
      <p:ext uri="{BB962C8B-B14F-4D97-AF65-F5344CB8AC3E}">
        <p14:creationId xmlns:p14="http://schemas.microsoft.com/office/powerpoint/2010/main" val="117703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u="sng" dirty="0" smtClean="0"/>
              <a:t>Java</a:t>
            </a:r>
          </a:p>
          <a:p>
            <a:pPr marL="628650" lvl="1" indent="-171450">
              <a:buFontTx/>
              <a:buChar char="-"/>
            </a:pPr>
            <a:endParaRPr lang="en-US" u="sng" dirty="0" smtClean="0"/>
          </a:p>
          <a:p>
            <a:pPr marL="628650" lvl="1" indent="-171450">
              <a:buFontTx/>
              <a:buChar char="-"/>
            </a:pPr>
            <a:r>
              <a:rPr lang="en-US" u="none" dirty="0" smtClean="0"/>
              <a:t>When you boot up a JVM,</a:t>
            </a:r>
            <a:r>
              <a:rPr lang="en-US" u="none" baseline="0" dirty="0" smtClean="0"/>
              <a:t> you are getting 20 years of experience from a solid curator determined to dominate enterprise server</a:t>
            </a:r>
            <a:endParaRPr lang="en-US" u="none" baseline="0" dirty="0"/>
          </a:p>
          <a:p>
            <a:pPr marL="628650" lvl="1" indent="-171450">
              <a:buFontTx/>
              <a:buChar char="-"/>
            </a:pPr>
            <a:endParaRPr lang="en-US" u="none" baseline="0" dirty="0" smtClean="0"/>
          </a:p>
          <a:p>
            <a:pPr marL="628650" lvl="1" indent="-171450">
              <a:buFontTx/>
              <a:buChar char="-"/>
            </a:pPr>
            <a:r>
              <a:rPr lang="en-US" u="none" baseline="0" dirty="0" smtClean="0"/>
              <a:t>There is a huge collection of libraries available in Java, and they offer some of the most serious work around. There are plenty of libraries written in JavaScript and some of them are amazing, however the depth and quality of the Java code base is superior</a:t>
            </a:r>
          </a:p>
          <a:p>
            <a:pPr marL="628650" lvl="1" indent="-171450">
              <a:buFontTx/>
              <a:buChar char="-"/>
            </a:pPr>
            <a:endParaRPr lang="en-US" u="none" baseline="0" dirty="0" smtClean="0"/>
          </a:p>
          <a:p>
            <a:pPr marL="628650" lvl="1" indent="-171450">
              <a:buFontTx/>
              <a:buChar char="-"/>
            </a:pPr>
            <a:r>
              <a:rPr lang="en-US" u="none" baseline="0" dirty="0" smtClean="0"/>
              <a:t>It</a:t>
            </a:r>
            <a:r>
              <a:rPr lang="uk-UA" u="none" baseline="0" dirty="0" smtClean="0"/>
              <a:t>’</a:t>
            </a:r>
            <a:r>
              <a:rPr lang="en-US" u="none" baseline="0" dirty="0" smtClean="0"/>
              <a:t>s a it hard to quantify, but many of the complex packages for serious scientific work are written in Java because Java has strong mathematical foundations. Sun spent a long time sweating the details of the utility classes and this shows. There are BigIntegers, elaborate IO routines, and complex Date code with the implementations of both Gregorian and Julian calendars. JavaScript is fine for simple tasks, but </a:t>
            </a:r>
            <a:r>
              <a:rPr lang="en-US" u="none" baseline="0" dirty="0" err="1" smtClean="0"/>
              <a:t>theres</a:t>
            </a:r>
            <a:r>
              <a:rPr lang="en-US" u="none" baseline="0" dirty="0" smtClean="0"/>
              <a:t> plenty of confusion in the guts. One easy way to see this is in </a:t>
            </a:r>
            <a:r>
              <a:rPr lang="en-US" u="none" baseline="0" dirty="0" err="1" smtClean="0"/>
              <a:t>JavaScripts</a:t>
            </a:r>
            <a:r>
              <a:rPr lang="en-US" u="none" baseline="0" dirty="0" smtClean="0"/>
              <a:t> three different results for functions that don</a:t>
            </a:r>
            <a:r>
              <a:rPr lang="uk-UA" u="none" baseline="0" dirty="0" smtClean="0"/>
              <a:t>’</a:t>
            </a:r>
            <a:r>
              <a:rPr lang="en-US" u="none" baseline="0" dirty="0" smtClean="0"/>
              <a:t>t have answers : undefined, </a:t>
            </a:r>
            <a:r>
              <a:rPr lang="en-US" u="none" baseline="0" dirty="0" err="1" smtClean="0"/>
              <a:t>NaN</a:t>
            </a:r>
            <a:r>
              <a:rPr lang="en-US" u="none" baseline="0" dirty="0" smtClean="0"/>
              <a:t> and null. Which is right ? Each has a different role.</a:t>
            </a:r>
          </a:p>
          <a:p>
            <a:pPr marL="628650" lvl="1" indent="-171450">
              <a:buFontTx/>
              <a:buChar char="-"/>
            </a:pPr>
            <a:endParaRPr lang="en-US" u="none" baseline="0" dirty="0" smtClean="0"/>
          </a:p>
          <a:p>
            <a:pPr marL="628650" lvl="1" indent="-171450">
              <a:buFontTx/>
              <a:buChar char="-"/>
            </a:pPr>
            <a:r>
              <a:rPr lang="en-US" u="none" baseline="0" dirty="0" smtClean="0"/>
              <a:t>Fast code is great, but its usually more important to be correct and here is where Java’s Extra features make sense. </a:t>
            </a:r>
          </a:p>
          <a:p>
            <a:pPr marL="1085850" lvl="2" indent="-171450">
              <a:buFontTx/>
              <a:buChar char="-"/>
            </a:pPr>
            <a:r>
              <a:rPr lang="en-US" u="none" baseline="0" dirty="0" smtClean="0"/>
              <a:t>Java’s web servers are multithreaded and creating multiple threads may take time and memory but it pays off. </a:t>
            </a:r>
          </a:p>
          <a:p>
            <a:pPr marL="1085850" lvl="2" indent="-171450">
              <a:buFontTx/>
              <a:buChar char="-"/>
            </a:pPr>
            <a:endParaRPr lang="en-US" u="none" baseline="0" dirty="0" smtClean="0"/>
          </a:p>
          <a:p>
            <a:pPr marL="1085850" lvl="2" indent="-171450">
              <a:buFontTx/>
              <a:buChar char="-"/>
            </a:pPr>
            <a:r>
              <a:rPr lang="en-US" u="none" baseline="0" dirty="0" smtClean="0"/>
              <a:t>If one thread deadlocks, the others continue. If one thread requires longer computation, the others are not usually starved for attention. </a:t>
            </a:r>
          </a:p>
          <a:p>
            <a:pPr marL="1085850" lvl="2" indent="-171450">
              <a:buFontTx/>
              <a:buChar char="-"/>
            </a:pPr>
            <a:endParaRPr lang="en-US" u="none" baseline="0" dirty="0" smtClean="0"/>
          </a:p>
          <a:p>
            <a:pPr marL="1085850" lvl="2" indent="-171450">
              <a:buFontTx/>
              <a:buChar char="-"/>
            </a:pPr>
            <a:r>
              <a:rPr lang="en-US" u="none" baseline="0" dirty="0" smtClean="0"/>
              <a:t>In Node – if one request runs slow, everything slows down. There only one thread in Node, and it will get to you event when its good and ready. </a:t>
            </a:r>
          </a:p>
          <a:p>
            <a:pPr marL="1085850" lvl="2" indent="-171450">
              <a:buFontTx/>
              <a:buChar char="-"/>
            </a:pPr>
            <a:endParaRPr lang="en-US" u="none" baseline="0" dirty="0" smtClean="0"/>
          </a:p>
          <a:p>
            <a:pPr marL="1085850" lvl="2" indent="-171450">
              <a:buFontTx/>
              <a:buChar char="-"/>
            </a:pPr>
            <a:r>
              <a:rPr lang="en-US" u="none" baseline="0" dirty="0" smtClean="0"/>
              <a:t>It may look superfast, but underneath it is essentially the same architecture as a one-window post office one week before Christmas. </a:t>
            </a:r>
          </a:p>
          <a:p>
            <a:pPr marL="628650" lvl="1" indent="-171450">
              <a:buFontTx/>
              <a:buChar char="-"/>
            </a:pPr>
            <a:endParaRPr lang="en-US" u="none" baseline="0" dirty="0"/>
          </a:p>
          <a:p>
            <a:pPr marL="171450" lvl="0" indent="-171450">
              <a:buFontTx/>
              <a:buChar char="-"/>
            </a:pPr>
            <a:r>
              <a:rPr lang="en-US" u="sng" baseline="0" dirty="0" smtClean="0"/>
              <a:t>Node</a:t>
            </a:r>
          </a:p>
          <a:p>
            <a:pPr marL="628650" lvl="1" indent="-171450">
              <a:buFontTx/>
              <a:buChar char="-"/>
            </a:pPr>
            <a:endParaRPr lang="en-US" u="sng" baseline="0" dirty="0" smtClean="0"/>
          </a:p>
          <a:p>
            <a:pPr marL="628650" lvl="1" indent="-171450">
              <a:buFontTx/>
              <a:buChar char="-"/>
            </a:pPr>
            <a:r>
              <a:rPr lang="en-US" u="none" baseline="0" dirty="0" smtClean="0"/>
              <a:t>Thanks to Node, JS finds a home on the server and in the browser. Code you write for one will more than likely run the same on both. It is much easier to stick with JS for both sides of the client/server divide than it is to write something once in Java and then again in JS, which you would likely need to do if you decided to move business logic you wrote in Java for the server to the browser. Node and JS make it much easier to migrate code.</a:t>
            </a:r>
          </a:p>
          <a:p>
            <a:pPr marL="628650" lvl="1" indent="-171450">
              <a:buFontTx/>
              <a:buChar char="-"/>
            </a:pPr>
            <a:endParaRPr lang="en-US" u="none" baseline="0" dirty="0" smtClean="0"/>
          </a:p>
          <a:p>
            <a:pPr marL="628650" lvl="1" indent="-171450">
              <a:buFontTx/>
              <a:buChar char="-"/>
            </a:pPr>
            <a:r>
              <a:rPr lang="en-US" u="none" baseline="0" dirty="0" smtClean="0"/>
              <a:t>Complicated build tools like Ant and Maven have revolutionized Java programming, but there only one issue. You write the specification in XML, a data format that </a:t>
            </a:r>
            <a:r>
              <a:rPr lang="en-US" u="none" baseline="0" dirty="0" err="1" smtClean="0"/>
              <a:t>wasn</a:t>
            </a:r>
            <a:r>
              <a:rPr lang="uk-UA" u="none" baseline="0" dirty="0" smtClean="0"/>
              <a:t>’</a:t>
            </a:r>
            <a:r>
              <a:rPr lang="en-US" u="none" baseline="0" dirty="0" smtClean="0"/>
              <a:t>t designed to support programming logic. I mean sure, its relatively easy to express branching with nested tags, but there still something annoying about switching gears from Java to XML merely to build something.</a:t>
            </a:r>
          </a:p>
          <a:p>
            <a:pPr marL="628650" lvl="1" indent="-171450">
              <a:buFontTx/>
              <a:buChar char="-"/>
            </a:pPr>
            <a:endParaRPr lang="en-US" u="none" baseline="0" dirty="0" smtClean="0"/>
          </a:p>
          <a:p>
            <a:pPr marL="628650" lvl="1" indent="-171450">
              <a:buFontTx/>
              <a:buChar char="-"/>
            </a:pPr>
            <a:r>
              <a:rPr lang="en-US" u="none" baseline="0" dirty="0" smtClean="0"/>
              <a:t>Queries for some newer </a:t>
            </a:r>
            <a:r>
              <a:rPr lang="en-US" u="none" baseline="0" dirty="0" err="1" smtClean="0"/>
              <a:t>databses</a:t>
            </a:r>
            <a:r>
              <a:rPr lang="en-US" u="none" baseline="0" dirty="0" smtClean="0"/>
              <a:t>, such as </a:t>
            </a:r>
            <a:r>
              <a:rPr lang="en-US" u="none" baseline="0" dirty="0" err="1" smtClean="0"/>
              <a:t>MongoDb</a:t>
            </a:r>
            <a:r>
              <a:rPr lang="en-US" u="none" baseline="0" dirty="0" smtClean="0"/>
              <a:t> / </a:t>
            </a:r>
            <a:r>
              <a:rPr lang="en-US" u="none" baseline="0" dirty="0" err="1" smtClean="0"/>
              <a:t>CouchDB</a:t>
            </a:r>
            <a:r>
              <a:rPr lang="en-US" u="none" baseline="0" dirty="0" smtClean="0"/>
              <a:t>, are written in JS. </a:t>
            </a:r>
          </a:p>
          <a:p>
            <a:pPr marL="1085850" lvl="2" indent="-171450">
              <a:buFontTx/>
              <a:buChar char="-"/>
            </a:pPr>
            <a:r>
              <a:rPr lang="en-US" u="none" baseline="0" dirty="0" smtClean="0"/>
              <a:t>Mixing Node and Mongo / Couch requires no gear shifting, let alone any need to remember syntax differences. </a:t>
            </a:r>
          </a:p>
          <a:p>
            <a:pPr marL="1085850" lvl="2" indent="-171450">
              <a:buFontTx/>
              <a:buChar char="-"/>
            </a:pPr>
            <a:r>
              <a:rPr lang="en-US" u="none" baseline="0" dirty="0" err="1" smtClean="0"/>
              <a:t>Meanwile</a:t>
            </a:r>
            <a:r>
              <a:rPr lang="en-US" u="none" baseline="0" dirty="0" smtClean="0"/>
              <a:t> Java </a:t>
            </a:r>
            <a:r>
              <a:rPr lang="en-US" u="none" baseline="0" dirty="0" err="1" smtClean="0"/>
              <a:t>devs</a:t>
            </a:r>
            <a:r>
              <a:rPr lang="en-US" u="none" baseline="0" dirty="0" smtClean="0"/>
              <a:t> use SQL. Even when they use Java DB, a DB written in Java for Java </a:t>
            </a:r>
            <a:r>
              <a:rPr lang="en-US" u="none" baseline="0" dirty="0" err="1" smtClean="0"/>
              <a:t>devs</a:t>
            </a:r>
            <a:r>
              <a:rPr lang="en-US" u="none" baseline="0" dirty="0" smtClean="0"/>
              <a:t>, they write their queries in SQL – you would have thought you would simply call Java methods but </a:t>
            </a:r>
            <a:r>
              <a:rPr lang="en-US" u="none" baseline="0" dirty="0" err="1" smtClean="0"/>
              <a:t>youre</a:t>
            </a:r>
            <a:r>
              <a:rPr lang="en-US" u="none" baseline="0" dirty="0" smtClean="0"/>
              <a:t> wrong.</a:t>
            </a:r>
          </a:p>
          <a:p>
            <a:pPr marL="628650" lvl="1" indent="-171450">
              <a:buFontTx/>
              <a:buChar char="-"/>
            </a:pPr>
            <a:endParaRPr lang="en-US" u="none" baseline="0" dirty="0" smtClean="0"/>
          </a:p>
          <a:p>
            <a:pPr marL="628650" lvl="1" indent="-171450">
              <a:buFontTx/>
              <a:buChar char="-"/>
            </a:pPr>
            <a:r>
              <a:rPr lang="en-US" u="none" baseline="0" dirty="0" smtClean="0"/>
              <a:t>When </a:t>
            </a:r>
            <a:r>
              <a:rPr lang="en-US" u="none" baseline="0" dirty="0" err="1" smtClean="0"/>
              <a:t>databses</a:t>
            </a:r>
            <a:r>
              <a:rPr lang="en-US" u="none" baseline="0" dirty="0" smtClean="0"/>
              <a:t> spit out answers, Java goes to elaborate lengths to turn results into Java objects.</a:t>
            </a:r>
          </a:p>
          <a:p>
            <a:pPr marL="1085850" lvl="2" indent="-171450">
              <a:buFontTx/>
              <a:buChar char="-"/>
            </a:pPr>
            <a:r>
              <a:rPr lang="en-US" u="none" baseline="0" dirty="0" err="1" smtClean="0"/>
              <a:t>Devs</a:t>
            </a:r>
            <a:r>
              <a:rPr lang="en-US" u="none" baseline="0" dirty="0" smtClean="0"/>
              <a:t> will argue for hours about POJO mappings, Hibernate and other tools.</a:t>
            </a:r>
          </a:p>
          <a:p>
            <a:pPr marL="1085850" lvl="2" indent="-171450">
              <a:buFontTx/>
              <a:buChar char="-"/>
            </a:pPr>
            <a:r>
              <a:rPr lang="en-US" u="none" baseline="0" dirty="0" smtClean="0"/>
              <a:t>Configuring them can take hours or even days.</a:t>
            </a:r>
          </a:p>
          <a:p>
            <a:pPr marL="1085850" lvl="2" indent="-171450">
              <a:buFontTx/>
              <a:buChar char="-"/>
            </a:pPr>
            <a:r>
              <a:rPr lang="en-US" u="none" baseline="0" dirty="0" smtClean="0"/>
              <a:t>Eventually, the Java code gets Java Objects after all the conversion</a:t>
            </a:r>
          </a:p>
          <a:p>
            <a:pPr marL="1085850" lvl="2" indent="-171450">
              <a:buFontTx/>
              <a:buChar char="-"/>
            </a:pPr>
            <a:endParaRPr lang="en-US" u="none" baseline="0" dirty="0" smtClean="0"/>
          </a:p>
          <a:p>
            <a:pPr marL="1085850" lvl="2" indent="-171450">
              <a:buFontTx/>
              <a:buChar char="-"/>
            </a:pPr>
            <a:r>
              <a:rPr lang="en-US" u="none" baseline="0" dirty="0" smtClean="0"/>
              <a:t>Many </a:t>
            </a:r>
            <a:r>
              <a:rPr lang="en-US" u="none" baseline="0" dirty="0" err="1" smtClean="0"/>
              <a:t>databses</a:t>
            </a:r>
            <a:r>
              <a:rPr lang="en-US" u="none" baseline="0" dirty="0" smtClean="0"/>
              <a:t> and web services return data in JSON, a natural part of JS. The format is not so common and useful that a huge amount of Java </a:t>
            </a:r>
            <a:r>
              <a:rPr lang="en-US" u="none" baseline="0" dirty="0" err="1" smtClean="0"/>
              <a:t>devs</a:t>
            </a:r>
            <a:r>
              <a:rPr lang="en-US" u="none" baseline="0" dirty="0" smtClean="0"/>
              <a:t> use it now.</a:t>
            </a:r>
          </a:p>
          <a:p>
            <a:pPr marL="1085850" lvl="2" indent="-171450">
              <a:buFontTx/>
              <a:buChar char="-"/>
            </a:pPr>
            <a:endParaRPr lang="en-US" u="none" baseline="0" dirty="0" smtClean="0"/>
          </a:p>
          <a:p>
            <a:pPr marL="1085850" lvl="2" indent="-171450">
              <a:buFontTx/>
              <a:buChar char="-"/>
            </a:pPr>
            <a:r>
              <a:rPr lang="en-US" u="none" baseline="0" dirty="0" smtClean="0"/>
              <a:t>But JSON is part of the foundation of JS. You don</a:t>
            </a:r>
            <a:r>
              <a:rPr lang="uk-UA" u="none" baseline="0" dirty="0" smtClean="0"/>
              <a:t>’</a:t>
            </a:r>
            <a:r>
              <a:rPr lang="en-US" u="none" baseline="0" dirty="0" smtClean="0"/>
              <a:t>t need libraries. Its all there ready to go.</a:t>
            </a:r>
          </a:p>
          <a:p>
            <a:pPr marL="628650" lvl="1" indent="-171450">
              <a:buFontTx/>
              <a:buChar char="-"/>
            </a:pPr>
            <a:endParaRPr lang="en-US" u="none" baseline="0" dirty="0" smtClean="0"/>
          </a:p>
          <a:p>
            <a:pPr marL="628650" lvl="1" indent="-171450">
              <a:buFontTx/>
              <a:buChar char="-"/>
            </a:pPr>
            <a:r>
              <a:rPr lang="en-US" u="none" baseline="0" dirty="0" smtClean="0"/>
              <a:t>Speed. People love to praise Node of its speed. The data comes in and the </a:t>
            </a:r>
            <a:r>
              <a:rPr lang="en-US" u="none" baseline="0" dirty="0" err="1" smtClean="0"/>
              <a:t>asnwers</a:t>
            </a:r>
            <a:r>
              <a:rPr lang="en-US" u="none" baseline="0" dirty="0" smtClean="0"/>
              <a:t> come out like lightning. </a:t>
            </a:r>
          </a:p>
          <a:p>
            <a:pPr marL="1085850" lvl="2" indent="-171450">
              <a:buFontTx/>
              <a:buChar char="-"/>
            </a:pPr>
            <a:r>
              <a:rPr lang="en-US" u="none" baseline="0" dirty="0" smtClean="0"/>
              <a:t>It does not mess around with setting up separate threads with all of the locking headaches. </a:t>
            </a:r>
          </a:p>
          <a:p>
            <a:pPr marL="1085850" lvl="2" indent="-171450">
              <a:buFontTx/>
              <a:buChar char="-"/>
            </a:pPr>
            <a:r>
              <a:rPr lang="en-US" u="none" baseline="0" dirty="0" smtClean="0"/>
              <a:t>The praise comes as a caveat. Your Node code better be simple and it better work correctly.</a:t>
            </a:r>
          </a:p>
          <a:p>
            <a:pPr marL="1085850" lvl="2" indent="-171450">
              <a:buFontTx/>
              <a:buChar char="-"/>
            </a:pPr>
            <a:r>
              <a:rPr lang="en-US" u="none" baseline="0" dirty="0" smtClean="0"/>
              <a:t>If it deadlocks, the entire server could lock up.</a:t>
            </a:r>
          </a:p>
          <a:p>
            <a:pPr marL="628650" lvl="1" indent="-171450">
              <a:buFontTx/>
              <a:buChar char="-"/>
            </a:pPr>
            <a:endParaRPr lang="en-US" u="none" baseline="0" dirty="0" smtClean="0"/>
          </a:p>
          <a:p>
            <a:pPr marL="628650" lvl="1" indent="-171450">
              <a:buFontTx/>
              <a:buChar char="-"/>
            </a:pPr>
            <a:endParaRPr lang="en-US" u="none" baseline="0" dirty="0" smtClean="0"/>
          </a:p>
          <a:p>
            <a:pPr marL="628650" lvl="1" indent="-171450">
              <a:buFontTx/>
              <a:buChar char="-"/>
            </a:pPr>
            <a:endParaRPr lang="en-US" u="none" baseline="0" dirty="0" smtClean="0"/>
          </a:p>
          <a:p>
            <a:pPr marL="628650" lvl="1" indent="-171450">
              <a:buFontTx/>
              <a:buChar char="-"/>
            </a:pPr>
            <a:endParaRPr lang="en-US" u="none" baseline="0" dirty="0"/>
          </a:p>
        </p:txBody>
      </p:sp>
      <p:sp>
        <p:nvSpPr>
          <p:cNvPr id="4" name="Slide Number Placeholder 3"/>
          <p:cNvSpPr>
            <a:spLocks noGrp="1"/>
          </p:cNvSpPr>
          <p:nvPr>
            <p:ph type="sldNum" sz="quarter" idx="10"/>
          </p:nvPr>
        </p:nvSpPr>
        <p:spPr/>
        <p:txBody>
          <a:bodyPr/>
          <a:lstStyle/>
          <a:p>
            <a:fld id="{A26D2448-26C6-3840-B326-48C9BF827746}" type="slidenum">
              <a:rPr lang="en-US" smtClean="0"/>
              <a:t>14</a:t>
            </a:fld>
            <a:endParaRPr lang="en-US"/>
          </a:p>
        </p:txBody>
      </p:sp>
    </p:spTree>
    <p:extLst>
      <p:ext uri="{BB962C8B-B14F-4D97-AF65-F5344CB8AC3E}">
        <p14:creationId xmlns:p14="http://schemas.microsoft.com/office/powerpoint/2010/main" val="203689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u="none" baseline="0" dirty="0"/>
          </a:p>
        </p:txBody>
      </p:sp>
      <p:sp>
        <p:nvSpPr>
          <p:cNvPr id="4" name="Slide Number Placeholder 3"/>
          <p:cNvSpPr>
            <a:spLocks noGrp="1"/>
          </p:cNvSpPr>
          <p:nvPr>
            <p:ph type="sldNum" sz="quarter" idx="10"/>
          </p:nvPr>
        </p:nvSpPr>
        <p:spPr/>
        <p:txBody>
          <a:bodyPr/>
          <a:lstStyle/>
          <a:p>
            <a:fld id="{A26D2448-26C6-3840-B326-48C9BF827746}" type="slidenum">
              <a:rPr lang="en-US" smtClean="0"/>
              <a:t>15</a:t>
            </a:fld>
            <a:endParaRPr lang="en-US"/>
          </a:p>
        </p:txBody>
      </p:sp>
    </p:spTree>
    <p:extLst>
      <p:ext uri="{BB962C8B-B14F-4D97-AF65-F5344CB8AC3E}">
        <p14:creationId xmlns:p14="http://schemas.microsoft.com/office/powerpoint/2010/main" val="1705056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16</a:t>
            </a:fld>
            <a:endParaRPr lang="en-US"/>
          </a:p>
        </p:txBody>
      </p:sp>
    </p:spTree>
    <p:extLst>
      <p:ext uri="{BB962C8B-B14F-4D97-AF65-F5344CB8AC3E}">
        <p14:creationId xmlns:p14="http://schemas.microsoft.com/office/powerpoint/2010/main" val="1747437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3</a:t>
            </a:fld>
            <a:endParaRPr lang="en-US"/>
          </a:p>
        </p:txBody>
      </p:sp>
    </p:spTree>
    <p:extLst>
      <p:ext uri="{BB962C8B-B14F-4D97-AF65-F5344CB8AC3E}">
        <p14:creationId xmlns:p14="http://schemas.microsoft.com/office/powerpoint/2010/main" val="83343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4</a:t>
            </a:fld>
            <a:endParaRPr lang="en-US"/>
          </a:p>
        </p:txBody>
      </p:sp>
    </p:spTree>
    <p:extLst>
      <p:ext uri="{BB962C8B-B14F-4D97-AF65-F5344CB8AC3E}">
        <p14:creationId xmlns:p14="http://schemas.microsoft.com/office/powerpoint/2010/main" val="166706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5</a:t>
            </a:fld>
            <a:endParaRPr lang="en-US"/>
          </a:p>
        </p:txBody>
      </p:sp>
    </p:spTree>
    <p:extLst>
      <p:ext uri="{BB962C8B-B14F-4D97-AF65-F5344CB8AC3E}">
        <p14:creationId xmlns:p14="http://schemas.microsoft.com/office/powerpoint/2010/main" val="142973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6</a:t>
            </a:fld>
            <a:endParaRPr lang="en-US"/>
          </a:p>
        </p:txBody>
      </p:sp>
    </p:spTree>
    <p:extLst>
      <p:ext uri="{BB962C8B-B14F-4D97-AF65-F5344CB8AC3E}">
        <p14:creationId xmlns:p14="http://schemas.microsoft.com/office/powerpoint/2010/main" val="1356811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7</a:t>
            </a:fld>
            <a:endParaRPr lang="en-US"/>
          </a:p>
        </p:txBody>
      </p:sp>
    </p:spTree>
    <p:extLst>
      <p:ext uri="{BB962C8B-B14F-4D97-AF65-F5344CB8AC3E}">
        <p14:creationId xmlns:p14="http://schemas.microsoft.com/office/powerpoint/2010/main" val="130055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8</a:t>
            </a:fld>
            <a:endParaRPr lang="en-US"/>
          </a:p>
        </p:txBody>
      </p:sp>
    </p:spTree>
    <p:extLst>
      <p:ext uri="{BB962C8B-B14F-4D97-AF65-F5344CB8AC3E}">
        <p14:creationId xmlns:p14="http://schemas.microsoft.com/office/powerpoint/2010/main" val="39325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9</a:t>
            </a:fld>
            <a:endParaRPr lang="en-US"/>
          </a:p>
        </p:txBody>
      </p:sp>
    </p:spTree>
    <p:extLst>
      <p:ext uri="{BB962C8B-B14F-4D97-AF65-F5344CB8AC3E}">
        <p14:creationId xmlns:p14="http://schemas.microsoft.com/office/powerpoint/2010/main" val="353622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6D2448-26C6-3840-B326-48C9BF827746}" type="slidenum">
              <a:rPr lang="en-US" smtClean="0"/>
              <a:t>10</a:t>
            </a:fld>
            <a:endParaRPr lang="en-US"/>
          </a:p>
        </p:txBody>
      </p:sp>
    </p:spTree>
    <p:extLst>
      <p:ext uri="{BB962C8B-B14F-4D97-AF65-F5344CB8AC3E}">
        <p14:creationId xmlns:p14="http://schemas.microsoft.com/office/powerpoint/2010/main" val="65423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6DE704-5A85-4041-9FC6-7273780BCBF6}"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96851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DE704-5A85-4041-9FC6-7273780BCBF6}"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198023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DE704-5A85-4041-9FC6-7273780BCBF6}"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4584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DE704-5A85-4041-9FC6-7273780BCBF6}"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58225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6DE704-5A85-4041-9FC6-7273780BCBF6}" type="datetimeFigureOut">
              <a:rPr lang="en-US" smtClean="0"/>
              <a:t>4/27/16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101758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6DE704-5A85-4041-9FC6-7273780BCBF6}"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212242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6DE704-5A85-4041-9FC6-7273780BCBF6}" type="datetimeFigureOut">
              <a:rPr lang="en-US" smtClean="0"/>
              <a:t>4/27/16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192912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6DE704-5A85-4041-9FC6-7273780BCBF6}" type="datetimeFigureOut">
              <a:rPr lang="en-US" smtClean="0"/>
              <a:t>4/27/16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15170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DE704-5A85-4041-9FC6-7273780BCBF6}" type="datetimeFigureOut">
              <a:rPr lang="en-US" smtClean="0"/>
              <a:t>4/27/16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66452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DE704-5A85-4041-9FC6-7273780BCBF6}"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179101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6DE704-5A85-4041-9FC6-7273780BCBF6}" type="datetimeFigureOut">
              <a:rPr lang="en-US" smtClean="0"/>
              <a:t>4/27/16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C0432-082B-6045-B6E6-306C71A48BA2}" type="slidenum">
              <a:rPr lang="en-US" smtClean="0"/>
              <a:t>‹#›</a:t>
            </a:fld>
            <a:endParaRPr lang="en-US"/>
          </a:p>
        </p:txBody>
      </p:sp>
    </p:spTree>
    <p:extLst>
      <p:ext uri="{BB962C8B-B14F-4D97-AF65-F5344CB8AC3E}">
        <p14:creationId xmlns:p14="http://schemas.microsoft.com/office/powerpoint/2010/main" val="28875741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DE704-5A85-4041-9FC6-7273780BCBF6}" type="datetimeFigureOut">
              <a:rPr lang="en-US" smtClean="0"/>
              <a:t>4/27/16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C0432-082B-6045-B6E6-306C71A48BA2}" type="slidenum">
              <a:rPr lang="en-US" smtClean="0"/>
              <a:t>‹#›</a:t>
            </a:fld>
            <a:endParaRPr lang="en-US"/>
          </a:p>
        </p:txBody>
      </p:sp>
    </p:spTree>
    <p:extLst>
      <p:ext uri="{BB962C8B-B14F-4D97-AF65-F5344CB8AC3E}">
        <p14:creationId xmlns:p14="http://schemas.microsoft.com/office/powerpoint/2010/main" val="1112578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19237" y="-1441231"/>
            <a:ext cx="9144000" cy="2387600"/>
          </a:xfrm>
        </p:spPr>
        <p:txBody>
          <a:bodyPr>
            <a:normAutofit/>
          </a:bodyPr>
          <a:lstStyle/>
          <a:p>
            <a:r>
              <a:rPr lang="en-US" sz="4000" dirty="0" smtClean="0"/>
              <a:t>Node.js – Advancing Beyond the Basics</a:t>
            </a:r>
            <a:endParaRPr lang="en-US" sz="4000" dirty="0"/>
          </a:p>
        </p:txBody>
      </p:sp>
      <p:sp>
        <p:nvSpPr>
          <p:cNvPr id="5" name="TextBox 4"/>
          <p:cNvSpPr txBox="1"/>
          <p:nvPr/>
        </p:nvSpPr>
        <p:spPr>
          <a:xfrm>
            <a:off x="1875584" y="5889813"/>
            <a:ext cx="8431306" cy="523220"/>
          </a:xfrm>
          <a:prstGeom prst="rect">
            <a:avLst/>
          </a:prstGeom>
          <a:noFill/>
        </p:spPr>
        <p:txBody>
          <a:bodyPr wrap="square" rtlCol="0">
            <a:spAutoFit/>
          </a:bodyPr>
          <a:lstStyle/>
          <a:p>
            <a:pPr algn="ctr"/>
            <a:r>
              <a:rPr lang="en-US" sz="2800" dirty="0" smtClean="0"/>
              <a:t>Module 1 – First steps with Express</a:t>
            </a:r>
            <a:endParaRPr lang="en-US" sz="2800" dirty="0"/>
          </a:p>
        </p:txBody>
      </p:sp>
      <p:sp>
        <p:nvSpPr>
          <p:cNvPr id="6" name="TextBox 5"/>
          <p:cNvSpPr txBox="1"/>
          <p:nvPr/>
        </p:nvSpPr>
        <p:spPr>
          <a:xfrm>
            <a:off x="1875584" y="6413033"/>
            <a:ext cx="8431306" cy="369332"/>
          </a:xfrm>
          <a:prstGeom prst="rect">
            <a:avLst/>
          </a:prstGeom>
          <a:noFill/>
        </p:spPr>
        <p:txBody>
          <a:bodyPr wrap="square" rtlCol="0">
            <a:spAutoFit/>
          </a:bodyPr>
          <a:lstStyle/>
          <a:p>
            <a:pPr algn="ctr"/>
            <a:r>
              <a:rPr lang="en-US" dirty="0" smtClean="0"/>
              <a:t>Developed by : Ancizar Arenas</a:t>
            </a:r>
            <a:endParaRPr lang="en-US" dirty="0"/>
          </a:p>
        </p:txBody>
      </p:sp>
    </p:spTree>
    <p:extLst>
      <p:ext uri="{BB962C8B-B14F-4D97-AF65-F5344CB8AC3E}">
        <p14:creationId xmlns:p14="http://schemas.microsoft.com/office/powerpoint/2010/main" val="2080154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7 – Overview of existing API and other uses for Express </a:t>
            </a:r>
          </a:p>
          <a:p>
            <a:pPr marL="0" indent="0">
              <a:buNone/>
            </a:pPr>
            <a:endParaRPr lang="en-US" sz="2400" u="sng" dirty="0" smtClean="0"/>
          </a:p>
          <a:p>
            <a:r>
              <a:rPr lang="en-US" sz="2400" dirty="0" smtClean="0"/>
              <a:t>Overview of API to date</a:t>
            </a:r>
          </a:p>
          <a:p>
            <a:endParaRPr lang="en-US" sz="2400" dirty="0"/>
          </a:p>
          <a:p>
            <a:r>
              <a:rPr lang="en-US" sz="2400" dirty="0" smtClean="0"/>
              <a:t>Other uses of Express.js – HTML / Jade rendering</a:t>
            </a:r>
          </a:p>
          <a:p>
            <a:endParaRPr lang="en-US" sz="2400" dirty="0"/>
          </a:p>
          <a:p>
            <a:r>
              <a:rPr lang="en-US" sz="2400" dirty="0" smtClean="0"/>
              <a:t>Discussion about Node.js best practices </a:t>
            </a:r>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314872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8 – Deploying to production environment (Primer) - TBD</a:t>
            </a:r>
          </a:p>
          <a:p>
            <a:pPr marL="0" indent="0">
              <a:buNone/>
            </a:pPr>
            <a:endParaRPr lang="en-US" sz="2400" u="sng" dirty="0" smtClean="0"/>
          </a:p>
          <a:p>
            <a:r>
              <a:rPr lang="en-US" sz="2400" dirty="0" smtClean="0"/>
              <a:t>Introduction into deploying API in production environment using Primer.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81288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Node.js 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The definition of Node.js as supplied by its official documentation is as follows : </a:t>
            </a:r>
          </a:p>
          <a:p>
            <a:endParaRPr lang="en-US" sz="2400" dirty="0"/>
          </a:p>
          <a:p>
            <a:pPr marL="0" indent="0">
              <a:buNone/>
            </a:pPr>
            <a:r>
              <a:rPr lang="en-US" sz="2400" i="1" dirty="0" smtClean="0"/>
              <a:t>“Node.js </a:t>
            </a:r>
            <a:r>
              <a:rPr lang="en-US" sz="2400" i="1" dirty="0"/>
              <a:t>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r>
              <a:rPr lang="en-US" sz="2400" i="1" dirty="0" smtClean="0"/>
              <a:t>.”</a:t>
            </a:r>
            <a:endParaRPr lang="en-US" sz="2400" i="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018464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Node.js Introduction cont</a:t>
            </a:r>
            <a:r>
              <a:rPr lang="is-IS" dirty="0" smtClean="0"/>
              <a: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u="sng" dirty="0" smtClean="0"/>
              <a:t>Features of Node.js</a:t>
            </a:r>
          </a:p>
          <a:p>
            <a:pPr marL="0" indent="0">
              <a:buNone/>
            </a:pPr>
            <a:endParaRPr lang="en-US" sz="2400" u="sng" dirty="0"/>
          </a:p>
          <a:p>
            <a:r>
              <a:rPr lang="en-US" sz="2400" dirty="0" smtClean="0"/>
              <a:t>Asynchronous and Event Driven – All APIs of Node.js library are non-blocking</a:t>
            </a:r>
          </a:p>
          <a:p>
            <a:endParaRPr lang="en-US" sz="2400" dirty="0"/>
          </a:p>
          <a:p>
            <a:r>
              <a:rPr lang="en-US" sz="2400" dirty="0" smtClean="0"/>
              <a:t>Very fast – Built on Google Chrome’s V8 JavaScript engine, Node.js library is very 	          fast in code execution</a:t>
            </a:r>
          </a:p>
          <a:p>
            <a:endParaRPr lang="en-US" sz="2400" dirty="0"/>
          </a:p>
          <a:p>
            <a:r>
              <a:rPr lang="en-US" sz="2400" dirty="0" smtClean="0"/>
              <a:t>Single threaded but highly scalable – Single threaded model with event looping</a:t>
            </a:r>
          </a:p>
          <a:p>
            <a:pPr marL="0" indent="0">
              <a:buNone/>
            </a:pPr>
            <a:endParaRPr lang="en-US" sz="2400" u="sng" dirty="0"/>
          </a:p>
          <a:p>
            <a:r>
              <a:rPr lang="en-US" sz="2400" dirty="0" smtClean="0"/>
              <a:t>No buffering – Node applications never buffer any data. They simply output the 			data in chunks </a:t>
            </a:r>
          </a:p>
          <a:p>
            <a:pPr marL="0" indent="0">
              <a:buNone/>
            </a:pPr>
            <a:endParaRPr lang="en-US" sz="2400" u="sng" dirty="0" smtClean="0"/>
          </a:p>
          <a:p>
            <a:pPr marL="0" indent="0">
              <a:buNone/>
            </a:pPr>
            <a:endParaRPr lang="en-US" sz="2400" u="sng"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2132924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Node.js vs Java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
        <p:nvSpPr>
          <p:cNvPr id="5" name="Content Placeholder 2"/>
          <p:cNvSpPr txBox="1">
            <a:spLocks/>
          </p:cNvSpPr>
          <p:nvPr/>
        </p:nvSpPr>
        <p:spPr>
          <a:xfrm>
            <a:off x="990599" y="1978025"/>
            <a:ext cx="53054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u="sng" dirty="0" smtClean="0"/>
              <a:t>Where Java wins :</a:t>
            </a:r>
          </a:p>
          <a:p>
            <a:pPr marL="0" indent="0">
              <a:buFont typeface="Arial"/>
              <a:buNone/>
            </a:pPr>
            <a:endParaRPr lang="en-US" sz="2200" u="sng" dirty="0" smtClean="0"/>
          </a:p>
          <a:p>
            <a:r>
              <a:rPr lang="en-US" sz="2200" dirty="0" smtClean="0"/>
              <a:t>Rock solid foundation </a:t>
            </a:r>
          </a:p>
          <a:p>
            <a:endParaRPr lang="en-US" sz="2200" dirty="0" smtClean="0"/>
          </a:p>
          <a:p>
            <a:r>
              <a:rPr lang="en-US" sz="2200" dirty="0" smtClean="0"/>
              <a:t>Huge collection of libraries </a:t>
            </a:r>
          </a:p>
          <a:p>
            <a:pPr marL="0" indent="0">
              <a:buFont typeface="Arial"/>
              <a:buNone/>
            </a:pPr>
            <a:endParaRPr lang="en-US" sz="2200" u="sng" dirty="0" smtClean="0"/>
          </a:p>
          <a:p>
            <a:r>
              <a:rPr lang="en-US" sz="2200" dirty="0" smtClean="0"/>
              <a:t>Solid engineering</a:t>
            </a:r>
          </a:p>
          <a:p>
            <a:endParaRPr lang="en-US" sz="2200" dirty="0"/>
          </a:p>
          <a:p>
            <a:r>
              <a:rPr lang="en-US" sz="2200" dirty="0" smtClean="0"/>
              <a:t>Threads</a:t>
            </a:r>
            <a:endParaRPr lang="en-US" sz="2200" dirty="0" smtClean="0"/>
          </a:p>
        </p:txBody>
      </p:sp>
      <p:sp>
        <p:nvSpPr>
          <p:cNvPr id="6" name="Content Placeholder 2"/>
          <p:cNvSpPr txBox="1">
            <a:spLocks/>
          </p:cNvSpPr>
          <p:nvPr/>
        </p:nvSpPr>
        <p:spPr>
          <a:xfrm>
            <a:off x="310515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u="sng" smtClean="0"/>
          </a:p>
          <a:p>
            <a:pPr marL="0" indent="0">
              <a:buFont typeface="Arial"/>
              <a:buNone/>
            </a:pPr>
            <a:endParaRPr lang="en-US" sz="2400" u="sng" dirty="0" smtClean="0"/>
          </a:p>
        </p:txBody>
      </p:sp>
      <p:sp>
        <p:nvSpPr>
          <p:cNvPr id="8" name="Content Placeholder 2"/>
          <p:cNvSpPr txBox="1">
            <a:spLocks/>
          </p:cNvSpPr>
          <p:nvPr/>
        </p:nvSpPr>
        <p:spPr>
          <a:xfrm>
            <a:off x="6743699" y="2032000"/>
            <a:ext cx="53054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u="sng" dirty="0" smtClean="0"/>
              <a:t>Where Node.js wins :</a:t>
            </a:r>
          </a:p>
          <a:p>
            <a:pPr marL="0" indent="0">
              <a:buFont typeface="Arial"/>
              <a:buNone/>
            </a:pPr>
            <a:endParaRPr lang="en-US" sz="2400" u="sng" dirty="0" smtClean="0"/>
          </a:p>
          <a:p>
            <a:r>
              <a:rPr lang="en-US" sz="2400" dirty="0" smtClean="0"/>
              <a:t>Ubiquity</a:t>
            </a:r>
          </a:p>
          <a:p>
            <a:endParaRPr lang="en-US" sz="2400" dirty="0" smtClean="0"/>
          </a:p>
          <a:p>
            <a:r>
              <a:rPr lang="en-US" sz="2400" dirty="0" smtClean="0"/>
              <a:t>Build process simplified by using same language</a:t>
            </a:r>
          </a:p>
          <a:p>
            <a:pPr marL="0" indent="0">
              <a:buFont typeface="Arial"/>
              <a:buNone/>
            </a:pPr>
            <a:endParaRPr lang="en-US" sz="2400" u="sng" dirty="0" smtClean="0"/>
          </a:p>
          <a:p>
            <a:r>
              <a:rPr lang="en-US" sz="2400" dirty="0" smtClean="0"/>
              <a:t>Data queries</a:t>
            </a:r>
          </a:p>
          <a:p>
            <a:endParaRPr lang="en-US" sz="2400" dirty="0"/>
          </a:p>
          <a:p>
            <a:r>
              <a:rPr lang="en-US" sz="2400" dirty="0" smtClean="0"/>
              <a:t>JSON</a:t>
            </a:r>
          </a:p>
          <a:p>
            <a:endParaRPr lang="en-US" sz="2400" dirty="0"/>
          </a:p>
          <a:p>
            <a:r>
              <a:rPr lang="en-US" sz="2400" dirty="0" smtClean="0"/>
              <a:t>Speed</a:t>
            </a:r>
            <a:endParaRPr lang="en-US" sz="2400" dirty="0" smtClean="0"/>
          </a:p>
        </p:txBody>
      </p:sp>
    </p:spTree>
    <p:extLst>
      <p:ext uri="{BB962C8B-B14F-4D97-AF65-F5344CB8AC3E}">
        <p14:creationId xmlns:p14="http://schemas.microsoft.com/office/powerpoint/2010/main" val="41410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Where to use Node.js?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
        <p:nvSpPr>
          <p:cNvPr id="5" name="Content Placeholder 2"/>
          <p:cNvSpPr txBox="1">
            <a:spLocks/>
          </p:cNvSpPr>
          <p:nvPr/>
        </p:nvSpPr>
        <p:spPr>
          <a:xfrm>
            <a:off x="990599" y="1919288"/>
            <a:ext cx="5305425" cy="4098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u="sng" dirty="0" smtClean="0"/>
              <a:t>Where to use</a:t>
            </a:r>
            <a:r>
              <a:rPr lang="en-US" sz="2200" dirty="0" smtClean="0"/>
              <a:t> </a:t>
            </a:r>
          </a:p>
          <a:p>
            <a:endParaRPr lang="en-US" sz="2200" dirty="0"/>
          </a:p>
          <a:p>
            <a:r>
              <a:rPr lang="en-US" sz="2200" dirty="0" smtClean="0"/>
              <a:t>I/O bound applications</a:t>
            </a:r>
          </a:p>
          <a:p>
            <a:endParaRPr lang="en-US" sz="2200" u="sng" dirty="0" smtClean="0"/>
          </a:p>
          <a:p>
            <a:r>
              <a:rPr lang="en-US" sz="2200" dirty="0" smtClean="0"/>
              <a:t>Data streaming applications</a:t>
            </a:r>
          </a:p>
          <a:p>
            <a:endParaRPr lang="en-US" sz="2200" dirty="0" smtClean="0"/>
          </a:p>
          <a:p>
            <a:r>
              <a:rPr lang="en-US" sz="2200" dirty="0" smtClean="0"/>
              <a:t>Data intensive real-time applications (DIRT)</a:t>
            </a:r>
          </a:p>
          <a:p>
            <a:pPr marL="0" indent="0">
              <a:buFont typeface="Arial"/>
              <a:buNone/>
            </a:pPr>
            <a:endParaRPr lang="en-US" sz="2200" u="sng" dirty="0" smtClean="0"/>
          </a:p>
          <a:p>
            <a:r>
              <a:rPr lang="en-US" sz="2200" dirty="0" smtClean="0"/>
              <a:t>JSON APIs based applications</a:t>
            </a:r>
          </a:p>
          <a:p>
            <a:endParaRPr lang="en-US" sz="2200" dirty="0"/>
          </a:p>
          <a:p>
            <a:r>
              <a:rPr lang="en-US" sz="2200" dirty="0" smtClean="0"/>
              <a:t>Single page applications</a:t>
            </a:r>
          </a:p>
          <a:p>
            <a:endParaRPr lang="en-US" sz="2200" dirty="0"/>
          </a:p>
          <a:p>
            <a:endParaRPr lang="en-US" sz="2200" dirty="0" smtClean="0"/>
          </a:p>
        </p:txBody>
      </p:sp>
      <p:sp>
        <p:nvSpPr>
          <p:cNvPr id="6" name="Content Placeholder 2"/>
          <p:cNvSpPr txBox="1">
            <a:spLocks/>
          </p:cNvSpPr>
          <p:nvPr/>
        </p:nvSpPr>
        <p:spPr>
          <a:xfrm>
            <a:off x="3105150" y="19018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u="sng" smtClean="0"/>
          </a:p>
          <a:p>
            <a:pPr marL="0" indent="0">
              <a:buFont typeface="Arial"/>
              <a:buNone/>
            </a:pPr>
            <a:endParaRPr lang="en-US" sz="2400" u="sng" dirty="0" smtClean="0"/>
          </a:p>
        </p:txBody>
      </p:sp>
      <p:sp>
        <p:nvSpPr>
          <p:cNvPr id="7" name="Content Placeholder 2"/>
          <p:cNvSpPr txBox="1">
            <a:spLocks/>
          </p:cNvSpPr>
          <p:nvPr/>
        </p:nvSpPr>
        <p:spPr>
          <a:xfrm>
            <a:off x="6353174" y="1919288"/>
            <a:ext cx="5305425" cy="4098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u="sng" dirty="0" smtClean="0"/>
              <a:t>Where not to use</a:t>
            </a:r>
          </a:p>
          <a:p>
            <a:pPr marL="0" indent="0">
              <a:buNone/>
            </a:pPr>
            <a:endParaRPr lang="en-US" sz="2200" u="sng" dirty="0" smtClean="0"/>
          </a:p>
          <a:p>
            <a:r>
              <a:rPr lang="en-US" sz="2200" dirty="0" smtClean="0"/>
              <a:t>Not advisable to use Node.js for CPU intensive applications</a:t>
            </a:r>
          </a:p>
          <a:p>
            <a:endParaRPr lang="en-US" sz="2200" dirty="0"/>
          </a:p>
          <a:p>
            <a:endParaRPr lang="en-US" sz="2200" dirty="0" smtClean="0"/>
          </a:p>
        </p:txBody>
      </p:sp>
    </p:spTree>
    <p:extLst>
      <p:ext uri="{BB962C8B-B14F-4D97-AF65-F5344CB8AC3E}">
        <p14:creationId xmlns:p14="http://schemas.microsoft.com/office/powerpoint/2010/main" val="1846807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t>Express.js</a:t>
            </a:r>
            <a:r>
              <a:rPr lang="en-GB" dirty="0" smtClean="0"/>
              <a:t> Introduction</a:t>
            </a:r>
            <a:endParaRPr lang="en-US" dirty="0"/>
          </a:p>
        </p:txBody>
      </p:sp>
      <p:sp>
        <p:nvSpPr>
          <p:cNvPr id="3" name="Content Placeholder 2"/>
          <p:cNvSpPr>
            <a:spLocks noGrp="1"/>
          </p:cNvSpPr>
          <p:nvPr>
            <p:ph idx="1"/>
          </p:nvPr>
        </p:nvSpPr>
        <p:spPr/>
        <p:txBody>
          <a:bodyPr>
            <a:normAutofit/>
          </a:bodyPr>
          <a:lstStyle/>
          <a:p>
            <a:r>
              <a:rPr lang="en-US" sz="2400" dirty="0"/>
              <a:t>Express is a minimal and flexible Node.js web application framework that provides a robust set of features for web and mobile applications</a:t>
            </a:r>
            <a:r>
              <a:rPr lang="en-US" sz="2400" dirty="0" smtClean="0"/>
              <a:t>.</a:t>
            </a:r>
          </a:p>
          <a:p>
            <a:endParaRPr lang="en-US" sz="2400" u="sng" dirty="0"/>
          </a:p>
          <a:p>
            <a:r>
              <a:rPr lang="en-US" sz="2400" dirty="0" smtClean="0"/>
              <a:t>Essentially it is a framework that takes Node from being a barebone application and turns it into something that behaves more like the web servers we are all used to working with.</a:t>
            </a: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97130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 </a:t>
            </a:r>
            <a:endParaRPr lang="en-US" dirty="0"/>
          </a:p>
        </p:txBody>
      </p:sp>
      <p:sp>
        <p:nvSpPr>
          <p:cNvPr id="3" name="Content Placeholder 2"/>
          <p:cNvSpPr>
            <a:spLocks noGrp="1"/>
          </p:cNvSpPr>
          <p:nvPr>
            <p:ph idx="1"/>
          </p:nvPr>
        </p:nvSpPr>
        <p:spPr/>
        <p:txBody>
          <a:bodyPr>
            <a:normAutofit/>
          </a:bodyPr>
          <a:lstStyle/>
          <a:p>
            <a:r>
              <a:rPr lang="en-US" sz="2400" dirty="0" smtClean="0"/>
              <a:t>Name : Ancizar Arenas</a:t>
            </a:r>
          </a:p>
          <a:p>
            <a:endParaRPr lang="en-US" sz="2400" dirty="0" smtClean="0"/>
          </a:p>
          <a:p>
            <a:r>
              <a:rPr lang="en-US" sz="2400" dirty="0" smtClean="0"/>
              <a:t>Role : Software Engineer within CKO Raptor team</a:t>
            </a:r>
          </a:p>
          <a:p>
            <a:endParaRPr lang="en-US" sz="2400" dirty="0" smtClean="0"/>
          </a:p>
          <a:p>
            <a:r>
              <a:rPr lang="en-US" sz="2400" dirty="0" smtClean="0"/>
              <a:t>Joined : February 2016</a:t>
            </a:r>
          </a:p>
          <a:p>
            <a:endParaRPr lang="en-US" sz="2400" dirty="0" smtClean="0"/>
          </a:p>
          <a:p>
            <a:r>
              <a:rPr lang="en-US" sz="2400" dirty="0" smtClean="0"/>
              <a:t>Previous role(s) : Recently joined from Thomas Cook where I was 				        working as a Senior Node.js Developer </a:t>
            </a:r>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62596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a:t>
            </a:r>
            <a:endParaRPr lang="en-US" dirty="0"/>
          </a:p>
        </p:txBody>
      </p:sp>
      <p:sp>
        <p:nvSpPr>
          <p:cNvPr id="3" name="Content Placeholder 2"/>
          <p:cNvSpPr>
            <a:spLocks noGrp="1"/>
          </p:cNvSpPr>
          <p:nvPr>
            <p:ph idx="1"/>
          </p:nvPr>
        </p:nvSpPr>
        <p:spPr/>
        <p:txBody>
          <a:bodyPr>
            <a:normAutofit/>
          </a:bodyPr>
          <a:lstStyle/>
          <a:p>
            <a:r>
              <a:rPr lang="en-US" sz="2400" dirty="0" smtClean="0"/>
              <a:t>Total of 8 modules – 8 weeks</a:t>
            </a:r>
          </a:p>
          <a:p>
            <a:endParaRPr lang="en-US" sz="2400" dirty="0" smtClean="0"/>
          </a:p>
          <a:p>
            <a:r>
              <a:rPr lang="en-US" sz="2400" dirty="0" smtClean="0"/>
              <a:t>1 module covered per week </a:t>
            </a:r>
          </a:p>
          <a:p>
            <a:endParaRPr lang="en-US" sz="2400" dirty="0" smtClean="0"/>
          </a:p>
          <a:p>
            <a:r>
              <a:rPr lang="en-US" sz="2400" dirty="0" smtClean="0"/>
              <a:t>Each module designed to run into the following </a:t>
            </a:r>
          </a:p>
          <a:p>
            <a:endParaRPr lang="en-US" sz="2400" dirty="0"/>
          </a:p>
          <a:p>
            <a:r>
              <a:rPr lang="en-US" sz="2400" dirty="0" smtClean="0"/>
              <a:t>Missed modules material cannot be reiterated - would need to catch up if lessons missed (please contact tutor)</a:t>
            </a:r>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692580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1 – First steps with Express.js</a:t>
            </a:r>
          </a:p>
          <a:p>
            <a:pPr marL="0" indent="0">
              <a:buNone/>
            </a:pPr>
            <a:endParaRPr lang="en-US" sz="2400" u="sng" dirty="0" smtClean="0"/>
          </a:p>
          <a:p>
            <a:r>
              <a:rPr lang="en-US" sz="2400" dirty="0" smtClean="0"/>
              <a:t>Setting up environments </a:t>
            </a:r>
          </a:p>
          <a:p>
            <a:endParaRPr lang="en-US" sz="2400" dirty="0" smtClean="0"/>
          </a:p>
          <a:p>
            <a:r>
              <a:rPr lang="en-US" sz="2400" dirty="0" smtClean="0"/>
              <a:t>Introduction to Node.js</a:t>
            </a:r>
          </a:p>
          <a:p>
            <a:endParaRPr lang="en-US" sz="2400" dirty="0" smtClean="0"/>
          </a:p>
          <a:p>
            <a:r>
              <a:rPr lang="en-US" sz="2400" dirty="0" smtClean="0"/>
              <a:t>Introduction to Express.js</a:t>
            </a:r>
          </a:p>
          <a:p>
            <a:endParaRPr lang="en-US" sz="2400" dirty="0" smtClean="0"/>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51962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2 – Routes continued – Creating RESTful Routes</a:t>
            </a:r>
          </a:p>
          <a:p>
            <a:pPr marL="0" indent="0">
              <a:buNone/>
            </a:pPr>
            <a:endParaRPr lang="en-US" sz="2400" u="sng" dirty="0" smtClean="0"/>
          </a:p>
          <a:p>
            <a:r>
              <a:rPr lang="en-US" sz="2400" dirty="0" smtClean="0"/>
              <a:t>Introduction to RESTful API design</a:t>
            </a:r>
          </a:p>
          <a:p>
            <a:endParaRPr lang="en-US" sz="2400" dirty="0" smtClean="0"/>
          </a:p>
          <a:p>
            <a:r>
              <a:rPr lang="en-US" sz="2400" dirty="0" smtClean="0"/>
              <a:t>Creating our restful API endpoints</a:t>
            </a:r>
          </a:p>
          <a:p>
            <a:endParaRPr lang="en-US" sz="2400" dirty="0" smtClean="0"/>
          </a:p>
          <a:p>
            <a:r>
              <a:rPr lang="en-US" sz="2400" dirty="0" smtClean="0"/>
              <a:t>Introduction into how to read user submitted parameters </a:t>
            </a:r>
          </a:p>
          <a:p>
            <a:endParaRPr lang="en-US" sz="2400" dirty="0"/>
          </a:p>
          <a:p>
            <a:r>
              <a:rPr lang="en-US" sz="2400" dirty="0" smtClean="0"/>
              <a:t>Body Parser</a:t>
            </a:r>
          </a:p>
          <a:p>
            <a:endParaRPr lang="en-US" sz="2400" dirty="0" smtClean="0"/>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53238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3 – Refactoring Routes</a:t>
            </a:r>
          </a:p>
          <a:p>
            <a:pPr marL="0" indent="0">
              <a:buNone/>
            </a:pPr>
            <a:endParaRPr lang="en-US" sz="2400" u="sng" dirty="0" smtClean="0"/>
          </a:p>
          <a:p>
            <a:r>
              <a:rPr lang="en-US" sz="2400" dirty="0" smtClean="0"/>
              <a:t>Routes continued</a:t>
            </a:r>
          </a:p>
          <a:p>
            <a:endParaRPr lang="en-US" sz="2400" dirty="0" smtClean="0"/>
          </a:p>
          <a:p>
            <a:r>
              <a:rPr lang="en-US" sz="2400" dirty="0" smtClean="0"/>
              <a:t>Refactoring of existing route instances and extracting modules</a:t>
            </a:r>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564535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4 – Understanding and using middleware</a:t>
            </a:r>
          </a:p>
          <a:p>
            <a:pPr marL="0" indent="0">
              <a:buNone/>
            </a:pPr>
            <a:endParaRPr lang="en-US" sz="2400" u="sng" dirty="0" smtClean="0"/>
          </a:p>
          <a:p>
            <a:r>
              <a:rPr lang="en-US" sz="2400" dirty="0" smtClean="0"/>
              <a:t>Introduction to middleware</a:t>
            </a:r>
          </a:p>
          <a:p>
            <a:endParaRPr lang="en-US" sz="2400" dirty="0" smtClean="0"/>
          </a:p>
          <a:p>
            <a:r>
              <a:rPr lang="en-US" sz="2400" dirty="0" smtClean="0"/>
              <a:t>Creating our own customer logger middleware</a:t>
            </a:r>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91051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5 – Data Access</a:t>
            </a:r>
          </a:p>
          <a:p>
            <a:pPr marL="0" indent="0">
              <a:buNone/>
            </a:pPr>
            <a:endParaRPr lang="en-US" sz="2400" u="sng" dirty="0" smtClean="0"/>
          </a:p>
          <a:p>
            <a:r>
              <a:rPr lang="en-US" sz="2400" dirty="0" smtClean="0"/>
              <a:t>Introduction to data access with Node.js / Express.js</a:t>
            </a:r>
          </a:p>
          <a:p>
            <a:endParaRPr lang="en-US" sz="2400" dirty="0"/>
          </a:p>
          <a:p>
            <a:r>
              <a:rPr lang="en-US" sz="2400" dirty="0" smtClean="0"/>
              <a:t>Adding data access to our API using MongoDB and Mongoose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120061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7ACFF"/>
            </a:gs>
            <a:gs pos="86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Course Outline Cont</a:t>
            </a:r>
            <a:r>
              <a:rPr lang="is-I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u="sng" dirty="0" smtClean="0"/>
              <a:t>Module 6 – Authentication using JSON Web Tokens</a:t>
            </a:r>
          </a:p>
          <a:p>
            <a:pPr marL="0" indent="0">
              <a:buNone/>
            </a:pPr>
            <a:endParaRPr lang="en-US" sz="2400" u="sng" dirty="0" smtClean="0"/>
          </a:p>
          <a:p>
            <a:r>
              <a:rPr lang="en-US" sz="2400" dirty="0" smtClean="0"/>
              <a:t>Introduction to authentication</a:t>
            </a:r>
          </a:p>
          <a:p>
            <a:endParaRPr lang="en-US" sz="2400" dirty="0"/>
          </a:p>
          <a:p>
            <a:r>
              <a:rPr lang="en-US" sz="2400" dirty="0" smtClean="0"/>
              <a:t>Adding authentication to our API using JSON Web Tokens</a:t>
            </a:r>
          </a:p>
          <a:p>
            <a:endParaRPr lang="en-US" sz="2400" dirty="0" smtClean="0"/>
          </a:p>
          <a:p>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9078" y="5605265"/>
            <a:ext cx="1143396" cy="1143396"/>
          </a:xfrm>
          <a:prstGeom prst="rect">
            <a:avLst/>
          </a:prstGeom>
        </p:spPr>
      </p:pic>
    </p:spTree>
    <p:extLst>
      <p:ext uri="{BB962C8B-B14F-4D97-AF65-F5344CB8AC3E}">
        <p14:creationId xmlns:p14="http://schemas.microsoft.com/office/powerpoint/2010/main" val="16642665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sion 1" id="{9F026E1D-2D52-F94F-BAF0-77E6EFEA3B13}" vid="{F6194D3C-A176-9441-AF2B-4C8F7EF7B0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 Academy Template</Template>
  <TotalTime>1617</TotalTime>
  <Words>1356</Words>
  <Application>Microsoft Macintosh PowerPoint</Application>
  <PresentationFormat>Widescreen</PresentationFormat>
  <Paragraphs>195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Node.js – Advancing Beyond the Basics</vt:lpstr>
      <vt:lpstr>Background </vt:lpstr>
      <vt:lpstr>Course Outline </vt:lpstr>
      <vt:lpstr>Course Outline Cont…</vt:lpstr>
      <vt:lpstr>Course Outline Cont…</vt:lpstr>
      <vt:lpstr>Course Outline Cont…</vt:lpstr>
      <vt:lpstr>Course Outline Cont…</vt:lpstr>
      <vt:lpstr>Course Outline Cont…</vt:lpstr>
      <vt:lpstr>Course Outline Cont…</vt:lpstr>
      <vt:lpstr>Course Outline Cont…</vt:lpstr>
      <vt:lpstr>Course Outline Cont…</vt:lpstr>
      <vt:lpstr>Node.js Introduction</vt:lpstr>
      <vt:lpstr>Node.js Introduction cont…</vt:lpstr>
      <vt:lpstr>Node.js vs Java</vt:lpstr>
      <vt:lpstr>Where to use Node.js?</vt:lpstr>
      <vt:lpstr>Express.js Introduction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 Advancing </dc:title>
  <dc:creator>Ancizar Alfonso Arenas-Calle</dc:creator>
  <cp:lastModifiedBy>Ancizar Alfonso Arenas-Calle</cp:lastModifiedBy>
  <cp:revision>29</cp:revision>
  <cp:lastPrinted>2016-04-27T12:56:32Z</cp:lastPrinted>
  <dcterms:created xsi:type="dcterms:W3CDTF">2016-04-26T09:47:50Z</dcterms:created>
  <dcterms:modified xsi:type="dcterms:W3CDTF">2016-04-27T13:01:42Z</dcterms:modified>
</cp:coreProperties>
</file>