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C452556-5D8E-42FE-BD6B-27E4D7B1145F}">
  <a:tblStyle styleId="{EC452556-5D8E-42FE-BD6B-27E4D7B1145F}" styleName="Table_0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1FA"/>
          </a:solidFill>
        </a:fill>
      </a:tcStyle>
    </a:wholeTbl>
    <a:band1H>
      <a:tcTxStyle/>
      <a:tcStyle>
        <a:fill>
          <a:solidFill>
            <a:srgbClr val="CBE2F5"/>
          </a:solidFill>
        </a:fill>
      </a:tcStyle>
    </a:band1H>
    <a:band2H>
      <a:tcTxStyle/>
    </a:band2H>
    <a:band1V>
      <a:tcTxStyle/>
      <a:tcStyle>
        <a:fill>
          <a:solidFill>
            <a:srgbClr val="CBE2F5"/>
          </a:solidFill>
        </a:fill>
      </a:tcStyle>
    </a:band1V>
    <a:band2V>
      <a:tcTxStyle/>
    </a:band2V>
    <a:la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b58178ad22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b58178ad2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b58178ad22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b58178ad2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3872485" y="-562356"/>
            <a:ext cx="4023360" cy="97200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 rot="5400000">
            <a:off x="7334251" y="2152650"/>
            <a:ext cx="54102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5700" spcFirstLastPara="1" rIns="45700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 rot="5400000">
            <a:off x="2076451" y="-323850"/>
            <a:ext cx="5410200" cy="75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8" name="Google Shape;88;p12"/>
          <p:cNvCxnSpPr/>
          <p:nvPr/>
        </p:nvCxnSpPr>
        <p:spPr>
          <a:xfrm rot="10800000">
            <a:off x="10058400" y="59263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 txBox="1"/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subTitle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" name="Google Shape;26;p3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 txBox="1"/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b="0"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5" name="Google Shape;35;p4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1024127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102412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102412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3" type="body"/>
          </p:nvPr>
        </p:nvSpPr>
        <p:spPr>
          <a:xfrm>
            <a:off x="599088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6"/>
          <p:cNvSpPr txBox="1"/>
          <p:nvPr>
            <p:ph idx="4" type="body"/>
          </p:nvPr>
        </p:nvSpPr>
        <p:spPr>
          <a:xfrm>
            <a:off x="599088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🢝"/>
              <a:defRPr sz="2000"/>
            </a:lvl2pPr>
            <a:lvl3pPr indent="-3302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🢝"/>
              <a:defRPr sz="16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1024128" y="2257506"/>
            <a:ext cx="4389120" cy="3762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/>
          <p:nvPr>
            <p:ph idx="2" type="pic"/>
          </p:nvPr>
        </p:nvSpPr>
        <p:spPr>
          <a:xfrm>
            <a:off x="0" y="-1"/>
            <a:ext cx="12188952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10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5" name="Google Shape;75;p10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b="0" i="0" sz="5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Twentieth Century"/>
              <a:buChar char=" "/>
              <a:defRPr b="0" i="0" sz="2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🢝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4.png"/><Relationship Id="rId7" Type="http://schemas.openxmlformats.org/officeDocument/2006/relationships/image" Target="../media/image1.png"/><Relationship Id="rId8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title"/>
          </p:nvPr>
        </p:nvSpPr>
        <p:spPr>
          <a:xfrm>
            <a:off x="0" y="2615725"/>
            <a:ext cx="12192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0" i="0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TALE OF TEXT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CLASSIFICATION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4" name="Google Shape;94;p13"/>
          <p:cNvSpPr txBox="1"/>
          <p:nvPr>
            <p:ph idx="1" type="body"/>
          </p:nvPr>
        </p:nvSpPr>
        <p:spPr>
          <a:xfrm>
            <a:off x="4849500" y="4115425"/>
            <a:ext cx="2493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400"/>
              <a:t>By- Group 11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1024128" y="2286000"/>
            <a:ext cx="9720000" cy="40233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52400" lvl="1" marL="265176" rtl="0" algn="l">
              <a:spcBef>
                <a:spcPts val="40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Explore the blend of literature and technology as we teach machines to recognize author’s name. Journey through algorithms, surprises, and decoding the secrets hidden in words.</a:t>
            </a:r>
            <a:endParaRPr/>
          </a:p>
          <a:p>
            <a:pPr indent="-152400" lvl="1" marL="265176" rtl="0" algn="l">
              <a:spcBef>
                <a:spcPts val="60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Started with Project Gutenberg, picked six diverse books, and randomly selected 200 snapshots from each. Balanced and representative dataset ready for machine learning.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1024125" y="585225"/>
            <a:ext cx="3547800" cy="15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Twentieth Century"/>
              <a:buNone/>
            </a:pPr>
            <a:r>
              <a:rPr lang="en-US" sz="4000"/>
              <a:t>DATA PREPROCESSING</a:t>
            </a:r>
            <a:endParaRPr/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1024128" y="2286000"/>
            <a:ext cx="3133580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016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Techniques used:</a:t>
            </a:r>
            <a:endParaRPr/>
          </a:p>
          <a:p>
            <a:pPr indent="-35559" lvl="1" marL="26517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0" lvl="0" marL="26517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124459" lvl="1" marL="265176" rtl="0" algn="l">
              <a:spcBef>
                <a:spcPts val="60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Tokenization</a:t>
            </a:r>
            <a:endParaRPr sz="1600"/>
          </a:p>
          <a:p>
            <a:pPr indent="-124459" lvl="1" marL="265176" rtl="0" algn="l">
              <a:spcBef>
                <a:spcPts val="60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Stopwords</a:t>
            </a:r>
            <a:endParaRPr/>
          </a:p>
          <a:p>
            <a:pPr indent="-124459" lvl="1" marL="265176" rtl="0" algn="l">
              <a:spcBef>
                <a:spcPts val="60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Stemming</a:t>
            </a:r>
            <a:endParaRPr sz="1600"/>
          </a:p>
          <a:p>
            <a:pPr indent="-137159" lvl="1" marL="26517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Lemmatization</a:t>
            </a:r>
            <a:endParaRPr sz="1600"/>
          </a:p>
          <a:p>
            <a:pPr indent="-124459" lvl="1" marL="265176" rtl="0" algn="l">
              <a:spcBef>
                <a:spcPts val="60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POS Tagging</a:t>
            </a:r>
            <a:endParaRPr sz="1600"/>
          </a:p>
          <a:p>
            <a:pPr indent="-137159" lvl="1" marL="26517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TF-IDF</a:t>
            </a:r>
            <a:endParaRPr/>
          </a:p>
          <a:p>
            <a:pPr indent="0" lvl="0" marL="26517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A close up of words&#10;&#10;Description automatically generated" id="107" name="Google Shape;10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8824" y="1563425"/>
            <a:ext cx="6173100" cy="373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MODEL TUNING</a:t>
            </a:r>
            <a:endParaRPr/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1024124" y="2286000"/>
            <a:ext cx="2916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lnSpcReduction="10000"/>
          </a:bodyPr>
          <a:lstStyle/>
          <a:p>
            <a:pPr indent="-1397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b="0" i="0" lang="en-US">
                <a:latin typeface="Arial"/>
                <a:ea typeface="Arial"/>
                <a:cs typeface="Arial"/>
                <a:sym typeface="Arial"/>
              </a:rPr>
              <a:t> Naive Bayes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b="0" i="0" lang="en-US">
                <a:latin typeface="Arial"/>
                <a:ea typeface="Arial"/>
                <a:cs typeface="Arial"/>
                <a:sym typeface="Arial"/>
              </a:rPr>
              <a:t> Logistic Regression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b="0" i="0" lang="en-US">
                <a:latin typeface="Arial"/>
                <a:ea typeface="Arial"/>
                <a:cs typeface="Arial"/>
                <a:sym typeface="Arial"/>
              </a:rPr>
              <a:t> SVM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b="0" i="0" lang="en-US">
                <a:latin typeface="Arial"/>
                <a:ea typeface="Arial"/>
                <a:cs typeface="Arial"/>
                <a:sym typeface="Arial"/>
              </a:rPr>
              <a:t> Decision Tree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b="0" i="0" lang="en-US">
                <a:latin typeface="Arial"/>
                <a:ea typeface="Arial"/>
                <a:cs typeface="Arial"/>
                <a:sym typeface="Arial"/>
              </a:rPr>
              <a:t> Random Forest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b="0" i="0" lang="en-US">
                <a:latin typeface="Arial"/>
                <a:ea typeface="Arial"/>
                <a:cs typeface="Arial"/>
                <a:sym typeface="Arial"/>
              </a:rPr>
              <a:t> Gradient Boosting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KNN</a:t>
            </a:r>
            <a:endParaRPr b="0" i="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b="0" i="0">
              <a:latin typeface="Arial"/>
              <a:ea typeface="Arial"/>
              <a:cs typeface="Arial"/>
              <a:sym typeface="Arial"/>
            </a:endParaRPr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0074" y="825275"/>
            <a:ext cx="4712875" cy="283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0075" y="3873275"/>
            <a:ext cx="4712875" cy="2832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Lato"/>
              <a:buNone/>
            </a:pPr>
            <a:r>
              <a:rPr b="0" i="0" lang="en-US">
                <a:latin typeface="Lato"/>
                <a:ea typeface="Lato"/>
                <a:cs typeface="Lato"/>
                <a:sym typeface="Lato"/>
              </a:rPr>
              <a:t>CHAMPION MODEL?</a:t>
            </a:r>
            <a:endParaRPr/>
          </a:p>
        </p:txBody>
      </p:sp>
      <p:graphicFrame>
        <p:nvGraphicFramePr>
          <p:cNvPr id="121" name="Google Shape;121;p17"/>
          <p:cNvGraphicFramePr/>
          <p:nvPr/>
        </p:nvGraphicFramePr>
        <p:xfrm>
          <a:off x="1554039" y="2286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{EC452556-5D8E-42FE-BD6B-27E4D7B1145F}</a:tableStyleId>
              </a:tblPr>
              <a:tblGrid>
                <a:gridCol w="1486875"/>
                <a:gridCol w="1434625"/>
                <a:gridCol w="1434625"/>
                <a:gridCol w="1434625"/>
                <a:gridCol w="1434625"/>
                <a:gridCol w="1434625"/>
              </a:tblGrid>
              <a:tr h="353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Classifier</a:t>
                      </a:r>
                      <a:endParaRPr/>
                    </a:p>
                  </a:txBody>
                  <a:tcPr marT="40500" marB="40500" marR="80975" marL="80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Accuracy</a:t>
                      </a:r>
                      <a:endParaRPr/>
                    </a:p>
                  </a:txBody>
                  <a:tcPr marT="40500" marB="40500" marR="80975" marL="80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Precision</a:t>
                      </a:r>
                      <a:endParaRPr/>
                    </a:p>
                  </a:txBody>
                  <a:tcPr marT="40500" marB="40500" marR="80975" marL="80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Recall</a:t>
                      </a:r>
                      <a:endParaRPr/>
                    </a:p>
                  </a:txBody>
                  <a:tcPr marT="40500" marB="40500" marR="80975" marL="80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F1-Score</a:t>
                      </a:r>
                      <a:endParaRPr/>
                    </a:p>
                  </a:txBody>
                  <a:tcPr marT="40500" marB="40500" marR="80975" marL="80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ROC-AUC</a:t>
                      </a:r>
                      <a:endParaRPr/>
                    </a:p>
                  </a:txBody>
                  <a:tcPr marT="40500" marB="40500" marR="80975" marL="80975"/>
                </a:tc>
              </a:tr>
              <a:tr h="353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Naive Bayes</a:t>
                      </a:r>
                      <a:endParaRPr/>
                    </a:p>
                  </a:txBody>
                  <a:tcPr marT="40500" marB="40500" marR="80975" marL="80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94.16%</a:t>
                      </a:r>
                      <a:endParaRPr/>
                    </a:p>
                  </a:txBody>
                  <a:tcPr marT="40500" marB="40500" marR="80975" marL="80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94.71%</a:t>
                      </a:r>
                      <a:endParaRPr/>
                    </a:p>
                  </a:txBody>
                  <a:tcPr marT="40500" marB="40500" marR="80975" marL="80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94.16%</a:t>
                      </a:r>
                      <a:endParaRPr/>
                    </a:p>
                  </a:txBody>
                  <a:tcPr marT="40500" marB="40500" marR="80975" marL="80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94.06%</a:t>
                      </a:r>
                      <a:endParaRPr/>
                    </a:p>
                  </a:txBody>
                  <a:tcPr marT="40500" marB="40500" marR="80975" marL="80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99.71%</a:t>
                      </a:r>
                      <a:endParaRPr/>
                    </a:p>
                  </a:txBody>
                  <a:tcPr marT="40500" marB="40500" marR="80975" marL="80975"/>
                </a:tc>
              </a:tr>
              <a:tr h="592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Logistic Regression</a:t>
                      </a:r>
                      <a:endParaRPr/>
                    </a:p>
                  </a:txBody>
                  <a:tcPr marT="40500" marB="40500" marR="80975" marL="80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94.58%</a:t>
                      </a:r>
                      <a:endParaRPr/>
                    </a:p>
                  </a:txBody>
                  <a:tcPr marT="40500" marB="40500" marR="80975" marL="80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95.01%</a:t>
                      </a:r>
                      <a:endParaRPr/>
                    </a:p>
                  </a:txBody>
                  <a:tcPr marT="40500" marB="40500" marR="80975" marL="80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94.58%</a:t>
                      </a:r>
                      <a:endParaRPr/>
                    </a:p>
                  </a:txBody>
                  <a:tcPr marT="40500" marB="40500" marR="80975" marL="80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94.59%</a:t>
                      </a:r>
                      <a:endParaRPr/>
                    </a:p>
                  </a:txBody>
                  <a:tcPr marT="40500" marB="40500" marR="80975" marL="80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99.44%</a:t>
                      </a:r>
                      <a:endParaRPr/>
                    </a:p>
                  </a:txBody>
                  <a:tcPr marT="40500" marB="40500" marR="80975" marL="80975"/>
                </a:tc>
              </a:tr>
              <a:tr h="831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Support Vector Machine</a:t>
                      </a:r>
                      <a:endParaRPr>
                        <a:highlight>
                          <a:srgbClr val="FFFF00"/>
                        </a:highlight>
                      </a:endParaRPr>
                    </a:p>
                  </a:txBody>
                  <a:tcPr marT="40500" marB="40500" marR="80975" marL="80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95.66%</a:t>
                      </a:r>
                      <a:endParaRPr/>
                    </a:p>
                  </a:txBody>
                  <a:tcPr marT="40500" marB="40500" marR="80975" marL="80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96.06%</a:t>
                      </a:r>
                      <a:endParaRPr b="1"/>
                    </a:p>
                  </a:txBody>
                  <a:tcPr marT="40500" marB="40500" marR="80975" marL="80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95.66%</a:t>
                      </a:r>
                      <a:endParaRPr b="1"/>
                    </a:p>
                  </a:txBody>
                  <a:tcPr marT="40500" marB="40500" marR="80975" marL="80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95.71%</a:t>
                      </a:r>
                      <a:endParaRPr b="1"/>
                    </a:p>
                  </a:txBody>
                  <a:tcPr marT="40500" marB="40500" marR="80975" marL="80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99.75%</a:t>
                      </a:r>
                      <a:endParaRPr b="1"/>
                    </a:p>
                  </a:txBody>
                  <a:tcPr marT="40500" marB="40500" marR="80975" marL="80975"/>
                </a:tc>
              </a:tr>
              <a:tr h="353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Decision Tree</a:t>
                      </a:r>
                      <a:endParaRPr/>
                    </a:p>
                  </a:txBody>
                  <a:tcPr marT="40500" marB="40500" marR="80975" marL="80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58.83%</a:t>
                      </a:r>
                      <a:endParaRPr/>
                    </a:p>
                  </a:txBody>
                  <a:tcPr marT="40500" marB="40500" marR="80975" marL="80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60.55%</a:t>
                      </a:r>
                      <a:endParaRPr/>
                    </a:p>
                  </a:txBody>
                  <a:tcPr marT="40500" marB="40500" marR="80975" marL="80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58.83%</a:t>
                      </a:r>
                      <a:endParaRPr/>
                    </a:p>
                  </a:txBody>
                  <a:tcPr marT="40500" marB="40500" marR="80975" marL="80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58.88%</a:t>
                      </a:r>
                      <a:endParaRPr/>
                    </a:p>
                  </a:txBody>
                  <a:tcPr marT="40500" marB="40500" marR="80975" marL="80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75.53%</a:t>
                      </a:r>
                      <a:endParaRPr/>
                    </a:p>
                  </a:txBody>
                  <a:tcPr marT="40500" marB="40500" marR="80975" marL="80975"/>
                </a:tc>
              </a:tr>
              <a:tr h="592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Random Forest</a:t>
                      </a:r>
                      <a:endParaRPr/>
                    </a:p>
                  </a:txBody>
                  <a:tcPr marT="40500" marB="40500" marR="80975" marL="80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90.58%</a:t>
                      </a:r>
                      <a:endParaRPr/>
                    </a:p>
                  </a:txBody>
                  <a:tcPr marT="40500" marB="40500" marR="80975" marL="80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90.98%</a:t>
                      </a:r>
                      <a:endParaRPr/>
                    </a:p>
                  </a:txBody>
                  <a:tcPr marT="40500" marB="40500" marR="80975" marL="80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90.58%</a:t>
                      </a:r>
                      <a:endParaRPr/>
                    </a:p>
                  </a:txBody>
                  <a:tcPr marT="40500" marB="40500" marR="80975" marL="80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90.50%</a:t>
                      </a:r>
                      <a:endParaRPr/>
                    </a:p>
                  </a:txBody>
                  <a:tcPr marT="40500" marB="40500" marR="80975" marL="80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98.77%</a:t>
                      </a:r>
                      <a:endParaRPr/>
                    </a:p>
                  </a:txBody>
                  <a:tcPr marT="40500" marB="40500" marR="80975" marL="80975"/>
                </a:tc>
              </a:tr>
              <a:tr h="592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Gradient Boosting</a:t>
                      </a:r>
                      <a:endParaRPr/>
                    </a:p>
                  </a:txBody>
                  <a:tcPr marT="40500" marB="40500" marR="80975" marL="80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90.75%</a:t>
                      </a:r>
                      <a:endParaRPr/>
                    </a:p>
                  </a:txBody>
                  <a:tcPr marT="40500" marB="40500" marR="80975" marL="80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91.75%</a:t>
                      </a:r>
                      <a:endParaRPr/>
                    </a:p>
                  </a:txBody>
                  <a:tcPr marT="40500" marB="40500" marR="80975" marL="80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90.75%</a:t>
                      </a:r>
                      <a:endParaRPr/>
                    </a:p>
                  </a:txBody>
                  <a:tcPr marT="40500" marB="40500" marR="80975" marL="80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90.72%</a:t>
                      </a:r>
                      <a:endParaRPr/>
                    </a:p>
                  </a:txBody>
                  <a:tcPr marT="40500" marB="40500" marR="80975" marL="80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98.52%</a:t>
                      </a:r>
                      <a:endParaRPr/>
                    </a:p>
                  </a:txBody>
                  <a:tcPr marT="40500" marB="40500" marR="80975" marL="80975"/>
                </a:tc>
              </a:tr>
              <a:tr h="353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KNN</a:t>
                      </a:r>
                      <a:endParaRPr/>
                    </a:p>
                  </a:txBody>
                  <a:tcPr marT="40500" marB="40500" marR="80975" marL="80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89.75%</a:t>
                      </a:r>
                      <a:endParaRPr/>
                    </a:p>
                  </a:txBody>
                  <a:tcPr marT="40500" marB="40500" marR="80975" marL="80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90.11%</a:t>
                      </a:r>
                      <a:endParaRPr/>
                    </a:p>
                  </a:txBody>
                  <a:tcPr marT="40500" marB="40500" marR="80975" marL="80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89.75%</a:t>
                      </a:r>
                      <a:endParaRPr/>
                    </a:p>
                  </a:txBody>
                  <a:tcPr marT="40500" marB="40500" marR="80975" marL="80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89.73%</a:t>
                      </a:r>
                      <a:endParaRPr/>
                    </a:p>
                  </a:txBody>
                  <a:tcPr marT="40500" marB="40500" marR="80975" marL="80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97.76%</a:t>
                      </a:r>
                      <a:endParaRPr/>
                    </a:p>
                  </a:txBody>
                  <a:tcPr marT="40500" marB="40500" marR="80975" marL="8097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1024125" y="585225"/>
            <a:ext cx="110154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5000"/>
              <a:buFont typeface="Lato"/>
              <a:buNone/>
            </a:pPr>
            <a:r>
              <a:rPr b="0" i="0" lang="en-US">
                <a:solidFill>
                  <a:srgbClr val="202122"/>
                </a:solidFill>
                <a:latin typeface="Lato"/>
                <a:ea typeface="Lato"/>
                <a:cs typeface="Lato"/>
                <a:sym typeface="Lato"/>
              </a:rPr>
              <a:t>ANALYSIS OF BIAS AND VARIABILITY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6650" y="2084825"/>
            <a:ext cx="5592924" cy="389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250" y="2084825"/>
            <a:ext cx="5517775" cy="389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 txBox="1"/>
          <p:nvPr/>
        </p:nvSpPr>
        <p:spPr>
          <a:xfrm>
            <a:off x="2189588" y="5983950"/>
            <a:ext cx="177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Without Noise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8495656" y="5921175"/>
            <a:ext cx="1494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With Noise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Lato"/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ERROR ANALYSIS</a:t>
            </a:r>
            <a:endParaRPr/>
          </a:p>
        </p:txBody>
      </p:sp>
      <p:pic>
        <p:nvPicPr>
          <p:cNvPr id="136" name="Google Shape;13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5441" y="2286000"/>
            <a:ext cx="1975772" cy="17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/>
          <p:nvPr/>
        </p:nvSpPr>
        <p:spPr>
          <a:xfrm>
            <a:off x="1510566" y="4056928"/>
            <a:ext cx="965521" cy="280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4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Naive Bayes</a:t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38" name="Google Shape;13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41913" y="2351949"/>
            <a:ext cx="1975772" cy="17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9"/>
          <p:cNvSpPr txBox="1"/>
          <p:nvPr/>
        </p:nvSpPr>
        <p:spPr>
          <a:xfrm>
            <a:off x="4067590" y="4020807"/>
            <a:ext cx="1335750" cy="280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4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Logistic Regression</a:t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40" name="Google Shape;140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07577" y="3150400"/>
            <a:ext cx="2520000" cy="21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9"/>
          <p:cNvSpPr txBox="1"/>
          <p:nvPr/>
        </p:nvSpPr>
        <p:spPr>
          <a:xfrm>
            <a:off x="7180442" y="4020807"/>
            <a:ext cx="479618" cy="280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4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KNN</a:t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42" name="Google Shape;142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05441" y="4337646"/>
            <a:ext cx="1975772" cy="17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 txBox="1"/>
          <p:nvPr/>
        </p:nvSpPr>
        <p:spPr>
          <a:xfrm>
            <a:off x="1498790" y="6085061"/>
            <a:ext cx="1000787" cy="280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4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Decision Tree</a:t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44" name="Google Shape;144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741913" y="4347866"/>
            <a:ext cx="1975772" cy="173127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9"/>
          <p:cNvSpPr txBox="1"/>
          <p:nvPr/>
        </p:nvSpPr>
        <p:spPr>
          <a:xfrm>
            <a:off x="4180514" y="6089968"/>
            <a:ext cx="1098570" cy="280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4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Random Forest</a:t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46" name="Google Shape;146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432365" y="4377063"/>
            <a:ext cx="1975772" cy="17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 txBox="1"/>
          <p:nvPr/>
        </p:nvSpPr>
        <p:spPr>
          <a:xfrm>
            <a:off x="6753604" y="6139133"/>
            <a:ext cx="1318053" cy="280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4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Gradient Boosting</a:t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48" name="Google Shape;148;p1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432365" y="2252244"/>
            <a:ext cx="1976400" cy="17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9"/>
          <p:cNvSpPr txBox="1"/>
          <p:nvPr/>
        </p:nvSpPr>
        <p:spPr>
          <a:xfrm>
            <a:off x="9536107" y="5474120"/>
            <a:ext cx="1693092" cy="280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4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Support Vector Machine</a:t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idx="1" type="body"/>
          </p:nvPr>
        </p:nvSpPr>
        <p:spPr>
          <a:xfrm>
            <a:off x="1236003" y="1417350"/>
            <a:ext cx="9720000" cy="40233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274320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5000"/>
              <a:t>THANK YOU! </a:t>
            </a:r>
            <a:endParaRPr sz="5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