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79" r:id="rId3"/>
    <p:sldId id="388" r:id="rId4"/>
    <p:sldId id="391" r:id="rId5"/>
    <p:sldId id="389" r:id="rId6"/>
    <p:sldId id="390" r:id="rId7"/>
    <p:sldId id="298" r:id="rId8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2D5"/>
    <a:srgbClr val="B6DB9E"/>
    <a:srgbClr val="75D4C4"/>
    <a:srgbClr val="E4E8EE"/>
    <a:srgbClr val="E5E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7" autoAdjust="0"/>
    <p:restoredTop sz="88711" autoAdjust="0"/>
  </p:normalViewPr>
  <p:slideViewPr>
    <p:cSldViewPr>
      <p:cViewPr>
        <p:scale>
          <a:sx n="60" d="100"/>
          <a:sy n="60" d="100"/>
        </p:scale>
        <p:origin x="-1920" y="-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r">
              <a:defRPr sz="1200"/>
            </a:lvl1pPr>
          </a:lstStyle>
          <a:p>
            <a:fld id="{A75A1AF3-DC10-44E5-B1B7-F078B4139AA9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2" tIns="47416" rIns="94832" bIns="474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832" tIns="47416" rIns="94832" bIns="4741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1CA0ACBB-606B-4FE5-A62C-8C09970273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3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0ACBB-606B-4FE5-A62C-8C099702732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0ACBB-606B-4FE5-A62C-8C099702732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0ACBB-606B-4FE5-A62C-8C099702732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0ACBB-606B-4FE5-A62C-8C099702732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布比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54" y="6444937"/>
            <a:ext cx="1485642" cy="3684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67087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布比区块链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714480" y="6357958"/>
            <a:ext cx="571504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CONFIDENTIAL.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 2.0,  Last Updated: 2015.10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4042" y="1535146"/>
            <a:ext cx="1535917" cy="154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>
            <a:spLocks noGrp="1"/>
          </p:cNvSpPr>
          <p:nvPr>
            <p:ph type="title" idx="4294967295"/>
          </p:nvPr>
        </p:nvSpPr>
        <p:spPr>
          <a:xfrm>
            <a:off x="35496" y="-99392"/>
            <a:ext cx="6264696" cy="850106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区块链商用还需解决的问题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0034" y="1000108"/>
            <a:ext cx="8207477" cy="440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账本</a:t>
            </a:r>
            <a:endParaRPr lang="en-US" altLang="zh-CN" sz="2400" b="1" dirty="0" smtClean="0">
              <a:latin typeface="黑体" pitchFamily="49" charset="-122"/>
              <a:ea typeface="黑体" pitchFamily="49" charset="-122"/>
            </a:endParaRPr>
          </a:p>
          <a:p>
            <a:pPr marL="444500" indent="358775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存储、读取、检索的效率提升（在大规模数据记录情形下）</a:t>
            </a:r>
            <a:endParaRPr lang="en-US" altLang="zh-CN" sz="2000" b="1" dirty="0" smtClean="0">
              <a:latin typeface="仿宋_GB2312" pitchFamily="49" charset="-122"/>
              <a:ea typeface="仿宋_GB2312" pitchFamily="49" charset="-122"/>
            </a:endParaRPr>
          </a:p>
          <a:p>
            <a:pPr marL="444500" indent="358775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对业务可扩展性支持，个性化定制（在各领域应用场景）</a:t>
            </a:r>
            <a:endParaRPr lang="en-US" altLang="zh-CN" sz="2000" b="1" dirty="0">
              <a:latin typeface="仿宋_GB2312" pitchFamily="49" charset="-122"/>
              <a:ea typeface="仿宋_GB2312" pitchFamily="49" charset="-122"/>
            </a:endParaRPr>
          </a:p>
          <a:p>
            <a:pPr marL="444500" indent="358775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endParaRPr lang="en-US" altLang="zh-CN" sz="2000" b="1" dirty="0" smtClean="0">
              <a:latin typeface="仿宋_GB2312" pitchFamily="49" charset="-122"/>
              <a:ea typeface="仿宋_GB2312" pitchFamily="49" charset="-122"/>
            </a:endParaRPr>
          </a:p>
          <a:p>
            <a:pPr indent="357188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共识算法</a:t>
            </a:r>
            <a:endParaRPr lang="en-US" altLang="zh-CN" sz="2400" b="1" dirty="0" smtClean="0">
              <a:latin typeface="黑体" pitchFamily="49" charset="-122"/>
              <a:ea typeface="黑体" pitchFamily="49" charset="-122"/>
            </a:endParaRPr>
          </a:p>
          <a:p>
            <a:pPr marL="444500" indent="358775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共识效率</a:t>
            </a:r>
            <a:endParaRPr lang="en-US" altLang="zh-CN" sz="2000" b="1" dirty="0" smtClean="0">
              <a:latin typeface="仿宋_GB2312" pitchFamily="49" charset="-122"/>
              <a:ea typeface="仿宋_GB2312" pitchFamily="49" charset="-122"/>
            </a:endParaRPr>
          </a:p>
          <a:p>
            <a:pPr marL="444500" indent="358775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共识的可靠性、安全性</a:t>
            </a:r>
            <a:endParaRPr lang="en-US" altLang="zh-CN" sz="20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00562" y="4357694"/>
            <a:ext cx="3786214" cy="7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去中心化程度 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VS 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性能效率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580526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全球还没有一个支撑千万级用户的区块链应用</a:t>
            </a:r>
            <a:endParaRPr kumimoji="1" lang="zh-CN" altLang="en-US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5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>
            <a:spLocks noGrp="1"/>
          </p:cNvSpPr>
          <p:nvPr>
            <p:ph type="title" idx="4294967295"/>
          </p:nvPr>
        </p:nvSpPr>
        <p:spPr>
          <a:xfrm>
            <a:off x="35496" y="-99392"/>
            <a:ext cx="7488832" cy="850106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布比正在做的事情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技术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52" name="组 351"/>
          <p:cNvGrpSpPr/>
          <p:nvPr/>
        </p:nvGrpSpPr>
        <p:grpSpPr>
          <a:xfrm>
            <a:off x="2051720" y="1340768"/>
            <a:ext cx="5688632" cy="4922265"/>
            <a:chOff x="5032375" y="1689100"/>
            <a:chExt cx="4124325" cy="3568700"/>
          </a:xfrm>
        </p:grpSpPr>
        <p:sp>
          <p:nvSpPr>
            <p:cNvPr id="353" name="AutoShape 6"/>
            <p:cNvSpPr>
              <a:spLocks noChangeArrowheads="1"/>
            </p:cNvSpPr>
            <p:nvPr/>
          </p:nvSpPr>
          <p:spPr bwMode="gray">
            <a:xfrm rot="308465">
              <a:off x="6870700" y="2190750"/>
              <a:ext cx="1590675" cy="17018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597" y="10926"/>
                  </a:moveTo>
                  <a:cubicBezTo>
                    <a:pt x="18598" y="10884"/>
                    <a:pt x="18599" y="10842"/>
                    <a:pt x="18599" y="10800"/>
                  </a:cubicBezTo>
                  <a:cubicBezTo>
                    <a:pt x="18599" y="6497"/>
                    <a:pt x="15115" y="3008"/>
                    <a:pt x="10813" y="3001"/>
                  </a:cubicBezTo>
                  <a:lnTo>
                    <a:pt x="10818" y="0"/>
                  </a:lnTo>
                  <a:cubicBezTo>
                    <a:pt x="16775" y="10"/>
                    <a:pt x="21600" y="4842"/>
                    <a:pt x="21600" y="10800"/>
                  </a:cubicBezTo>
                  <a:cubicBezTo>
                    <a:pt x="21600" y="10858"/>
                    <a:pt x="21599" y="10917"/>
                    <a:pt x="21598" y="10975"/>
                  </a:cubicBezTo>
                  <a:lnTo>
                    <a:pt x="24298" y="11019"/>
                  </a:lnTo>
                  <a:lnTo>
                    <a:pt x="20030" y="15151"/>
                  </a:lnTo>
                  <a:lnTo>
                    <a:pt x="15898" y="10883"/>
                  </a:lnTo>
                  <a:lnTo>
                    <a:pt x="18597" y="10926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7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Oval 7"/>
            <p:cNvSpPr>
              <a:spLocks noChangeArrowheads="1"/>
            </p:cNvSpPr>
            <p:nvPr/>
          </p:nvSpPr>
          <p:spPr bwMode="ltGray">
            <a:xfrm>
              <a:off x="6284913" y="1689100"/>
              <a:ext cx="1319212" cy="1319213"/>
            </a:xfrm>
            <a:prstGeom prst="ellipse">
              <a:avLst/>
            </a:prstGeom>
            <a:gradFill rotWithShape="0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355" name="Oval 8"/>
            <p:cNvSpPr>
              <a:spLocks noChangeArrowheads="1"/>
            </p:cNvSpPr>
            <p:nvPr/>
          </p:nvSpPr>
          <p:spPr bwMode="gray">
            <a:xfrm>
              <a:off x="7542213" y="3502025"/>
              <a:ext cx="1320800" cy="1320800"/>
            </a:xfrm>
            <a:prstGeom prst="ellipse">
              <a:avLst/>
            </a:prstGeom>
            <a:gradFill rotWithShape="0">
              <a:gsLst>
                <a:gs pos="0">
                  <a:srgbClr val="99CC00">
                    <a:gamma/>
                    <a:shade val="36078"/>
                    <a:invGamma/>
                  </a:srgbClr>
                </a:gs>
                <a:gs pos="50000">
                  <a:srgbClr val="99CC00"/>
                </a:gs>
                <a:gs pos="100000">
                  <a:srgbClr val="99CC00">
                    <a:gamma/>
                    <a:shade val="36078"/>
                    <a:invGamma/>
                  </a:srgb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356" name="AutoShape 9"/>
            <p:cNvSpPr>
              <a:spLocks noChangeArrowheads="1"/>
            </p:cNvSpPr>
            <p:nvPr/>
          </p:nvSpPr>
          <p:spPr bwMode="gray">
            <a:xfrm rot="7527986">
              <a:off x="6196806" y="3612357"/>
              <a:ext cx="1589087" cy="17018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597" y="10926"/>
                  </a:moveTo>
                  <a:cubicBezTo>
                    <a:pt x="18598" y="10884"/>
                    <a:pt x="18599" y="10842"/>
                    <a:pt x="18599" y="10800"/>
                  </a:cubicBezTo>
                  <a:cubicBezTo>
                    <a:pt x="18599" y="6497"/>
                    <a:pt x="15115" y="3008"/>
                    <a:pt x="10813" y="3001"/>
                  </a:cubicBezTo>
                  <a:lnTo>
                    <a:pt x="10818" y="0"/>
                  </a:lnTo>
                  <a:cubicBezTo>
                    <a:pt x="16775" y="10"/>
                    <a:pt x="21600" y="4842"/>
                    <a:pt x="21600" y="10800"/>
                  </a:cubicBezTo>
                  <a:cubicBezTo>
                    <a:pt x="21600" y="10858"/>
                    <a:pt x="21599" y="10917"/>
                    <a:pt x="21598" y="10975"/>
                  </a:cubicBezTo>
                  <a:lnTo>
                    <a:pt x="24298" y="11019"/>
                  </a:lnTo>
                  <a:lnTo>
                    <a:pt x="20030" y="15151"/>
                  </a:lnTo>
                  <a:lnTo>
                    <a:pt x="15898" y="10883"/>
                  </a:lnTo>
                  <a:lnTo>
                    <a:pt x="18597" y="10926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7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AutoShape 10"/>
            <p:cNvSpPr>
              <a:spLocks noChangeArrowheads="1"/>
            </p:cNvSpPr>
            <p:nvPr/>
          </p:nvSpPr>
          <p:spPr bwMode="gray">
            <a:xfrm rot="15216000">
              <a:off x="5267325" y="2381250"/>
              <a:ext cx="1589088" cy="170338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597" y="10926"/>
                  </a:moveTo>
                  <a:cubicBezTo>
                    <a:pt x="18598" y="10884"/>
                    <a:pt x="18599" y="10842"/>
                    <a:pt x="18599" y="10800"/>
                  </a:cubicBezTo>
                  <a:cubicBezTo>
                    <a:pt x="18599" y="6497"/>
                    <a:pt x="15115" y="3008"/>
                    <a:pt x="10813" y="3001"/>
                  </a:cubicBezTo>
                  <a:lnTo>
                    <a:pt x="10818" y="0"/>
                  </a:lnTo>
                  <a:cubicBezTo>
                    <a:pt x="16775" y="10"/>
                    <a:pt x="21600" y="4842"/>
                    <a:pt x="21600" y="10800"/>
                  </a:cubicBezTo>
                  <a:cubicBezTo>
                    <a:pt x="21600" y="10858"/>
                    <a:pt x="21599" y="10917"/>
                    <a:pt x="21598" y="10975"/>
                  </a:cubicBezTo>
                  <a:lnTo>
                    <a:pt x="24298" y="11019"/>
                  </a:lnTo>
                  <a:lnTo>
                    <a:pt x="20030" y="15151"/>
                  </a:lnTo>
                  <a:lnTo>
                    <a:pt x="15898" y="10883"/>
                  </a:lnTo>
                  <a:lnTo>
                    <a:pt x="18597" y="10926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7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Oval 11"/>
            <p:cNvSpPr>
              <a:spLocks noChangeArrowheads="1"/>
            </p:cNvSpPr>
            <p:nvPr/>
          </p:nvSpPr>
          <p:spPr bwMode="gray">
            <a:xfrm>
              <a:off x="5183188" y="3506788"/>
              <a:ext cx="1320800" cy="1319212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81961"/>
                    <a:invGamma/>
                  </a:srgbClr>
                </a:gs>
              </a:gsLst>
              <a:lin ang="54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359" name="Group 12"/>
            <p:cNvGrpSpPr>
              <a:grpSpLocks/>
            </p:cNvGrpSpPr>
            <p:nvPr/>
          </p:nvGrpSpPr>
          <p:grpSpPr bwMode="auto">
            <a:xfrm rot="10082854">
              <a:off x="6127750" y="2644775"/>
              <a:ext cx="1196975" cy="303213"/>
              <a:chOff x="2598" y="1026"/>
              <a:chExt cx="957" cy="242"/>
            </a:xfrm>
          </p:grpSpPr>
          <p:grpSp>
            <p:nvGrpSpPr>
              <p:cNvPr id="502" name="Group 13"/>
              <p:cNvGrpSpPr>
                <a:grpSpLocks/>
              </p:cNvGrpSpPr>
              <p:nvPr/>
            </p:nvGrpSpPr>
            <p:grpSpPr bwMode="auto">
              <a:xfrm rot="-9970459" flipH="1" flipV="1">
                <a:off x="2591" y="1040"/>
                <a:ext cx="958" cy="234"/>
                <a:chOff x="2528" y="1060"/>
                <a:chExt cx="894" cy="236"/>
              </a:xfrm>
            </p:grpSpPr>
            <p:grpSp>
              <p:nvGrpSpPr>
                <p:cNvPr id="514" name="Group 14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520" name="AutoShape 1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1" name="AutoShape 1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2" name="AutoShape 1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3" name="AutoShape 1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515" name="Group 19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516" name="AutoShape 2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7" name="AutoShape 2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8" name="AutoShape 2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9" name="AutoShape 2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503" name="Group 24"/>
              <p:cNvGrpSpPr>
                <a:grpSpLocks/>
              </p:cNvGrpSpPr>
              <p:nvPr/>
            </p:nvGrpSpPr>
            <p:grpSpPr bwMode="auto">
              <a:xfrm rot="-9970459" flipH="1" flipV="1">
                <a:off x="2679" y="1065"/>
                <a:ext cx="784" cy="191"/>
                <a:chOff x="2528" y="1060"/>
                <a:chExt cx="894" cy="236"/>
              </a:xfrm>
            </p:grpSpPr>
            <p:grpSp>
              <p:nvGrpSpPr>
                <p:cNvPr id="504" name="Group 25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510" name="AutoShape 26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1" name="AutoShape 27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2" name="AutoShape 28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3" name="AutoShape 29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505" name="Group 30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506" name="AutoShape 31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7" name="AutoShape 32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8" name="AutoShape 33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9" name="AutoShape 34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360" name="Group 35"/>
            <p:cNvGrpSpPr>
              <a:grpSpLocks/>
            </p:cNvGrpSpPr>
            <p:nvPr/>
          </p:nvGrpSpPr>
          <p:grpSpPr bwMode="auto">
            <a:xfrm rot="10082854">
              <a:off x="5032375" y="4465638"/>
              <a:ext cx="1198563" cy="303212"/>
              <a:chOff x="2598" y="1026"/>
              <a:chExt cx="957" cy="242"/>
            </a:xfrm>
          </p:grpSpPr>
          <p:grpSp>
            <p:nvGrpSpPr>
              <p:cNvPr id="480" name="Group 36"/>
              <p:cNvGrpSpPr>
                <a:grpSpLocks/>
              </p:cNvGrpSpPr>
              <p:nvPr/>
            </p:nvGrpSpPr>
            <p:grpSpPr bwMode="auto">
              <a:xfrm rot="-9970459" flipH="1" flipV="1">
                <a:off x="2591" y="1040"/>
                <a:ext cx="958" cy="234"/>
                <a:chOff x="2528" y="1060"/>
                <a:chExt cx="894" cy="236"/>
              </a:xfrm>
            </p:grpSpPr>
            <p:grpSp>
              <p:nvGrpSpPr>
                <p:cNvPr id="492" name="Group 37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498" name="AutoShape 38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9" name="AutoShape 39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0" name="AutoShape 40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1" name="AutoShape 41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93" name="Group 42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494" name="AutoShape 43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5" name="AutoShape 44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6" name="AutoShape 45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7" name="AutoShape 46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481" name="Group 47"/>
              <p:cNvGrpSpPr>
                <a:grpSpLocks/>
              </p:cNvGrpSpPr>
              <p:nvPr/>
            </p:nvGrpSpPr>
            <p:grpSpPr bwMode="auto">
              <a:xfrm rot="-9970459" flipH="1" flipV="1">
                <a:off x="2679" y="1065"/>
                <a:ext cx="784" cy="191"/>
                <a:chOff x="2528" y="1060"/>
                <a:chExt cx="894" cy="236"/>
              </a:xfrm>
            </p:grpSpPr>
            <p:grpSp>
              <p:nvGrpSpPr>
                <p:cNvPr id="482" name="Group 48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488" name="AutoShape 4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9" name="AutoShape 5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0" name="AutoShape 5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1" name="AutoShape 5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83" name="Group 53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484" name="AutoShape 5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5" name="AutoShape 5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6" name="AutoShape 5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7" name="AutoShape 5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361" name="Group 58"/>
            <p:cNvGrpSpPr>
              <a:grpSpLocks/>
            </p:cNvGrpSpPr>
            <p:nvPr/>
          </p:nvGrpSpPr>
          <p:grpSpPr bwMode="auto">
            <a:xfrm rot="10082854">
              <a:off x="7407275" y="4464050"/>
              <a:ext cx="1196975" cy="303213"/>
              <a:chOff x="2598" y="1026"/>
              <a:chExt cx="957" cy="242"/>
            </a:xfrm>
          </p:grpSpPr>
          <p:grpSp>
            <p:nvGrpSpPr>
              <p:cNvPr id="458" name="Group 59"/>
              <p:cNvGrpSpPr>
                <a:grpSpLocks/>
              </p:cNvGrpSpPr>
              <p:nvPr/>
            </p:nvGrpSpPr>
            <p:grpSpPr bwMode="auto">
              <a:xfrm rot="-9970459" flipH="1" flipV="1">
                <a:off x="2591" y="1040"/>
                <a:ext cx="958" cy="234"/>
                <a:chOff x="2528" y="1060"/>
                <a:chExt cx="894" cy="236"/>
              </a:xfrm>
            </p:grpSpPr>
            <p:grpSp>
              <p:nvGrpSpPr>
                <p:cNvPr id="470" name="Group 60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476" name="AutoShape 61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7" name="AutoShape 62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8" name="AutoShape 63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9" name="AutoShape 64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71" name="Group 65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472" name="AutoShape 66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3" name="AutoShape 67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4" name="AutoShape 68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5" name="AutoShape 69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459" name="Group 70"/>
              <p:cNvGrpSpPr>
                <a:grpSpLocks/>
              </p:cNvGrpSpPr>
              <p:nvPr/>
            </p:nvGrpSpPr>
            <p:grpSpPr bwMode="auto">
              <a:xfrm rot="-9970459" flipH="1" flipV="1">
                <a:off x="2679" y="1065"/>
                <a:ext cx="784" cy="191"/>
                <a:chOff x="2528" y="1060"/>
                <a:chExt cx="894" cy="236"/>
              </a:xfrm>
            </p:grpSpPr>
            <p:grpSp>
              <p:nvGrpSpPr>
                <p:cNvPr id="460" name="Group 71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466" name="AutoShape 7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7" name="AutoShape 7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8" name="AutoShape 7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9" name="AutoShape 7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61" name="Group 76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462" name="AutoShape 7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3" name="AutoShape 7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4" name="AutoShape 7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5" name="AutoShape 8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362" name="Group 81"/>
            <p:cNvGrpSpPr>
              <a:grpSpLocks/>
            </p:cNvGrpSpPr>
            <p:nvPr/>
          </p:nvGrpSpPr>
          <p:grpSpPr bwMode="auto">
            <a:xfrm>
              <a:off x="6675438" y="1809750"/>
              <a:ext cx="1196975" cy="303213"/>
              <a:chOff x="2598" y="1026"/>
              <a:chExt cx="957" cy="242"/>
            </a:xfrm>
          </p:grpSpPr>
          <p:grpSp>
            <p:nvGrpSpPr>
              <p:cNvPr id="436" name="Group 82"/>
              <p:cNvGrpSpPr>
                <a:grpSpLocks/>
              </p:cNvGrpSpPr>
              <p:nvPr/>
            </p:nvGrpSpPr>
            <p:grpSpPr bwMode="auto">
              <a:xfrm rot="-9970459" flipH="1" flipV="1">
                <a:off x="2591" y="1040"/>
                <a:ext cx="958" cy="234"/>
                <a:chOff x="2528" y="1060"/>
                <a:chExt cx="894" cy="236"/>
              </a:xfrm>
            </p:grpSpPr>
            <p:grpSp>
              <p:nvGrpSpPr>
                <p:cNvPr id="448" name="Group 83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454" name="AutoShape 8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5" name="AutoShape 8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6" name="AutoShape 8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7" name="AutoShape 8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49" name="Group 88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450" name="AutoShape 8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1" name="AutoShape 9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2" name="AutoShape 9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3" name="AutoShape 9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437" name="Group 93"/>
              <p:cNvGrpSpPr>
                <a:grpSpLocks/>
              </p:cNvGrpSpPr>
              <p:nvPr/>
            </p:nvGrpSpPr>
            <p:grpSpPr bwMode="auto">
              <a:xfrm rot="-9970459" flipH="1" flipV="1">
                <a:off x="2679" y="1065"/>
                <a:ext cx="784" cy="191"/>
                <a:chOff x="2528" y="1060"/>
                <a:chExt cx="894" cy="236"/>
              </a:xfrm>
            </p:grpSpPr>
            <p:grpSp>
              <p:nvGrpSpPr>
                <p:cNvPr id="438" name="Group 94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444" name="AutoShape 9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5" name="AutoShape 9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6" name="AutoShape 9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7" name="AutoShape 9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39" name="Group 99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440" name="AutoShape 10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1" name="AutoShape 10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2" name="AutoShape 10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3" name="AutoShape 10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363" name="Group 104"/>
            <p:cNvGrpSpPr>
              <a:grpSpLocks/>
            </p:cNvGrpSpPr>
            <p:nvPr/>
          </p:nvGrpSpPr>
          <p:grpSpPr bwMode="auto">
            <a:xfrm rot="344040">
              <a:off x="7958138" y="3644900"/>
              <a:ext cx="1198562" cy="303213"/>
              <a:chOff x="2598" y="1026"/>
              <a:chExt cx="957" cy="242"/>
            </a:xfrm>
          </p:grpSpPr>
          <p:grpSp>
            <p:nvGrpSpPr>
              <p:cNvPr id="414" name="Group 105"/>
              <p:cNvGrpSpPr>
                <a:grpSpLocks/>
              </p:cNvGrpSpPr>
              <p:nvPr/>
            </p:nvGrpSpPr>
            <p:grpSpPr bwMode="auto">
              <a:xfrm rot="-9970459" flipH="1" flipV="1">
                <a:off x="2591" y="1040"/>
                <a:ext cx="958" cy="234"/>
                <a:chOff x="2528" y="1060"/>
                <a:chExt cx="894" cy="236"/>
              </a:xfrm>
            </p:grpSpPr>
            <p:grpSp>
              <p:nvGrpSpPr>
                <p:cNvPr id="426" name="Group 106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432" name="AutoShape 10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3" name="AutoShape 10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4" name="AutoShape 10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5" name="AutoShape 11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27" name="Group 111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428" name="AutoShape 11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9" name="AutoShape 11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0" name="AutoShape 11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1" name="AutoShape 11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415" name="Group 116"/>
              <p:cNvGrpSpPr>
                <a:grpSpLocks/>
              </p:cNvGrpSpPr>
              <p:nvPr/>
            </p:nvGrpSpPr>
            <p:grpSpPr bwMode="auto">
              <a:xfrm rot="-9970459" flipH="1" flipV="1">
                <a:off x="2679" y="1065"/>
                <a:ext cx="784" cy="191"/>
                <a:chOff x="2528" y="1060"/>
                <a:chExt cx="894" cy="236"/>
              </a:xfrm>
            </p:grpSpPr>
            <p:grpSp>
              <p:nvGrpSpPr>
                <p:cNvPr id="416" name="Group 117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422" name="AutoShape 118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3" name="AutoShape 119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4" name="AutoShape 120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5" name="AutoShape 121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17" name="Group 122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418" name="AutoShape 123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19" name="AutoShape 124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0" name="AutoShape 125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1" name="AutoShape 126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364" name="Group 127"/>
            <p:cNvGrpSpPr>
              <a:grpSpLocks/>
            </p:cNvGrpSpPr>
            <p:nvPr/>
          </p:nvGrpSpPr>
          <p:grpSpPr bwMode="auto">
            <a:xfrm rot="21367855">
              <a:off x="5551488" y="3617913"/>
              <a:ext cx="1235075" cy="331787"/>
              <a:chOff x="1824" y="2448"/>
              <a:chExt cx="987" cy="266"/>
            </a:xfrm>
          </p:grpSpPr>
          <p:grpSp>
            <p:nvGrpSpPr>
              <p:cNvPr id="368" name="Group 128"/>
              <p:cNvGrpSpPr>
                <a:grpSpLocks/>
              </p:cNvGrpSpPr>
              <p:nvPr/>
            </p:nvGrpSpPr>
            <p:grpSpPr bwMode="auto">
              <a:xfrm rot="513316">
                <a:off x="1815" y="2461"/>
                <a:ext cx="958" cy="234"/>
                <a:chOff x="2591" y="1040"/>
                <a:chExt cx="958" cy="234"/>
              </a:xfrm>
            </p:grpSpPr>
            <p:grpSp>
              <p:nvGrpSpPr>
                <p:cNvPr id="392" name="Group 129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58" cy="234"/>
                  <a:chOff x="2528" y="1060"/>
                  <a:chExt cx="894" cy="236"/>
                </a:xfrm>
              </p:grpSpPr>
              <p:grpSp>
                <p:nvGrpSpPr>
                  <p:cNvPr id="404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528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10" name="AutoShape 131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11" name="AutoShape 132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12" name="AutoShape 133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13" name="AutoShape 134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405" name="Group 135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06" name="AutoShape 136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07" name="AutoShape 137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08" name="AutoShape 138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09" name="AutoShape 139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393" name="Group 14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9" y="1065"/>
                  <a:ext cx="784" cy="191"/>
                  <a:chOff x="2528" y="1060"/>
                  <a:chExt cx="894" cy="236"/>
                </a:xfrm>
              </p:grpSpPr>
              <p:grpSp>
                <p:nvGrpSpPr>
                  <p:cNvPr id="394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2528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00" name="AutoShape 142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01" name="AutoShape 143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02" name="AutoShape 144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03" name="AutoShape 145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395" name="Group 14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396" name="AutoShape 147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97" name="AutoShape 148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98" name="AutoShape 149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99" name="AutoShape 150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grpSp>
            <p:nvGrpSpPr>
              <p:cNvPr id="369" name="Group 151"/>
              <p:cNvGrpSpPr>
                <a:grpSpLocks/>
              </p:cNvGrpSpPr>
              <p:nvPr/>
            </p:nvGrpSpPr>
            <p:grpSpPr bwMode="auto">
              <a:xfrm rot="513316">
                <a:off x="1845" y="2485"/>
                <a:ext cx="958" cy="234"/>
                <a:chOff x="2591" y="1040"/>
                <a:chExt cx="958" cy="234"/>
              </a:xfrm>
            </p:grpSpPr>
            <p:grpSp>
              <p:nvGrpSpPr>
                <p:cNvPr id="370" name="Group 152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58" cy="234"/>
                  <a:chOff x="2528" y="1060"/>
                  <a:chExt cx="894" cy="236"/>
                </a:xfrm>
              </p:grpSpPr>
              <p:grpSp>
                <p:nvGrpSpPr>
                  <p:cNvPr id="382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2528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388" name="AutoShape 15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9" name="AutoShape 15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90" name="AutoShape 15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91" name="AutoShape 15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383" name="Group 158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384" name="AutoShape 15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5" name="AutoShape 16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6" name="AutoShape 16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7" name="AutoShape 16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371" name="Group 163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9" y="1065"/>
                  <a:ext cx="784" cy="191"/>
                  <a:chOff x="2528" y="1060"/>
                  <a:chExt cx="894" cy="236"/>
                </a:xfrm>
              </p:grpSpPr>
              <p:grpSp>
                <p:nvGrpSpPr>
                  <p:cNvPr id="372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2528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378" name="AutoShape 165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79" name="AutoShape 166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0" name="AutoShape 167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1" name="AutoShape 168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373" name="Group 169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374" name="AutoShape 170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75" name="AutoShape 171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76" name="AutoShape 172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77" name="AutoShape 173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</p:grpSp>
        <p:sp>
          <p:nvSpPr>
            <p:cNvPr id="365" name="Rectangle 183"/>
            <p:cNvSpPr>
              <a:spLocks noChangeArrowheads="1"/>
            </p:cNvSpPr>
            <p:nvPr/>
          </p:nvSpPr>
          <p:spPr bwMode="gray">
            <a:xfrm>
              <a:off x="6464432" y="2172765"/>
              <a:ext cx="963022" cy="31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性能优化</a:t>
              </a:r>
              <a:endPara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66" name="Rectangle 184"/>
            <p:cNvSpPr>
              <a:spLocks noChangeArrowheads="1"/>
            </p:cNvSpPr>
            <p:nvPr/>
          </p:nvSpPr>
          <p:spPr bwMode="gray">
            <a:xfrm>
              <a:off x="5376645" y="4005798"/>
              <a:ext cx="973223" cy="31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安全提升</a:t>
              </a:r>
              <a:endPara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67" name="Rectangle 185"/>
            <p:cNvSpPr>
              <a:spLocks noChangeArrowheads="1"/>
            </p:cNvSpPr>
            <p:nvPr/>
          </p:nvSpPr>
          <p:spPr bwMode="gray">
            <a:xfrm>
              <a:off x="7640854" y="4005798"/>
              <a:ext cx="1167051" cy="31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扩展性增强</a:t>
              </a:r>
              <a:endPara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8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8" y="1204913"/>
            <a:ext cx="87344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35496" y="-99392"/>
            <a:ext cx="748883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技术优化与创新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62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71600" y="4797152"/>
            <a:ext cx="7344816" cy="13681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布比区块链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55576" y="1340768"/>
            <a:ext cx="1224136" cy="174876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积分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39752" y="1340768"/>
            <a:ext cx="1224136" cy="174876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股权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95936" y="1340768"/>
            <a:ext cx="1224136" cy="174876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信用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652120" y="1340768"/>
            <a:ext cx="1224136" cy="174876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供应链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308304" y="1340768"/>
            <a:ext cx="1224136" cy="174876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区块链＋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5496" y="-99392"/>
            <a:ext cx="6336704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布比正在做的事情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应用合作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560" y="1196752"/>
            <a:ext cx="8064896" cy="20882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2411760" y="3284984"/>
            <a:ext cx="864096" cy="151216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上下箭头 15"/>
          <p:cNvSpPr/>
          <p:nvPr/>
        </p:nvSpPr>
        <p:spPr>
          <a:xfrm>
            <a:off x="5940152" y="3284984"/>
            <a:ext cx="864096" cy="151216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67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5157192"/>
            <a:ext cx="8064896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布比开发者平台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3568" y="1772816"/>
            <a:ext cx="1224136" cy="1296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注册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登陆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67744" y="1772816"/>
            <a:ext cx="1224136" cy="1296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免费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试用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23928" y="1772816"/>
            <a:ext cx="1224136" cy="1296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SDK</a:t>
            </a:r>
          </a:p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下载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3568" y="3501008"/>
            <a:ext cx="1224136" cy="13167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API</a:t>
            </a:r>
          </a:p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说明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339752" y="3501008"/>
            <a:ext cx="1224136" cy="13167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测试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报告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5496" y="-99392"/>
            <a:ext cx="6336704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开发者平台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552" y="1196752"/>
            <a:ext cx="4896544" cy="37444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80112" y="1196752"/>
            <a:ext cx="3024336" cy="37444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724128" y="1772816"/>
            <a:ext cx="1224136" cy="12961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商用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申请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308304" y="1772816"/>
            <a:ext cx="1224136" cy="12961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管理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后台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24128" y="3501008"/>
            <a:ext cx="1224136" cy="12961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统计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分析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308304" y="3501008"/>
            <a:ext cx="1224136" cy="12961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私钥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保险箱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923928" y="3501008"/>
            <a:ext cx="1224136" cy="13167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开发者论坛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11760" y="126876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一期</a:t>
            </a:r>
            <a:endParaRPr kumimoji="1" lang="zh-CN" altLang="en-US" sz="2400" dirty="0">
              <a:solidFill>
                <a:schemeClr val="accent3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60232" y="131115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二期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308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95536" y="1340768"/>
            <a:ext cx="8229600" cy="235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谢 谢</a:t>
            </a:r>
            <a:endParaRPr kumimoji="0" lang="en-US" altLang="zh-CN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prstDash val="sysDot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13992</TotalTime>
  <Words>114</Words>
  <Application>Microsoft Macintosh PowerPoint</Application>
  <PresentationFormat>全屏显示(4:3)</PresentationFormat>
  <Paragraphs>52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布比区块链</vt:lpstr>
      <vt:lpstr>区块链商用还需解决的问题</vt:lpstr>
      <vt:lpstr>布比正在做的事情 － 技术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Colin H. Jiang</dc:creator>
  <cp:lastModifiedBy>s s</cp:lastModifiedBy>
  <cp:revision>1322</cp:revision>
  <dcterms:created xsi:type="dcterms:W3CDTF">2013-06-27T03:22:54Z</dcterms:created>
  <dcterms:modified xsi:type="dcterms:W3CDTF">2015-12-19T03:55:12Z</dcterms:modified>
</cp:coreProperties>
</file>