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68" r:id="rId2"/>
    <p:sldMasterId id="2147483732" r:id="rId3"/>
    <p:sldMasterId id="2147483708" r:id="rId4"/>
    <p:sldMasterId id="2147483744" r:id="rId5"/>
    <p:sldMasterId id="2147483756" r:id="rId6"/>
    <p:sldMasterId id="2147483720" r:id="rId7"/>
    <p:sldMasterId id="2147483696" r:id="rId8"/>
    <p:sldMasterId id="2147483793" r:id="rId9"/>
  </p:sldMasterIdLst>
  <p:notesMasterIdLst>
    <p:notesMasterId r:id="rId37"/>
  </p:notesMasterIdLst>
  <p:sldIdLst>
    <p:sldId id="256" r:id="rId10"/>
    <p:sldId id="258" r:id="rId11"/>
    <p:sldId id="259" r:id="rId12"/>
    <p:sldId id="263" r:id="rId13"/>
    <p:sldId id="264" r:id="rId14"/>
    <p:sldId id="269" r:id="rId15"/>
    <p:sldId id="303" r:id="rId16"/>
    <p:sldId id="271" r:id="rId17"/>
    <p:sldId id="304" r:id="rId18"/>
    <p:sldId id="300" r:id="rId19"/>
    <p:sldId id="274" r:id="rId20"/>
    <p:sldId id="275" r:id="rId21"/>
    <p:sldId id="288" r:id="rId22"/>
    <p:sldId id="289" r:id="rId23"/>
    <p:sldId id="290" r:id="rId24"/>
    <p:sldId id="291" r:id="rId25"/>
    <p:sldId id="281" r:id="rId26"/>
    <p:sldId id="292" r:id="rId27"/>
    <p:sldId id="293" r:id="rId28"/>
    <p:sldId id="305" r:id="rId29"/>
    <p:sldId id="295" r:id="rId30"/>
    <p:sldId id="296" r:id="rId31"/>
    <p:sldId id="294" r:id="rId32"/>
    <p:sldId id="297" r:id="rId33"/>
    <p:sldId id="298" r:id="rId34"/>
    <p:sldId id="299" r:id="rId35"/>
    <p:sldId id="28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DB8"/>
    <a:srgbClr val="586AB0"/>
    <a:srgbClr val="C6D1F2"/>
    <a:srgbClr val="45556D"/>
    <a:srgbClr val="556F8C"/>
    <a:srgbClr val="2DB2A4"/>
    <a:srgbClr val="7F7F7F"/>
    <a:srgbClr val="354B5E"/>
    <a:srgbClr val="A6A6A6"/>
    <a:srgbClr val="7AF2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080" autoAdjust="0"/>
  </p:normalViewPr>
  <p:slideViewPr>
    <p:cSldViewPr snapToGrid="0">
      <p:cViewPr varScale="1">
        <p:scale>
          <a:sx n="89" d="100"/>
          <a:sy n="89" d="100"/>
        </p:scale>
        <p:origin x="-58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F2D95-9844-4759-A50B-EA0ECF618E12}" type="datetimeFigureOut">
              <a:rPr lang="zh-CN" altLang="en-US" smtClean="0"/>
              <a:pPr/>
              <a:t>2017/12/27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687A0-386E-4CBE-BB6E-08419489E4E2}" type="slidenum">
              <a:rPr lang="zh-CN" altLang="en-US" smtClean="0"/>
              <a:pPr/>
              <a:t>‹#›</a:t>
            </a:fld>
            <a:endParaRPr lang="zh-CN" altLang="en-US"/>
          </a:p>
        </p:txBody>
      </p:sp>
    </p:spTree>
    <p:extLst>
      <p:ext uri="{BB962C8B-B14F-4D97-AF65-F5344CB8AC3E}">
        <p14:creationId xmlns:p14="http://schemas.microsoft.com/office/powerpoint/2010/main" xmlns="" val="128248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1</a:t>
            </a:fld>
            <a:endParaRPr lang="zh-CN" altLang="en-US"/>
          </a:p>
        </p:txBody>
      </p:sp>
    </p:spTree>
    <p:extLst>
      <p:ext uri="{BB962C8B-B14F-4D97-AF65-F5344CB8AC3E}">
        <p14:creationId xmlns:p14="http://schemas.microsoft.com/office/powerpoint/2010/main" xmlns="" val="53078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12</a:t>
            </a:fld>
            <a:endParaRPr lang="zh-CN" altLang="en-US"/>
          </a:p>
        </p:txBody>
      </p:sp>
    </p:spTree>
    <p:extLst>
      <p:ext uri="{BB962C8B-B14F-4D97-AF65-F5344CB8AC3E}">
        <p14:creationId xmlns:p14="http://schemas.microsoft.com/office/powerpoint/2010/main" xmlns="" val="274550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13</a:t>
            </a:fld>
            <a:endParaRPr lang="zh-CN" altLang="en-US"/>
          </a:p>
        </p:txBody>
      </p:sp>
    </p:spTree>
    <p:extLst>
      <p:ext uri="{BB962C8B-B14F-4D97-AF65-F5344CB8AC3E}">
        <p14:creationId xmlns:p14="http://schemas.microsoft.com/office/powerpoint/2010/main" xmlns="" val="814372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16</a:t>
            </a:fld>
            <a:endParaRPr lang="zh-CN" altLang="en-US"/>
          </a:p>
        </p:txBody>
      </p:sp>
    </p:spTree>
    <p:extLst>
      <p:ext uri="{BB962C8B-B14F-4D97-AF65-F5344CB8AC3E}">
        <p14:creationId xmlns:p14="http://schemas.microsoft.com/office/powerpoint/2010/main" xmlns="" val="231543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25</a:t>
            </a:fld>
            <a:endParaRPr lang="zh-CN" altLang="en-US"/>
          </a:p>
        </p:txBody>
      </p:sp>
    </p:spTree>
    <p:extLst>
      <p:ext uri="{BB962C8B-B14F-4D97-AF65-F5344CB8AC3E}">
        <p14:creationId xmlns:p14="http://schemas.microsoft.com/office/powerpoint/2010/main" xmlns="" val="3124411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26</a:t>
            </a:fld>
            <a:endParaRPr lang="zh-CN" altLang="en-US"/>
          </a:p>
        </p:txBody>
      </p:sp>
    </p:spTree>
    <p:extLst>
      <p:ext uri="{BB962C8B-B14F-4D97-AF65-F5344CB8AC3E}">
        <p14:creationId xmlns:p14="http://schemas.microsoft.com/office/powerpoint/2010/main" xmlns="" val="298877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27</a:t>
            </a:fld>
            <a:endParaRPr lang="zh-CN" altLang="en-US"/>
          </a:p>
        </p:txBody>
      </p:sp>
    </p:spTree>
    <p:extLst>
      <p:ext uri="{BB962C8B-B14F-4D97-AF65-F5344CB8AC3E}">
        <p14:creationId xmlns:p14="http://schemas.microsoft.com/office/powerpoint/2010/main" xmlns="" val="222864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2</a:t>
            </a:fld>
            <a:endParaRPr lang="zh-CN" altLang="en-US"/>
          </a:p>
        </p:txBody>
      </p:sp>
    </p:spTree>
    <p:extLst>
      <p:ext uri="{BB962C8B-B14F-4D97-AF65-F5344CB8AC3E}">
        <p14:creationId xmlns:p14="http://schemas.microsoft.com/office/powerpoint/2010/main" xmlns="" val="3670667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4</a:t>
            </a:fld>
            <a:endParaRPr lang="zh-CN" altLang="en-US"/>
          </a:p>
        </p:txBody>
      </p:sp>
    </p:spTree>
    <p:extLst>
      <p:ext uri="{BB962C8B-B14F-4D97-AF65-F5344CB8AC3E}">
        <p14:creationId xmlns:p14="http://schemas.microsoft.com/office/powerpoint/2010/main" xmlns="" val="1812182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5</a:t>
            </a:fld>
            <a:endParaRPr lang="zh-CN" altLang="en-US"/>
          </a:p>
        </p:txBody>
      </p:sp>
    </p:spTree>
    <p:extLst>
      <p:ext uri="{BB962C8B-B14F-4D97-AF65-F5344CB8AC3E}">
        <p14:creationId xmlns:p14="http://schemas.microsoft.com/office/powerpoint/2010/main" xmlns="" val="316913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6</a:t>
            </a:fld>
            <a:endParaRPr lang="zh-CN" altLang="en-US"/>
          </a:p>
        </p:txBody>
      </p:sp>
    </p:spTree>
    <p:extLst>
      <p:ext uri="{BB962C8B-B14F-4D97-AF65-F5344CB8AC3E}">
        <p14:creationId xmlns:p14="http://schemas.microsoft.com/office/powerpoint/2010/main" xmlns="" val="325999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7</a:t>
            </a:fld>
            <a:endParaRPr lang="zh-CN" altLang="en-US"/>
          </a:p>
        </p:txBody>
      </p:sp>
    </p:spTree>
    <p:extLst>
      <p:ext uri="{BB962C8B-B14F-4D97-AF65-F5344CB8AC3E}">
        <p14:creationId xmlns:p14="http://schemas.microsoft.com/office/powerpoint/2010/main" xmlns="" val="261779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8</a:t>
            </a:fld>
            <a:endParaRPr lang="zh-CN" altLang="en-US"/>
          </a:p>
        </p:txBody>
      </p:sp>
    </p:spTree>
    <p:extLst>
      <p:ext uri="{BB962C8B-B14F-4D97-AF65-F5344CB8AC3E}">
        <p14:creationId xmlns:p14="http://schemas.microsoft.com/office/powerpoint/2010/main" xmlns="" val="275367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9</a:t>
            </a:fld>
            <a:endParaRPr lang="zh-CN" altLang="en-US"/>
          </a:p>
        </p:txBody>
      </p:sp>
    </p:spTree>
    <p:extLst>
      <p:ext uri="{BB962C8B-B14F-4D97-AF65-F5344CB8AC3E}">
        <p14:creationId xmlns:p14="http://schemas.microsoft.com/office/powerpoint/2010/main" xmlns="" val="267946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9687A0-386E-4CBE-BB6E-08419489E4E2}" type="slidenum">
              <a:rPr lang="zh-CN" altLang="en-US" smtClean="0"/>
              <a:pPr/>
              <a:t>10</a:t>
            </a:fld>
            <a:endParaRPr lang="zh-CN" altLang="en-US"/>
          </a:p>
        </p:txBody>
      </p:sp>
    </p:spTree>
    <p:extLst>
      <p:ext uri="{BB962C8B-B14F-4D97-AF65-F5344CB8AC3E}">
        <p14:creationId xmlns:p14="http://schemas.microsoft.com/office/powerpoint/2010/main" xmlns="" val="350874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5470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17D8D6-EE41-4E5B-8562-B59317F749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0FC6A8DF-68D5-4F79-AE31-B1B6FE71965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0755986-B199-46AC-88CF-1FC2A6EA81FA}"/>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A8F5E2BE-8EDD-47AC-ADD5-9B6E1FA8645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893E44F4-8702-442D-911C-6AB1414FF0CC}"/>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144376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3C9D9D7-795F-48F7-BCD8-27A9D406FCD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7392EE3-22BC-416D-840C-1E8DF68E284B}"/>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5DAF78B-F5AB-4FE0-B7A4-2C9493262972}"/>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17403869-2F33-4F5A-90FF-B7E981A9D52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406F8E0-7AA9-4FEE-8140-8536DF1C6D17}"/>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1195607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709D5C-355C-48FE-9D02-5DD5E4D4949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B53C0C2E-EAF9-48BD-9160-5C74DDB89C0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66643B09-04E9-4889-B9A0-00131E69826D}"/>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6EFF1D6F-47E5-40C7-82A8-305501D0946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F550C5AE-E1D4-45D1-9D1E-B3BBE56770DA}"/>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1047933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FBD9DA5-098A-44B9-A5D0-AFDED4895BE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79790FD-3A49-4C76-9073-C687672DF86D}"/>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FD92AB2-2E2E-4591-A29B-403B3C19CC61}"/>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3549F61B-282B-4798-B145-3188C48399E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CD99C25-675D-4992-BB17-3B0A9FB4527E}"/>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1800545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CC117E-B72B-4D3F-BDB8-6FC55825AFF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ADD83CEC-B4A4-469C-9273-F5A81C7BD49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4670690-44A2-4D7A-85EC-46F0480F8807}"/>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60984453-643F-46AC-AA7F-A0F2E25BAD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68F1B294-20BC-4994-B1B3-F621C84551F6}"/>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3156744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CDB11B2-FEE4-4154-B46C-06FF81B816C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60453A5-348A-4295-87E8-225C4B30643D}"/>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94BFCFC3-8081-4906-BE25-53FFC37DC9C8}"/>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D4902203-0B5D-4E0B-B456-98CA9B7C3FF5}"/>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2B8E9E0B-D635-4F0D-A8E9-54C1CF057E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376C27D9-E47C-4638-8459-EDF55DDE65E4}"/>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2894601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806241-7E2C-41E6-9EB8-563B94893C03}"/>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68F0D46-6984-4958-B57E-FCCDBF970B7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3AC5545-E500-4CCC-9524-5BC3A1C18869}"/>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F7643C1C-7002-493B-8878-2460529E8D6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D0BD0EBE-4F02-4E22-93C0-84DEA746E687}"/>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9952C20B-AF1C-47F3-8B91-F54F280CC1D9}"/>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6A0EF460-95D7-4021-9525-CC5D03EC34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F7EC2B01-3508-4D1F-B008-7B46D56D46C2}"/>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410411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31B087-40CB-49BA-89D1-7176F368EF6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B0F8E47-4351-4B58-8297-61CAB2F24200}"/>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58E77D5E-6E02-42A8-B547-898C8370024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D5511DEB-1B39-434A-A935-F80B218EF821}"/>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3410376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D1E06BD-29E5-474D-95F4-CF5CCEA2897C}"/>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34487BA6-7006-42BA-BAD9-942740BDD7D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EF0C7CA8-931B-4D0D-8EAD-2779767ECD2B}"/>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870223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2CA7B1-2037-4A71-8D4F-69B27C0501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F69DF1F-3B71-4B53-8B8F-2504AA53C10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0A81FB88-93B1-4EEC-96AD-B19D1E3B3F3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8A36B4C2-0091-40B2-934F-D6AE95C25B1A}"/>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E6797EF6-0DA8-4F3B-A6FA-65719E6C39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C2E34F00-1E17-4859-84D5-783CE65CACEA}"/>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28986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9E0502-E3D9-4B49-AA99-150F076E89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003A281-FFE9-4FF8-BC32-B027277C0038}"/>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FB85C6D-7147-4005-9367-2EE661DB7976}"/>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15A10D0A-58BD-4765-9AC4-B1974D2C59C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B5786F96-5128-4C67-AF77-645BDF1CFB8B}"/>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3997247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DAFB6A5-B0B2-48B5-A698-ABDFE70AD53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7534F935-CAEC-4377-A7F5-4EC90D4D799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8AC6BA5A-F648-4939-9001-B12028F4387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F568372-DEDE-4FAB-AEAA-4A0C25790780}"/>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9EFB9092-0ABD-419C-9698-CD57909F4B2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BAA0BFCA-2409-4D02-8628-B57C7DEE2276}"/>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4026093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ABC2C7-A476-4999-A1E3-01C9517092D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EC207D7-DB63-4D54-87C3-CAEB5ACD2CDD}"/>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4FF0002-BBFF-4219-8DA5-EF5CF39878AA}"/>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9FAA1CCE-100B-4965-B4EB-69A44104B6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85E1F91A-17A7-4E2E-B61C-A8E639280F2A}"/>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1366709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B36D47EA-9374-4DF8-9F7A-2385F8872172}"/>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B9B3878-1E71-45B2-9D48-F00B25A4CC9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8B6EB86-D407-4466-8C71-482789A59AFC}"/>
              </a:ext>
            </a:extLst>
          </p:cNvPr>
          <p:cNvSpPr>
            <a:spLocks noGrp="1"/>
          </p:cNvSpPr>
          <p:nvPr>
            <p:ph type="dt" sz="half" idx="10"/>
          </p:nvPr>
        </p:nvSpPr>
        <p:spPr>
          <a:xfrm>
            <a:off x="838200" y="6356350"/>
            <a:ext cx="2743200" cy="365125"/>
          </a:xfrm>
          <a:prstGeom prst="rect">
            <a:avLst/>
          </a:prstGeom>
        </p:spPr>
        <p:txBody>
          <a:bodyPr/>
          <a:lstStyle/>
          <a:p>
            <a:fld id="{90D05A4F-2AF1-448E-9C71-C56E304124ED}"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29C7375B-3B7A-4A0B-A1B0-B1DA5F36A85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70BA6E9C-43FF-4732-92C5-98E4A310CB20}"/>
              </a:ext>
            </a:extLst>
          </p:cNvPr>
          <p:cNvSpPr>
            <a:spLocks noGrp="1"/>
          </p:cNvSpPr>
          <p:nvPr>
            <p:ph type="sldNum" sz="quarter" idx="12"/>
          </p:nvPr>
        </p:nvSpPr>
        <p:spPr>
          <a:xfrm>
            <a:off x="8610600" y="6356350"/>
            <a:ext cx="2743200" cy="365125"/>
          </a:xfrm>
          <a:prstGeom prst="rect">
            <a:avLst/>
          </a:prstGeom>
        </p:spPr>
        <p:txBody>
          <a:bodyPr/>
          <a:lstStyle/>
          <a:p>
            <a:fld id="{D0D833E6-7B3D-4D6D-AD79-141BB90D5CB0}" type="slidenum">
              <a:rPr lang="zh-CN" altLang="en-US" smtClean="0"/>
              <a:pPr/>
              <a:t>‹#›</a:t>
            </a:fld>
            <a:endParaRPr lang="zh-CN" altLang="en-US"/>
          </a:p>
        </p:txBody>
      </p:sp>
    </p:spTree>
    <p:extLst>
      <p:ext uri="{BB962C8B-B14F-4D97-AF65-F5344CB8AC3E}">
        <p14:creationId xmlns:p14="http://schemas.microsoft.com/office/powerpoint/2010/main" xmlns="" val="138862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5020F9-D574-4A37-A3A2-1C9E07E53BC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AB90FE51-7D2A-490D-974B-9B3F8D6FE9F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468EC31D-2288-40B5-9A25-7BC5C907F7E8}"/>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906E0850-02C1-4DE8-9799-C4ED49104E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47A7159A-2245-4202-A7A7-E875864DBFA1}"/>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2808363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2A42362-468E-46F4-9EE6-C75675BCEB5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7956058-839A-4790-91FF-660FC4054CFC}"/>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9CD9197-1FB2-46E4-8250-4570D9027E32}"/>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40EDD472-2FA0-413F-AD54-5A9F9E347D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D0C2232F-1CB0-4E95-911E-DA5CD5C48BD2}"/>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10853517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9FA484F-52B2-431C-BC7C-C49DBED0F7C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2D079409-DCDE-475E-8915-31C40CA5A49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38A9BB4-030D-4200-81A6-46AF14E9826A}"/>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F21BEB32-358B-4129-A2DE-38E2BEEEF14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52E7294-61B8-43AD-B09D-B961538211E7}"/>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3436064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7868866-C929-4D84-BD47-9D2181E7D7C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046D087-80CF-4DEF-9AC7-9BCAB2740B87}"/>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011217B3-CCF4-4318-99DC-6C707E1D990B}"/>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4EC7721-100C-4C58-B1B4-CE1D69C76405}"/>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C00DF01C-8427-4BB9-9B10-2B3212D6443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333668CD-466B-43C5-B8A7-A0C1660BF8B0}"/>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1134739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B26092-271B-4880-BB8A-3A4D9915131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ECE30EA6-E576-48ED-86EF-655ED8EC410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5CB8338-2E92-4C84-BC15-6FBC19AEB9E6}"/>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5BC8403C-AB56-409E-B0AE-73ECA08E7FF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31AD4B5E-6279-4DC6-80F4-10B15D260F02}"/>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6657F8EA-45B0-4BFC-9448-318F266B2709}"/>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9CF69A5F-073A-4590-AB1E-BD9E78F166D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1B0C4E39-E97B-4E9A-9A4D-E68944ECC37F}"/>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2657538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50CA9B-1B64-4181-B39D-C8844070B9E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D0D8E749-837C-4F9C-90D8-1AF1651DDD1B}"/>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F22900AC-BC8C-481C-9BEF-4017BCD4526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604E92CC-FF22-47B1-8FF7-FFDBD8E088DB}"/>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3698618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EA483BFA-0A37-4F7E-8D00-3F60E97405EA}"/>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D50C8EF5-1C0C-46EA-B577-49EE40BB14D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0E5CEF05-4AAA-4210-A091-258D75101F4B}"/>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71800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9821096-5837-4D6B-89A2-D60C69E93D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6FDB90E-CCF3-4420-833E-EED674FCC65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4D60C7FE-2793-4FE6-8E86-143016077B39}"/>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C3D75ACE-F141-4A2C-AFA7-7299D21BDF3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9688660-9E5C-48A9-B778-5D76EECBBE98}"/>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19039008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D71D080-13E0-49C1-A8F1-6D47D16C477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149AB64-FEDC-4B59-82E9-D2EDC5CDBF9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E06F5A86-970E-4FCC-A8D9-656EEF9D61B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1D98603-F79C-47C6-A995-9CEDF2821DB3}"/>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4E0C31ED-7A6F-4D75-8A37-55F1543FA3C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EE9939BB-F71A-447A-BC16-176D46892060}"/>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2209568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2E81A5-B311-41A9-B394-25277AAC5DB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6E44B0DE-BE2B-4380-9100-6F462B0574E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5F86607-21FA-4550-A3E5-FFECBEFE861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03DAD6F-9D3A-4B47-A740-4549871E5FFB}"/>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02990A31-C752-4EC9-BFF1-269394F02D2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7FB0A439-9ED9-48A5-B2B4-E1DCE472E2EE}"/>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3742176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33822BA-E13B-4C98-A61D-61A2F964466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8304324C-75A9-48E5-ACAB-261A93F7DF09}"/>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8648B4E-B2D3-4EAA-8970-9C24920D7061}"/>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E2336967-FA1C-4A7E-A9D0-4E679FAE144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027CCB9-A8EB-4C7A-9DE2-024A62A1DFCC}"/>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4294313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E155D79-393C-49D9-A1A4-509EFAF748E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379C3AC9-9666-4576-B2AC-1B8BCE1FCF94}"/>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DD8F696-9E9C-4BB4-906D-F65B0E4A82FB}"/>
              </a:ext>
            </a:extLst>
          </p:cNvPr>
          <p:cNvSpPr>
            <a:spLocks noGrp="1"/>
          </p:cNvSpPr>
          <p:nvPr>
            <p:ph type="dt" sz="half" idx="10"/>
          </p:nvPr>
        </p:nvSpPr>
        <p:spPr>
          <a:xfrm>
            <a:off x="838200" y="6356350"/>
            <a:ext cx="2743200" cy="365125"/>
          </a:xfrm>
          <a:prstGeom prst="rect">
            <a:avLst/>
          </a:prstGeom>
        </p:spPr>
        <p:txBody>
          <a:bodyPr/>
          <a:lstStyle/>
          <a:p>
            <a:fld id="{DFAB5AC2-959E-487D-A8C2-FC4D6BD9474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598EAC56-C2F1-4686-A78F-89050287F36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3B4C33D-C842-4C78-B505-5E38191DA0A8}"/>
              </a:ext>
            </a:extLst>
          </p:cNvPr>
          <p:cNvSpPr>
            <a:spLocks noGrp="1"/>
          </p:cNvSpPr>
          <p:nvPr>
            <p:ph type="sldNum" sz="quarter" idx="12"/>
          </p:nvPr>
        </p:nvSpPr>
        <p:spPr>
          <a:xfrm>
            <a:off x="8610600" y="6356350"/>
            <a:ext cx="2743200" cy="365125"/>
          </a:xfrm>
          <a:prstGeom prst="rect">
            <a:avLst/>
          </a:prstGeom>
        </p:spPr>
        <p:txBody>
          <a:bodyPr/>
          <a:lstStyle/>
          <a:p>
            <a:fld id="{F5DDC559-28E3-42AC-A433-5087BA5CE47C}" type="slidenum">
              <a:rPr lang="zh-CN" altLang="en-US" smtClean="0"/>
              <a:pPr/>
              <a:t>‹#›</a:t>
            </a:fld>
            <a:endParaRPr lang="zh-CN" altLang="en-US"/>
          </a:p>
        </p:txBody>
      </p:sp>
    </p:spTree>
    <p:extLst>
      <p:ext uri="{BB962C8B-B14F-4D97-AF65-F5344CB8AC3E}">
        <p14:creationId xmlns:p14="http://schemas.microsoft.com/office/powerpoint/2010/main" xmlns="" val="2824925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DAC67BF-1582-47AB-BFF4-691DDDA34BE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DE39D51-C997-468A-B3BA-EE39E5A35A5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3865768D-EA8A-4444-9AFD-765734ED59E0}"/>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209D91B0-66D8-4385-96E4-7D455885DCF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0506B45-487E-47A9-8A6A-665C2F3E58F8}"/>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11421855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3B6365-3532-428B-A7A7-DE8F70734BA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D35A28E-F112-463F-A2D5-FB8548C81318}"/>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1F32D27-FA77-49CA-BB75-314F8077BCE1}"/>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DD45D59F-7F83-4807-B34B-641A5B6201E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548B59D5-3DA8-4636-9FEF-73141CE6C174}"/>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7674851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598DDE-B869-482F-A502-7FE9B383007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A549374-97AE-448B-8C5B-0D47715F6A4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3F2FFD5D-AE00-4919-B3C3-64445E105422}"/>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0559ADAC-D053-4A5E-9AC6-C4C70C5D12F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A3F53389-0571-4AE5-8A5A-4C5121778258}"/>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3366242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3EE9B6-4840-4863-A96C-10F49AAF948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5A6C491-6BDF-45C4-9881-132960D72F4E}"/>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1D7FF699-5E9D-4988-878E-C6EF45090AB4}"/>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9829594A-6987-426E-B9FB-7D1F8C05B4AC}"/>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CE9309A5-DB44-4F64-A498-741A37F50A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ECC7C9E2-233A-4BDC-BE50-1B654E45E3C1}"/>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38155621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2FBE68-22DD-406E-AC08-43B119752CA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27470BE-6E99-4448-8BE7-7075E0D0803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664921E-331A-4CB9-BB93-3A07AEF238FA}"/>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EB27365-1139-479C-817E-96536221948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4DE1716F-C252-4C8C-B060-529EDB61A303}"/>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AE45AC02-376C-4623-A92C-62AFDAF83574}"/>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3BA64095-FC93-4DD0-8D3B-46A8626ADE3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508EADCC-7A42-4DA0-81DC-DDD18F33BFA4}"/>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428239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37FEB41-380F-4FA4-992A-126F51F7B5F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949A28AF-465B-4198-B282-CAF3EE76AB1F}"/>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200FDDD2-50A2-484A-A8DE-9410C26C4F8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B995DDCF-6297-48B8-ADFD-817ACF305E68}"/>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336592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7DC3C7F-9813-428B-93A2-922EC4A466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AA04D89-10A4-42F2-8A87-902CAF8A8D84}"/>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818ABF4-9C42-4D40-AD24-2899026BF1B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A088DDF3-8F83-4C99-B83F-87FF61389ED2}"/>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4F90B62D-D7D3-4922-BE6A-4814147A6F9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098E8FC4-C73B-4135-B501-7BD541C79B50}"/>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5329068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0E24C69-ACB6-4109-8595-780D19201209}"/>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3B2F514C-848E-4DF8-94A2-169DD82DE9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6ADE471E-0B45-44E4-B990-156968923392}"/>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38872430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24FAF4-9284-4F32-866C-9248DA6064C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32CFB80-5B20-4162-81C0-83135A5A4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339A84C8-3CF8-4AA2-A755-B7A5065C70E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CD64AED-0A1C-414C-B7B5-E6041093C7DF}"/>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E5ADF149-DB65-4B77-8CEC-5D35E6E7414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B2D19A83-9BFD-4011-80C0-D84112A85FD9}"/>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2833427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6800B24-4915-4317-9FC4-2957F63C23C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2C4B8D0-53CA-4D46-98CA-AD51EC95852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D29708DD-BFA7-49F9-B4D6-2836A7EB4F4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BB63489-9A89-4E0F-9BEB-01B842A8A6C6}"/>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5CA32E29-1A53-455B-9111-EDC3695ECF6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2B755253-C476-42BE-8157-4A2CD408BCDA}"/>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1278021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A2E497-99DC-4619-B995-F6F9979BFD9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D697BF5E-F328-4FDD-9572-1CEE20F2175E}"/>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704D177-B9D0-430D-9F1A-8355FBB7B8B2}"/>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E84A4E76-AFE7-4CDF-81C0-7A4FCC29206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2C8C300D-DBFF-437D-B20C-717F690A16E2}"/>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3494984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B9C2C464-95F3-45F9-8168-C4383845FFDB}"/>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01C1D780-5C85-4634-BC75-4B2E1C25EFA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10AA8B2-10B0-4D8F-AA83-6A612A6A13BA}"/>
              </a:ext>
            </a:extLst>
          </p:cNvPr>
          <p:cNvSpPr>
            <a:spLocks noGrp="1"/>
          </p:cNvSpPr>
          <p:nvPr>
            <p:ph type="dt" sz="half" idx="10"/>
          </p:nvPr>
        </p:nvSpPr>
        <p:spPr>
          <a:xfrm>
            <a:off x="838200" y="6356350"/>
            <a:ext cx="2743200" cy="365125"/>
          </a:xfrm>
          <a:prstGeom prst="rect">
            <a:avLst/>
          </a:prstGeom>
        </p:spPr>
        <p:txBody>
          <a:bodyPr/>
          <a:lstStyle/>
          <a:p>
            <a:fld id="{89C6E835-C2CA-481E-8B4C-EA7F8A4EB0CC}"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206D2D98-B734-4EEE-88B5-0B7FEBD0EE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FB2F0197-7C83-4580-A0DE-7BC12C1B9DB5}"/>
              </a:ext>
            </a:extLst>
          </p:cNvPr>
          <p:cNvSpPr>
            <a:spLocks noGrp="1"/>
          </p:cNvSpPr>
          <p:nvPr>
            <p:ph type="sldNum" sz="quarter" idx="12"/>
          </p:nvPr>
        </p:nvSpPr>
        <p:spPr>
          <a:xfrm>
            <a:off x="8610600" y="6356350"/>
            <a:ext cx="2743200" cy="365125"/>
          </a:xfrm>
          <a:prstGeom prst="rect">
            <a:avLst/>
          </a:prstGeom>
        </p:spPr>
        <p:txBody>
          <a:bodyPr/>
          <a:lstStyle/>
          <a:p>
            <a:fld id="{96D708E8-A45E-4BEC-B268-C3724A4B7E7D}" type="slidenum">
              <a:rPr lang="zh-CN" altLang="en-US" smtClean="0"/>
              <a:pPr/>
              <a:t>‹#›</a:t>
            </a:fld>
            <a:endParaRPr lang="zh-CN" altLang="en-US"/>
          </a:p>
        </p:txBody>
      </p:sp>
    </p:spTree>
    <p:extLst>
      <p:ext uri="{BB962C8B-B14F-4D97-AF65-F5344CB8AC3E}">
        <p14:creationId xmlns:p14="http://schemas.microsoft.com/office/powerpoint/2010/main" xmlns="" val="6453830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551FB1-9FB3-4645-91FB-BBF318E5D35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98F6C046-B182-4EB7-8BB0-6740DA16368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9BCC15BC-EEC3-4CFD-9632-8FE2E3E25CC0}"/>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469E7D91-961D-4D97-829E-02A3073EB36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7EE87B79-5143-43F8-BCD6-355B7F7C3D99}"/>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296389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1392051-097A-422B-9169-2E786A5AE6F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4B97EC4-F513-4DBD-92FF-388F086891BB}"/>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4C0C80D-6FCF-4610-9EB5-F2F1D12ACDAA}"/>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E8BB10B8-8521-40DD-9358-AA4C4A08056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0E5A7327-8A82-4F0D-97A9-F963B0561B5A}"/>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1128583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5C94B0-AC80-4413-8997-84418313B43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7140DC78-1B89-46C9-91AA-EC827F168E5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0C9F585E-7F94-4D72-9D85-8C33A499CD9F}"/>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83E25819-3BED-4534-94B4-84F89C9C1A1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8ADCBB62-2929-4B08-9BEA-E2AF1F792861}"/>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4102482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8417CF-A5AE-49A2-B073-9273E829DF9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ECCB02E-7F0B-428D-AF3B-1B55B51A6E30}"/>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66167ED1-52D6-4454-8040-B65EA6F43160}"/>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B0D67158-B441-4D2F-9664-8E8B51974151}"/>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F7FBB5D3-06D7-4408-ADBA-ADCCFFADF9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ACE5F5F3-CAD1-4FEF-9903-F219A0F0DADA}"/>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18430349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E62396-1DDF-4DDB-AA39-E76DEBA0F2D8}"/>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F119CE2-1901-4F2F-BAED-5C01613040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96D89797-2D4A-4F32-981F-E00F404CD691}"/>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D3684423-CF13-433D-BA26-C4EA7478017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7B1B8110-BFFC-4384-81E6-C8BCEE78857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5767C087-164A-46E7-935F-5B53746C1A3A}"/>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4242B0BA-3D43-4C9F-8D11-01DF10133FB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4677009E-14F8-4FF6-8949-7FE797323377}"/>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87606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CC2BF91-83F5-4D6B-8C89-6B9D5A5479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85BA4BA-6885-4558-A1A8-6438C67B551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B91320F7-2CEA-4D79-A598-71233967F084}"/>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BED95375-94E1-423D-8EBB-B11B6D7197A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499CF11-F3E8-4250-9B67-21D556E0C42E}"/>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1923BF16-A6DA-413D-9349-968EC4D231C7}"/>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76803D86-6728-4443-BADD-D5227E11E33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29012292-09A0-4E48-A3C7-7C8A31C9191F}"/>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33430228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C04E637-22A7-4E7A-89AC-600FECCB0AD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12732154-FCD7-4871-9875-BEEF24F137D5}"/>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5D07731C-6260-4123-81C2-C1F7A140F2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C857350C-E378-44D1-990E-5FA35E212643}"/>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8075656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0B2007B1-543A-449E-A0E8-FBD012B92C97}"/>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5D69DEC8-D9C6-4435-A4B6-1125688B847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3161B0C7-7579-44B5-8B89-E3FBE975676C}"/>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14027220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531B476-152A-4EF7-A45E-12DBC96E84A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ED7B0B2-F1A7-4826-9B04-B21F78140EA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10B985DD-327C-42C0-BD79-1F0F3CD5F87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7B18F99-C301-443B-82EA-F07C8F9926DD}"/>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A27087FD-679C-4C5A-9C08-CF9DD324617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0082710A-4222-4D00-9AE7-1D9AEE2CEB8C}"/>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478368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DE394A-BABC-4854-9837-52AFFC445F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744CC749-274C-43C7-AFBE-568615A2D9A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9EA4538-8448-4F61-B0BA-0E818617B2E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FAFE861D-3301-4874-BBBF-7EBCB3D6D25C}"/>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28FA503E-5531-4126-84AB-72756C669F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3D8E311E-559A-4EC2-B4E9-1C2B525F0952}"/>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8174564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5CD31A7-0D64-49E9-9215-E9ED0DA2373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A30A68A5-5FD0-48B4-81DF-D31D49523E7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D5A3125-2B92-47E0-A7B5-793BFCF8E07B}"/>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DF456A8C-FC97-4067-9380-BF63414826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A5E98782-712F-403B-8891-E945124344CE}"/>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789959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82542BB7-E3FA-4815-A877-F2D52A42ED1B}"/>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27636C3-6C89-4059-951F-B3C16A2E4B89}"/>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40180F8-04B8-4A88-ACAE-3D6A647B5211}"/>
              </a:ext>
            </a:extLst>
          </p:cNvPr>
          <p:cNvSpPr>
            <a:spLocks noGrp="1"/>
          </p:cNvSpPr>
          <p:nvPr>
            <p:ph type="dt" sz="half" idx="10"/>
          </p:nvPr>
        </p:nvSpPr>
        <p:spPr>
          <a:xfrm>
            <a:off x="838200" y="6356350"/>
            <a:ext cx="2743200" cy="365125"/>
          </a:xfrm>
          <a:prstGeom prst="rect">
            <a:avLst/>
          </a:prstGeom>
        </p:spPr>
        <p:txBody>
          <a:bodyPr/>
          <a:lstStyle/>
          <a:p>
            <a:fld id="{07CEBCBD-F59E-481E-9954-A8BEB94E1240}"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7B98701B-7151-4403-A2A0-201AD7852A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A1E9E133-88B3-4379-AFE2-E0A4D7C04963}"/>
              </a:ext>
            </a:extLst>
          </p:cNvPr>
          <p:cNvSpPr>
            <a:spLocks noGrp="1"/>
          </p:cNvSpPr>
          <p:nvPr>
            <p:ph type="sldNum" sz="quarter" idx="12"/>
          </p:nvPr>
        </p:nvSpPr>
        <p:spPr>
          <a:xfrm>
            <a:off x="8610600" y="6356350"/>
            <a:ext cx="2743200" cy="365125"/>
          </a:xfrm>
          <a:prstGeom prst="rect">
            <a:avLst/>
          </a:prstGeom>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2811797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2F0DB7C-E33C-4DB5-B085-2E9AEA85BB2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011C27A9-BB16-4EE6-963F-BAAF7007784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1B41F9A0-2689-49C9-A5A5-AE6B8A3D4DEF}"/>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E9DDDB1E-56BA-4B42-8B68-47B3081AC4D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54C9AF65-9219-42AD-BE3D-7E8B4EB14E7B}"/>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32956658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BBB220F-7E50-4C0D-959B-E3755EA8E86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2A275A8-A82F-4BC7-965A-7BDAAA5E1EDB}"/>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764A67E-C75B-488C-856B-7E6C20DCD80E}"/>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A3B8402B-98B3-450A-A4BF-14CE39149AC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DDED7044-3CC3-423C-8152-E96AED35977A}"/>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31202983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888042-B44F-4AD4-AFBD-72C674E3E64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A5F6BCF7-02A3-43A4-B7CA-94299921B1C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29A505D7-DAF0-470E-8087-B540011DB66B}"/>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726C51D9-D264-47B5-9427-1A66C0D8141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67E1A11-EF87-4F82-936D-36B2B3CEB971}"/>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22034826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AC8471-E6C5-411A-A057-4EF10D1BFA4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2FC08F0-BBDC-44DB-975B-EB3F1DEF2ED8}"/>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9D3DB071-4FE9-4E14-90EB-1BF553DEC22B}"/>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B403641F-FE51-44BD-B11C-CDF4CE20C593}"/>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7FF02697-22E6-4602-856A-24D8C95B88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E612A832-9940-4A54-BDED-217811E9A873}"/>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377119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2008E96-14A8-4330-BCAE-104655FFBE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A961B862-15D8-468B-BAA5-ED8C0466DF97}"/>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C6E9D817-F9FA-44E6-81C3-3986C29F87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F1565B32-1294-4223-8086-D729006B25F8}"/>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13699872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7A377B5-DFD5-4923-970C-84B41178BF93}"/>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CFE0BAE-183E-4AAF-9DB3-1EA3ECD0A28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2F8A231B-8387-48E7-8273-501C6FDD6276}"/>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09902845-1817-48B6-9125-9588BF84022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34D86600-4F1D-430D-B45E-1E3A274924D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2A9BF4F-ADE4-4327-8FC5-0619E59B46BB}"/>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78CFCCE2-F47A-4457-859C-C55FC216E63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FCB91B0F-81CF-4D7B-861B-2ABCCB7A4538}"/>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800280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00D76C-AFE1-4970-9417-7F67935DD56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66D9C712-427E-4386-A68D-3AC9A486B0DE}"/>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02132CCA-16EB-4967-96B1-222781E7DC9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594304DC-930C-44CF-9DFD-F54D946927A6}"/>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9091446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2599F3E-C809-451D-BEDF-6AD7C1DFF649}"/>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3E25F01A-6297-4688-B4F7-AD2181C6E6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7B42DD16-377C-449D-A446-786CE63DB0D9}"/>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5174987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AFD65F-73E0-408C-BC28-3DDF91407DD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5FC420C-72B0-4A40-8C60-1EE4DD59A39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409C81D1-E79D-4FD7-A006-1C1C38079B8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7171A096-0F6F-4E14-94BD-A8C0F274C8DF}"/>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99219620-ED1A-451A-879A-DF643EFD4F8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9FB473E5-23D1-4903-849B-0FE3B5601549}"/>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3626939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C21BC6F-0F1F-4C36-A98D-E3475B939CD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A97694B3-8E5E-429D-AD70-EC5646E57E5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6C9D218C-C326-449D-B2C8-046DB6F31F8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995068C-3DE6-44D8-8639-A841C7587D3A}"/>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807C91D2-5729-4BE7-99CD-1CD7556BD79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02976B92-DF90-4361-8745-1F8F3853FF3E}"/>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37305911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52752E3-277B-420F-B0CA-DEC44D7A452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AB8405E9-9A66-47D8-9636-5394B7CCDA22}"/>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500B445-9892-452F-94C1-A00E0BBA97CF}"/>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08204FE5-B921-4904-9C96-C76D512FA40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75EBAEF1-E3FF-488C-8520-956BBB3F5818}"/>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42302229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B0D50B40-5ED2-427C-A215-7A6CF466BE9C}"/>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D778D4D-7246-4F51-99E4-CB2E9BF9D904}"/>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FE1EA76-4A06-4CB0-87D8-26D3089961CC}"/>
              </a:ext>
            </a:extLst>
          </p:cNvPr>
          <p:cNvSpPr>
            <a:spLocks noGrp="1"/>
          </p:cNvSpPr>
          <p:nvPr>
            <p:ph type="dt" sz="half" idx="10"/>
          </p:nvPr>
        </p:nvSpPr>
        <p:spPr>
          <a:xfrm>
            <a:off x="838200" y="6356350"/>
            <a:ext cx="2743200" cy="365125"/>
          </a:xfrm>
          <a:prstGeom prst="rect">
            <a:avLst/>
          </a:prstGeom>
        </p:spPr>
        <p:txBody>
          <a:bodyPr/>
          <a:lstStyle/>
          <a:p>
            <a:fld id="{9692CB59-451A-4A01-8AA6-1219A8DB598E}"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C8D6536A-641C-4164-8AA8-B9E5DCC76B8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B457EBFF-EA14-43CC-A67A-D2577D52E637}"/>
              </a:ext>
            </a:extLst>
          </p:cNvPr>
          <p:cNvSpPr>
            <a:spLocks noGrp="1"/>
          </p:cNvSpPr>
          <p:nvPr>
            <p:ph type="sldNum" sz="quarter" idx="12"/>
          </p:nvPr>
        </p:nvSpPr>
        <p:spPr>
          <a:xfrm>
            <a:off x="8610600" y="6356350"/>
            <a:ext cx="2743200" cy="365125"/>
          </a:xfrm>
          <a:prstGeom prst="rect">
            <a:avLst/>
          </a:prstGeom>
        </p:spPr>
        <p:txBody>
          <a:bodyPr/>
          <a:lstStyle/>
          <a:p>
            <a:fld id="{DD6C0DF1-E1DE-4747-A267-DCDDE585CD61}" type="slidenum">
              <a:rPr lang="zh-CN" altLang="en-US" smtClean="0"/>
              <a:pPr/>
              <a:t>‹#›</a:t>
            </a:fld>
            <a:endParaRPr lang="zh-CN" altLang="en-US"/>
          </a:p>
        </p:txBody>
      </p:sp>
    </p:spTree>
    <p:extLst>
      <p:ext uri="{BB962C8B-B14F-4D97-AF65-F5344CB8AC3E}">
        <p14:creationId xmlns:p14="http://schemas.microsoft.com/office/powerpoint/2010/main" xmlns="" val="20460833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94C2163-9BE6-4FE3-B69A-D36042B5C65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EA411964-9D11-4C97-A5FA-4BCBC78DD94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396AF0A7-48D3-4523-9DA5-1B52BBE547BB}"/>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E24C25EC-465C-4AB5-B151-C0FF1FC808D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5FFF95C6-A1F0-4073-A01F-0F28BC366736}"/>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8815438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1CC5605-9A03-4B68-859B-AC23D6F8D3F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F8F8917-1B8D-4D16-B022-F6F596ECE16D}"/>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BD2C33D-735E-425D-8953-26E979F822CF}"/>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4BAA68F1-AC37-4B03-92CE-A8ABDCE5F61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C25268AB-F746-4F61-BB9E-BEDBB4EEC361}"/>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25009702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F31DDA-7282-49A1-9603-1EBBFE34686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DC4399F-7D66-4C47-AC61-2B63C710DC1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16ADF732-C227-4394-B4B9-21DB43F00118}"/>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5B662920-5385-4910-BA89-C2236AC48A6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4A2578EF-1DC5-468F-AA47-22CFA2A3EF90}"/>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117425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A41444E-E7B8-4C2C-B263-AD266625B386}"/>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9146FFC1-990D-42A7-B109-B07B7903B77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68ACB2BB-40BF-4027-A518-7AC27A41321C}"/>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7458049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7F4B57B-C7AF-4C2B-96F6-1041A812C2E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C306C33-14C3-46A8-8D9F-C3BF7B16A1B8}"/>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E1B733C-0F53-4307-A39B-DEAB4B7D0DC7}"/>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DA800DED-ECCA-4BAC-8CD2-B8CDA6E8B4A4}"/>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550422DA-6BC3-4031-913C-A8D6E5FF082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64C595A3-8D9A-4B2E-AF60-6AA50721355F}"/>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23092973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C4B4C4-996C-46E4-9636-144485E0951A}"/>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10B4625-4E6F-4215-802B-384EAE46DD5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CF51420-ED83-49B3-B6F0-C68D09C1C313}"/>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03432DE7-CB4B-4C79-9BDD-F03A55532C1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03D99716-7E90-4D79-B337-BE1DB304C90B}"/>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7D87753-FEBD-43DC-90FA-CEBCAE395DA2}"/>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DA7234B8-D0E2-43CC-B124-7DB476D63F4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3EF3C847-BC64-46EB-B76F-4A1F1BC89575}"/>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42923981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B76A88-7378-4576-9A30-0661B7D4F6F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BDB0AB7F-1076-4A37-9EB4-CFC616801FDA}"/>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D4CBBE1D-78DC-490B-A616-5092F1849DB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F0A85D75-80E5-45EC-AFB9-35529C4EA384}"/>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31994037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54386BBB-1A78-47E6-A67E-47B186F0F319}"/>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7E56A24C-10E7-4DAD-8D63-E26855AE07D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2A29521E-0AFB-4948-B9AD-50AC743F50CD}"/>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31308639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F1D9E1-E289-4601-828F-1854EE49BC2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08EADD48-8C44-4E81-85FC-6D7E4EF2AC4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C7171237-BC42-442F-9A80-8CA959A6119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F1E3E0F-69BE-4F61-8AC7-FE5396626B6A}"/>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1B6C6B08-2ABC-467F-9B80-5690F2C988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C9D0B422-DB22-4FA9-B152-CAACC6821A94}"/>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37425770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E484876-E7C4-4FCF-BAE8-411178A8A21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2ED60982-1CE2-41D1-BAAD-67CE307E11C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8B3EA857-9799-46FD-AE8C-58EB4D22313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B3BA4E13-27EE-4C12-9991-41E1CB297D01}"/>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CD8646CE-D3C9-44C9-993D-11C46D66417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51328833-8F51-457D-9C5F-54B6D4371D2B}"/>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1378916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F19956A-0572-44FA-AEC1-D26B1585676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70AAA03-D5DC-40E8-8CD7-F4D156578239}"/>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593FBA6-C04F-4184-86B1-CFCC194039A1}"/>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BEF5BF72-EB1A-4646-A77B-D436AD94304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E7379CE5-9B8F-4237-9525-07F1F9E0800B}"/>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34376191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F9B47A37-E847-4F44-B04A-93198E70768E}"/>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68F64033-4E76-4D98-A7A7-B96E79487F1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4FF0C8D-FF36-4406-837E-9AF8E4034143}"/>
              </a:ext>
            </a:extLst>
          </p:cNvPr>
          <p:cNvSpPr>
            <a:spLocks noGrp="1"/>
          </p:cNvSpPr>
          <p:nvPr>
            <p:ph type="dt" sz="half" idx="10"/>
          </p:nvPr>
        </p:nvSpPr>
        <p:spPr>
          <a:xfrm>
            <a:off x="838200" y="6356350"/>
            <a:ext cx="2743200" cy="365125"/>
          </a:xfrm>
          <a:prstGeom prst="rect">
            <a:avLst/>
          </a:prstGeom>
        </p:spPr>
        <p:txBody>
          <a:bodyPr/>
          <a:lstStyle/>
          <a:p>
            <a:fld id="{57885CE7-DA61-41DC-BD7A-6B1CCBCE18A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193FC8E0-AC0F-428C-996C-E4D48889468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1CE35B56-6E3A-4656-A046-8CC1C4F7554A}"/>
              </a:ext>
            </a:extLst>
          </p:cNvPr>
          <p:cNvSpPr>
            <a:spLocks noGrp="1"/>
          </p:cNvSpPr>
          <p:nvPr>
            <p:ph type="sldNum" sz="quarter" idx="12"/>
          </p:nvPr>
        </p:nvSpPr>
        <p:spPr>
          <a:xfrm>
            <a:off x="8610600" y="6356350"/>
            <a:ext cx="2743200" cy="365125"/>
          </a:xfrm>
          <a:prstGeom prst="rect">
            <a:avLst/>
          </a:prstGeom>
        </p:spPr>
        <p:txBody>
          <a:bodyPr/>
          <a:lstStyle/>
          <a:p>
            <a:fld id="{0452A83B-69F7-442B-ACE6-D5475A8A1EA8}" type="slidenum">
              <a:rPr lang="zh-CN" altLang="en-US" smtClean="0"/>
              <a:pPr/>
              <a:t>‹#›</a:t>
            </a:fld>
            <a:endParaRPr lang="zh-CN" altLang="en-US"/>
          </a:p>
        </p:txBody>
      </p:sp>
    </p:spTree>
    <p:extLst>
      <p:ext uri="{BB962C8B-B14F-4D97-AF65-F5344CB8AC3E}">
        <p14:creationId xmlns:p14="http://schemas.microsoft.com/office/powerpoint/2010/main" xmlns="" val="37671701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7AE965-51AB-42B6-A55B-C4FF99ACB4B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8C2029A-3344-4E40-A0AD-C2FEB99B58B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9D9CBE90-A862-489E-AF5A-C7284FB274C2}"/>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68AE6D54-DCA9-42D3-9A18-1AC75C6ACD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7F152F73-3499-451F-8E50-FE7C02F555EE}"/>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3616768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E88403-D51F-4A22-9C77-EE92F65537B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BE8288FD-3148-4834-A63D-763F18E55F76}"/>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0E5E099-FA13-4CEC-A3FE-42A16E05C186}"/>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531391D7-EA74-495D-AA64-58A448A214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7FFF17BC-C531-4D3B-AE32-FE560CB9F1D0}"/>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200106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935030-068C-4BAE-844F-00E08C6FCE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F5A498E8-1AF7-49E1-8187-A1E26AF95A7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CE04E405-EA2C-42F0-932D-38F03A63416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8D66AE0A-FE27-4001-8CA7-3E4AFB8E2DDE}"/>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EB65E5C0-CADD-469D-86E1-DB254468EE3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64C2E9D5-CA30-4029-A897-8FBAA777E1BB}"/>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34193115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8186058-8313-4057-96AC-5B090B87330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DBBA2D22-3AB5-4044-8044-D6C46FA3D55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AB0050B3-E884-480E-AD81-DD444BE82EFD}"/>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390084EC-DAB7-45C9-A44E-0464F864E01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C8417F77-297B-448B-879A-CAB8DA4D1507}"/>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19381993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BE0C7A-C14E-4470-9D31-678A9F12AEA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A8A1974-55F1-4726-940F-E6D9F5F83897}"/>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8A9388D8-87CA-44B4-9E33-018930F428D7}"/>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5FE06FAF-58DE-4CB7-B931-DE91837789B0}"/>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F9A1B5E7-9BCD-4518-A9D2-F2DCC8BF18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ECF54F56-E1AC-465F-9DA9-C515D3DC6EFC}"/>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37071546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2F718BD-531B-403E-B84A-E7863B3F66C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BB2A8E91-1F9E-4ABF-AD1C-5D079368499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26558D60-5349-4F21-82BF-426AD9FEFCF9}"/>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18E152F6-AA45-4D21-86A8-E138E83C27D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9A7F819-5ACD-46EF-B6F6-9944EBC39B5E}"/>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EC7B847E-BFDF-42B3-AC02-57748AC52D32}"/>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8" name="页脚占位符 7">
            <a:extLst>
              <a:ext uri="{FF2B5EF4-FFF2-40B4-BE49-F238E27FC236}">
                <a16:creationId xmlns="" xmlns:a16="http://schemas.microsoft.com/office/drawing/2014/main" id="{C412F560-E2FE-4678-BBFC-61CD199E94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 xmlns:a16="http://schemas.microsoft.com/office/drawing/2014/main" id="{715C2AAE-8DBA-4459-9C03-746BE6FBB8B7}"/>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31254541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C9BB9D9-76E4-473D-A903-437EAA9CFEA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B7AE56C7-06CE-46AF-8827-FFD39A63C9C4}"/>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4" name="页脚占位符 3">
            <a:extLst>
              <a:ext uri="{FF2B5EF4-FFF2-40B4-BE49-F238E27FC236}">
                <a16:creationId xmlns="" xmlns:a16="http://schemas.microsoft.com/office/drawing/2014/main" id="{90A2F542-E14A-4E8E-966F-F6CA9308DD8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 xmlns:a16="http://schemas.microsoft.com/office/drawing/2014/main" id="{93414BB2-99B7-4E48-8049-454A54CAD44D}"/>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15320440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4DA9CFB1-2B42-44DB-89EF-515C335A84B9}"/>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3" name="页脚占位符 2">
            <a:extLst>
              <a:ext uri="{FF2B5EF4-FFF2-40B4-BE49-F238E27FC236}">
                <a16:creationId xmlns="" xmlns:a16="http://schemas.microsoft.com/office/drawing/2014/main" id="{0ED255D2-A8AE-4F08-A241-6CD62ACD098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4035DB79-A026-4671-9028-4BF2CED7B0F6}"/>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1223886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783E430-D776-479D-B15A-7EA9E4EE093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4ED1D6CD-E2E1-4ACD-A48B-ADE237D06B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860D098E-6CD3-40B6-8002-F1525B75BB6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F21B012-EEDB-48D3-8632-921EB9491BE2}"/>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81DB573C-E6E5-4464-8685-31E8E9E72C6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C9769BC0-ADDF-4736-A2BE-A838994E1E43}"/>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5344372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6C17F0-15FF-46FF-B9FB-735E2AD5DBC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1047AACD-E67C-4552-B097-4E52EF7AE9A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69240473-4E96-4D68-8FDA-B5DFEC27939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07BAE749-CA51-41C3-A6B8-95C18AD5F39A}"/>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958270C5-2474-4B91-BD40-8FD09664DD7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1FFF8A90-3A5D-47D7-9A80-634073A35856}"/>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5872959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A312C29-7573-447A-8C63-703B8F4CE44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CFDD11F-74EC-4B4D-BF4C-F8B90EFFE229}"/>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8006472-CC9D-45AA-AD70-F42DA79A6EBE}"/>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3E16F1FE-940D-45ED-810E-8544545CB56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242F053-6C03-48B1-B36E-5A66BDD7AF10}"/>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24675193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10F064BB-4896-4674-A37D-2457B7E0FE8A}"/>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232D9BDF-772D-424C-92F1-74D93EC4626E}"/>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3E1D3CF-AF6C-4309-B90B-FA0DEF67DD5C}"/>
              </a:ext>
            </a:extLst>
          </p:cNvPr>
          <p:cNvSpPr>
            <a:spLocks noGrp="1"/>
          </p:cNvSpPr>
          <p:nvPr>
            <p:ph type="dt" sz="half" idx="10"/>
          </p:nvPr>
        </p:nvSpPr>
        <p:spPr>
          <a:xfrm>
            <a:off x="838200" y="6356350"/>
            <a:ext cx="2743200" cy="365125"/>
          </a:xfrm>
          <a:prstGeom prst="rect">
            <a:avLst/>
          </a:prstGeom>
        </p:spPr>
        <p:txBody>
          <a:bodyPr/>
          <a:lstStyle/>
          <a:p>
            <a:fld id="{CF3B3897-D969-49B0-BB3C-2D9166B546CF}"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F9E4B530-2B85-440F-902D-8FAE49EA37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 xmlns:a16="http://schemas.microsoft.com/office/drawing/2014/main" id="{9984ED24-7B8E-4140-B642-FA8B78D07B9D}"/>
              </a:ext>
            </a:extLst>
          </p:cNvPr>
          <p:cNvSpPr>
            <a:spLocks noGrp="1"/>
          </p:cNvSpPr>
          <p:nvPr>
            <p:ph type="sldNum" sz="quarter" idx="12"/>
          </p:nvPr>
        </p:nvSpPr>
        <p:spPr>
          <a:xfrm>
            <a:off x="8610600" y="6356350"/>
            <a:ext cx="2743200" cy="365125"/>
          </a:xfrm>
          <a:prstGeom prst="rect">
            <a:avLst/>
          </a:prstGeom>
        </p:spPr>
        <p:txBody>
          <a:bodyPr/>
          <a:lstStyle/>
          <a:p>
            <a:fld id="{0A2B3903-EC9A-4A28-8F1F-3D0CB11A56D7}" type="slidenum">
              <a:rPr lang="zh-CN" altLang="en-US" smtClean="0"/>
              <a:pPr/>
              <a:t>‹#›</a:t>
            </a:fld>
            <a:endParaRPr lang="zh-CN" altLang="en-US"/>
          </a:p>
        </p:txBody>
      </p:sp>
    </p:spTree>
    <p:extLst>
      <p:ext uri="{BB962C8B-B14F-4D97-AF65-F5344CB8AC3E}">
        <p14:creationId xmlns:p14="http://schemas.microsoft.com/office/powerpoint/2010/main" xmlns="" val="60293659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07932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C649EC-E924-46C8-BBF5-5E4FF03373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869C1F0-37AD-4574-AB6D-7B03D5E6724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9A9B200E-9F6F-47CB-85B1-CFCF11739A1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4B0D3578-D743-48BD-BBB7-4D1428A08472}"/>
              </a:ext>
            </a:extLst>
          </p:cNvPr>
          <p:cNvSpPr>
            <a:spLocks noGrp="1"/>
          </p:cNvSpPr>
          <p:nvPr>
            <p:ph type="dt" sz="half" idx="10"/>
          </p:nvPr>
        </p:nvSpPr>
        <p:spPr>
          <a:xfrm>
            <a:off x="838200" y="6356350"/>
            <a:ext cx="2743200" cy="365125"/>
          </a:xfrm>
          <a:prstGeom prst="rect">
            <a:avLst/>
          </a:prstGeom>
        </p:spPr>
        <p:txBody>
          <a:bodyPr/>
          <a:lstStyle/>
          <a:p>
            <a:fld id="{292577BE-7E36-4F03-AE3F-FF91C4CD1CB2}" type="datetimeFigureOut">
              <a:rPr lang="zh-CN" altLang="en-US" smtClean="0"/>
              <a:pPr/>
              <a:t>2017/12/27</a:t>
            </a:fld>
            <a:endParaRPr lang="zh-CN" altLang="en-US"/>
          </a:p>
        </p:txBody>
      </p:sp>
      <p:sp>
        <p:nvSpPr>
          <p:cNvPr id="6" name="页脚占位符 5">
            <a:extLst>
              <a:ext uri="{FF2B5EF4-FFF2-40B4-BE49-F238E27FC236}">
                <a16:creationId xmlns="" xmlns:a16="http://schemas.microsoft.com/office/drawing/2014/main" id="{B20E798A-54F9-487F-BE1B-4F8BE49E6FA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 xmlns:a16="http://schemas.microsoft.com/office/drawing/2014/main" id="{4A48E094-8420-4998-B8A1-DD3D1D7B9AF3}"/>
              </a:ext>
            </a:extLst>
          </p:cNvPr>
          <p:cNvSpPr>
            <a:spLocks noGrp="1"/>
          </p:cNvSpPr>
          <p:nvPr>
            <p:ph type="sldNum" sz="quarter" idx="12"/>
          </p:nvPr>
        </p:nvSpPr>
        <p:spPr>
          <a:xfrm>
            <a:off x="8610600" y="6356350"/>
            <a:ext cx="2743200" cy="365125"/>
          </a:xfrm>
          <a:prstGeom prst="rect">
            <a:avLst/>
          </a:prstGeom>
        </p:spPr>
        <p:txBody>
          <a:bodyPr/>
          <a:lstStyle/>
          <a:p>
            <a:fld id="{93687AA6-D0EB-4B41-B360-F7BDCE6311E8}" type="slidenum">
              <a:rPr lang="zh-CN" altLang="en-US" smtClean="0"/>
              <a:pPr/>
              <a:t>‹#›</a:t>
            </a:fld>
            <a:endParaRPr lang="zh-CN" altLang="en-US"/>
          </a:p>
        </p:txBody>
      </p:sp>
    </p:spTree>
    <p:extLst>
      <p:ext uri="{BB962C8B-B14F-4D97-AF65-F5344CB8AC3E}">
        <p14:creationId xmlns:p14="http://schemas.microsoft.com/office/powerpoint/2010/main" xmlns="" val="27364979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31289289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191015877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7575568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6112012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14657436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74288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9952782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36448408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7CEBCBD-F59E-481E-9954-A8BEB94E1240}" type="datetimeFigureOut">
              <a:rPr lang="zh-CN" altLang="en-US" smtClean="0"/>
              <a:pPr/>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F9972F-30FA-441E-969B-36BCE028CAD2}" type="slidenum">
              <a:rPr lang="zh-CN" altLang="en-US" smtClean="0"/>
              <a:pPr/>
              <a:t>‹#›</a:t>
            </a:fld>
            <a:endParaRPr lang="zh-CN" altLang="en-US"/>
          </a:p>
        </p:txBody>
      </p:sp>
    </p:spTree>
    <p:extLst>
      <p:ext uri="{BB962C8B-B14F-4D97-AF65-F5344CB8AC3E}">
        <p14:creationId xmlns:p14="http://schemas.microsoft.com/office/powerpoint/2010/main" xmlns="" val="16022151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45985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1CEBBBF-86B1-4134-9B58-1F03B3941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DC018A2-3891-43F0-97E8-6F731FB72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D15F738-60E1-4B78-86F0-36FF8D723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77BE-7E36-4F03-AE3F-FF91C4CD1CB2}" type="datetimeFigureOut">
              <a:rPr lang="zh-CN" altLang="en-US" smtClean="0"/>
              <a:pPr/>
              <a:t>2017/12/27</a:t>
            </a:fld>
            <a:endParaRPr lang="zh-CN" altLang="en-US"/>
          </a:p>
        </p:txBody>
      </p:sp>
      <p:sp>
        <p:nvSpPr>
          <p:cNvPr id="5" name="页脚占位符 4">
            <a:extLst>
              <a:ext uri="{FF2B5EF4-FFF2-40B4-BE49-F238E27FC236}">
                <a16:creationId xmlns="" xmlns:a16="http://schemas.microsoft.com/office/drawing/2014/main" id="{00DD5609-6080-4104-98D4-53631A4E0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95FB3E8F-9D9B-4014-BB85-BB734CF35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87AA6-D0EB-4B41-B360-F7BDCE6311E8}" type="slidenum">
              <a:rPr lang="zh-CN" altLang="en-US" smtClean="0"/>
              <a:pPr/>
              <a:t>‹#›</a:t>
            </a:fld>
            <a:endParaRPr lang="zh-CN" altLang="en-US"/>
          </a:p>
        </p:txBody>
      </p:sp>
      <p:pic>
        <p:nvPicPr>
          <p:cNvPr id="7" name="图片 6">
            <a:extLst>
              <a:ext uri="{FF2B5EF4-FFF2-40B4-BE49-F238E27FC236}">
                <a16:creationId xmlns="" xmlns:a16="http://schemas.microsoft.com/office/drawing/2014/main" id="{97D868D1-CBDD-43D5-A416-8B8F6508B48E}"/>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229" y="0"/>
            <a:ext cx="12188771" cy="6858000"/>
          </a:xfrm>
          <a:prstGeom prst="rect">
            <a:avLst/>
          </a:prstGeom>
        </p:spPr>
      </p:pic>
      <p:pic>
        <p:nvPicPr>
          <p:cNvPr id="8" name="图片 7">
            <a:extLst>
              <a:ext uri="{FF2B5EF4-FFF2-40B4-BE49-F238E27FC236}">
                <a16:creationId xmlns="" xmlns:a16="http://schemas.microsoft.com/office/drawing/2014/main" id="{A367E38E-0242-464A-BDBC-81AB14D139BD}"/>
              </a:ext>
            </a:extLst>
          </p:cNvPr>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12192000" cy="4086225"/>
          </a:xfrm>
          <a:prstGeom prst="rect">
            <a:avLst/>
          </a:prstGeom>
        </p:spPr>
      </p:pic>
      <p:sp>
        <p:nvSpPr>
          <p:cNvPr id="9" name="矩形 8">
            <a:extLst>
              <a:ext uri="{FF2B5EF4-FFF2-40B4-BE49-F238E27FC236}">
                <a16:creationId xmlns="" xmlns:a16="http://schemas.microsoft.com/office/drawing/2014/main" id="{C351612D-DEEF-4FA7-84F0-14045103098A}"/>
              </a:ext>
            </a:extLst>
          </p:cNvPr>
          <p:cNvSpPr/>
          <p:nvPr userDrawn="1"/>
        </p:nvSpPr>
        <p:spPr>
          <a:xfrm>
            <a:off x="1" y="0"/>
            <a:ext cx="12191999" cy="4086225"/>
          </a:xfrm>
          <a:prstGeom prst="rect">
            <a:avLst/>
          </a:prstGeom>
          <a:solidFill>
            <a:srgbClr val="556F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DB2A4"/>
              </a:solidFill>
            </a:endParaRPr>
          </a:p>
        </p:txBody>
      </p:sp>
      <p:sp>
        <p:nvSpPr>
          <p:cNvPr id="11" name="矩形 8">
            <a:extLst>
              <a:ext uri="{FF2B5EF4-FFF2-40B4-BE49-F238E27FC236}">
                <a16:creationId xmlns="" xmlns:a16="http://schemas.microsoft.com/office/drawing/2014/main" id="{35658BBC-7D83-43ED-A916-EDD505A0542D}"/>
              </a:ext>
            </a:extLst>
          </p:cNvPr>
          <p:cNvSpPr>
            <a:spLocks noChangeArrowheads="1"/>
          </p:cNvSpPr>
          <p:nvPr userDrawn="1"/>
        </p:nvSpPr>
        <p:spPr bwMode="auto">
          <a:xfrm>
            <a:off x="0" y="4086225"/>
            <a:ext cx="12192000" cy="71437"/>
          </a:xfrm>
          <a:prstGeom prst="rect">
            <a:avLst/>
          </a:prstGeom>
          <a:solidFill>
            <a:srgbClr val="2DB2A4"/>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2" name="圆角矩形 9">
            <a:extLst>
              <a:ext uri="{FF2B5EF4-FFF2-40B4-BE49-F238E27FC236}">
                <a16:creationId xmlns="" xmlns:a16="http://schemas.microsoft.com/office/drawing/2014/main" id="{26584DB1-FDD7-4F89-854C-DA81E9408A29}"/>
              </a:ext>
            </a:extLst>
          </p:cNvPr>
          <p:cNvSpPr>
            <a:spLocks noChangeAspect="1" noChangeArrowheads="1"/>
          </p:cNvSpPr>
          <p:nvPr userDrawn="1"/>
        </p:nvSpPr>
        <p:spPr bwMode="auto">
          <a:xfrm>
            <a:off x="5556250" y="3584575"/>
            <a:ext cx="1079500" cy="1079500"/>
          </a:xfrm>
          <a:prstGeom prst="roundRect">
            <a:avLst>
              <a:gd name="adj" fmla="val 50000"/>
            </a:avLst>
          </a:prstGeom>
          <a:solidFill>
            <a:srgbClr val="2DB2A4"/>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Tree>
    <p:extLst>
      <p:ext uri="{BB962C8B-B14F-4D97-AF65-F5344CB8AC3E}">
        <p14:creationId xmlns:p14="http://schemas.microsoft.com/office/powerpoint/2010/main" xmlns="" val="5930316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680356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642D3414-A073-4AC4-AA6C-683697323016}"/>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9" name="组合 6">
            <a:extLst>
              <a:ext uri="{FF2B5EF4-FFF2-40B4-BE49-F238E27FC236}">
                <a16:creationId xmlns="" xmlns:a16="http://schemas.microsoft.com/office/drawing/2014/main" id="{27ADA524-CFB7-4BA6-9A2F-91EBE479F544}"/>
              </a:ext>
            </a:extLst>
          </p:cNvPr>
          <p:cNvGrpSpPr>
            <a:grpSpLocks/>
          </p:cNvGrpSpPr>
          <p:nvPr userDrawn="1"/>
        </p:nvGrpSpPr>
        <p:grpSpPr bwMode="auto">
          <a:xfrm rot="5400000">
            <a:off x="716785" y="2347"/>
            <a:ext cx="179388" cy="630238"/>
            <a:chOff x="0" y="0"/>
            <a:chExt cx="180000" cy="630000"/>
          </a:xfrm>
        </p:grpSpPr>
        <p:sp>
          <p:nvSpPr>
            <p:cNvPr id="10" name="圆角矩形 7">
              <a:extLst>
                <a:ext uri="{FF2B5EF4-FFF2-40B4-BE49-F238E27FC236}">
                  <a16:creationId xmlns="" xmlns:a16="http://schemas.microsoft.com/office/drawing/2014/main" id="{BE846859-9EFD-4D11-B63E-ED87FF07CFD1}"/>
                </a:ext>
              </a:extLst>
            </p:cNvPr>
            <p:cNvSpPr>
              <a:spLocks noChangeArrowheads="1"/>
            </p:cNvSpPr>
            <p:nvPr userDrawn="1"/>
          </p:nvSpPr>
          <p:spPr bwMode="auto">
            <a:xfrm>
              <a:off x="0" y="0"/>
              <a:ext cx="180000" cy="180000"/>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1" name="圆角矩形 8">
              <a:extLst>
                <a:ext uri="{FF2B5EF4-FFF2-40B4-BE49-F238E27FC236}">
                  <a16:creationId xmlns="" xmlns:a16="http://schemas.microsoft.com/office/drawing/2014/main" id="{8450FC70-48BD-4A42-A2F4-CBFA2FCA31EE}"/>
                </a:ext>
              </a:extLst>
            </p:cNvPr>
            <p:cNvSpPr>
              <a:spLocks noChangeArrowheads="1"/>
            </p:cNvSpPr>
            <p:nvPr userDrawn="1"/>
          </p:nvSpPr>
          <p:spPr bwMode="auto">
            <a:xfrm>
              <a:off x="0" y="225000"/>
              <a:ext cx="180000" cy="180000"/>
            </a:xfrm>
            <a:prstGeom prst="roundRect">
              <a:avLst>
                <a:gd name="adj" fmla="val 16667"/>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2" name="圆角矩形 9">
              <a:extLst>
                <a:ext uri="{FF2B5EF4-FFF2-40B4-BE49-F238E27FC236}">
                  <a16:creationId xmlns="" xmlns:a16="http://schemas.microsoft.com/office/drawing/2014/main" id="{599ED842-C45B-4BAA-98E9-453832A062A6}"/>
                </a:ext>
              </a:extLst>
            </p:cNvPr>
            <p:cNvSpPr>
              <a:spLocks noChangeArrowheads="1"/>
            </p:cNvSpPr>
            <p:nvPr userDrawn="1"/>
          </p:nvSpPr>
          <p:spPr bwMode="auto">
            <a:xfrm>
              <a:off x="0" y="450000"/>
              <a:ext cx="180000" cy="180000"/>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grpSp>
    </p:spTree>
    <p:extLst>
      <p:ext uri="{BB962C8B-B14F-4D97-AF65-F5344CB8AC3E}">
        <p14:creationId xmlns:p14="http://schemas.microsoft.com/office/powerpoint/2010/main" xmlns="" val="42253025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图片 14">
            <a:extLst>
              <a:ext uri="{FF2B5EF4-FFF2-40B4-BE49-F238E27FC236}">
                <a16:creationId xmlns="" xmlns:a16="http://schemas.microsoft.com/office/drawing/2014/main" id="{990D9D40-3D51-4F2B-A55A-544C1D6C0943}"/>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12192001" cy="6858000"/>
          </a:xfrm>
          <a:prstGeom prst="rect">
            <a:avLst/>
          </a:prstGeom>
        </p:spPr>
      </p:pic>
      <p:sp>
        <p:nvSpPr>
          <p:cNvPr id="57" name="椭圆 56">
            <a:extLst>
              <a:ext uri="{FF2B5EF4-FFF2-40B4-BE49-F238E27FC236}">
                <a16:creationId xmlns="" xmlns:a16="http://schemas.microsoft.com/office/drawing/2014/main" id="{96097D79-98CD-450B-8524-D1F7B9E35F46}"/>
              </a:ext>
            </a:extLst>
          </p:cNvPr>
          <p:cNvSpPr/>
          <p:nvPr userDrawn="1"/>
        </p:nvSpPr>
        <p:spPr>
          <a:xfrm>
            <a:off x="2228684" y="-5881"/>
            <a:ext cx="7734632" cy="7734632"/>
          </a:xfrm>
          <a:prstGeom prst="ellipse">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a:extLst>
              <a:ext uri="{FF2B5EF4-FFF2-40B4-BE49-F238E27FC236}">
                <a16:creationId xmlns="" xmlns:a16="http://schemas.microsoft.com/office/drawing/2014/main" id="{72524C9E-49A3-47EA-9043-0112FC66D8A2}"/>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t="80559"/>
          <a:stretch/>
        </p:blipFill>
        <p:spPr>
          <a:xfrm>
            <a:off x="3229" y="0"/>
            <a:ext cx="12192000" cy="794385"/>
          </a:xfrm>
          <a:prstGeom prst="rect">
            <a:avLst/>
          </a:prstGeom>
        </p:spPr>
      </p:pic>
      <p:sp>
        <p:nvSpPr>
          <p:cNvPr id="56" name="矩形 8">
            <a:extLst>
              <a:ext uri="{FF2B5EF4-FFF2-40B4-BE49-F238E27FC236}">
                <a16:creationId xmlns="" xmlns:a16="http://schemas.microsoft.com/office/drawing/2014/main" id="{34B5CCE3-06C1-492C-ABC4-E3DEB01D8A09}"/>
              </a:ext>
            </a:extLst>
          </p:cNvPr>
          <p:cNvSpPr>
            <a:spLocks noChangeArrowheads="1"/>
          </p:cNvSpPr>
          <p:nvPr userDrawn="1"/>
        </p:nvSpPr>
        <p:spPr bwMode="auto">
          <a:xfrm>
            <a:off x="3229" y="794385"/>
            <a:ext cx="12192000" cy="71437"/>
          </a:xfrm>
          <a:prstGeom prst="rect">
            <a:avLst/>
          </a:prstGeom>
          <a:solidFill>
            <a:srgbClr val="2DB2A4"/>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55" name="矩形 54">
            <a:extLst>
              <a:ext uri="{FF2B5EF4-FFF2-40B4-BE49-F238E27FC236}">
                <a16:creationId xmlns="" xmlns:a16="http://schemas.microsoft.com/office/drawing/2014/main" id="{03044D02-C97F-4CBD-8872-38799007A78E}"/>
              </a:ext>
            </a:extLst>
          </p:cNvPr>
          <p:cNvSpPr/>
          <p:nvPr userDrawn="1"/>
        </p:nvSpPr>
        <p:spPr>
          <a:xfrm>
            <a:off x="3230" y="0"/>
            <a:ext cx="12191999" cy="794385"/>
          </a:xfrm>
          <a:prstGeom prst="rect">
            <a:avLst/>
          </a:prstGeom>
          <a:solidFill>
            <a:srgbClr val="556F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DB2A4"/>
              </a:solidFill>
            </a:endParaRPr>
          </a:p>
        </p:txBody>
      </p:sp>
    </p:spTree>
    <p:extLst>
      <p:ext uri="{BB962C8B-B14F-4D97-AF65-F5344CB8AC3E}">
        <p14:creationId xmlns:p14="http://schemas.microsoft.com/office/powerpoint/2010/main" xmlns="" val="26885275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BAB7FC8-047A-4BE3-A922-10E9F36A55C9}"/>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12192001" cy="6858000"/>
          </a:xfrm>
          <a:prstGeom prst="rect">
            <a:avLst/>
          </a:prstGeom>
        </p:spPr>
      </p:pic>
      <p:pic>
        <p:nvPicPr>
          <p:cNvPr id="9" name="图片 8">
            <a:extLst>
              <a:ext uri="{FF2B5EF4-FFF2-40B4-BE49-F238E27FC236}">
                <a16:creationId xmlns="" xmlns:a16="http://schemas.microsoft.com/office/drawing/2014/main" id="{CE7CEDB6-3EB6-4B91-8F3D-DC119FB15902}"/>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t="80559"/>
          <a:stretch/>
        </p:blipFill>
        <p:spPr>
          <a:xfrm>
            <a:off x="3229" y="0"/>
            <a:ext cx="12192000" cy="794385"/>
          </a:xfrm>
          <a:prstGeom prst="rect">
            <a:avLst/>
          </a:prstGeom>
        </p:spPr>
      </p:pic>
      <p:sp>
        <p:nvSpPr>
          <p:cNvPr id="10" name="矩形 8">
            <a:extLst>
              <a:ext uri="{FF2B5EF4-FFF2-40B4-BE49-F238E27FC236}">
                <a16:creationId xmlns="" xmlns:a16="http://schemas.microsoft.com/office/drawing/2014/main" id="{BABA6A55-8B7A-4AF8-8547-08E1D088FF76}"/>
              </a:ext>
            </a:extLst>
          </p:cNvPr>
          <p:cNvSpPr>
            <a:spLocks noChangeArrowheads="1"/>
          </p:cNvSpPr>
          <p:nvPr userDrawn="1"/>
        </p:nvSpPr>
        <p:spPr bwMode="auto">
          <a:xfrm>
            <a:off x="3229" y="794385"/>
            <a:ext cx="12192000" cy="71437"/>
          </a:xfrm>
          <a:prstGeom prst="rect">
            <a:avLst/>
          </a:prstGeom>
          <a:solidFill>
            <a:srgbClr val="2DB2A4"/>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1" name="矩形 10">
            <a:extLst>
              <a:ext uri="{FF2B5EF4-FFF2-40B4-BE49-F238E27FC236}">
                <a16:creationId xmlns="" xmlns:a16="http://schemas.microsoft.com/office/drawing/2014/main" id="{91D7C4FC-2E12-4529-82BD-9E40C7F6178F}"/>
              </a:ext>
            </a:extLst>
          </p:cNvPr>
          <p:cNvSpPr/>
          <p:nvPr userDrawn="1"/>
        </p:nvSpPr>
        <p:spPr>
          <a:xfrm>
            <a:off x="3230" y="0"/>
            <a:ext cx="12191999" cy="794385"/>
          </a:xfrm>
          <a:prstGeom prst="rect">
            <a:avLst/>
          </a:prstGeom>
          <a:solidFill>
            <a:srgbClr val="556F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DB2A4"/>
              </a:solidFill>
            </a:endParaRPr>
          </a:p>
        </p:txBody>
      </p:sp>
    </p:spTree>
    <p:extLst>
      <p:ext uri="{BB962C8B-B14F-4D97-AF65-F5344CB8AC3E}">
        <p14:creationId xmlns:p14="http://schemas.microsoft.com/office/powerpoint/2010/main" xmlns="" val="11332693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C1BB9AB9-806E-438F-A8B2-768C4450A711}"/>
              </a:ext>
            </a:extLst>
          </p:cNvPr>
          <p:cNvPicPr>
            <a:picLocks noChangeAspect="1"/>
          </p:cNvPicPr>
          <p:nvPr userDrawn="1"/>
        </p:nvPicPr>
        <p:blipFill rotWithShape="1">
          <a:blip r:embed="rId13" cstate="print">
            <a:extLst>
              <a:ext uri="{28A0092B-C50C-407E-A947-70E740481C1C}">
                <a14:useLocalDpi xmlns:a14="http://schemas.microsoft.com/office/drawing/2010/main" xmlns="" val="0"/>
              </a:ext>
            </a:extLst>
          </a:blip>
          <a:srcRect t="80559"/>
          <a:stretch/>
        </p:blipFill>
        <p:spPr>
          <a:xfrm>
            <a:off x="3229" y="0"/>
            <a:ext cx="12192000" cy="794385"/>
          </a:xfrm>
          <a:prstGeom prst="rect">
            <a:avLst/>
          </a:prstGeom>
        </p:spPr>
      </p:pic>
      <p:sp>
        <p:nvSpPr>
          <p:cNvPr id="9" name="矩形 8">
            <a:extLst>
              <a:ext uri="{FF2B5EF4-FFF2-40B4-BE49-F238E27FC236}">
                <a16:creationId xmlns="" xmlns:a16="http://schemas.microsoft.com/office/drawing/2014/main" id="{A04120F9-90F4-4D1A-99A7-989D7CF459DD}"/>
              </a:ext>
            </a:extLst>
          </p:cNvPr>
          <p:cNvSpPr>
            <a:spLocks noChangeArrowheads="1"/>
          </p:cNvSpPr>
          <p:nvPr userDrawn="1"/>
        </p:nvSpPr>
        <p:spPr bwMode="auto">
          <a:xfrm>
            <a:off x="3229" y="794385"/>
            <a:ext cx="12192000" cy="71437"/>
          </a:xfrm>
          <a:prstGeom prst="rect">
            <a:avLst/>
          </a:prstGeom>
          <a:solidFill>
            <a:srgbClr val="2DB2A4"/>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0" name="矩形 9">
            <a:extLst>
              <a:ext uri="{FF2B5EF4-FFF2-40B4-BE49-F238E27FC236}">
                <a16:creationId xmlns="" xmlns:a16="http://schemas.microsoft.com/office/drawing/2014/main" id="{E70166B6-F341-4802-9FEC-DA85C5B4E5E1}"/>
              </a:ext>
            </a:extLst>
          </p:cNvPr>
          <p:cNvSpPr/>
          <p:nvPr userDrawn="1"/>
        </p:nvSpPr>
        <p:spPr>
          <a:xfrm>
            <a:off x="3230" y="0"/>
            <a:ext cx="12191999" cy="794385"/>
          </a:xfrm>
          <a:prstGeom prst="rect">
            <a:avLst/>
          </a:prstGeom>
          <a:solidFill>
            <a:srgbClr val="556F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DB2A4"/>
              </a:solidFill>
            </a:endParaRPr>
          </a:p>
        </p:txBody>
      </p:sp>
    </p:spTree>
    <p:extLst>
      <p:ext uri="{BB962C8B-B14F-4D97-AF65-F5344CB8AC3E}">
        <p14:creationId xmlns:p14="http://schemas.microsoft.com/office/powerpoint/2010/main" xmlns="" val="273878110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2AA4E412-A28A-4F54-BD61-B308D0F40B2A}"/>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228" y="0"/>
            <a:ext cx="12188771" cy="6858000"/>
          </a:xfrm>
          <a:prstGeom prst="rect">
            <a:avLst/>
          </a:prstGeom>
        </p:spPr>
      </p:pic>
      <p:grpSp>
        <p:nvGrpSpPr>
          <p:cNvPr id="9" name="组合 6">
            <a:extLst>
              <a:ext uri="{FF2B5EF4-FFF2-40B4-BE49-F238E27FC236}">
                <a16:creationId xmlns="" xmlns:a16="http://schemas.microsoft.com/office/drawing/2014/main" id="{E022A450-5638-4126-97BC-DE191309D0CA}"/>
              </a:ext>
            </a:extLst>
          </p:cNvPr>
          <p:cNvGrpSpPr>
            <a:grpSpLocks/>
          </p:cNvGrpSpPr>
          <p:nvPr userDrawn="1"/>
        </p:nvGrpSpPr>
        <p:grpSpPr bwMode="auto">
          <a:xfrm>
            <a:off x="479425" y="692150"/>
            <a:ext cx="179388" cy="630238"/>
            <a:chOff x="0" y="0"/>
            <a:chExt cx="180000" cy="630000"/>
          </a:xfrm>
        </p:grpSpPr>
        <p:sp>
          <p:nvSpPr>
            <p:cNvPr id="10" name="圆角矩形 7">
              <a:extLst>
                <a:ext uri="{FF2B5EF4-FFF2-40B4-BE49-F238E27FC236}">
                  <a16:creationId xmlns="" xmlns:a16="http://schemas.microsoft.com/office/drawing/2014/main" id="{F918CFCA-5830-46C5-BC68-B731AEB66A35}"/>
                </a:ext>
              </a:extLst>
            </p:cNvPr>
            <p:cNvSpPr>
              <a:spLocks noChangeArrowheads="1"/>
            </p:cNvSpPr>
            <p:nvPr userDrawn="1"/>
          </p:nvSpPr>
          <p:spPr bwMode="auto">
            <a:xfrm>
              <a:off x="0" y="0"/>
              <a:ext cx="180000" cy="180000"/>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1" name="圆角矩形 8">
              <a:extLst>
                <a:ext uri="{FF2B5EF4-FFF2-40B4-BE49-F238E27FC236}">
                  <a16:creationId xmlns="" xmlns:a16="http://schemas.microsoft.com/office/drawing/2014/main" id="{C87513C4-8D5B-4057-BE65-1A3A7AB1A5F6}"/>
                </a:ext>
              </a:extLst>
            </p:cNvPr>
            <p:cNvSpPr>
              <a:spLocks noChangeArrowheads="1"/>
            </p:cNvSpPr>
            <p:nvPr userDrawn="1"/>
          </p:nvSpPr>
          <p:spPr bwMode="auto">
            <a:xfrm>
              <a:off x="0" y="225000"/>
              <a:ext cx="180000" cy="180000"/>
            </a:xfrm>
            <a:prstGeom prst="roundRect">
              <a:avLst>
                <a:gd name="adj" fmla="val 16667"/>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2" name="圆角矩形 9">
              <a:extLst>
                <a:ext uri="{FF2B5EF4-FFF2-40B4-BE49-F238E27FC236}">
                  <a16:creationId xmlns="" xmlns:a16="http://schemas.microsoft.com/office/drawing/2014/main" id="{997B2E1D-5DE2-4C7D-ADA7-71869E2ECBDA}"/>
                </a:ext>
              </a:extLst>
            </p:cNvPr>
            <p:cNvSpPr>
              <a:spLocks noChangeArrowheads="1"/>
            </p:cNvSpPr>
            <p:nvPr userDrawn="1"/>
          </p:nvSpPr>
          <p:spPr bwMode="auto">
            <a:xfrm>
              <a:off x="0" y="450000"/>
              <a:ext cx="180000" cy="180000"/>
            </a:xfrm>
            <a:prstGeom prst="roundRect">
              <a:avLst>
                <a:gd name="adj" fmla="val 16667"/>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grpSp>
      <p:sp>
        <p:nvSpPr>
          <p:cNvPr id="13" name="矩形 10">
            <a:extLst>
              <a:ext uri="{FF2B5EF4-FFF2-40B4-BE49-F238E27FC236}">
                <a16:creationId xmlns="" xmlns:a16="http://schemas.microsoft.com/office/drawing/2014/main" id="{48C6EE83-967B-4EEE-B86E-4B4D99A412E6}"/>
              </a:ext>
            </a:extLst>
          </p:cNvPr>
          <p:cNvSpPr>
            <a:spLocks noChangeArrowheads="1"/>
          </p:cNvSpPr>
          <p:nvPr userDrawn="1"/>
        </p:nvSpPr>
        <p:spPr bwMode="auto">
          <a:xfrm>
            <a:off x="7673975" y="2168525"/>
            <a:ext cx="4518025" cy="252095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Tree>
    <p:extLst>
      <p:ext uri="{BB962C8B-B14F-4D97-AF65-F5344CB8AC3E}">
        <p14:creationId xmlns:p14="http://schemas.microsoft.com/office/powerpoint/2010/main" xmlns="" val="37838216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0C895BC5-8882-476D-AA5C-692373B05249}"/>
              </a:ext>
            </a:extLst>
          </p:cNvPr>
          <p:cNvPicPr>
            <a:picLocks noChangeAspect="1"/>
          </p:cNvPicPr>
          <p:nvPr userDrawn="1"/>
        </p:nvPicPr>
        <p:blipFill rotWithShape="1">
          <a:blip r:embed="rId13" cstate="print">
            <a:extLst>
              <a:ext uri="{28A0092B-C50C-407E-A947-70E740481C1C}">
                <a14:useLocalDpi xmlns:a14="http://schemas.microsoft.com/office/drawing/2010/main" xmlns="" val="0"/>
              </a:ext>
            </a:extLst>
          </a:blip>
          <a:srcRect t="2414" b="41336"/>
          <a:stretch/>
        </p:blipFill>
        <p:spPr>
          <a:xfrm>
            <a:off x="0" y="0"/>
            <a:ext cx="12192000" cy="6858000"/>
          </a:xfrm>
          <a:prstGeom prst="rect">
            <a:avLst/>
          </a:prstGeom>
        </p:spPr>
      </p:pic>
      <p:sp>
        <p:nvSpPr>
          <p:cNvPr id="9" name="矩形 8">
            <a:extLst>
              <a:ext uri="{FF2B5EF4-FFF2-40B4-BE49-F238E27FC236}">
                <a16:creationId xmlns="" xmlns:a16="http://schemas.microsoft.com/office/drawing/2014/main" id="{05C52181-963F-45B6-B74C-1142DD33AA55}"/>
              </a:ext>
            </a:extLst>
          </p:cNvPr>
          <p:cNvSpPr/>
          <p:nvPr userDrawn="1"/>
        </p:nvSpPr>
        <p:spPr>
          <a:xfrm>
            <a:off x="1" y="0"/>
            <a:ext cx="12191999" cy="6858000"/>
          </a:xfrm>
          <a:prstGeom prst="rect">
            <a:avLst/>
          </a:prstGeom>
          <a:solidFill>
            <a:srgbClr val="556F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DB2A4"/>
              </a:solidFill>
            </a:endParaRPr>
          </a:p>
        </p:txBody>
      </p:sp>
    </p:spTree>
    <p:extLst>
      <p:ext uri="{BB962C8B-B14F-4D97-AF65-F5344CB8AC3E}">
        <p14:creationId xmlns:p14="http://schemas.microsoft.com/office/powerpoint/2010/main" xmlns="" val="140590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577BE-7E36-4F03-AE3F-FF91C4CD1CB2}" type="datetimeFigureOut">
              <a:rPr lang="zh-CN" altLang="en-US" smtClean="0"/>
              <a:pPr/>
              <a:t>2017/12/27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87AA6-D0EB-4B41-B360-F7BDCE6311E8}" type="slidenum">
              <a:rPr lang="zh-CN" altLang="en-US" smtClean="0"/>
              <a:pPr/>
              <a:t>‹#›</a:t>
            </a:fld>
            <a:endParaRPr lang="zh-CN" altLang="en-US"/>
          </a:p>
        </p:txBody>
      </p:sp>
      <p:pic>
        <p:nvPicPr>
          <p:cNvPr id="7" name="图片 6">
            <a:extLst>
              <a:ext uri="{FF2B5EF4-FFF2-40B4-BE49-F238E27FC236}">
                <a16:creationId xmlns="" xmlns:a16="http://schemas.microsoft.com/office/drawing/2014/main" id="{6BAB7FC8-047A-4BE3-A922-10E9F36A55C9}"/>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12192001" cy="6858000"/>
          </a:xfrm>
          <a:prstGeom prst="rect">
            <a:avLst/>
          </a:prstGeom>
        </p:spPr>
      </p:pic>
      <p:pic>
        <p:nvPicPr>
          <p:cNvPr id="8" name="图片 7">
            <a:extLst>
              <a:ext uri="{FF2B5EF4-FFF2-40B4-BE49-F238E27FC236}">
                <a16:creationId xmlns="" xmlns:a16="http://schemas.microsoft.com/office/drawing/2014/main" id="{CE7CEDB6-3EB6-4B91-8F3D-DC119FB15902}"/>
              </a:ext>
            </a:extLst>
          </p:cNvPr>
          <p:cNvPicPr>
            <a:picLocks noChangeAspect="1"/>
          </p:cNvPicPr>
          <p:nvPr userDrawn="1"/>
        </p:nvPicPr>
        <p:blipFill rotWithShape="1">
          <a:blip r:embed="rId14" cstate="print">
            <a:extLst>
              <a:ext uri="{28A0092B-C50C-407E-A947-70E740481C1C}">
                <a14:useLocalDpi xmlns:a14="http://schemas.microsoft.com/office/drawing/2010/main" xmlns="" val="0"/>
              </a:ext>
            </a:extLst>
          </a:blip>
          <a:srcRect t="80559"/>
          <a:stretch/>
        </p:blipFill>
        <p:spPr>
          <a:xfrm>
            <a:off x="3229" y="0"/>
            <a:ext cx="12192000" cy="794385"/>
          </a:xfrm>
          <a:prstGeom prst="rect">
            <a:avLst/>
          </a:prstGeom>
        </p:spPr>
      </p:pic>
      <p:sp>
        <p:nvSpPr>
          <p:cNvPr id="9" name="矩形 8">
            <a:extLst>
              <a:ext uri="{FF2B5EF4-FFF2-40B4-BE49-F238E27FC236}">
                <a16:creationId xmlns="" xmlns:a16="http://schemas.microsoft.com/office/drawing/2014/main" id="{BABA6A55-8B7A-4AF8-8547-08E1D088FF76}"/>
              </a:ext>
            </a:extLst>
          </p:cNvPr>
          <p:cNvSpPr>
            <a:spLocks noChangeArrowheads="1"/>
          </p:cNvSpPr>
          <p:nvPr userDrawn="1"/>
        </p:nvSpPr>
        <p:spPr bwMode="auto">
          <a:xfrm>
            <a:off x="3229" y="794385"/>
            <a:ext cx="12192000" cy="71437"/>
          </a:xfrm>
          <a:prstGeom prst="rect">
            <a:avLst/>
          </a:prstGeom>
          <a:solidFill>
            <a:srgbClr val="2DB2A4"/>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0" name="矩形 9">
            <a:extLst>
              <a:ext uri="{FF2B5EF4-FFF2-40B4-BE49-F238E27FC236}">
                <a16:creationId xmlns="" xmlns:a16="http://schemas.microsoft.com/office/drawing/2014/main" id="{91D7C4FC-2E12-4529-82BD-9E40C7F6178F}"/>
              </a:ext>
            </a:extLst>
          </p:cNvPr>
          <p:cNvSpPr/>
          <p:nvPr userDrawn="1"/>
        </p:nvSpPr>
        <p:spPr>
          <a:xfrm>
            <a:off x="3230" y="0"/>
            <a:ext cx="12191999" cy="794385"/>
          </a:xfrm>
          <a:prstGeom prst="rect">
            <a:avLst/>
          </a:prstGeom>
          <a:solidFill>
            <a:srgbClr val="556F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DB2A4"/>
              </a:solidFill>
            </a:endParaRPr>
          </a:p>
        </p:txBody>
      </p:sp>
    </p:spTree>
    <p:extLst>
      <p:ext uri="{BB962C8B-B14F-4D97-AF65-F5344CB8AC3E}">
        <p14:creationId xmlns:p14="http://schemas.microsoft.com/office/powerpoint/2010/main" xmlns="" val="4451231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9.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9.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image" Target="../media/image34.png"/><Relationship Id="rId21" Type="http://schemas.openxmlformats.org/officeDocument/2006/relationships/image" Target="../media/image52.png"/><Relationship Id="rId34" Type="http://schemas.openxmlformats.org/officeDocument/2006/relationships/image" Target="../media/image65.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5" Type="http://schemas.openxmlformats.org/officeDocument/2006/relationships/image" Target="../media/image56.png"/><Relationship Id="rId33" Type="http://schemas.openxmlformats.org/officeDocument/2006/relationships/image" Target="../media/image64.png"/><Relationship Id="rId38" Type="http://schemas.openxmlformats.org/officeDocument/2006/relationships/image" Target="../media/image32.png"/><Relationship Id="rId2" Type="http://schemas.openxmlformats.org/officeDocument/2006/relationships/image" Target="../media/image33.png"/><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60.png"/><Relationship Id="rId1" Type="http://schemas.openxmlformats.org/officeDocument/2006/relationships/slideLayout" Target="../slideLayouts/slideLayout90.xml"/><Relationship Id="rId6" Type="http://schemas.openxmlformats.org/officeDocument/2006/relationships/image" Target="../media/image37.png"/><Relationship Id="rId11" Type="http://schemas.openxmlformats.org/officeDocument/2006/relationships/image" Target="../media/image42.png"/><Relationship Id="rId24" Type="http://schemas.openxmlformats.org/officeDocument/2006/relationships/image" Target="../media/image55.png"/><Relationship Id="rId32" Type="http://schemas.openxmlformats.org/officeDocument/2006/relationships/image" Target="../media/image63.png"/><Relationship Id="rId37" Type="http://schemas.openxmlformats.org/officeDocument/2006/relationships/image" Target="../media/image68.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28" Type="http://schemas.openxmlformats.org/officeDocument/2006/relationships/image" Target="../media/image59.png"/><Relationship Id="rId36" Type="http://schemas.openxmlformats.org/officeDocument/2006/relationships/image" Target="../media/image67.png"/><Relationship Id="rId10" Type="http://schemas.openxmlformats.org/officeDocument/2006/relationships/image" Target="../media/image41.png"/><Relationship Id="rId19" Type="http://schemas.openxmlformats.org/officeDocument/2006/relationships/image" Target="../media/image50.png"/><Relationship Id="rId31" Type="http://schemas.openxmlformats.org/officeDocument/2006/relationships/image" Target="../media/image62.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66.png"/></Relationships>
</file>

<file path=ppt/slides/_rels/slide1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89.xml"/><Relationship Id="rId6" Type="http://schemas.openxmlformats.org/officeDocument/2006/relationships/image" Target="../media/image73.png"/><Relationship Id="rId11" Type="http://schemas.openxmlformats.org/officeDocument/2006/relationships/image" Target="../media/image32.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78.png"/><Relationship Id="rId21" Type="http://schemas.openxmlformats.org/officeDocument/2006/relationships/image" Target="../media/image96.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2" Type="http://schemas.openxmlformats.org/officeDocument/2006/relationships/image" Target="../media/image32.png"/><Relationship Id="rId16" Type="http://schemas.openxmlformats.org/officeDocument/2006/relationships/image" Target="../media/image91.png"/><Relationship Id="rId20" Type="http://schemas.openxmlformats.org/officeDocument/2006/relationships/image" Target="../media/image95.png"/><Relationship Id="rId1" Type="http://schemas.openxmlformats.org/officeDocument/2006/relationships/slideLayout" Target="../slideLayouts/slideLayout90.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99.png"/><Relationship Id="rId5" Type="http://schemas.openxmlformats.org/officeDocument/2006/relationships/image" Target="../media/image80.png"/><Relationship Id="rId15" Type="http://schemas.openxmlformats.org/officeDocument/2006/relationships/image" Target="../media/image90.png"/><Relationship Id="rId23" Type="http://schemas.openxmlformats.org/officeDocument/2006/relationships/image" Target="../media/image98.png"/><Relationship Id="rId10" Type="http://schemas.openxmlformats.org/officeDocument/2006/relationships/image" Target="../media/image85.png"/><Relationship Id="rId19" Type="http://schemas.openxmlformats.org/officeDocument/2006/relationships/image" Target="../media/image94.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7.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101.png"/><Relationship Id="rId26" Type="http://schemas.openxmlformats.org/officeDocument/2006/relationships/image" Target="../media/image108.png"/><Relationship Id="rId3" Type="http://schemas.openxmlformats.org/officeDocument/2006/relationships/image" Target="../media/image42.png"/><Relationship Id="rId21" Type="http://schemas.microsoft.com/office/2007/relationships/hdphoto" Target="../media/hdphoto1.wdp"/><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107.png"/><Relationship Id="rId33" Type="http://schemas.openxmlformats.org/officeDocument/2006/relationships/image" Target="../media/image114.png"/><Relationship Id="rId2" Type="http://schemas.openxmlformats.org/officeDocument/2006/relationships/image" Target="../media/image39.png"/><Relationship Id="rId16" Type="http://schemas.openxmlformats.org/officeDocument/2006/relationships/image" Target="../media/image59.png"/><Relationship Id="rId20" Type="http://schemas.openxmlformats.org/officeDocument/2006/relationships/image" Target="../media/image103.png"/><Relationship Id="rId29" Type="http://schemas.openxmlformats.org/officeDocument/2006/relationships/image" Target="../media/image32.png"/><Relationship Id="rId1" Type="http://schemas.openxmlformats.org/officeDocument/2006/relationships/slideLayout" Target="../slideLayouts/slideLayout90.xml"/><Relationship Id="rId6" Type="http://schemas.openxmlformats.org/officeDocument/2006/relationships/image" Target="../media/image49.png"/><Relationship Id="rId11" Type="http://schemas.openxmlformats.org/officeDocument/2006/relationships/image" Target="../media/image54.png"/><Relationship Id="rId24" Type="http://schemas.openxmlformats.org/officeDocument/2006/relationships/image" Target="../media/image106.png"/><Relationship Id="rId32" Type="http://schemas.openxmlformats.org/officeDocument/2006/relationships/image" Target="../media/image113.png"/><Relationship Id="rId5" Type="http://schemas.openxmlformats.org/officeDocument/2006/relationships/image" Target="../media/image46.png"/><Relationship Id="rId15" Type="http://schemas.openxmlformats.org/officeDocument/2006/relationships/image" Target="../media/image58.png"/><Relationship Id="rId23" Type="http://schemas.openxmlformats.org/officeDocument/2006/relationships/image" Target="../media/image105.png"/><Relationship Id="rId28" Type="http://schemas.openxmlformats.org/officeDocument/2006/relationships/image" Target="../media/image110.png"/><Relationship Id="rId10" Type="http://schemas.openxmlformats.org/officeDocument/2006/relationships/image" Target="../media/image53.png"/><Relationship Id="rId19" Type="http://schemas.openxmlformats.org/officeDocument/2006/relationships/image" Target="../media/image102.png"/><Relationship Id="rId31" Type="http://schemas.openxmlformats.org/officeDocument/2006/relationships/image" Target="../media/image112.png"/><Relationship Id="rId4" Type="http://schemas.openxmlformats.org/officeDocument/2006/relationships/image" Target="../media/image45.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104.png"/><Relationship Id="rId27" Type="http://schemas.openxmlformats.org/officeDocument/2006/relationships/image" Target="../media/image109.png"/><Relationship Id="rId30" Type="http://schemas.openxmlformats.org/officeDocument/2006/relationships/image" Target="../media/image111.png"/></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116.png"/><Relationship Id="rId26" Type="http://schemas.openxmlformats.org/officeDocument/2006/relationships/image" Target="../media/image48.png"/><Relationship Id="rId3" Type="http://schemas.openxmlformats.org/officeDocument/2006/relationships/image" Target="../media/image42.png"/><Relationship Id="rId21" Type="http://schemas.openxmlformats.org/officeDocument/2006/relationships/image" Target="../media/image119.png"/><Relationship Id="rId34" Type="http://schemas.openxmlformats.org/officeDocument/2006/relationships/image" Target="../media/image129.jpe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32.png"/><Relationship Id="rId25" Type="http://schemas.openxmlformats.org/officeDocument/2006/relationships/image" Target="../media/image121.png"/><Relationship Id="rId33" Type="http://schemas.openxmlformats.org/officeDocument/2006/relationships/image" Target="../media/image128.jpeg"/><Relationship Id="rId2" Type="http://schemas.openxmlformats.org/officeDocument/2006/relationships/image" Target="../media/image115.png"/><Relationship Id="rId16" Type="http://schemas.openxmlformats.org/officeDocument/2006/relationships/image" Target="../media/image39.png"/><Relationship Id="rId20" Type="http://schemas.openxmlformats.org/officeDocument/2006/relationships/image" Target="../media/image118.jpeg"/><Relationship Id="rId29" Type="http://schemas.openxmlformats.org/officeDocument/2006/relationships/image" Target="../media/image124.jpeg"/><Relationship Id="rId1" Type="http://schemas.openxmlformats.org/officeDocument/2006/relationships/slideLayout" Target="../slideLayouts/slideLayout90.xml"/><Relationship Id="rId6" Type="http://schemas.openxmlformats.org/officeDocument/2006/relationships/image" Target="../media/image51.png"/><Relationship Id="rId11" Type="http://schemas.openxmlformats.org/officeDocument/2006/relationships/image" Target="../media/image56.png"/><Relationship Id="rId24" Type="http://schemas.openxmlformats.org/officeDocument/2006/relationships/image" Target="../media/image36.png"/><Relationship Id="rId32" Type="http://schemas.openxmlformats.org/officeDocument/2006/relationships/image" Target="../media/image127.pn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45.png"/><Relationship Id="rId28" Type="http://schemas.openxmlformats.org/officeDocument/2006/relationships/image" Target="../media/image123.jpeg"/><Relationship Id="rId10" Type="http://schemas.openxmlformats.org/officeDocument/2006/relationships/image" Target="../media/image55.png"/><Relationship Id="rId19" Type="http://schemas.openxmlformats.org/officeDocument/2006/relationships/image" Target="../media/image117.jpeg"/><Relationship Id="rId31" Type="http://schemas.openxmlformats.org/officeDocument/2006/relationships/image" Target="../media/image126.jpe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120.png"/><Relationship Id="rId27" Type="http://schemas.openxmlformats.org/officeDocument/2006/relationships/image" Target="../media/image122.png"/><Relationship Id="rId30" Type="http://schemas.openxmlformats.org/officeDocument/2006/relationships/image" Target="../media/image125.jpe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 Type="http://schemas.openxmlformats.org/officeDocument/2006/relationships/image" Target="../media/image34.png"/><Relationship Id="rId21" Type="http://schemas.openxmlformats.org/officeDocument/2006/relationships/image" Target="../media/image54.png"/><Relationship Id="rId34" Type="http://schemas.openxmlformats.org/officeDocument/2006/relationships/image" Target="../media/image135.png"/><Relationship Id="rId7" Type="http://schemas.openxmlformats.org/officeDocument/2006/relationships/image" Target="../media/image39.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134.png"/><Relationship Id="rId38" Type="http://schemas.openxmlformats.org/officeDocument/2006/relationships/image" Target="../media/image139.png"/><Relationship Id="rId2" Type="http://schemas.openxmlformats.org/officeDocument/2006/relationships/image" Target="../media/image33.pn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130.png"/><Relationship Id="rId1" Type="http://schemas.openxmlformats.org/officeDocument/2006/relationships/slideLayout" Target="../slideLayouts/slideLayout89.xml"/><Relationship Id="rId6" Type="http://schemas.openxmlformats.org/officeDocument/2006/relationships/image" Target="../media/image37.png"/><Relationship Id="rId11" Type="http://schemas.openxmlformats.org/officeDocument/2006/relationships/image" Target="../media/image44.png"/><Relationship Id="rId24" Type="http://schemas.openxmlformats.org/officeDocument/2006/relationships/image" Target="../media/image57.png"/><Relationship Id="rId32" Type="http://schemas.openxmlformats.org/officeDocument/2006/relationships/image" Target="../media/image133.png"/><Relationship Id="rId37" Type="http://schemas.openxmlformats.org/officeDocument/2006/relationships/image" Target="../media/image138.png"/><Relationship Id="rId5" Type="http://schemas.openxmlformats.org/officeDocument/2006/relationships/image" Target="../media/image36.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32.png"/><Relationship Id="rId36" Type="http://schemas.openxmlformats.org/officeDocument/2006/relationships/image" Target="../media/image137.png"/><Relationship Id="rId10" Type="http://schemas.openxmlformats.org/officeDocument/2006/relationships/image" Target="../media/image43.png"/><Relationship Id="rId19" Type="http://schemas.openxmlformats.org/officeDocument/2006/relationships/image" Target="../media/image52.png"/><Relationship Id="rId31" Type="http://schemas.openxmlformats.org/officeDocument/2006/relationships/image" Target="../media/image132.png"/><Relationship Id="rId4" Type="http://schemas.openxmlformats.org/officeDocument/2006/relationships/image" Target="../media/image35.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131.png"/><Relationship Id="rId35" Type="http://schemas.openxmlformats.org/officeDocument/2006/relationships/image" Target="../media/image136.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9.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9.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90.xml"/><Relationship Id="rId5" Type="http://schemas.openxmlformats.org/officeDocument/2006/relationships/image" Target="../media/image29.png"/><Relationship Id="rId4"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6">
            <a:extLst>
              <a:ext uri="{FF2B5EF4-FFF2-40B4-BE49-F238E27FC236}">
                <a16:creationId xmlns="" xmlns:a16="http://schemas.microsoft.com/office/drawing/2014/main" id="{AB9AD9A8-5B5F-4852-A3D2-D3D3B827DDC6}"/>
              </a:ext>
            </a:extLst>
          </p:cNvPr>
          <p:cNvSpPr txBox="1">
            <a:spLocks/>
          </p:cNvSpPr>
          <p:nvPr/>
        </p:nvSpPr>
        <p:spPr>
          <a:xfrm>
            <a:off x="839788" y="827088"/>
            <a:ext cx="10512425" cy="1450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Bef>
                <a:spcPts val="0"/>
              </a:spcBef>
              <a:spcAft>
                <a:spcPts val="0"/>
              </a:spcAft>
              <a:defRPr/>
            </a:pPr>
            <a:r>
              <a:rPr lang="en-US" altLang="zh-CN" sz="3600" b="1" dirty="0" err="1">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rPr>
              <a:t>SDChain</a:t>
            </a:r>
            <a:r>
              <a:rPr lang="zh-CN" altLang="en-US" sz="3600" b="1" dirty="0">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rPr>
              <a:t>－智慧革命新引擎</a:t>
            </a:r>
            <a:r>
              <a:rPr lang="en-US" altLang="zh-CN" sz="3600" b="1" dirty="0">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rPr>
              <a:t> </a:t>
            </a:r>
            <a:endParaRPr lang="zh-CN" altLang="en-US" sz="3600" b="1" dirty="0">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endParaRPr>
          </a:p>
        </p:txBody>
      </p:sp>
      <p:sp>
        <p:nvSpPr>
          <p:cNvPr id="19" name="文本框 12">
            <a:extLst>
              <a:ext uri="{FF2B5EF4-FFF2-40B4-BE49-F238E27FC236}">
                <a16:creationId xmlns="" xmlns:a16="http://schemas.microsoft.com/office/drawing/2014/main" id="{AC90732E-AA64-4ED8-8EF0-5AD4B7A192A8}"/>
              </a:ext>
            </a:extLst>
          </p:cNvPr>
          <p:cNvSpPr txBox="1">
            <a:spLocks noChangeArrowheads="1"/>
          </p:cNvSpPr>
          <p:nvPr/>
        </p:nvSpPr>
        <p:spPr bwMode="auto">
          <a:xfrm>
            <a:off x="839788" y="2393950"/>
            <a:ext cx="10512425" cy="8222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5000"/>
              </a:lnSpc>
              <a:spcAft>
                <a:spcPts val="800"/>
              </a:spcAft>
            </a:pPr>
            <a:r>
              <a:rPr lang="zh-CN" altLang="en-US" sz="2000" dirty="0">
                <a:solidFill>
                  <a:schemeClr val="bg1"/>
                </a:solidFill>
              </a:rPr>
              <a:t>六域链－打造区块链与物联网推动实体社会发展的全球标杆</a:t>
            </a:r>
          </a:p>
          <a:p>
            <a:pPr algn="ctr" eaLnBrk="1" hangingPunct="1">
              <a:lnSpc>
                <a:spcPct val="125000"/>
              </a:lnSpc>
              <a:spcAft>
                <a:spcPts val="800"/>
              </a:spcAft>
            </a:pPr>
            <a:endParaRPr lang="zh-CN" altLang="en-US" sz="1400" dirty="0">
              <a:solidFill>
                <a:schemeClr val="bg1"/>
              </a:solidFill>
            </a:endParaRPr>
          </a:p>
        </p:txBody>
      </p:sp>
      <p:pic>
        <p:nvPicPr>
          <p:cNvPr id="21" name="图片 20">
            <a:extLst>
              <a:ext uri="{FF2B5EF4-FFF2-40B4-BE49-F238E27FC236}">
                <a16:creationId xmlns="" xmlns:a16="http://schemas.microsoft.com/office/drawing/2014/main" id="{974959EF-F92C-4615-B86B-2AC78300B01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7792" y="299258"/>
            <a:ext cx="1695451" cy="527830"/>
          </a:xfrm>
          <a:prstGeom prst="rect">
            <a:avLst/>
          </a:prstGeom>
        </p:spPr>
      </p:pic>
      <p:pic>
        <p:nvPicPr>
          <p:cNvPr id="23" name="图片 22">
            <a:extLst>
              <a:ext uri="{FF2B5EF4-FFF2-40B4-BE49-F238E27FC236}">
                <a16:creationId xmlns="" xmlns:a16="http://schemas.microsoft.com/office/drawing/2014/main" id="{744F6948-912E-4B5D-BB18-6AAE5E6D602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30586" y="3784166"/>
            <a:ext cx="530828" cy="632395"/>
          </a:xfrm>
          <a:prstGeom prst="rect">
            <a:avLst/>
          </a:prstGeom>
        </p:spPr>
      </p:pic>
      <p:sp>
        <p:nvSpPr>
          <p:cNvPr id="12" name="文本框 10">
            <a:extLst>
              <a:ext uri="{FF2B5EF4-FFF2-40B4-BE49-F238E27FC236}">
                <a16:creationId xmlns:a16="http://schemas.microsoft.com/office/drawing/2014/main" xmlns="" id="{5F0E87CA-45C4-4255-995D-9F6B44F7101D}"/>
              </a:ext>
            </a:extLst>
          </p:cNvPr>
          <p:cNvSpPr txBox="1">
            <a:spLocks noChangeArrowheads="1"/>
          </p:cNvSpPr>
          <p:nvPr/>
        </p:nvSpPr>
        <p:spPr bwMode="auto">
          <a:xfrm>
            <a:off x="4041588" y="5353195"/>
            <a:ext cx="410881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zh-CN" altLang="en-US" dirty="0" smtClean="0">
                <a:solidFill>
                  <a:srgbClr val="354B5E"/>
                </a:solidFill>
              </a:rPr>
              <a:t>无锡市软件行业协会区块链专业委员会</a:t>
            </a:r>
            <a:endParaRPr lang="en-US" altLang="zh-CN" dirty="0">
              <a:solidFill>
                <a:srgbClr val="354B5E"/>
              </a:solidFill>
            </a:endParaRPr>
          </a:p>
        </p:txBody>
      </p:sp>
      <p:sp>
        <p:nvSpPr>
          <p:cNvPr id="13" name="文本框 10">
            <a:extLst>
              <a:ext uri="{FF2B5EF4-FFF2-40B4-BE49-F238E27FC236}">
                <a16:creationId xmlns:a16="http://schemas.microsoft.com/office/drawing/2014/main" xmlns="" id="{2DB961AC-6989-4147-AC52-49B95A5B6213}"/>
              </a:ext>
            </a:extLst>
          </p:cNvPr>
          <p:cNvSpPr txBox="1">
            <a:spLocks noChangeArrowheads="1"/>
          </p:cNvSpPr>
          <p:nvPr/>
        </p:nvSpPr>
        <p:spPr bwMode="auto">
          <a:xfrm>
            <a:off x="4618668" y="5705053"/>
            <a:ext cx="295465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zh-CN" altLang="en-US" dirty="0" smtClean="0">
                <a:solidFill>
                  <a:srgbClr val="354B5E"/>
                </a:solidFill>
              </a:rPr>
              <a:t>江苏恒为信息科技有限公司</a:t>
            </a:r>
            <a:endParaRPr lang="zh-CN" altLang="en-US" dirty="0">
              <a:solidFill>
                <a:srgbClr val="354B5E"/>
              </a:solidFill>
            </a:endParaRPr>
          </a:p>
        </p:txBody>
      </p:sp>
      <p:sp>
        <p:nvSpPr>
          <p:cNvPr id="14" name="文本框 10">
            <a:extLst>
              <a:ext uri="{FF2B5EF4-FFF2-40B4-BE49-F238E27FC236}">
                <a16:creationId xmlns:a16="http://schemas.microsoft.com/office/drawing/2014/main" xmlns="" id="{7230D663-20BC-4264-9784-1AD6378EF7A3}"/>
              </a:ext>
            </a:extLst>
          </p:cNvPr>
          <p:cNvSpPr txBox="1">
            <a:spLocks noChangeArrowheads="1"/>
          </p:cNvSpPr>
          <p:nvPr/>
        </p:nvSpPr>
        <p:spPr bwMode="auto">
          <a:xfrm>
            <a:off x="4709777" y="4953085"/>
            <a:ext cx="27724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r>
              <a:rPr lang="zh-CN" altLang="en-US" sz="2000" dirty="0">
                <a:solidFill>
                  <a:srgbClr val="354B5E"/>
                </a:solidFill>
              </a:rPr>
              <a:t>六域区块链联合实验室</a:t>
            </a:r>
            <a:endParaRPr lang="zh-CN" altLang="en-US" sz="2000" b="1" dirty="0">
              <a:solidFill>
                <a:srgbClr val="354B5E"/>
              </a:solidFill>
            </a:endParaRPr>
          </a:p>
        </p:txBody>
      </p:sp>
    </p:spTree>
    <p:extLst>
      <p:ext uri="{BB962C8B-B14F-4D97-AF65-F5344CB8AC3E}">
        <p14:creationId xmlns:p14="http://schemas.microsoft.com/office/powerpoint/2010/main" xmlns="" val="110947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bg1"/>
                </a:solidFill>
                <a:latin typeface="微软雅黑" pitchFamily="34" charset="-122"/>
                <a:ea typeface="微软雅黑" pitchFamily="34" charset="-122"/>
              </a:rPr>
              <a:t>物联网与区块链融合框架</a:t>
            </a:r>
          </a:p>
          <a:p>
            <a:endParaRPr lang="zh-CN" altLang="en-US" sz="2400" dirty="0">
              <a:solidFill>
                <a:schemeClr val="bg1"/>
              </a:solidFill>
              <a:latin typeface="微软雅黑" pitchFamily="34" charset="-122"/>
              <a:ea typeface="微软雅黑" pitchFamily="34" charset="-122"/>
            </a:endParaRPr>
          </a:p>
        </p:txBody>
      </p:sp>
      <p:grpSp>
        <p:nvGrpSpPr>
          <p:cNvPr id="5" name="组合 4">
            <a:extLst>
              <a:ext uri="{FF2B5EF4-FFF2-40B4-BE49-F238E27FC236}">
                <a16:creationId xmlns="" xmlns:a16="http://schemas.microsoft.com/office/drawing/2014/main" id="{1EC5FE55-0822-4B51-925A-AF5B3DE0A46D}"/>
              </a:ext>
            </a:extLst>
          </p:cNvPr>
          <p:cNvGrpSpPr/>
          <p:nvPr/>
        </p:nvGrpSpPr>
        <p:grpSpPr>
          <a:xfrm>
            <a:off x="293451" y="1596140"/>
            <a:ext cx="5041837" cy="4410233"/>
            <a:chOff x="2593258" y="492782"/>
            <a:chExt cx="6895036" cy="6031276"/>
          </a:xfrm>
        </p:grpSpPr>
        <p:sp>
          <p:nvSpPr>
            <p:cNvPr id="175" name="立方体 174">
              <a:extLst>
                <a:ext uri="{FF2B5EF4-FFF2-40B4-BE49-F238E27FC236}">
                  <a16:creationId xmlns="" xmlns:a16="http://schemas.microsoft.com/office/drawing/2014/main" id="{2C12308E-1849-4C3F-A586-6193A4CBD110}"/>
                </a:ext>
              </a:extLst>
            </p:cNvPr>
            <p:cNvSpPr/>
            <p:nvPr/>
          </p:nvSpPr>
          <p:spPr>
            <a:xfrm>
              <a:off x="2604409" y="3731953"/>
              <a:ext cx="6883885" cy="2792105"/>
            </a:xfrm>
            <a:prstGeom prst="cube">
              <a:avLst>
                <a:gd name="adj" fmla="val 75457"/>
              </a:avLst>
            </a:prstGeom>
            <a:solidFill>
              <a:schemeClr val="bg1">
                <a:lumMod val="6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0" name="立方体 89">
              <a:extLst>
                <a:ext uri="{FF2B5EF4-FFF2-40B4-BE49-F238E27FC236}">
                  <a16:creationId xmlns="" xmlns:a16="http://schemas.microsoft.com/office/drawing/2014/main" id="{6A72C799-F89D-485A-943F-AA9FC91E74F4}"/>
                </a:ext>
              </a:extLst>
            </p:cNvPr>
            <p:cNvSpPr/>
            <p:nvPr/>
          </p:nvSpPr>
          <p:spPr>
            <a:xfrm>
              <a:off x="2604409" y="3450785"/>
              <a:ext cx="6883885" cy="2792105"/>
            </a:xfrm>
            <a:prstGeom prst="cube">
              <a:avLst>
                <a:gd name="adj" fmla="val 75457"/>
              </a:avLst>
            </a:prstGeom>
            <a:solidFill>
              <a:schemeClr val="bg1">
                <a:lumMod val="6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1" name="立方体 90">
              <a:extLst>
                <a:ext uri="{FF2B5EF4-FFF2-40B4-BE49-F238E27FC236}">
                  <a16:creationId xmlns="" xmlns:a16="http://schemas.microsoft.com/office/drawing/2014/main" id="{A70A7738-F47A-4767-8221-4461711E011B}"/>
                </a:ext>
              </a:extLst>
            </p:cNvPr>
            <p:cNvSpPr/>
            <p:nvPr/>
          </p:nvSpPr>
          <p:spPr>
            <a:xfrm>
              <a:off x="2593258" y="1552066"/>
              <a:ext cx="6883885" cy="3918864"/>
            </a:xfrm>
            <a:prstGeom prst="cube">
              <a:avLst>
                <a:gd name="adj" fmla="val 53715"/>
              </a:avLst>
            </a:prstGeom>
            <a:solidFill>
              <a:schemeClr val="tx1">
                <a:lumMod val="50000"/>
                <a:lumOff val="50000"/>
              </a:schemeClr>
            </a:solidFill>
            <a:ln>
              <a:noFill/>
            </a:ln>
            <a:effectLst>
              <a:outerShdw blurRad="50800" dist="508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92" name="立方体 91">
              <a:extLst>
                <a:ext uri="{FF2B5EF4-FFF2-40B4-BE49-F238E27FC236}">
                  <a16:creationId xmlns="" xmlns:a16="http://schemas.microsoft.com/office/drawing/2014/main" id="{094C993D-EBF1-48FD-BBA3-49B4EE7F88D9}"/>
                </a:ext>
              </a:extLst>
            </p:cNvPr>
            <p:cNvSpPr/>
            <p:nvPr/>
          </p:nvSpPr>
          <p:spPr>
            <a:xfrm>
              <a:off x="2604408" y="492782"/>
              <a:ext cx="6872735" cy="3079429"/>
            </a:xfrm>
            <a:prstGeom prst="cube">
              <a:avLst>
                <a:gd name="adj" fmla="val 68112"/>
              </a:avLst>
            </a:prstGeom>
            <a:solidFill>
              <a:srgbClr val="43536A"/>
            </a:solidFill>
            <a:ln>
              <a:noFill/>
            </a:ln>
            <a:effectLst>
              <a:outerShdw blurRad="50800" dist="508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93" name="TextBox 47">
              <a:extLst>
                <a:ext uri="{FF2B5EF4-FFF2-40B4-BE49-F238E27FC236}">
                  <a16:creationId xmlns="" xmlns:a16="http://schemas.microsoft.com/office/drawing/2014/main" id="{BA39F66D-257C-44BD-9788-17A604467E84}"/>
                </a:ext>
              </a:extLst>
            </p:cNvPr>
            <p:cNvSpPr txBox="1"/>
            <p:nvPr/>
          </p:nvSpPr>
          <p:spPr>
            <a:xfrm>
              <a:off x="3020875" y="2168984"/>
              <a:ext cx="1006722" cy="425920"/>
            </a:xfrm>
            <a:prstGeom prst="rect">
              <a:avLst/>
            </a:prstGeom>
            <a:noFill/>
            <a:ln>
              <a:noFill/>
            </a:ln>
          </p:spPr>
          <p:txBody>
            <a:bodyPr wrap="none" rtlCol="0">
              <a:spAutoFit/>
            </a:bodyPr>
            <a:lstStyle/>
            <a:p>
              <a:r>
                <a:rPr lang="zh-CN" altLang="en-US" sz="1600" dirty="0">
                  <a:solidFill>
                    <a:schemeClr val="accent5">
                      <a:lumMod val="20000"/>
                      <a:lumOff val="80000"/>
                    </a:schemeClr>
                  </a:solidFill>
                  <a:latin typeface="微软雅黑" panose="020B0503020204020204" pitchFamily="34" charset="-122"/>
                  <a:ea typeface="微软雅黑" panose="020B0503020204020204" pitchFamily="34" charset="-122"/>
                </a:rPr>
                <a:t>物联网</a:t>
              </a:r>
            </a:p>
          </p:txBody>
        </p:sp>
        <p:grpSp>
          <p:nvGrpSpPr>
            <p:cNvPr id="94" name="组合 93">
              <a:extLst>
                <a:ext uri="{FF2B5EF4-FFF2-40B4-BE49-F238E27FC236}">
                  <a16:creationId xmlns="" xmlns:a16="http://schemas.microsoft.com/office/drawing/2014/main" id="{0CE2DFF3-8AC2-471D-B276-2254FBDDF4ED}"/>
                </a:ext>
              </a:extLst>
            </p:cNvPr>
            <p:cNvGrpSpPr/>
            <p:nvPr/>
          </p:nvGrpSpPr>
          <p:grpSpPr>
            <a:xfrm>
              <a:off x="3914946" y="628609"/>
              <a:ext cx="4860873" cy="1867096"/>
              <a:chOff x="8011445" y="2124214"/>
              <a:chExt cx="8541444" cy="2217734"/>
            </a:xfrm>
          </p:grpSpPr>
          <p:sp>
            <p:nvSpPr>
              <p:cNvPr id="95" name="平行四边形 94">
                <a:extLst>
                  <a:ext uri="{FF2B5EF4-FFF2-40B4-BE49-F238E27FC236}">
                    <a16:creationId xmlns="" xmlns:a16="http://schemas.microsoft.com/office/drawing/2014/main" id="{2832809E-E030-4F45-B9C3-A97CD6D94FCD}"/>
                  </a:ext>
                </a:extLst>
              </p:cNvPr>
              <p:cNvSpPr/>
              <p:nvPr/>
            </p:nvSpPr>
            <p:spPr>
              <a:xfrm>
                <a:off x="11531781" y="2124214"/>
                <a:ext cx="3226189" cy="483580"/>
              </a:xfrm>
              <a:prstGeom prst="parallelogram">
                <a:avLst>
                  <a:gd name="adj" fmla="val 102556"/>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用户域</a:t>
                </a:r>
              </a:p>
            </p:txBody>
          </p:sp>
          <p:sp>
            <p:nvSpPr>
              <p:cNvPr id="103" name="平行四边形 102">
                <a:extLst>
                  <a:ext uri="{FF2B5EF4-FFF2-40B4-BE49-F238E27FC236}">
                    <a16:creationId xmlns="" xmlns:a16="http://schemas.microsoft.com/office/drawing/2014/main" id="{A35BFE9E-6346-4D34-B124-2BFE2339709F}"/>
                  </a:ext>
                </a:extLst>
              </p:cNvPr>
              <p:cNvSpPr/>
              <p:nvPr/>
            </p:nvSpPr>
            <p:spPr>
              <a:xfrm>
                <a:off x="10679801" y="2700546"/>
                <a:ext cx="3226189" cy="483580"/>
              </a:xfrm>
              <a:prstGeom prst="parallelogram">
                <a:avLst>
                  <a:gd name="adj" fmla="val 102556"/>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服务提供域</a:t>
                </a:r>
              </a:p>
            </p:txBody>
          </p:sp>
          <p:sp>
            <p:nvSpPr>
              <p:cNvPr id="104" name="平行四边形 103">
                <a:extLst>
                  <a:ext uri="{FF2B5EF4-FFF2-40B4-BE49-F238E27FC236}">
                    <a16:creationId xmlns="" xmlns:a16="http://schemas.microsoft.com/office/drawing/2014/main" id="{F4F9162F-16F3-4AC7-8B5C-5E41575AE93A}"/>
                  </a:ext>
                </a:extLst>
              </p:cNvPr>
              <p:cNvSpPr/>
              <p:nvPr/>
            </p:nvSpPr>
            <p:spPr>
              <a:xfrm>
                <a:off x="9769925" y="3259377"/>
                <a:ext cx="3226189" cy="483580"/>
              </a:xfrm>
              <a:prstGeom prst="parallelogram">
                <a:avLst>
                  <a:gd name="adj" fmla="val 102556"/>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感知控制域</a:t>
                </a:r>
              </a:p>
            </p:txBody>
          </p:sp>
          <p:sp>
            <p:nvSpPr>
              <p:cNvPr id="105" name="平行四边形 104">
                <a:extLst>
                  <a:ext uri="{FF2B5EF4-FFF2-40B4-BE49-F238E27FC236}">
                    <a16:creationId xmlns="" xmlns:a16="http://schemas.microsoft.com/office/drawing/2014/main" id="{41980936-04C6-49D9-91CB-E99C2E163B35}"/>
                  </a:ext>
                </a:extLst>
              </p:cNvPr>
              <p:cNvSpPr/>
              <p:nvPr/>
            </p:nvSpPr>
            <p:spPr>
              <a:xfrm>
                <a:off x="8876213" y="3858368"/>
                <a:ext cx="3226188" cy="483580"/>
              </a:xfrm>
              <a:prstGeom prst="parallelogram">
                <a:avLst>
                  <a:gd name="adj" fmla="val 102556"/>
                </a:avLst>
              </a:prstGeom>
              <a:noFill/>
              <a:ln w="3175">
                <a:solidFill>
                  <a:srgbClr val="2DB2A4"/>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目标对象域</a:t>
                </a:r>
              </a:p>
            </p:txBody>
          </p:sp>
          <p:sp>
            <p:nvSpPr>
              <p:cNvPr id="106" name="平行四边形 105">
                <a:extLst>
                  <a:ext uri="{FF2B5EF4-FFF2-40B4-BE49-F238E27FC236}">
                    <a16:creationId xmlns="" xmlns:a16="http://schemas.microsoft.com/office/drawing/2014/main" id="{74E9E527-8704-4C50-863B-331366811E0E}"/>
                  </a:ext>
                </a:extLst>
              </p:cNvPr>
              <p:cNvSpPr/>
              <p:nvPr/>
            </p:nvSpPr>
            <p:spPr>
              <a:xfrm>
                <a:off x="13326700" y="2700546"/>
                <a:ext cx="3226189" cy="483580"/>
              </a:xfrm>
              <a:prstGeom prst="parallelogram">
                <a:avLst>
                  <a:gd name="adj" fmla="val 102556"/>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运维管控域</a:t>
                </a:r>
              </a:p>
            </p:txBody>
          </p:sp>
          <p:sp>
            <p:nvSpPr>
              <p:cNvPr id="107" name="平行四边形 106">
                <a:extLst>
                  <a:ext uri="{FF2B5EF4-FFF2-40B4-BE49-F238E27FC236}">
                    <a16:creationId xmlns="" xmlns:a16="http://schemas.microsoft.com/office/drawing/2014/main" id="{BBCCACC9-17D7-4F15-ACB0-B0A52FBA1679}"/>
                  </a:ext>
                </a:extLst>
              </p:cNvPr>
              <p:cNvSpPr/>
              <p:nvPr/>
            </p:nvSpPr>
            <p:spPr>
              <a:xfrm>
                <a:off x="8011445" y="2700546"/>
                <a:ext cx="3226189" cy="483580"/>
              </a:xfrm>
              <a:prstGeom prst="parallelogram">
                <a:avLst>
                  <a:gd name="adj" fmla="val 102556"/>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资源交换域</a:t>
                </a:r>
              </a:p>
            </p:txBody>
          </p:sp>
        </p:grpSp>
        <p:grpSp>
          <p:nvGrpSpPr>
            <p:cNvPr id="108" name="组合 107">
              <a:extLst>
                <a:ext uri="{FF2B5EF4-FFF2-40B4-BE49-F238E27FC236}">
                  <a16:creationId xmlns="" xmlns:a16="http://schemas.microsoft.com/office/drawing/2014/main" id="{3CAF6090-9D0A-48E7-8624-3E38125E3A94}"/>
                </a:ext>
              </a:extLst>
            </p:cNvPr>
            <p:cNvGrpSpPr/>
            <p:nvPr/>
          </p:nvGrpSpPr>
          <p:grpSpPr>
            <a:xfrm>
              <a:off x="3935067" y="2855747"/>
              <a:ext cx="2105708" cy="2547468"/>
              <a:chOff x="500034" y="1944536"/>
              <a:chExt cx="5411965" cy="2504916"/>
            </a:xfrm>
            <a:solidFill>
              <a:schemeClr val="accent1">
                <a:lumMod val="60000"/>
                <a:lumOff val="40000"/>
              </a:schemeClr>
            </a:solidFill>
          </p:grpSpPr>
          <p:sp>
            <p:nvSpPr>
              <p:cNvPr id="109" name="矩形 108">
                <a:extLst>
                  <a:ext uri="{FF2B5EF4-FFF2-40B4-BE49-F238E27FC236}">
                    <a16:creationId xmlns="" xmlns:a16="http://schemas.microsoft.com/office/drawing/2014/main" id="{796005FA-F73E-4DAA-BF09-19C4F08CD92E}"/>
                  </a:ext>
                </a:extLst>
              </p:cNvPr>
              <p:cNvSpPr/>
              <p:nvPr/>
            </p:nvSpPr>
            <p:spPr>
              <a:xfrm>
                <a:off x="500034" y="2615725"/>
                <a:ext cx="5400001" cy="523921"/>
              </a:xfrm>
              <a:prstGeom prst="rect">
                <a:avLst/>
              </a:prstGeom>
              <a:noFill/>
              <a:ln w="63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服务层</a:t>
                </a:r>
              </a:p>
            </p:txBody>
          </p:sp>
          <p:sp>
            <p:nvSpPr>
              <p:cNvPr id="111" name="矩形 110">
                <a:extLst>
                  <a:ext uri="{FF2B5EF4-FFF2-40B4-BE49-F238E27FC236}">
                    <a16:creationId xmlns="" xmlns:a16="http://schemas.microsoft.com/office/drawing/2014/main" id="{C83A8936-4D3C-4D48-98C3-384EA7694AD2}"/>
                  </a:ext>
                </a:extLst>
              </p:cNvPr>
              <p:cNvSpPr/>
              <p:nvPr/>
            </p:nvSpPr>
            <p:spPr>
              <a:xfrm>
                <a:off x="500034" y="3270628"/>
                <a:ext cx="5400001" cy="523921"/>
              </a:xfrm>
              <a:prstGeom prst="rect">
                <a:avLst/>
              </a:prstGeom>
              <a:noFill/>
              <a:ln w="63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核心层</a:t>
                </a:r>
              </a:p>
            </p:txBody>
          </p:sp>
          <p:sp>
            <p:nvSpPr>
              <p:cNvPr id="115" name="矩形 114">
                <a:extLst>
                  <a:ext uri="{FF2B5EF4-FFF2-40B4-BE49-F238E27FC236}">
                    <a16:creationId xmlns="" xmlns:a16="http://schemas.microsoft.com/office/drawing/2014/main" id="{E7429924-A8B7-44FB-86AD-81D33450C415}"/>
                  </a:ext>
                </a:extLst>
              </p:cNvPr>
              <p:cNvSpPr/>
              <p:nvPr/>
            </p:nvSpPr>
            <p:spPr>
              <a:xfrm>
                <a:off x="500034" y="3925531"/>
                <a:ext cx="5411965" cy="523921"/>
              </a:xfrm>
              <a:prstGeom prst="rect">
                <a:avLst/>
              </a:prstGeom>
              <a:noFill/>
              <a:ln w="63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基础层</a:t>
                </a:r>
              </a:p>
            </p:txBody>
          </p:sp>
          <p:sp>
            <p:nvSpPr>
              <p:cNvPr id="156" name="矩形 155">
                <a:extLst>
                  <a:ext uri="{FF2B5EF4-FFF2-40B4-BE49-F238E27FC236}">
                    <a16:creationId xmlns="" xmlns:a16="http://schemas.microsoft.com/office/drawing/2014/main" id="{335696BB-8321-45AD-8C12-25945B2E24DE}"/>
                  </a:ext>
                </a:extLst>
              </p:cNvPr>
              <p:cNvSpPr/>
              <p:nvPr/>
            </p:nvSpPr>
            <p:spPr>
              <a:xfrm>
                <a:off x="500034" y="1944536"/>
                <a:ext cx="5400001" cy="523921"/>
              </a:xfrm>
              <a:prstGeom prst="rect">
                <a:avLst/>
              </a:prstGeom>
              <a:noFill/>
              <a:ln w="63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用户层</a:t>
                </a:r>
              </a:p>
            </p:txBody>
          </p:sp>
        </p:grpSp>
        <p:sp>
          <p:nvSpPr>
            <p:cNvPr id="157" name="TextBox 47">
              <a:extLst>
                <a:ext uri="{FF2B5EF4-FFF2-40B4-BE49-F238E27FC236}">
                  <a16:creationId xmlns="" xmlns:a16="http://schemas.microsoft.com/office/drawing/2014/main" id="{2D73689F-06EC-4782-BA8F-D9E0CB449509}"/>
                </a:ext>
              </a:extLst>
            </p:cNvPr>
            <p:cNvSpPr txBox="1"/>
            <p:nvPr/>
          </p:nvSpPr>
          <p:spPr>
            <a:xfrm>
              <a:off x="2615292" y="3737066"/>
              <a:ext cx="542081" cy="890561"/>
            </a:xfrm>
            <a:prstGeom prst="rect">
              <a:avLst/>
            </a:prstGeom>
            <a:noFill/>
            <a:ln>
              <a:noFill/>
            </a:ln>
          </p:spPr>
          <p:txBody>
            <a:bodyPr vert="eaVert" wrap="none" rtlCol="0">
              <a:spAutoFit/>
            </a:bodyPr>
            <a:lstStyle/>
            <a:p>
              <a:r>
                <a:rPr lang="zh-CN" altLang="en-US" sz="1600" dirty="0">
                  <a:solidFill>
                    <a:schemeClr val="accent5">
                      <a:lumMod val="20000"/>
                      <a:lumOff val="80000"/>
                    </a:schemeClr>
                  </a:solidFill>
                  <a:latin typeface="微软雅黑" panose="020B0503020204020204" pitchFamily="34" charset="-122"/>
                  <a:ea typeface="微软雅黑" panose="020B0503020204020204" pitchFamily="34" charset="-122"/>
                </a:rPr>
                <a:t>区块链</a:t>
              </a:r>
            </a:p>
          </p:txBody>
        </p:sp>
        <p:grpSp>
          <p:nvGrpSpPr>
            <p:cNvPr id="160" name="组合 159">
              <a:extLst>
                <a:ext uri="{FF2B5EF4-FFF2-40B4-BE49-F238E27FC236}">
                  <a16:creationId xmlns="" xmlns:a16="http://schemas.microsoft.com/office/drawing/2014/main" id="{B518A2DC-1665-4086-A433-8068B14E577C}"/>
                </a:ext>
              </a:extLst>
            </p:cNvPr>
            <p:cNvGrpSpPr/>
            <p:nvPr/>
          </p:nvGrpSpPr>
          <p:grpSpPr>
            <a:xfrm>
              <a:off x="7744058" y="1733133"/>
              <a:ext cx="1510224" cy="3388051"/>
              <a:chOff x="8779238" y="1424070"/>
              <a:chExt cx="1699715" cy="3043848"/>
            </a:xfrm>
          </p:grpSpPr>
          <p:sp>
            <p:nvSpPr>
              <p:cNvPr id="161" name="平行四边形 160">
                <a:extLst>
                  <a:ext uri="{FF2B5EF4-FFF2-40B4-BE49-F238E27FC236}">
                    <a16:creationId xmlns="" xmlns:a16="http://schemas.microsoft.com/office/drawing/2014/main" id="{05F59552-6CEE-48DB-960F-8C885CD4BD40}"/>
                  </a:ext>
                </a:extLst>
              </p:cNvPr>
              <p:cNvSpPr/>
              <p:nvPr/>
            </p:nvSpPr>
            <p:spPr>
              <a:xfrm rot="16200000" flipV="1">
                <a:off x="7995575" y="3307403"/>
                <a:ext cx="1944178" cy="376851"/>
              </a:xfrm>
              <a:prstGeom prst="parallelogram">
                <a:avLst>
                  <a:gd name="adj" fmla="val 101832"/>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开发</a:t>
                </a:r>
              </a:p>
            </p:txBody>
          </p:sp>
          <p:sp>
            <p:nvSpPr>
              <p:cNvPr id="162" name="平行四边形 161">
                <a:extLst>
                  <a:ext uri="{FF2B5EF4-FFF2-40B4-BE49-F238E27FC236}">
                    <a16:creationId xmlns="" xmlns:a16="http://schemas.microsoft.com/office/drawing/2014/main" id="{45928F01-1389-443C-AF74-9B43C450AB4A}"/>
                  </a:ext>
                </a:extLst>
              </p:cNvPr>
              <p:cNvSpPr/>
              <p:nvPr/>
            </p:nvSpPr>
            <p:spPr>
              <a:xfrm rot="16200000" flipV="1">
                <a:off x="8467409" y="2919723"/>
                <a:ext cx="1944178" cy="376838"/>
              </a:xfrm>
              <a:prstGeom prst="parallelogram">
                <a:avLst>
                  <a:gd name="adj" fmla="val 101832"/>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运</a:t>
                </a:r>
              </a:p>
              <a:p>
                <a:pPr algn="ctr"/>
                <a:r>
                  <a:rPr lang="zh-CN" altLang="en-US" sz="1200" dirty="0">
                    <a:solidFill>
                      <a:srgbClr val="2DB2A4"/>
                    </a:solidFill>
                    <a:latin typeface="微软雅黑" panose="020B0503020204020204" pitchFamily="34" charset="-122"/>
                    <a:ea typeface="微软雅黑" panose="020B0503020204020204" pitchFamily="34" charset="-122"/>
                  </a:rPr>
                  <a:t>营</a:t>
                </a:r>
              </a:p>
            </p:txBody>
          </p:sp>
          <p:sp>
            <p:nvSpPr>
              <p:cNvPr id="163" name="平行四边形 162">
                <a:extLst>
                  <a:ext uri="{FF2B5EF4-FFF2-40B4-BE49-F238E27FC236}">
                    <a16:creationId xmlns="" xmlns:a16="http://schemas.microsoft.com/office/drawing/2014/main" id="{D18C21D2-BEEB-43C9-AC9D-EB0D863C80B9}"/>
                  </a:ext>
                </a:extLst>
              </p:cNvPr>
              <p:cNvSpPr/>
              <p:nvPr/>
            </p:nvSpPr>
            <p:spPr>
              <a:xfrm rot="16200000" flipV="1">
                <a:off x="8894900" y="2557835"/>
                <a:ext cx="1944178" cy="376851"/>
              </a:xfrm>
              <a:prstGeom prst="parallelogram">
                <a:avLst>
                  <a:gd name="adj" fmla="val 101832"/>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安全</a:t>
                </a:r>
              </a:p>
            </p:txBody>
          </p:sp>
          <p:sp>
            <p:nvSpPr>
              <p:cNvPr id="164" name="平行四边形 163">
                <a:extLst>
                  <a:ext uri="{FF2B5EF4-FFF2-40B4-BE49-F238E27FC236}">
                    <a16:creationId xmlns="" xmlns:a16="http://schemas.microsoft.com/office/drawing/2014/main" id="{A16AFE42-BBD8-469C-8AAF-EF5E2BC3B053}"/>
                  </a:ext>
                </a:extLst>
              </p:cNvPr>
              <p:cNvSpPr/>
              <p:nvPr/>
            </p:nvSpPr>
            <p:spPr>
              <a:xfrm rot="16200000" flipV="1">
                <a:off x="9318439" y="2207733"/>
                <a:ext cx="1944178" cy="376851"/>
              </a:xfrm>
              <a:prstGeom prst="parallelogram">
                <a:avLst>
                  <a:gd name="adj" fmla="val 101832"/>
                </a:avLst>
              </a:prstGeom>
              <a:noFill/>
              <a:ln w="3175">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200" dirty="0">
                    <a:solidFill>
                      <a:srgbClr val="2DB2A4"/>
                    </a:solidFill>
                    <a:latin typeface="微软雅黑" panose="020B0503020204020204" pitchFamily="34" charset="-122"/>
                    <a:ea typeface="微软雅黑" panose="020B0503020204020204" pitchFamily="34" charset="-122"/>
                  </a:rPr>
                  <a:t>监管和审计</a:t>
                </a:r>
              </a:p>
            </p:txBody>
          </p:sp>
        </p:grpSp>
        <p:sp>
          <p:nvSpPr>
            <p:cNvPr id="165" name="TextBox 47">
              <a:extLst>
                <a:ext uri="{FF2B5EF4-FFF2-40B4-BE49-F238E27FC236}">
                  <a16:creationId xmlns="" xmlns:a16="http://schemas.microsoft.com/office/drawing/2014/main" id="{136B0F7E-06F0-4EA0-B758-1AC685965839}"/>
                </a:ext>
              </a:extLst>
            </p:cNvPr>
            <p:cNvSpPr txBox="1"/>
            <p:nvPr/>
          </p:nvSpPr>
          <p:spPr>
            <a:xfrm>
              <a:off x="2695705" y="5818396"/>
              <a:ext cx="2039258" cy="425920"/>
            </a:xfrm>
            <a:prstGeom prst="rect">
              <a:avLst/>
            </a:prstGeom>
            <a:noFill/>
            <a:ln>
              <a:noFill/>
            </a:ln>
          </p:spPr>
          <p:txBody>
            <a:bodyPr vert="horz" wrap="none" rtlCol="0">
              <a:spAutoFit/>
            </a:bodyPr>
            <a:lstStyle/>
            <a:p>
              <a:r>
                <a:rPr lang="zh-CN" altLang="en-US" sz="1600" dirty="0">
                  <a:solidFill>
                    <a:schemeClr val="accent5">
                      <a:lumMod val="20000"/>
                      <a:lumOff val="80000"/>
                    </a:schemeClr>
                  </a:solidFill>
                  <a:latin typeface="微软雅黑" panose="020B0503020204020204" pitchFamily="34" charset="-122"/>
                  <a:ea typeface="微软雅黑" panose="020B0503020204020204" pitchFamily="34" charset="-122"/>
                </a:rPr>
                <a:t>通信及基础设施</a:t>
              </a:r>
            </a:p>
          </p:txBody>
        </p:sp>
      </p:grpSp>
      <p:sp>
        <p:nvSpPr>
          <p:cNvPr id="166" name="矩形 165">
            <a:extLst>
              <a:ext uri="{FF2B5EF4-FFF2-40B4-BE49-F238E27FC236}">
                <a16:creationId xmlns="" xmlns:a16="http://schemas.microsoft.com/office/drawing/2014/main" id="{E0062414-E950-4BB5-AEB1-7A53292B6567}"/>
              </a:ext>
            </a:extLst>
          </p:cNvPr>
          <p:cNvSpPr/>
          <p:nvPr/>
        </p:nvSpPr>
        <p:spPr>
          <a:xfrm>
            <a:off x="6001822" y="1596140"/>
            <a:ext cx="5730394" cy="906978"/>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Oval 26">
            <a:extLst>
              <a:ext uri="{FF2B5EF4-FFF2-40B4-BE49-F238E27FC236}">
                <a16:creationId xmlns="" xmlns:a16="http://schemas.microsoft.com/office/drawing/2014/main" id="{8E9CFDF8-6EB8-4C33-8B7A-9B9AFBD49042}"/>
              </a:ext>
            </a:extLst>
          </p:cNvPr>
          <p:cNvSpPr/>
          <p:nvPr/>
        </p:nvSpPr>
        <p:spPr>
          <a:xfrm>
            <a:off x="6017974" y="5033865"/>
            <a:ext cx="465828" cy="4658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DB2A4"/>
                </a:solidFill>
                <a:latin typeface="微软雅黑" panose="020B0503020204020204" pitchFamily="34" charset="-122"/>
                <a:ea typeface="微软雅黑" panose="020B0503020204020204" pitchFamily="34" charset="-122"/>
              </a:rPr>
              <a:t>2</a:t>
            </a:r>
            <a:endParaRPr lang="en-US" sz="2400" dirty="0">
              <a:solidFill>
                <a:srgbClr val="2DB2A4"/>
              </a:solidFill>
              <a:latin typeface="微软雅黑" panose="020B0503020204020204" pitchFamily="34" charset="-122"/>
              <a:ea typeface="微软雅黑" panose="020B0503020204020204" pitchFamily="34" charset="-122"/>
            </a:endParaRPr>
          </a:p>
        </p:txBody>
      </p:sp>
      <p:sp>
        <p:nvSpPr>
          <p:cNvPr id="168" name="Oval 29">
            <a:extLst>
              <a:ext uri="{FF2B5EF4-FFF2-40B4-BE49-F238E27FC236}">
                <a16:creationId xmlns="" xmlns:a16="http://schemas.microsoft.com/office/drawing/2014/main" id="{3C55F8A0-BAAC-4C43-B387-EEDB4BF4A877}"/>
              </a:ext>
            </a:extLst>
          </p:cNvPr>
          <p:cNvSpPr/>
          <p:nvPr/>
        </p:nvSpPr>
        <p:spPr>
          <a:xfrm>
            <a:off x="6017974" y="3040731"/>
            <a:ext cx="465828" cy="4658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2DB2A4"/>
                </a:solidFill>
                <a:latin typeface="微软雅黑" panose="020B0503020204020204" pitchFamily="34" charset="-122"/>
                <a:ea typeface="微软雅黑" panose="020B0503020204020204" pitchFamily="34" charset="-122"/>
              </a:rPr>
              <a:t>1</a:t>
            </a:r>
            <a:endParaRPr lang="en-US" sz="2400" dirty="0">
              <a:solidFill>
                <a:srgbClr val="2DB2A4"/>
              </a:solidFill>
              <a:latin typeface="微软雅黑" panose="020B0503020204020204" pitchFamily="34" charset="-122"/>
              <a:ea typeface="微软雅黑" panose="020B0503020204020204" pitchFamily="34" charset="-122"/>
            </a:endParaRPr>
          </a:p>
        </p:txBody>
      </p:sp>
      <p:sp>
        <p:nvSpPr>
          <p:cNvPr id="169" name="文本框 168">
            <a:extLst>
              <a:ext uri="{FF2B5EF4-FFF2-40B4-BE49-F238E27FC236}">
                <a16:creationId xmlns="" xmlns:a16="http://schemas.microsoft.com/office/drawing/2014/main" id="{FF323728-051E-4B98-B63F-53F6FACB57ED}"/>
              </a:ext>
            </a:extLst>
          </p:cNvPr>
          <p:cNvSpPr txBox="1"/>
          <p:nvPr/>
        </p:nvSpPr>
        <p:spPr>
          <a:xfrm>
            <a:off x="6464255" y="1840694"/>
            <a:ext cx="4805528" cy="417871"/>
          </a:xfrm>
          <a:prstGeom prst="rect">
            <a:avLst/>
          </a:prstGeom>
          <a:noFill/>
        </p:spPr>
        <p:txBody>
          <a:bodyPr wrap="square" rtlCol="0" anchor="ctr">
            <a:spAutoFit/>
          </a:bodyPr>
          <a:lstStyle/>
          <a:p>
            <a:pPr>
              <a:lnSpc>
                <a:spcPct val="110000"/>
              </a:lnSpc>
            </a:pPr>
            <a:r>
              <a:rPr kumimoji="1" lang="zh-CN" altLang="en-US" sz="2067" b="1" dirty="0">
                <a:solidFill>
                  <a:schemeClr val="bg1"/>
                </a:solidFill>
                <a:latin typeface="微软雅黑"/>
                <a:ea typeface="微软雅黑"/>
                <a:cs typeface="微软雅黑"/>
              </a:rPr>
              <a:t>全球首个物联网和区块链融合标准框架</a:t>
            </a:r>
          </a:p>
        </p:txBody>
      </p:sp>
      <p:sp>
        <p:nvSpPr>
          <p:cNvPr id="170" name="Subtitle 2">
            <a:extLst>
              <a:ext uri="{FF2B5EF4-FFF2-40B4-BE49-F238E27FC236}">
                <a16:creationId xmlns="" xmlns:a16="http://schemas.microsoft.com/office/drawing/2014/main" id="{C9065D69-E83A-4531-99AE-F63CB188AC67}"/>
              </a:ext>
            </a:extLst>
          </p:cNvPr>
          <p:cNvSpPr txBox="1">
            <a:spLocks/>
          </p:cNvSpPr>
          <p:nvPr/>
        </p:nvSpPr>
        <p:spPr bwMode="auto">
          <a:xfrm>
            <a:off x="6749298" y="2941908"/>
            <a:ext cx="4982918" cy="11436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nSpc>
                <a:spcPct val="120000"/>
              </a:lnSpc>
              <a:buNone/>
            </a:pPr>
            <a:r>
              <a:rPr lang="zh-CN" altLang="en-US" sz="1800" b="1" dirty="0">
                <a:solidFill>
                  <a:srgbClr val="354B5E"/>
                </a:solidFill>
                <a:latin typeface="微软雅黑" charset="0"/>
                <a:ea typeface="微软雅黑" charset="0"/>
                <a:cs typeface="Lantinghei SC Demibold" charset="-122"/>
                <a:sym typeface="时尚中黑简体" charset="0"/>
              </a:rPr>
              <a:t>有效建立物联网运营服务体系，可持续性和商业闭环，为区块链源源不断的创造庞大的、高价值的数据资源。 </a:t>
            </a:r>
          </a:p>
        </p:txBody>
      </p:sp>
      <p:sp>
        <p:nvSpPr>
          <p:cNvPr id="171" name="Subtitle 2">
            <a:extLst>
              <a:ext uri="{FF2B5EF4-FFF2-40B4-BE49-F238E27FC236}">
                <a16:creationId xmlns="" xmlns:a16="http://schemas.microsoft.com/office/drawing/2014/main" id="{EA85424B-5200-4F71-9B25-EBD6B49663B0}"/>
              </a:ext>
            </a:extLst>
          </p:cNvPr>
          <p:cNvSpPr txBox="1">
            <a:spLocks/>
          </p:cNvSpPr>
          <p:nvPr/>
        </p:nvSpPr>
        <p:spPr bwMode="auto">
          <a:xfrm>
            <a:off x="6749298" y="4935042"/>
            <a:ext cx="4982918" cy="811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nSpc>
                <a:spcPct val="120000"/>
              </a:lnSpc>
              <a:buNone/>
            </a:pPr>
            <a:r>
              <a:rPr lang="zh-CN" altLang="en-US" sz="1800" b="1" dirty="0">
                <a:solidFill>
                  <a:srgbClr val="354B5E"/>
                </a:solidFill>
                <a:latin typeface="微软雅黑" charset="0"/>
                <a:ea typeface="微软雅黑" charset="0"/>
                <a:cs typeface="Lantinghei SC Demibold" charset="-122"/>
                <a:sym typeface="时尚中黑简体" charset="0"/>
              </a:rPr>
              <a:t>区块链作为去中心化的底层生态运营平台，全面保障物联网的信用体系和价值体系建设。 </a:t>
            </a:r>
          </a:p>
        </p:txBody>
      </p:sp>
    </p:spTree>
    <p:extLst>
      <p:ext uri="{BB962C8B-B14F-4D97-AF65-F5344CB8AC3E}">
        <p14:creationId xmlns:p14="http://schemas.microsoft.com/office/powerpoint/2010/main" xmlns="" val="214623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1F17318C-1C22-4040-9C99-62F1DF1A05D6}"/>
              </a:ext>
            </a:extLst>
          </p:cNvPr>
          <p:cNvGrpSpPr/>
          <p:nvPr/>
        </p:nvGrpSpPr>
        <p:grpSpPr>
          <a:xfrm>
            <a:off x="3891673" y="2507475"/>
            <a:ext cx="4408654" cy="2110621"/>
            <a:chOff x="3369627" y="1381541"/>
            <a:chExt cx="5452748" cy="2610476"/>
          </a:xfrm>
        </p:grpSpPr>
        <p:sp>
          <p:nvSpPr>
            <p:cNvPr id="23" name="矩形 22">
              <a:extLst>
                <a:ext uri="{FF2B5EF4-FFF2-40B4-BE49-F238E27FC236}">
                  <a16:creationId xmlns="" xmlns:a16="http://schemas.microsoft.com/office/drawing/2014/main" id="{78A97342-E6B6-494E-B48A-4F2625D9564E}"/>
                </a:ext>
              </a:extLst>
            </p:cNvPr>
            <p:cNvSpPr/>
            <p:nvPr/>
          </p:nvSpPr>
          <p:spPr>
            <a:xfrm>
              <a:off x="5404402" y="1381541"/>
              <a:ext cx="1383196" cy="10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rgbClr val="2DB2A4"/>
                  </a:solidFill>
                </a:rPr>
                <a:t>02</a:t>
              </a:r>
              <a:endParaRPr lang="zh-CN" altLang="en-US" sz="6000" b="1" dirty="0">
                <a:solidFill>
                  <a:srgbClr val="2DB2A4"/>
                </a:solidFill>
              </a:endParaRPr>
            </a:p>
          </p:txBody>
        </p:sp>
        <p:sp>
          <p:nvSpPr>
            <p:cNvPr id="24" name="矩形 23">
              <a:extLst>
                <a:ext uri="{FF2B5EF4-FFF2-40B4-BE49-F238E27FC236}">
                  <a16:creationId xmlns="" xmlns:a16="http://schemas.microsoft.com/office/drawing/2014/main" id="{15DD5506-E5DF-4C6B-9363-290933FD2979}"/>
                </a:ext>
              </a:extLst>
            </p:cNvPr>
            <p:cNvSpPr/>
            <p:nvPr/>
          </p:nvSpPr>
          <p:spPr>
            <a:xfrm>
              <a:off x="3369627" y="2579206"/>
              <a:ext cx="5452748" cy="96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rgbClr val="2DB2A4"/>
                  </a:solidFill>
                  <a:latin typeface="微软雅黑" panose="020B0503020204020204" pitchFamily="34" charset="-122"/>
                  <a:ea typeface="微软雅黑" panose="020B0503020204020204" pitchFamily="34" charset="-122"/>
                </a:rPr>
                <a:t>我 们 怎 么 做</a:t>
              </a:r>
            </a:p>
          </p:txBody>
        </p:sp>
        <p:sp>
          <p:nvSpPr>
            <p:cNvPr id="25" name="矩形 24">
              <a:extLst>
                <a:ext uri="{FF2B5EF4-FFF2-40B4-BE49-F238E27FC236}">
                  <a16:creationId xmlns="" xmlns:a16="http://schemas.microsoft.com/office/drawing/2014/main" id="{A120A48E-DB86-4951-B532-A08B2353FF62}"/>
                </a:ext>
              </a:extLst>
            </p:cNvPr>
            <p:cNvSpPr/>
            <p:nvPr/>
          </p:nvSpPr>
          <p:spPr>
            <a:xfrm flipH="1">
              <a:off x="4291219"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 xmlns:a16="http://schemas.microsoft.com/office/drawing/2014/main" id="{D34B51FA-268B-4ACF-BE09-A25330E64CFD}"/>
                </a:ext>
              </a:extLst>
            </p:cNvPr>
            <p:cNvSpPr/>
            <p:nvPr/>
          </p:nvSpPr>
          <p:spPr>
            <a:xfrm flipH="1">
              <a:off x="4291218" y="3518684"/>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3F155561-F0BB-4AAF-B6F5-ACB4FE091486}"/>
                </a:ext>
              </a:extLst>
            </p:cNvPr>
            <p:cNvSpPr/>
            <p:nvPr/>
          </p:nvSpPr>
          <p:spPr>
            <a:xfrm rot="5400000" flipH="1">
              <a:off x="6073139" y="2164376"/>
              <a:ext cx="45719" cy="360956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 xmlns:a16="http://schemas.microsoft.com/office/drawing/2014/main" id="{13E83F48-037E-4887-8BD4-BE3F62A22606}"/>
                </a:ext>
              </a:extLst>
            </p:cNvPr>
            <p:cNvSpPr/>
            <p:nvPr/>
          </p:nvSpPr>
          <p:spPr>
            <a:xfrm rot="5400000">
              <a:off x="7321329" y="1473976"/>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BD4DBE43-823E-4E1F-A6FF-0F8E7FEB5C6A}"/>
                </a:ext>
              </a:extLst>
            </p:cNvPr>
            <p:cNvSpPr/>
            <p:nvPr/>
          </p:nvSpPr>
          <p:spPr>
            <a:xfrm rot="5400000">
              <a:off x="4824948" y="1473977"/>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60B95DB2-5E22-4717-A519-9E343BB645AB}"/>
                </a:ext>
              </a:extLst>
            </p:cNvPr>
            <p:cNvSpPr/>
            <p:nvPr/>
          </p:nvSpPr>
          <p:spPr>
            <a:xfrm flipH="1">
              <a:off x="7854776"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 xmlns:a16="http://schemas.microsoft.com/office/drawing/2014/main" id="{4B68CF69-5B76-4F89-84F7-D7440671A0C1}"/>
                </a:ext>
              </a:extLst>
            </p:cNvPr>
            <p:cNvSpPr/>
            <p:nvPr/>
          </p:nvSpPr>
          <p:spPr>
            <a:xfrm flipH="1">
              <a:off x="7854776" y="3539787"/>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a:extLst>
              <a:ext uri="{FF2B5EF4-FFF2-40B4-BE49-F238E27FC236}">
                <a16:creationId xmlns="" xmlns:a16="http://schemas.microsoft.com/office/drawing/2014/main" id="{6EE929CD-F522-424B-BF4E-C84E9B4D924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792" y="111971"/>
            <a:ext cx="1695451" cy="527830"/>
          </a:xfrm>
          <a:prstGeom prst="rect">
            <a:avLst/>
          </a:prstGeom>
        </p:spPr>
      </p:pic>
      <p:sp>
        <p:nvSpPr>
          <p:cNvPr id="13" name="矩形 12"/>
          <p:cNvSpPr/>
          <p:nvPr/>
        </p:nvSpPr>
        <p:spPr>
          <a:xfrm>
            <a:off x="2644102" y="215069"/>
            <a:ext cx="4041491" cy="424732"/>
          </a:xfrm>
          <a:prstGeom prst="rect">
            <a:avLst/>
          </a:prstGeom>
        </p:spPr>
        <p:txBody>
          <a:bodyPr wrap="none">
            <a:spAutoFit/>
          </a:bodyPr>
          <a:lstStyle/>
          <a:p>
            <a:pPr fontAlgn="auto">
              <a:lnSpc>
                <a:spcPct val="90000"/>
              </a:lnSpc>
              <a:spcBef>
                <a:spcPct val="0"/>
              </a:spcBef>
              <a:spcAft>
                <a:spcPts val="0"/>
              </a:spcAft>
              <a:defRPr/>
            </a:pPr>
            <a:r>
              <a:rPr lang="en-US" altLang="zh-CN" sz="2400" b="1" dirty="0" err="1">
                <a:solidFill>
                  <a:schemeClr val="bg1"/>
                </a:solidFill>
                <a:latin typeface="微软雅黑" panose="020B0503020204020204" pitchFamily="34" charset="-122"/>
                <a:ea typeface="微软雅黑" panose="020B0503020204020204" pitchFamily="34" charset="-122"/>
                <a:cs typeface="+mj-cs"/>
                <a:sym typeface="微软雅黑" pitchFamily="34" charset="-122"/>
              </a:rPr>
              <a:t>SDChain</a:t>
            </a:r>
            <a:r>
              <a:rPr lang="zh-CN" altLang="en-US"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－智慧革命新引擎</a:t>
            </a:r>
            <a:r>
              <a:rPr lang="en-US" altLang="zh-CN"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 </a:t>
            </a:r>
            <a:endParaRPr lang="zh-CN" altLang="en-US"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endParaRPr>
          </a:p>
        </p:txBody>
      </p:sp>
    </p:spTree>
    <p:extLst>
      <p:ext uri="{BB962C8B-B14F-4D97-AF65-F5344CB8AC3E}">
        <p14:creationId xmlns:p14="http://schemas.microsoft.com/office/powerpoint/2010/main" xmlns="" val="1154426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标题 8">
            <a:extLst>
              <a:ext uri="{FF2B5EF4-FFF2-40B4-BE49-F238E27FC236}">
                <a16:creationId xmlns="" xmlns:a16="http://schemas.microsoft.com/office/drawing/2014/main" id="{50B3CAEB-1189-41DE-A1B2-FB05B3AA2121}"/>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50000"/>
              </a:spcBef>
              <a:spcAft>
                <a:spcPct val="10000"/>
              </a:spcAft>
              <a:defRPr/>
            </a:pPr>
            <a:r>
              <a:rPr lang="zh-CN" altLang="en-US" sz="2000" b="1" dirty="0">
                <a:ln/>
                <a:solidFill>
                  <a:srgbClr val="FFFFFF"/>
                </a:solidFill>
                <a:latin typeface="微软雅黑" pitchFamily="34" charset="-122"/>
                <a:ea typeface="微软雅黑" pitchFamily="34" charset="-122"/>
                <a:sym typeface="微软雅黑" pitchFamily="34" charset="-122"/>
              </a:rPr>
              <a:t>六域链设计理念和建设</a:t>
            </a:r>
            <a:r>
              <a:rPr lang="zh-CN" altLang="en-US" sz="2000" b="1" dirty="0" smtClean="0">
                <a:ln/>
                <a:solidFill>
                  <a:srgbClr val="FFFFFF"/>
                </a:solidFill>
                <a:latin typeface="微软雅黑" pitchFamily="34" charset="-122"/>
                <a:ea typeface="微软雅黑" pitchFamily="34" charset="-122"/>
                <a:sym typeface="微软雅黑" pitchFamily="34" charset="-122"/>
              </a:rPr>
              <a:t>目标</a:t>
            </a:r>
            <a:endParaRPr lang="en-US" altLang="zh-CN" sz="2000" b="1" dirty="0">
              <a:ln/>
              <a:solidFill>
                <a:srgbClr val="FFFFFF"/>
              </a:solidFill>
              <a:latin typeface="微软雅黑" pitchFamily="34" charset="-122"/>
              <a:ea typeface="微软雅黑" pitchFamily="34" charset="-122"/>
              <a:sym typeface="微软雅黑" pitchFamily="34" charset="-122"/>
            </a:endParaRPr>
          </a:p>
        </p:txBody>
      </p:sp>
      <p:sp>
        <p:nvSpPr>
          <p:cNvPr id="129" name="卡片 13">
            <a:extLst>
              <a:ext uri="{FF2B5EF4-FFF2-40B4-BE49-F238E27FC236}">
                <a16:creationId xmlns="" xmlns:a16="http://schemas.microsoft.com/office/drawing/2014/main" id="{4B108434-6C1B-4904-9026-7D6BB387589F}"/>
              </a:ext>
            </a:extLst>
          </p:cNvPr>
          <p:cNvSpPr/>
          <p:nvPr/>
        </p:nvSpPr>
        <p:spPr>
          <a:xfrm>
            <a:off x="1980470" y="1890772"/>
            <a:ext cx="1163988" cy="748278"/>
          </a:xfrm>
          <a:prstGeom prst="flowChartPunchedCard">
            <a:avLst/>
          </a:prstGeom>
          <a:solidFill>
            <a:srgbClr val="2DB2A4"/>
          </a:solidFill>
          <a:ln>
            <a:solidFill>
              <a:srgbClr val="2DB2A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400" dirty="0">
                <a:latin typeface="微软雅黑" panose="020B0503020204020204" pitchFamily="34" charset="-122"/>
                <a:ea typeface="微软雅黑" panose="020B0503020204020204" pitchFamily="34" charset="-122"/>
              </a:rPr>
              <a:t>物联网业务类用户</a:t>
            </a:r>
            <a:endParaRPr kumimoji="1" lang="zh-CN" altLang="en-US" sz="1400" dirty="0">
              <a:latin typeface="微软雅黑" panose="020B0503020204020204" pitchFamily="34" charset="-122"/>
              <a:ea typeface="微软雅黑" panose="020B0503020204020204" pitchFamily="34" charset="-122"/>
            </a:endParaRPr>
          </a:p>
        </p:txBody>
      </p:sp>
      <p:sp>
        <p:nvSpPr>
          <p:cNvPr id="130" name="卡片 28">
            <a:extLst>
              <a:ext uri="{FF2B5EF4-FFF2-40B4-BE49-F238E27FC236}">
                <a16:creationId xmlns="" xmlns:a16="http://schemas.microsoft.com/office/drawing/2014/main" id="{2DE3B471-988E-4076-ABB7-20FD81257699}"/>
              </a:ext>
            </a:extLst>
          </p:cNvPr>
          <p:cNvSpPr/>
          <p:nvPr/>
        </p:nvSpPr>
        <p:spPr>
          <a:xfrm>
            <a:off x="3393884" y="1890772"/>
            <a:ext cx="1163988" cy="748278"/>
          </a:xfrm>
          <a:prstGeom prst="flowChartPunchedCard">
            <a:avLst/>
          </a:prstGeom>
          <a:solidFill>
            <a:srgbClr val="2DB2A4"/>
          </a:solidFill>
          <a:ln>
            <a:solidFill>
              <a:srgbClr val="2DB2A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400" dirty="0">
                <a:latin typeface="微软雅黑" panose="020B0503020204020204" pitchFamily="34" charset="-122"/>
                <a:ea typeface="微软雅黑" panose="020B0503020204020204" pitchFamily="34" charset="-122"/>
              </a:rPr>
              <a:t>物联网</a:t>
            </a:r>
            <a:r>
              <a:rPr lang="zh-CN" altLang="en-US" sz="1400" dirty="0">
                <a:latin typeface="微软雅黑" panose="020B0503020204020204" pitchFamily="34" charset="-122"/>
                <a:ea typeface="微软雅黑" panose="020B0503020204020204" pitchFamily="34" charset="-122"/>
              </a:rPr>
              <a:t>设备</a:t>
            </a:r>
            <a:r>
              <a:rPr lang="zh-CN" altLang="zh-CN" sz="1400" dirty="0">
                <a:latin typeface="微软雅黑" panose="020B0503020204020204" pitchFamily="34" charset="-122"/>
                <a:ea typeface="微软雅黑" panose="020B0503020204020204" pitchFamily="34" charset="-122"/>
              </a:rPr>
              <a:t>类用户</a:t>
            </a:r>
            <a:endParaRPr kumimoji="1" lang="zh-CN" altLang="en-US" sz="1400" dirty="0">
              <a:latin typeface="微软雅黑" panose="020B0503020204020204" pitchFamily="34" charset="-122"/>
              <a:ea typeface="微软雅黑" panose="020B0503020204020204" pitchFamily="34" charset="-122"/>
            </a:endParaRPr>
          </a:p>
        </p:txBody>
      </p:sp>
      <p:sp>
        <p:nvSpPr>
          <p:cNvPr id="131" name="卡片 29">
            <a:extLst>
              <a:ext uri="{FF2B5EF4-FFF2-40B4-BE49-F238E27FC236}">
                <a16:creationId xmlns="" xmlns:a16="http://schemas.microsoft.com/office/drawing/2014/main" id="{B9BBA50F-5168-4633-BEF7-074CC172F356}"/>
              </a:ext>
            </a:extLst>
          </p:cNvPr>
          <p:cNvSpPr/>
          <p:nvPr/>
        </p:nvSpPr>
        <p:spPr>
          <a:xfrm>
            <a:off x="4807298" y="1890772"/>
            <a:ext cx="1163988" cy="748278"/>
          </a:xfrm>
          <a:prstGeom prst="flowChartPunchedCard">
            <a:avLst/>
          </a:prstGeom>
          <a:solidFill>
            <a:srgbClr val="2DB2A4"/>
          </a:solidFill>
          <a:ln>
            <a:solidFill>
              <a:srgbClr val="2DB2A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400" dirty="0">
                <a:latin typeface="微软雅黑" panose="020B0503020204020204" pitchFamily="34" charset="-122"/>
                <a:ea typeface="微软雅黑" panose="020B0503020204020204" pitchFamily="34" charset="-122"/>
              </a:rPr>
              <a:t>物联网</a:t>
            </a:r>
            <a:r>
              <a:rPr lang="zh-CN" altLang="en-US" sz="1400" dirty="0">
                <a:latin typeface="微软雅黑" panose="020B0503020204020204" pitchFamily="34" charset="-122"/>
                <a:ea typeface="微软雅黑" panose="020B0503020204020204" pitchFamily="34" charset="-122"/>
              </a:rPr>
              <a:t>服务平台类</a:t>
            </a:r>
            <a:r>
              <a:rPr lang="zh-CN" altLang="zh-CN" sz="1400" dirty="0">
                <a:latin typeface="微软雅黑" panose="020B0503020204020204" pitchFamily="34" charset="-122"/>
                <a:ea typeface="微软雅黑" panose="020B0503020204020204" pitchFamily="34" charset="-122"/>
              </a:rPr>
              <a:t>用户</a:t>
            </a:r>
            <a:endParaRPr kumimoji="1" lang="zh-CN" altLang="en-US" sz="1400" dirty="0">
              <a:latin typeface="微软雅黑" panose="020B0503020204020204" pitchFamily="34" charset="-122"/>
              <a:ea typeface="微软雅黑" panose="020B0503020204020204" pitchFamily="34" charset="-122"/>
            </a:endParaRPr>
          </a:p>
        </p:txBody>
      </p:sp>
      <p:sp>
        <p:nvSpPr>
          <p:cNvPr id="133" name="卡片 30">
            <a:extLst>
              <a:ext uri="{FF2B5EF4-FFF2-40B4-BE49-F238E27FC236}">
                <a16:creationId xmlns="" xmlns:a16="http://schemas.microsoft.com/office/drawing/2014/main" id="{1E715785-A713-4F4C-B8F2-56599C8B7CD9}"/>
              </a:ext>
            </a:extLst>
          </p:cNvPr>
          <p:cNvSpPr/>
          <p:nvPr/>
        </p:nvSpPr>
        <p:spPr>
          <a:xfrm>
            <a:off x="6220712" y="1890772"/>
            <a:ext cx="1163988" cy="748278"/>
          </a:xfrm>
          <a:prstGeom prst="flowChartPunchedCard">
            <a:avLst/>
          </a:prstGeom>
          <a:solidFill>
            <a:srgbClr val="2DB2A4"/>
          </a:solidFill>
          <a:ln>
            <a:solidFill>
              <a:srgbClr val="2DB2A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400" dirty="0">
                <a:latin typeface="微软雅黑" panose="020B0503020204020204" pitchFamily="34" charset="-122"/>
                <a:ea typeface="微软雅黑" panose="020B0503020204020204" pitchFamily="34" charset="-122"/>
              </a:rPr>
              <a:t>物联</a:t>
            </a:r>
            <a:r>
              <a:rPr lang="zh-CN" altLang="en-US" sz="1400" dirty="0">
                <a:latin typeface="微软雅黑" panose="020B0503020204020204" pitchFamily="34" charset="-122"/>
                <a:ea typeface="微软雅黑" panose="020B0503020204020204" pitchFamily="34" charset="-122"/>
              </a:rPr>
              <a:t>网运维</a:t>
            </a:r>
            <a:r>
              <a:rPr lang="zh-CN" altLang="zh-CN" sz="1400" dirty="0">
                <a:latin typeface="微软雅黑" panose="020B0503020204020204" pitchFamily="34" charset="-122"/>
                <a:ea typeface="微软雅黑" panose="020B0503020204020204" pitchFamily="34" charset="-122"/>
              </a:rPr>
              <a:t>类用户</a:t>
            </a:r>
            <a:endParaRPr kumimoji="1" lang="zh-CN" altLang="en-US" sz="1400" dirty="0">
              <a:latin typeface="微软雅黑" panose="020B0503020204020204" pitchFamily="34" charset="-122"/>
              <a:ea typeface="微软雅黑" panose="020B0503020204020204" pitchFamily="34" charset="-122"/>
            </a:endParaRPr>
          </a:p>
        </p:txBody>
      </p:sp>
      <p:sp>
        <p:nvSpPr>
          <p:cNvPr id="139" name="卡片 34">
            <a:extLst>
              <a:ext uri="{FF2B5EF4-FFF2-40B4-BE49-F238E27FC236}">
                <a16:creationId xmlns="" xmlns:a16="http://schemas.microsoft.com/office/drawing/2014/main" id="{E95B713F-AB7B-48CC-BF79-AA3EE517B0EF}"/>
              </a:ext>
            </a:extLst>
          </p:cNvPr>
          <p:cNvSpPr/>
          <p:nvPr/>
        </p:nvSpPr>
        <p:spPr>
          <a:xfrm>
            <a:off x="7634126" y="1890772"/>
            <a:ext cx="1163988" cy="748278"/>
          </a:xfrm>
          <a:prstGeom prst="flowChartPunchedCard">
            <a:avLst/>
          </a:prstGeom>
          <a:solidFill>
            <a:srgbClr val="2DB2A4"/>
          </a:solidFill>
          <a:ln>
            <a:solidFill>
              <a:srgbClr val="2DB2A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第三方业务合作类用户</a:t>
            </a:r>
          </a:p>
        </p:txBody>
      </p:sp>
      <p:sp>
        <p:nvSpPr>
          <p:cNvPr id="140" name="卡片 35">
            <a:extLst>
              <a:ext uri="{FF2B5EF4-FFF2-40B4-BE49-F238E27FC236}">
                <a16:creationId xmlns="" xmlns:a16="http://schemas.microsoft.com/office/drawing/2014/main" id="{E2F1926C-AEF4-46D2-BB4F-67A0E1F009F8}"/>
              </a:ext>
            </a:extLst>
          </p:cNvPr>
          <p:cNvSpPr/>
          <p:nvPr/>
        </p:nvSpPr>
        <p:spPr>
          <a:xfrm>
            <a:off x="9047542" y="1890772"/>
            <a:ext cx="1163988" cy="748278"/>
          </a:xfrm>
          <a:prstGeom prst="flowChartPunchedCard">
            <a:avLst/>
          </a:prstGeom>
          <a:solidFill>
            <a:srgbClr val="2DB2A4"/>
          </a:solidFill>
          <a:ln>
            <a:solidFill>
              <a:srgbClr val="2DB2A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资产所有者用户</a:t>
            </a:r>
          </a:p>
        </p:txBody>
      </p:sp>
      <p:sp>
        <p:nvSpPr>
          <p:cNvPr id="141" name="矩形 140">
            <a:extLst>
              <a:ext uri="{FF2B5EF4-FFF2-40B4-BE49-F238E27FC236}">
                <a16:creationId xmlns="" xmlns:a16="http://schemas.microsoft.com/office/drawing/2014/main" id="{7997DBD0-45DE-4200-942C-E41E6CBB119B}"/>
              </a:ext>
            </a:extLst>
          </p:cNvPr>
          <p:cNvSpPr/>
          <p:nvPr/>
        </p:nvSpPr>
        <p:spPr>
          <a:xfrm>
            <a:off x="1647902" y="1158673"/>
            <a:ext cx="8896196" cy="1646661"/>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2" name="文本框 141">
            <a:extLst>
              <a:ext uri="{FF2B5EF4-FFF2-40B4-BE49-F238E27FC236}">
                <a16:creationId xmlns="" xmlns:a16="http://schemas.microsoft.com/office/drawing/2014/main" id="{336CAB14-C3D7-430F-84F1-0A914C6A3C7A}"/>
              </a:ext>
            </a:extLst>
          </p:cNvPr>
          <p:cNvSpPr txBox="1"/>
          <p:nvPr/>
        </p:nvSpPr>
        <p:spPr>
          <a:xfrm>
            <a:off x="4407100" y="1349571"/>
            <a:ext cx="3363074" cy="307777"/>
          </a:xfrm>
          <a:prstGeom prst="rect">
            <a:avLst/>
          </a:prstGeom>
          <a:noFill/>
        </p:spPr>
        <p:txBody>
          <a:bodyPr wrap="square" lIns="0" tIns="0" rIns="0" bIns="0" rtlCol="0">
            <a:spAutoFit/>
          </a:bodyPr>
          <a:lstStyle/>
          <a:p>
            <a:r>
              <a:rPr kumimoji="1" lang="zh-CN" altLang="en-US" sz="2000" dirty="0">
                <a:solidFill>
                  <a:srgbClr val="354B5E"/>
                </a:solidFill>
                <a:latin typeface="微软雅黑" pitchFamily="34" charset="-122"/>
                <a:ea typeface="微软雅黑" pitchFamily="34" charset="-122"/>
              </a:rPr>
              <a:t>面向物联网的区块链服务用户</a:t>
            </a:r>
          </a:p>
        </p:txBody>
      </p:sp>
      <p:sp>
        <p:nvSpPr>
          <p:cNvPr id="143" name="矩形 142">
            <a:extLst>
              <a:ext uri="{FF2B5EF4-FFF2-40B4-BE49-F238E27FC236}">
                <a16:creationId xmlns="" xmlns:a16="http://schemas.microsoft.com/office/drawing/2014/main" id="{C4AADCC7-8F8C-4EB7-8310-765BF5CB8DB2}"/>
              </a:ext>
            </a:extLst>
          </p:cNvPr>
          <p:cNvSpPr/>
          <p:nvPr/>
        </p:nvSpPr>
        <p:spPr>
          <a:xfrm>
            <a:off x="1647902" y="3537432"/>
            <a:ext cx="8896196" cy="2911493"/>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4" name="正五边形 16">
            <a:extLst>
              <a:ext uri="{FF2B5EF4-FFF2-40B4-BE49-F238E27FC236}">
                <a16:creationId xmlns="" xmlns:a16="http://schemas.microsoft.com/office/drawing/2014/main" id="{A1DDB43C-203A-4341-A7CB-1B16950AEF8C}"/>
              </a:ext>
            </a:extLst>
          </p:cNvPr>
          <p:cNvSpPr/>
          <p:nvPr/>
        </p:nvSpPr>
        <p:spPr>
          <a:xfrm>
            <a:off x="1980470" y="4360329"/>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数字资产发行</a:t>
            </a:r>
          </a:p>
        </p:txBody>
      </p:sp>
      <p:sp>
        <p:nvSpPr>
          <p:cNvPr id="145" name="正五边形 37">
            <a:extLst>
              <a:ext uri="{FF2B5EF4-FFF2-40B4-BE49-F238E27FC236}">
                <a16:creationId xmlns="" xmlns:a16="http://schemas.microsoft.com/office/drawing/2014/main" id="{C9A862CD-E213-42C0-8331-FB6180FD6A9F}"/>
              </a:ext>
            </a:extLst>
          </p:cNvPr>
          <p:cNvSpPr/>
          <p:nvPr/>
        </p:nvSpPr>
        <p:spPr>
          <a:xfrm>
            <a:off x="3689243" y="4360329"/>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用户信用身份</a:t>
            </a:r>
          </a:p>
        </p:txBody>
      </p:sp>
      <p:sp>
        <p:nvSpPr>
          <p:cNvPr id="146" name="正五边形 38">
            <a:extLst>
              <a:ext uri="{FF2B5EF4-FFF2-40B4-BE49-F238E27FC236}">
                <a16:creationId xmlns="" xmlns:a16="http://schemas.microsoft.com/office/drawing/2014/main" id="{90361803-2910-4954-B337-9054BDAC8023}"/>
              </a:ext>
            </a:extLst>
          </p:cNvPr>
          <p:cNvSpPr/>
          <p:nvPr/>
        </p:nvSpPr>
        <p:spPr>
          <a:xfrm>
            <a:off x="5398016" y="4360329"/>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latin typeface="微软雅黑" panose="020B0503020204020204" pitchFamily="34" charset="-122"/>
                <a:ea typeface="微软雅黑" panose="020B0503020204020204" pitchFamily="34" charset="-122"/>
              </a:rPr>
              <a:t>P2P</a:t>
            </a:r>
            <a:r>
              <a:rPr kumimoji="1" lang="zh-CN" altLang="en-US" sz="1400" dirty="0">
                <a:latin typeface="微软雅黑" panose="020B0503020204020204" pitchFamily="34" charset="-122"/>
                <a:ea typeface="微软雅黑" panose="020B0503020204020204" pitchFamily="34" charset="-122"/>
              </a:rPr>
              <a:t>通信</a:t>
            </a:r>
          </a:p>
        </p:txBody>
      </p:sp>
      <p:sp>
        <p:nvSpPr>
          <p:cNvPr id="150" name="正五边形 39">
            <a:extLst>
              <a:ext uri="{FF2B5EF4-FFF2-40B4-BE49-F238E27FC236}">
                <a16:creationId xmlns="" xmlns:a16="http://schemas.microsoft.com/office/drawing/2014/main" id="{FEBDE43D-5789-483E-9289-84F6AE7206D1}"/>
              </a:ext>
            </a:extLst>
          </p:cNvPr>
          <p:cNvSpPr/>
          <p:nvPr/>
        </p:nvSpPr>
        <p:spPr>
          <a:xfrm>
            <a:off x="7106789" y="4360329"/>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加密算法</a:t>
            </a:r>
          </a:p>
        </p:txBody>
      </p:sp>
      <p:sp>
        <p:nvSpPr>
          <p:cNvPr id="151" name="正五边形 40">
            <a:extLst>
              <a:ext uri="{FF2B5EF4-FFF2-40B4-BE49-F238E27FC236}">
                <a16:creationId xmlns="" xmlns:a16="http://schemas.microsoft.com/office/drawing/2014/main" id="{717C0AA5-C2DA-4B34-9F3E-1EA569C4514A}"/>
              </a:ext>
            </a:extLst>
          </p:cNvPr>
          <p:cNvSpPr/>
          <p:nvPr/>
        </p:nvSpPr>
        <p:spPr>
          <a:xfrm>
            <a:off x="8815561" y="4360329"/>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共识算法</a:t>
            </a:r>
          </a:p>
        </p:txBody>
      </p:sp>
      <p:sp>
        <p:nvSpPr>
          <p:cNvPr id="152" name="正五边形 41">
            <a:extLst>
              <a:ext uri="{FF2B5EF4-FFF2-40B4-BE49-F238E27FC236}">
                <a16:creationId xmlns="" xmlns:a16="http://schemas.microsoft.com/office/drawing/2014/main" id="{5E577930-8D9F-40E1-9FE1-2D3B2E3CBD51}"/>
              </a:ext>
            </a:extLst>
          </p:cNvPr>
          <p:cNvSpPr/>
          <p:nvPr/>
        </p:nvSpPr>
        <p:spPr>
          <a:xfrm>
            <a:off x="3689243" y="5365414"/>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跨链合约模式</a:t>
            </a:r>
          </a:p>
        </p:txBody>
      </p:sp>
      <p:sp>
        <p:nvSpPr>
          <p:cNvPr id="153" name="正五边形 42">
            <a:extLst>
              <a:ext uri="{FF2B5EF4-FFF2-40B4-BE49-F238E27FC236}">
                <a16:creationId xmlns="" xmlns:a16="http://schemas.microsoft.com/office/drawing/2014/main" id="{8DE99A39-B8A5-49F4-92CD-5FBEC81E9B79}"/>
              </a:ext>
            </a:extLst>
          </p:cNvPr>
          <p:cNvSpPr/>
          <p:nvPr/>
        </p:nvSpPr>
        <p:spPr>
          <a:xfrm>
            <a:off x="1980470" y="5365414"/>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智能合约</a:t>
            </a:r>
          </a:p>
        </p:txBody>
      </p:sp>
      <p:sp>
        <p:nvSpPr>
          <p:cNvPr id="158" name="正五边形 43">
            <a:extLst>
              <a:ext uri="{FF2B5EF4-FFF2-40B4-BE49-F238E27FC236}">
                <a16:creationId xmlns="" xmlns:a16="http://schemas.microsoft.com/office/drawing/2014/main" id="{C7C1C54C-8297-4CB2-A174-71718C4848B3}"/>
              </a:ext>
            </a:extLst>
          </p:cNvPr>
          <p:cNvSpPr/>
          <p:nvPr/>
        </p:nvSpPr>
        <p:spPr>
          <a:xfrm>
            <a:off x="5398016" y="5365414"/>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市场化共识激励</a:t>
            </a:r>
          </a:p>
        </p:txBody>
      </p:sp>
      <p:sp>
        <p:nvSpPr>
          <p:cNvPr id="160" name="正五边形 44">
            <a:extLst>
              <a:ext uri="{FF2B5EF4-FFF2-40B4-BE49-F238E27FC236}">
                <a16:creationId xmlns="" xmlns:a16="http://schemas.microsoft.com/office/drawing/2014/main" id="{4C927C9D-609A-4B07-AE6E-484448C075CB}"/>
              </a:ext>
            </a:extLst>
          </p:cNvPr>
          <p:cNvSpPr/>
          <p:nvPr/>
        </p:nvSpPr>
        <p:spPr>
          <a:xfrm>
            <a:off x="7106789" y="5365414"/>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去中心化</a:t>
            </a:r>
            <a:r>
              <a:rPr kumimoji="1" lang="en-US" altLang="zh-CN" sz="1400" dirty="0" err="1">
                <a:latin typeface="微软雅黑" panose="020B0503020204020204" pitchFamily="34" charset="-122"/>
                <a:ea typeface="微软雅黑" panose="020B0503020204020204" pitchFamily="34" charset="-122"/>
              </a:rPr>
              <a:t>DApp</a:t>
            </a:r>
            <a:endParaRPr kumimoji="1" lang="zh-CN" altLang="en-US" sz="1400" dirty="0">
              <a:latin typeface="微软雅黑" panose="020B0503020204020204" pitchFamily="34" charset="-122"/>
              <a:ea typeface="微软雅黑" panose="020B0503020204020204" pitchFamily="34" charset="-122"/>
            </a:endParaRPr>
          </a:p>
        </p:txBody>
      </p:sp>
      <p:sp>
        <p:nvSpPr>
          <p:cNvPr id="161" name="正五边形 45">
            <a:extLst>
              <a:ext uri="{FF2B5EF4-FFF2-40B4-BE49-F238E27FC236}">
                <a16:creationId xmlns="" xmlns:a16="http://schemas.microsoft.com/office/drawing/2014/main" id="{0F991B1C-D687-4932-8E2D-28F8B4480321}"/>
              </a:ext>
            </a:extLst>
          </p:cNvPr>
          <p:cNvSpPr/>
          <p:nvPr/>
        </p:nvSpPr>
        <p:spPr>
          <a:xfrm>
            <a:off x="8815561" y="5365414"/>
            <a:ext cx="1395620" cy="696199"/>
          </a:xfrm>
          <a:prstGeom prst="rect">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微软雅黑" panose="020B0503020204020204" pitchFamily="34" charset="-122"/>
                <a:ea typeface="微软雅黑" panose="020B0503020204020204" pitchFamily="34" charset="-122"/>
              </a:rPr>
              <a:t>新业务快速接入</a:t>
            </a:r>
          </a:p>
        </p:txBody>
      </p:sp>
      <p:sp>
        <p:nvSpPr>
          <p:cNvPr id="164" name="上下箭头 17">
            <a:extLst>
              <a:ext uri="{FF2B5EF4-FFF2-40B4-BE49-F238E27FC236}">
                <a16:creationId xmlns="" xmlns:a16="http://schemas.microsoft.com/office/drawing/2014/main" id="{A2F96752-134D-4800-A78E-41B6F313978A}"/>
              </a:ext>
            </a:extLst>
          </p:cNvPr>
          <p:cNvSpPr/>
          <p:nvPr/>
        </p:nvSpPr>
        <p:spPr>
          <a:xfrm>
            <a:off x="5971287" y="2862440"/>
            <a:ext cx="249426" cy="498852"/>
          </a:xfrm>
          <a:prstGeom prst="upDownArrow">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5" name="文本框 164">
            <a:extLst>
              <a:ext uri="{FF2B5EF4-FFF2-40B4-BE49-F238E27FC236}">
                <a16:creationId xmlns="" xmlns:a16="http://schemas.microsoft.com/office/drawing/2014/main" id="{FA3D2300-7AD4-4BDF-BEDD-8F5555483DDB}"/>
              </a:ext>
            </a:extLst>
          </p:cNvPr>
          <p:cNvSpPr txBox="1"/>
          <p:nvPr/>
        </p:nvSpPr>
        <p:spPr>
          <a:xfrm>
            <a:off x="4356469" y="3794992"/>
            <a:ext cx="3366557" cy="307777"/>
          </a:xfrm>
          <a:prstGeom prst="rect">
            <a:avLst/>
          </a:prstGeom>
          <a:noFill/>
        </p:spPr>
        <p:txBody>
          <a:bodyPr wrap="square" lIns="0" tIns="0" rIns="0" bIns="0" rtlCol="0">
            <a:spAutoFit/>
          </a:bodyPr>
          <a:lstStyle/>
          <a:p>
            <a:r>
              <a:rPr kumimoji="1" lang="zh-CN" altLang="en-US" sz="2000" dirty="0">
                <a:solidFill>
                  <a:srgbClr val="354B5E"/>
                </a:solidFill>
                <a:latin typeface="微软雅黑" pitchFamily="34" charset="-122"/>
                <a:ea typeface="微软雅黑" pitchFamily="34" charset="-122"/>
              </a:rPr>
              <a:t>面向物联网的区块链功能优化</a:t>
            </a:r>
          </a:p>
        </p:txBody>
      </p:sp>
      <p:pic>
        <p:nvPicPr>
          <p:cNvPr id="24" name="图片 23">
            <a:extLst>
              <a:ext uri="{FF2B5EF4-FFF2-40B4-BE49-F238E27FC236}">
                <a16:creationId xmlns:a16="http://schemas.microsoft.com/office/drawing/2014/main" xmlns="" id="{744F6948-912E-4B5D-BB18-6AAE5E6D602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6731" y="229545"/>
            <a:ext cx="324812" cy="386961"/>
          </a:xfrm>
          <a:prstGeom prst="rect">
            <a:avLst/>
          </a:prstGeom>
        </p:spPr>
      </p:pic>
    </p:spTree>
    <p:extLst>
      <p:ext uri="{BB962C8B-B14F-4D97-AF65-F5344CB8AC3E}">
        <p14:creationId xmlns:p14="http://schemas.microsoft.com/office/powerpoint/2010/main" xmlns="" val="1664654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p:cNvSpPr txBox="1"/>
          <p:nvPr/>
        </p:nvSpPr>
        <p:spPr>
          <a:xfrm>
            <a:off x="74130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anose="020B0503020204020204" pitchFamily="34" charset="-122"/>
                <a:ea typeface="微软雅黑" panose="020B0503020204020204" pitchFamily="34" charset="-122"/>
              </a:rPr>
              <a:t>六域链的架构与技术</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总体架构</a:t>
            </a:r>
          </a:p>
        </p:txBody>
      </p:sp>
      <p:sp>
        <p:nvSpPr>
          <p:cNvPr id="100" name="文本框 99"/>
          <p:cNvSpPr txBox="1"/>
          <p:nvPr/>
        </p:nvSpPr>
        <p:spPr>
          <a:xfrm>
            <a:off x="406281" y="1250255"/>
            <a:ext cx="11397792" cy="2246769"/>
          </a:xfrm>
          <a:prstGeom prst="rect">
            <a:avLst/>
          </a:prstGeom>
          <a:noFill/>
          <a:ln w="9525">
            <a:noFill/>
          </a:ln>
        </p:spPr>
        <p:txBody>
          <a:bodyPr wrap="square">
            <a:spAutoFit/>
          </a:bodyPr>
          <a:lstStyle/>
          <a:p>
            <a:pPr indent="457200"/>
            <a:r>
              <a:rPr lang="zh-CN" altLang="en-US" sz="2000" dirty="0">
                <a:latin typeface="微软雅黑" panose="020B0503020204020204" pitchFamily="34" charset="-122"/>
                <a:ea typeface="微软雅黑" panose="020B0503020204020204" pitchFamily="34" charset="-122"/>
                <a:cs typeface="宋体" panose="02010600030101010101" pitchFamily="2" charset="-122"/>
              </a:rPr>
              <a:t>基于“六域模型”构建的物联网体系，为六域链“SDChain”对用户做了有效的分类，主要包括使用者（个人、企业、政府）、资产所有者、物联网运营服务商、物联网设备、产业链上不同经营主体（设备供应商、在线电商、金融机构、物流企业等）</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等。</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a:p>
            <a:pPr indent="457200"/>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根据</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上述用户特点以及区块链业务特点，对六域链底层进行模块化拆分，达到应对多维度、多角色的安全防护、隐私保密、价值数据接入和交易，尤其</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是SDChain为</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物联网监控设备建立公钥机制，使他们之间安全可信通信、数据流转授权等，提供了强有力的底层保障。让每一个物联网设备，均变为去中心化或者分布式多中心化的区块链物联网设备</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en-US" sz="2000"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5" name="图片 4">
            <a:extLst>
              <a:ext uri="{FF2B5EF4-FFF2-40B4-BE49-F238E27FC236}">
                <a16:creationId xmlns:a16="http://schemas.microsoft.com/office/drawing/2014/main" xmlns="" id="{744F6948-912E-4B5D-BB18-6AAE5E6D602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grpSp>
        <p:nvGrpSpPr>
          <p:cNvPr id="14" name="组合 13"/>
          <p:cNvGrpSpPr/>
          <p:nvPr/>
        </p:nvGrpSpPr>
        <p:grpSpPr>
          <a:xfrm>
            <a:off x="0" y="3906690"/>
            <a:ext cx="12192000" cy="2355161"/>
            <a:chOff x="0" y="3680659"/>
            <a:chExt cx="12192000" cy="2355161"/>
          </a:xfrm>
        </p:grpSpPr>
        <p:sp>
          <p:nvSpPr>
            <p:cNvPr id="2" name="文本框 1"/>
            <p:cNvSpPr txBox="1"/>
            <p:nvPr/>
          </p:nvSpPr>
          <p:spPr>
            <a:xfrm>
              <a:off x="2189702" y="4322699"/>
              <a:ext cx="3012363" cy="338554"/>
            </a:xfrm>
            <a:prstGeom prst="rect">
              <a:avLst/>
            </a:prstGeom>
            <a:solidFill>
              <a:schemeClr val="accent1">
                <a:lumMod val="75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用户功能   业务功能   管理功能</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89702" y="4780073"/>
              <a:ext cx="3012363" cy="338554"/>
            </a:xfrm>
            <a:prstGeom prst="rect">
              <a:avLst/>
            </a:prstGeom>
            <a:solidFill>
              <a:schemeClr val="tx2">
                <a:lumMod val="60000"/>
                <a:lumOff val="40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接入管理   节点管理   账本管理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0" y="5237447"/>
              <a:ext cx="5202065" cy="338554"/>
            </a:xfrm>
            <a:prstGeom prst="rect">
              <a:avLst/>
            </a:prstGeom>
            <a:solidFill>
              <a:schemeClr val="tx2">
                <a:lumMod val="40000"/>
                <a:lumOff val="60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共识   账本记录   智能合约   加密   数字签名   时序服务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417328" y="5694821"/>
              <a:ext cx="2784737" cy="338554"/>
            </a:xfrm>
            <a:prstGeom prst="rect">
              <a:avLst/>
            </a:prstGeom>
            <a:solidFill>
              <a:schemeClr val="bg2">
                <a:lumMod val="75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存储   通信   计算   对等网络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50235" y="4325144"/>
              <a:ext cx="3150221" cy="338554"/>
            </a:xfrm>
            <a:prstGeom prst="rect">
              <a:avLst/>
            </a:prstGeom>
            <a:solidFill>
              <a:schemeClr val="accent1">
                <a:lumMod val="75000"/>
              </a:schemeClr>
            </a:solid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IDE   SDK   </a:t>
              </a:r>
              <a:r>
                <a:rPr lang="zh-CN" altLang="en-US" sz="1600" b="1" dirty="0" smtClean="0">
                  <a:solidFill>
                    <a:schemeClr val="bg1"/>
                  </a:solidFill>
                  <a:latin typeface="微软雅黑" panose="020B0503020204020204" pitchFamily="34" charset="-122"/>
                  <a:ea typeface="微软雅黑" panose="020B0503020204020204" pitchFamily="34" charset="-122"/>
                </a:rPr>
                <a:t>测试管理   构建管理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150235" y="4782518"/>
              <a:ext cx="5041765" cy="338554"/>
            </a:xfrm>
            <a:prstGeom prst="rect">
              <a:avLst/>
            </a:prstGeom>
            <a:solidFill>
              <a:schemeClr val="tx2">
                <a:lumMod val="60000"/>
                <a:lumOff val="40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策略管理   异常和问题管理   交付管理   跨链服务管理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150235" y="5239892"/>
              <a:ext cx="4653838" cy="338554"/>
            </a:xfrm>
            <a:prstGeom prst="rect">
              <a:avLst/>
            </a:prstGeom>
            <a:solidFill>
              <a:schemeClr val="tx2">
                <a:lumMod val="40000"/>
                <a:lumOff val="60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认证和身份管理   授权和安全策略管理   隐私保护</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643396" y="5697266"/>
              <a:ext cx="2008883" cy="338554"/>
            </a:xfrm>
            <a:prstGeom prst="rect">
              <a:avLst/>
            </a:prstGeom>
            <a:solidFill>
              <a:schemeClr val="bg2">
                <a:lumMod val="75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监管支持   审计实现</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84258" y="4322699"/>
              <a:ext cx="800219" cy="338554"/>
            </a:xfrm>
            <a:prstGeom prst="rect">
              <a:avLst/>
            </a:prstGeom>
            <a:solidFill>
              <a:schemeClr val="accent1">
                <a:lumMod val="75000"/>
              </a:schemeClr>
            </a:solid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用户层</a:t>
              </a:r>
            </a:p>
          </p:txBody>
        </p:sp>
        <p:sp>
          <p:nvSpPr>
            <p:cNvPr id="15" name="文本框 14"/>
            <p:cNvSpPr txBox="1"/>
            <p:nvPr/>
          </p:nvSpPr>
          <p:spPr>
            <a:xfrm>
              <a:off x="6350017" y="4325144"/>
              <a:ext cx="716863" cy="338554"/>
            </a:xfrm>
            <a:prstGeom prst="rect">
              <a:avLst/>
            </a:prstGeom>
            <a:solidFill>
              <a:schemeClr val="accent1">
                <a:lumMod val="75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开  发</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284258" y="4780073"/>
              <a:ext cx="800219" cy="338554"/>
            </a:xfrm>
            <a:prstGeom prst="rect">
              <a:avLst/>
            </a:prstGeom>
            <a:solidFill>
              <a:schemeClr val="tx2">
                <a:lumMod val="60000"/>
                <a:lumOff val="40000"/>
              </a:schemeClr>
            </a:solid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服务</a:t>
              </a:r>
              <a:r>
                <a:rPr lang="zh-CN" altLang="en-US" sz="1600" b="1" dirty="0" smtClean="0">
                  <a:solidFill>
                    <a:schemeClr val="bg1"/>
                  </a:solidFill>
                  <a:latin typeface="微软雅黑" panose="020B0503020204020204" pitchFamily="34" charset="-122"/>
                  <a:ea typeface="微软雅黑" panose="020B0503020204020204" pitchFamily="34" charset="-122"/>
                </a:rPr>
                <a:t>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350017" y="4782518"/>
              <a:ext cx="716863" cy="338554"/>
            </a:xfrm>
            <a:prstGeom prst="rect">
              <a:avLst/>
            </a:prstGeom>
            <a:solidFill>
              <a:schemeClr val="tx2">
                <a:lumMod val="60000"/>
                <a:lumOff val="40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运  营</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284258" y="5237447"/>
              <a:ext cx="800219" cy="338554"/>
            </a:xfrm>
            <a:prstGeom prst="rect">
              <a:avLst/>
            </a:prstGeom>
            <a:solidFill>
              <a:schemeClr val="tx2">
                <a:lumMod val="40000"/>
                <a:lumOff val="60000"/>
              </a:schemeClr>
            </a:solid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核心</a:t>
              </a:r>
              <a:r>
                <a:rPr lang="zh-CN" altLang="en-US" sz="1600" b="1" dirty="0" smtClean="0">
                  <a:solidFill>
                    <a:schemeClr val="bg1"/>
                  </a:solidFill>
                  <a:latin typeface="微软雅黑" panose="020B0503020204020204" pitchFamily="34" charset="-122"/>
                  <a:ea typeface="微软雅黑" panose="020B0503020204020204" pitchFamily="34" charset="-122"/>
                </a:rPr>
                <a:t>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350017" y="5239892"/>
              <a:ext cx="716863" cy="338554"/>
            </a:xfrm>
            <a:prstGeom prst="rect">
              <a:avLst/>
            </a:prstGeom>
            <a:solidFill>
              <a:schemeClr val="tx2">
                <a:lumMod val="40000"/>
                <a:lumOff val="60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安  全</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284258" y="5694821"/>
              <a:ext cx="800219" cy="338554"/>
            </a:xfrm>
            <a:prstGeom prst="rect">
              <a:avLst/>
            </a:prstGeom>
            <a:solidFill>
              <a:schemeClr val="bg2">
                <a:lumMod val="75000"/>
              </a:schemeClr>
            </a:solid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基础</a:t>
              </a:r>
              <a:r>
                <a:rPr lang="zh-CN" altLang="en-US" sz="1600" b="1" dirty="0" smtClean="0">
                  <a:solidFill>
                    <a:schemeClr val="bg1"/>
                  </a:solidFill>
                  <a:latin typeface="微软雅黑" panose="020B0503020204020204" pitchFamily="34" charset="-122"/>
                  <a:ea typeface="微软雅黑" panose="020B0503020204020204" pitchFamily="34" charset="-122"/>
                </a:rPr>
                <a:t>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350017" y="5697266"/>
              <a:ext cx="1210588" cy="338554"/>
            </a:xfrm>
            <a:prstGeom prst="rect">
              <a:avLst/>
            </a:prstGeom>
            <a:solidFill>
              <a:schemeClr val="bg2">
                <a:lumMod val="75000"/>
              </a:schemeClr>
            </a:solid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监管和审计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658781" y="3680659"/>
              <a:ext cx="3140603" cy="523220"/>
            </a:xfrm>
            <a:prstGeom prst="rect">
              <a:avLst/>
            </a:prstGeom>
            <a:noFill/>
          </p:spPr>
          <p:txBody>
            <a:bodyPr wrap="none" rtlCol="0">
              <a:spAutoFit/>
            </a:bodyPr>
            <a:lstStyle/>
            <a:p>
              <a:r>
                <a:rPr lang="en-US" altLang="zh-CN" sz="2800" b="1" dirty="0" err="1" smtClean="0">
                  <a:solidFill>
                    <a:schemeClr val="accent5">
                      <a:lumMod val="75000"/>
                    </a:schemeClr>
                  </a:solidFill>
                  <a:latin typeface="微软雅黑" panose="020B0503020204020204" pitchFamily="34" charset="-122"/>
                  <a:ea typeface="微软雅黑" panose="020B0503020204020204" pitchFamily="34" charset="-122"/>
                </a:rPr>
                <a:t>SDChain</a:t>
              </a: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rPr>
                <a:t>跨层功能</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93059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p:cNvSpPr txBox="1"/>
          <p:nvPr/>
        </p:nvSpPr>
        <p:spPr>
          <a:xfrm>
            <a:off x="74130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anose="020B0503020204020204" pitchFamily="34" charset="-122"/>
                <a:ea typeface="微软雅黑" panose="020B0503020204020204" pitchFamily="34" charset="-122"/>
              </a:rPr>
              <a:t>六域链的架构与技术</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共识算法</a:t>
            </a:r>
          </a:p>
        </p:txBody>
      </p:sp>
      <p:sp>
        <p:nvSpPr>
          <p:cNvPr id="100" name="文本框 99"/>
          <p:cNvSpPr txBox="1"/>
          <p:nvPr/>
        </p:nvSpPr>
        <p:spPr>
          <a:xfrm>
            <a:off x="813773" y="3940473"/>
            <a:ext cx="10370662" cy="2400657"/>
          </a:xfrm>
          <a:prstGeom prst="rect">
            <a:avLst/>
          </a:prstGeom>
          <a:noFill/>
          <a:ln w="9525">
            <a:noFill/>
          </a:ln>
        </p:spPr>
        <p:txBody>
          <a:bodyPr wrap="square">
            <a:spAutoFit/>
          </a:bodyPr>
          <a:lstStyle/>
          <a:p>
            <a:pPr indent="468000">
              <a:lnSpc>
                <a:spcPct val="150000"/>
              </a:lnSpc>
            </a:pP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共识机制是分布式账本为了保障所存储信息的准确性与一致性而设计的一套机制，主要由业务与性能的要求决定。物联网是一个综合及复杂的异构系统，物联网设备涉及的行业广、业务密，而通讯协议也多种多样，所以对底层区块链的安全和性能要求</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高。</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a:p>
            <a:pPr indent="468000">
              <a:lnSpc>
                <a:spcPct val="150000"/>
              </a:lnSpc>
            </a:pPr>
            <a:r>
              <a:rPr lang="zh-CN" altLang="en-US" sz="2000"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六域链</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针对上述特点，开创性地提出了 </a:t>
            </a:r>
            <a:r>
              <a:rPr lang="zh-CN" altLang="en-US" sz="2000"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SDFT 算法</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，借鉴</a:t>
            </a:r>
            <a:r>
              <a:rPr lang="zh-CN" altLang="en-US" sz="2000"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融合了高一致性的 RAFT 以及高并发的 </a:t>
            </a:r>
            <a:r>
              <a:rPr lang="en-US" altLang="zh-CN" sz="2000"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PB</a:t>
            </a:r>
            <a:r>
              <a:rPr lang="zh-CN" altLang="en-US" sz="2000"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FT</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，同时解决了速度、安全性、高性能以及信任问题。 </a:t>
            </a:r>
            <a:endParaRPr lang="zh-CN" altLang="en-US" sz="1400" dirty="0">
              <a:latin typeface="微软雅黑" panose="020B0503020204020204" pitchFamily="34" charset="-122"/>
              <a:ea typeface="微软雅黑" panose="020B0503020204020204" pitchFamily="34" charset="-122"/>
              <a:cs typeface="Times New Roman" panose="02020603050405020304" charset="0"/>
            </a:endParaRPr>
          </a:p>
        </p:txBody>
      </p:sp>
      <p:graphicFrame>
        <p:nvGraphicFramePr>
          <p:cNvPr id="6" name="表格 5"/>
          <p:cNvGraphicFramePr>
            <a:graphicFrameLocks noGrp="1"/>
          </p:cNvGraphicFramePr>
          <p:nvPr>
            <p:extLst>
              <p:ext uri="{D42A27DB-BD31-4B8C-83A1-F6EECF244321}">
                <p14:modId xmlns:p14="http://schemas.microsoft.com/office/powerpoint/2010/main" xmlns="" val="1268993149"/>
              </p:ext>
            </p:extLst>
          </p:nvPr>
        </p:nvGraphicFramePr>
        <p:xfrm>
          <a:off x="1844501" y="1494347"/>
          <a:ext cx="8309205" cy="2160000"/>
        </p:xfrm>
        <a:graphic>
          <a:graphicData uri="http://schemas.openxmlformats.org/drawingml/2006/table">
            <a:tbl>
              <a:tblPr firstRow="1" bandRow="1">
                <a:tableStyleId>{5C22544A-7EE6-4342-B048-85BDC9FD1C3A}</a:tableStyleId>
              </a:tblPr>
              <a:tblGrid>
                <a:gridCol w="2769735"/>
                <a:gridCol w="2769735"/>
                <a:gridCol w="2769735"/>
              </a:tblGrid>
              <a:tr h="540000">
                <a:tc>
                  <a:txBody>
                    <a:bodyPr/>
                    <a:lstStyle/>
                    <a:p>
                      <a:pPr indent="0" algn="ctr">
                        <a:buNone/>
                      </a:pPr>
                      <a:r>
                        <a:rPr lang="zh-CN" altLang="en-US" sz="2000" dirty="0">
                          <a:latin typeface="微软雅黑" panose="020B0503020204020204" pitchFamily="34" charset="-122"/>
                          <a:ea typeface="微软雅黑" panose="020B0503020204020204" pitchFamily="34" charset="-122"/>
                        </a:rPr>
                        <a:t>区块链平台</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zh-CN" altLang="en-US" sz="2000" dirty="0">
                          <a:latin typeface="微软雅黑" panose="020B0503020204020204" pitchFamily="34" charset="-122"/>
                          <a:ea typeface="微软雅黑" panose="020B0503020204020204" pitchFamily="34" charset="-122"/>
                        </a:rPr>
                        <a:t>共识算法</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zh-CN" altLang="en-US" sz="2000" dirty="0">
                          <a:latin typeface="微软雅黑" panose="020B0503020204020204" pitchFamily="34" charset="-122"/>
                          <a:ea typeface="微软雅黑" panose="020B0503020204020204" pitchFamily="34" charset="-122"/>
                        </a:rPr>
                        <a:t>交易确认时间</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0" algn="ctr">
                        <a:buNone/>
                      </a:pPr>
                      <a:r>
                        <a:rPr lang="zh-CN" altLang="en-US" sz="2000" dirty="0">
                          <a:latin typeface="微软雅黑" panose="020B0503020204020204" pitchFamily="34" charset="-122"/>
                          <a:ea typeface="微软雅黑" panose="020B0503020204020204" pitchFamily="34" charset="-122"/>
                        </a:rPr>
                        <a:t>比特币</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en-US" altLang="zh-CN" sz="2000" dirty="0">
                          <a:latin typeface="微软雅黑" panose="020B0503020204020204" pitchFamily="34" charset="-122"/>
                          <a:ea typeface="微软雅黑" panose="020B0503020204020204" pitchFamily="34" charset="-122"/>
                        </a:rPr>
                        <a:t>POW</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en-US" altLang="zh-CN" sz="2000" dirty="0">
                          <a:latin typeface="微软雅黑" panose="020B0503020204020204" pitchFamily="34" charset="-122"/>
                          <a:ea typeface="微软雅黑" panose="020B0503020204020204" pitchFamily="34" charset="-122"/>
                        </a:rPr>
                        <a:t>60 </a:t>
                      </a:r>
                      <a:r>
                        <a:rPr lang="zh-CN" altLang="en-US" sz="2000" dirty="0">
                          <a:latin typeface="微软雅黑" panose="020B0503020204020204" pitchFamily="34" charset="-122"/>
                          <a:ea typeface="微软雅黑" panose="020B0503020204020204" pitchFamily="34" charset="-122"/>
                        </a:rPr>
                        <a:t>分钟</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0" algn="ctr">
                        <a:buNone/>
                      </a:pPr>
                      <a:r>
                        <a:rPr lang="zh-CN" altLang="en-US" sz="2000" dirty="0">
                          <a:latin typeface="微软雅黑" panose="020B0503020204020204" pitchFamily="34" charset="-122"/>
                          <a:ea typeface="微软雅黑" panose="020B0503020204020204" pitchFamily="34" charset="-122"/>
                        </a:rPr>
                        <a:t>以太坊</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en-US" altLang="zh-CN" sz="2000" dirty="0">
                          <a:latin typeface="微软雅黑" panose="020B0503020204020204" pitchFamily="34" charset="-122"/>
                          <a:ea typeface="微软雅黑" panose="020B0503020204020204" pitchFamily="34" charset="-122"/>
                        </a:rPr>
                        <a:t>POS</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en-US" altLang="zh-CN" sz="2000" dirty="0">
                          <a:latin typeface="微软雅黑" panose="020B0503020204020204" pitchFamily="34" charset="-122"/>
                          <a:ea typeface="微软雅黑" panose="020B0503020204020204" pitchFamily="34" charset="-122"/>
                        </a:rPr>
                        <a:t>17 </a:t>
                      </a:r>
                      <a:r>
                        <a:rPr lang="zh-CN" altLang="en-US" sz="2000" dirty="0">
                          <a:latin typeface="微软雅黑" panose="020B0503020204020204" pitchFamily="34" charset="-122"/>
                          <a:ea typeface="微软雅黑" panose="020B0503020204020204" pitchFamily="34" charset="-122"/>
                        </a:rPr>
                        <a:t>秒</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000">
                <a:tc>
                  <a:txBody>
                    <a:bodyPr/>
                    <a:lstStyle/>
                    <a:p>
                      <a:pPr indent="0" algn="ctr">
                        <a:buNone/>
                      </a:pPr>
                      <a:r>
                        <a:rPr lang="zh-CN" altLang="en-US" sz="2000" b="1" dirty="0">
                          <a:latin typeface="微软雅黑" panose="020B0503020204020204" pitchFamily="34" charset="-122"/>
                          <a:ea typeface="微软雅黑" panose="020B0503020204020204" pitchFamily="34" charset="-122"/>
                        </a:rPr>
                        <a:t>六域链</a:t>
                      </a:r>
                      <a:endParaRPr lang="zh-CN" altLang="en-US" sz="2000" b="1" dirty="0">
                        <a:latin typeface="微软雅黑" panose="020B0503020204020204" pitchFamily="34" charset="-122"/>
                        <a:ea typeface="微软雅黑" panose="020B0503020204020204" pitchFamily="34" charset="-122"/>
                        <a:cs typeface="宋体" panose="02010600030101010101" pitchFamily="2" charset="-122"/>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en-US" altLang="zh-CN" sz="2000" b="1" dirty="0">
                          <a:latin typeface="微软雅黑" panose="020B0503020204020204" pitchFamily="34" charset="-122"/>
                          <a:ea typeface="微软雅黑" panose="020B0503020204020204" pitchFamily="34" charset="-122"/>
                        </a:rPr>
                        <a:t>SDFT</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ctr">
                        <a:buNone/>
                      </a:pPr>
                      <a:r>
                        <a:rPr lang="en-US" altLang="zh-CN" sz="2000" b="1" dirty="0">
                          <a:solidFill>
                            <a:srgbClr val="FF0000"/>
                          </a:solidFill>
                          <a:latin typeface="微软雅黑" panose="020B0503020204020204" pitchFamily="34" charset="-122"/>
                          <a:ea typeface="微软雅黑" panose="020B0503020204020204" pitchFamily="34" charset="-122"/>
                        </a:rPr>
                        <a:t>5~10 </a:t>
                      </a:r>
                      <a:r>
                        <a:rPr lang="zh-CN" altLang="en-US" sz="2000" b="1" dirty="0">
                          <a:solidFill>
                            <a:srgbClr val="FF0000"/>
                          </a:solidFill>
                          <a:latin typeface="微软雅黑" panose="020B0503020204020204" pitchFamily="34" charset="-122"/>
                          <a:ea typeface="微软雅黑" panose="020B0503020204020204" pitchFamily="34" charset="-122"/>
                        </a:rPr>
                        <a:t>秒</a:t>
                      </a:r>
                      <a:endParaRPr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txBody>
                  <a:tcPr marL="0" marR="0" marT="0" marB="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 name="图片 8">
            <a:extLst>
              <a:ext uri="{FF2B5EF4-FFF2-40B4-BE49-F238E27FC236}">
                <a16:creationId xmlns:a16="http://schemas.microsoft.com/office/drawing/2014/main" xmlns="" id="{744F6948-912E-4B5D-BB18-6AAE5E6D60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spTree>
    <p:extLst>
      <p:ext uri="{BB962C8B-B14F-4D97-AF65-F5344CB8AC3E}">
        <p14:creationId xmlns:p14="http://schemas.microsoft.com/office/powerpoint/2010/main" xmlns="" val="69922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p:cNvSpPr txBox="1"/>
          <p:nvPr/>
        </p:nvSpPr>
        <p:spPr>
          <a:xfrm>
            <a:off x="74130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anose="020B0503020204020204" pitchFamily="34" charset="-122"/>
                <a:ea typeface="微软雅黑" panose="020B0503020204020204" pitchFamily="34" charset="-122"/>
              </a:rPr>
              <a:t>六域链的架构与技术</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跨链合约模式</a:t>
            </a:r>
          </a:p>
        </p:txBody>
      </p:sp>
      <p:sp>
        <p:nvSpPr>
          <p:cNvPr id="100" name="文本框 99"/>
          <p:cNvSpPr txBox="1"/>
          <p:nvPr/>
        </p:nvSpPr>
        <p:spPr>
          <a:xfrm>
            <a:off x="513870" y="1077671"/>
            <a:ext cx="11233630" cy="1631216"/>
          </a:xfrm>
          <a:prstGeom prst="rect">
            <a:avLst/>
          </a:prstGeom>
          <a:noFill/>
          <a:ln w="9525">
            <a:noFill/>
          </a:ln>
        </p:spPr>
        <p:txBody>
          <a:bodyPr wrap="square">
            <a:spAutoFit/>
          </a:bodyPr>
          <a:lstStyle/>
          <a:p>
            <a:pPr indent="457200" algn="just"/>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区块链技术对于物联网中轻</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量化参与者（如物联网设备）和计算密集型参与者（如物联网平台）</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都有价值需求，</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且这两者无论业务特性或者数量规模，存在着极大的不平衡</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性，现有</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区块链系统存在着诸如难以尝试不同类新想法、难以升级、区块链系统之间不相容、用户群分裂等等问题</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a:p>
            <a:pPr indent="457200" algn="just"/>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所以</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为了解决这一系列的问题，六域链提出了用</a:t>
            </a:r>
            <a:r>
              <a:rPr lang="zh-CN" altLang="en-US" sz="2000" b="1"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分层的共识堆栈技术</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来解决，即</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SDCC (SD cross-chain)SDCC </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从</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SDC </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中孵化出来，它是区块链中的</a:t>
            </a:r>
            <a:r>
              <a:rPr lang="zh-CN" altLang="en-US" sz="2000" b="1" dirty="0">
                <a:solidFill>
                  <a:srgbClr val="016DB8"/>
                </a:solidFill>
                <a:latin typeface="微软雅黑" panose="020B0503020204020204" pitchFamily="34" charset="-122"/>
                <a:ea typeface="微软雅黑" panose="020B0503020204020204" pitchFamily="34" charset="-122"/>
                <a:cs typeface="宋体" panose="02010600030101010101" pitchFamily="2" charset="-122"/>
              </a:rPr>
              <a:t>跨链合约</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模块</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a:t>
            </a:r>
            <a:endParaRPr lang="zh-CN" altLang="en-US" sz="1600" dirty="0">
              <a:latin typeface="微软雅黑" panose="020B0503020204020204" pitchFamily="34" charset="-122"/>
              <a:ea typeface="微软雅黑" panose="020B0503020204020204" pitchFamily="34" charset="-122"/>
              <a:cs typeface="Times New Roman" panose="02020603050405020304" charset="0"/>
            </a:endParaRPr>
          </a:p>
        </p:txBody>
      </p:sp>
      <p:pic>
        <p:nvPicPr>
          <p:cNvPr id="6" name="图片 5">
            <a:extLst>
              <a:ext uri="{FF2B5EF4-FFF2-40B4-BE49-F238E27FC236}">
                <a16:creationId xmlns:a16="http://schemas.microsoft.com/office/drawing/2014/main" xmlns="" id="{744F6948-912E-4B5D-BB18-6AAE5E6D60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0974" y="229545"/>
            <a:ext cx="324812" cy="386961"/>
          </a:xfrm>
          <a:prstGeom prst="rect">
            <a:avLst/>
          </a:prstGeom>
        </p:spPr>
      </p:pic>
      <p:grpSp>
        <p:nvGrpSpPr>
          <p:cNvPr id="58" name="组合 57"/>
          <p:cNvGrpSpPr/>
          <p:nvPr/>
        </p:nvGrpSpPr>
        <p:grpSpPr>
          <a:xfrm>
            <a:off x="2937388" y="2755309"/>
            <a:ext cx="5953788" cy="3422319"/>
            <a:chOff x="1431250" y="2612390"/>
            <a:chExt cx="5953788" cy="3422319"/>
          </a:xfrm>
        </p:grpSpPr>
        <p:sp>
          <p:nvSpPr>
            <p:cNvPr id="4" name="流程图: 联系 3"/>
            <p:cNvSpPr/>
            <p:nvPr/>
          </p:nvSpPr>
          <p:spPr>
            <a:xfrm>
              <a:off x="5171740" y="3121176"/>
              <a:ext cx="540000" cy="54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t>SD</a:t>
              </a:r>
            </a:p>
            <a:p>
              <a:pPr algn="ctr"/>
              <a:r>
                <a:rPr lang="en-US" altLang="zh-CN" sz="1200" b="1" dirty="0" smtClean="0"/>
                <a:t>CC</a:t>
              </a:r>
              <a:endParaRPr lang="zh-CN" altLang="en-US" sz="1200" b="1" dirty="0"/>
            </a:p>
          </p:txBody>
        </p:sp>
        <p:sp>
          <p:nvSpPr>
            <p:cNvPr id="9" name="流程图: 联系 8"/>
            <p:cNvSpPr/>
            <p:nvPr/>
          </p:nvSpPr>
          <p:spPr>
            <a:xfrm>
              <a:off x="5171740" y="4237501"/>
              <a:ext cx="540000" cy="54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t>SD</a:t>
              </a:r>
            </a:p>
            <a:p>
              <a:pPr algn="ctr"/>
              <a:r>
                <a:rPr lang="en-US" altLang="zh-CN" sz="1200" b="1" dirty="0" smtClean="0"/>
                <a:t>CC</a:t>
              </a:r>
              <a:endParaRPr lang="zh-CN" altLang="en-US" sz="1200" b="1" dirty="0"/>
            </a:p>
          </p:txBody>
        </p:sp>
        <p:sp>
          <p:nvSpPr>
            <p:cNvPr id="7" name="流程图: 过程 6"/>
            <p:cNvSpPr/>
            <p:nvPr/>
          </p:nvSpPr>
          <p:spPr>
            <a:xfrm>
              <a:off x="4837917" y="5602709"/>
              <a:ext cx="1197864" cy="43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SDFT</a:t>
              </a:r>
              <a:r>
                <a:rPr lang="zh-CN" altLang="en-US" b="1" dirty="0" smtClean="0"/>
                <a:t>共识</a:t>
              </a:r>
              <a:endParaRPr lang="zh-CN" altLang="en-US" b="1" dirty="0"/>
            </a:p>
          </p:txBody>
        </p:sp>
        <p:sp>
          <p:nvSpPr>
            <p:cNvPr id="11" name="流程图: 过程 10"/>
            <p:cNvSpPr/>
            <p:nvPr/>
          </p:nvSpPr>
          <p:spPr>
            <a:xfrm>
              <a:off x="1431250" y="3175503"/>
              <a:ext cx="3068148" cy="43134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跨链合约调用</a:t>
              </a:r>
              <a:r>
                <a:rPr lang="en-US" altLang="zh-CN" dirty="0" smtClean="0">
                  <a:solidFill>
                    <a:sysClr val="windowText" lastClr="000000"/>
                  </a:solidFill>
                </a:rPr>
                <a:t>/</a:t>
              </a:r>
              <a:r>
                <a:rPr lang="zh-CN" altLang="en-US" dirty="0" smtClean="0">
                  <a:solidFill>
                    <a:sysClr val="windowText" lastClr="000000"/>
                  </a:solidFill>
                </a:rPr>
                <a:t>子区块链请求</a:t>
              </a:r>
              <a:endParaRPr lang="zh-CN" altLang="en-US" dirty="0">
                <a:solidFill>
                  <a:sysClr val="windowText" lastClr="000000"/>
                </a:solidFill>
              </a:endParaRPr>
            </a:p>
          </p:txBody>
        </p:sp>
        <p:sp>
          <p:nvSpPr>
            <p:cNvPr id="12" name="流程图: 过程 11"/>
            <p:cNvSpPr/>
            <p:nvPr/>
          </p:nvSpPr>
          <p:spPr>
            <a:xfrm>
              <a:off x="6665038" y="2970911"/>
              <a:ext cx="720000" cy="18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过程 12"/>
            <p:cNvSpPr/>
            <p:nvPr/>
          </p:nvSpPr>
          <p:spPr>
            <a:xfrm>
              <a:off x="6665038" y="3466347"/>
              <a:ext cx="720000" cy="18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流程图: 过程 13"/>
            <p:cNvSpPr/>
            <p:nvPr/>
          </p:nvSpPr>
          <p:spPr>
            <a:xfrm>
              <a:off x="6665038" y="3646347"/>
              <a:ext cx="720000" cy="18000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流程图: 过程 14"/>
            <p:cNvSpPr/>
            <p:nvPr/>
          </p:nvSpPr>
          <p:spPr>
            <a:xfrm>
              <a:off x="6665038" y="3826347"/>
              <a:ext cx="720000" cy="1800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流程图: 过程 15"/>
            <p:cNvSpPr/>
            <p:nvPr/>
          </p:nvSpPr>
          <p:spPr>
            <a:xfrm>
              <a:off x="6665038" y="4327501"/>
              <a:ext cx="720000" cy="18000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过程 16"/>
            <p:cNvSpPr/>
            <p:nvPr/>
          </p:nvSpPr>
          <p:spPr>
            <a:xfrm>
              <a:off x="6665038" y="4507501"/>
              <a:ext cx="720000" cy="1800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流程图: 过程 24"/>
            <p:cNvSpPr/>
            <p:nvPr/>
          </p:nvSpPr>
          <p:spPr>
            <a:xfrm>
              <a:off x="6665038" y="5004075"/>
              <a:ext cx="720000" cy="18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过程 25"/>
            <p:cNvSpPr/>
            <p:nvPr/>
          </p:nvSpPr>
          <p:spPr>
            <a:xfrm>
              <a:off x="6665038" y="5184075"/>
              <a:ext cx="720000" cy="180000"/>
            </a:xfrm>
            <a:prstGeom prst="flowChartProces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流程图: 过程 26"/>
            <p:cNvSpPr/>
            <p:nvPr/>
          </p:nvSpPr>
          <p:spPr>
            <a:xfrm>
              <a:off x="6665038" y="5364075"/>
              <a:ext cx="720000" cy="18000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p:cNvCxnSpPr>
              <a:stCxn id="12" idx="1"/>
            </p:cNvCxnSpPr>
            <p:nvPr/>
          </p:nvCxnSpPr>
          <p:spPr>
            <a:xfrm flipH="1">
              <a:off x="6187629" y="3060911"/>
              <a:ext cx="4774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1"/>
            </p:cNvCxnSpPr>
            <p:nvPr/>
          </p:nvCxnSpPr>
          <p:spPr>
            <a:xfrm flipH="1">
              <a:off x="6187629" y="3736347"/>
              <a:ext cx="4774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187629" y="3060911"/>
              <a:ext cx="0" cy="6754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711740" y="3391176"/>
              <a:ext cx="4758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187630" y="4507501"/>
              <a:ext cx="4774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87629" y="3736347"/>
              <a:ext cx="0" cy="77115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6187630" y="5274075"/>
              <a:ext cx="4774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187629" y="4507501"/>
              <a:ext cx="0" cy="7665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11739" y="4507501"/>
              <a:ext cx="4758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436849" y="3646347"/>
              <a:ext cx="0" cy="7711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7" idx="0"/>
            </p:cNvCxnSpPr>
            <p:nvPr/>
          </p:nvCxnSpPr>
          <p:spPr>
            <a:xfrm>
              <a:off x="5431958" y="4546541"/>
              <a:ext cx="4891" cy="10561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436849" y="2635250"/>
              <a:ext cx="0" cy="4859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564274" y="3397802"/>
              <a:ext cx="607466" cy="82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9" idx="2"/>
            </p:cNvCxnSpPr>
            <p:nvPr/>
          </p:nvCxnSpPr>
          <p:spPr>
            <a:xfrm flipH="1">
              <a:off x="2965324" y="4507501"/>
              <a:ext cx="220641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1" idx="2"/>
            </p:cNvCxnSpPr>
            <p:nvPr/>
          </p:nvCxnSpPr>
          <p:spPr>
            <a:xfrm>
              <a:off x="2965324" y="3606849"/>
              <a:ext cx="0" cy="90065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7" name="流程图: 联系 56"/>
            <p:cNvSpPr/>
            <p:nvPr/>
          </p:nvSpPr>
          <p:spPr>
            <a:xfrm>
              <a:off x="2942464" y="3583988"/>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联系 59"/>
            <p:cNvSpPr/>
            <p:nvPr/>
          </p:nvSpPr>
          <p:spPr>
            <a:xfrm>
              <a:off x="4541413" y="337494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联系 60"/>
            <p:cNvSpPr/>
            <p:nvPr/>
          </p:nvSpPr>
          <p:spPr>
            <a:xfrm>
              <a:off x="5413989" y="2612390"/>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5597616" y="6348652"/>
            <a:ext cx="2511521"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TX/</a:t>
            </a:r>
            <a:r>
              <a:rPr lang="zh-CN" altLang="en-US" dirty="0" smtClean="0">
                <a:latin typeface="微软雅黑" panose="020B0503020204020204" pitchFamily="34" charset="-122"/>
                <a:ea typeface="微软雅黑" panose="020B0503020204020204" pitchFamily="34" charset="-122"/>
              </a:rPr>
              <a:t>流程控制</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数据存储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109622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p:cNvSpPr txBox="1"/>
          <p:nvPr/>
        </p:nvSpPr>
        <p:spPr>
          <a:xfrm>
            <a:off x="74130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a:solidFill>
                  <a:schemeClr val="bg1"/>
                </a:solidFill>
                <a:latin typeface="微软雅黑" panose="020B0503020204020204" pitchFamily="34" charset="-122"/>
                <a:ea typeface="微软雅黑" panose="020B0503020204020204" pitchFamily="34" charset="-122"/>
              </a:rPr>
              <a:t>六域链的架构与技术</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技术特点</a:t>
            </a:r>
          </a:p>
        </p:txBody>
      </p:sp>
      <p:sp>
        <p:nvSpPr>
          <p:cNvPr id="4" name="文本框 3"/>
          <p:cNvSpPr txBox="1"/>
          <p:nvPr/>
        </p:nvSpPr>
        <p:spPr>
          <a:xfrm>
            <a:off x="605786" y="967862"/>
            <a:ext cx="10991887" cy="2400657"/>
          </a:xfrm>
          <a:prstGeom prst="rect">
            <a:avLst/>
          </a:prstGeom>
          <a:noFill/>
          <a:ln w="9525">
            <a:noFill/>
          </a:ln>
        </p:spPr>
        <p:txBody>
          <a:bodyPr wrap="square">
            <a:spAutoFit/>
          </a:bodyPr>
          <a:lstStyle/>
          <a:p>
            <a:pPr marL="342900" indent="-342900">
              <a:lnSpc>
                <a:spcPct val="150000"/>
              </a:lnSpc>
              <a:buClr>
                <a:srgbClr val="0070C0"/>
              </a:buClr>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分层</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配置结构，功能模块可从多个维度进行替换；</a:t>
            </a:r>
          </a:p>
          <a:p>
            <a:pPr marL="342900" indent="-342900">
              <a:lnSpc>
                <a:spcPct val="150000"/>
              </a:lnSpc>
              <a:buClr>
                <a:srgbClr val="0070C0"/>
              </a:buClr>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SDCC </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支持可插拔验证方案，支持注入式的用户协议，可以使用现有共识节点来轻松部署接入融合新的区块链。</a:t>
            </a:r>
          </a:p>
          <a:p>
            <a:pPr marL="342900" indent="-342900">
              <a:lnSpc>
                <a:spcPct val="150000"/>
              </a:lnSpc>
              <a:buClr>
                <a:srgbClr val="0070C0"/>
              </a:buClr>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即使</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只有较小处理能力的参与者，也可参与节点的验证。</a:t>
            </a:r>
          </a:p>
          <a:p>
            <a:pPr marL="342900" indent="-342900">
              <a:lnSpc>
                <a:spcPct val="150000"/>
              </a:lnSpc>
              <a:buClr>
                <a:srgbClr val="0070C0"/>
              </a:buClr>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在 </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SDCC 内部使用分流方案来提高接入物联钢设备的通信和存储性能</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en-US" sz="1400" dirty="0">
              <a:latin typeface="微软雅黑" panose="020B0503020204020204" pitchFamily="34" charset="-122"/>
              <a:ea typeface="微软雅黑" panose="020B0503020204020204" pitchFamily="34" charset="-122"/>
              <a:cs typeface="Times New Roman" panose="02020603050405020304" charset="0"/>
            </a:endParaRPr>
          </a:p>
        </p:txBody>
      </p:sp>
      <p:pic>
        <p:nvPicPr>
          <p:cNvPr id="5" name="图片 4">
            <a:extLst>
              <a:ext uri="{FF2B5EF4-FFF2-40B4-BE49-F238E27FC236}">
                <a16:creationId xmlns:a16="http://schemas.microsoft.com/office/drawing/2014/main" xmlns="" id="{744F6948-912E-4B5D-BB18-6AAE5E6D602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0974" y="229545"/>
            <a:ext cx="324812" cy="386961"/>
          </a:xfrm>
          <a:prstGeom prst="rect">
            <a:avLst/>
          </a:prstGeom>
        </p:spPr>
      </p:pic>
      <p:sp>
        <p:nvSpPr>
          <p:cNvPr id="2" name="Rectangle 4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p:cNvGrpSpPr>
          <p:nvPr/>
        </p:nvGrpSpPr>
        <p:grpSpPr bwMode="auto">
          <a:xfrm>
            <a:off x="567267" y="3368519"/>
            <a:ext cx="11030406" cy="3289065"/>
            <a:chOff x="1114" y="2337"/>
            <a:chExt cx="5959" cy="2550"/>
          </a:xfrm>
        </p:grpSpPr>
        <p:sp>
          <p:nvSpPr>
            <p:cNvPr id="6" name="1302"/>
            <p:cNvSpPr>
              <a:spLocks noChangeArrowheads="1"/>
            </p:cNvSpPr>
            <p:nvPr/>
          </p:nvSpPr>
          <p:spPr bwMode="auto">
            <a:xfrm>
              <a:off x="1114" y="2337"/>
              <a:ext cx="2734" cy="538"/>
            </a:xfrm>
            <a:prstGeom prst="rect">
              <a:avLst/>
            </a:prstGeom>
            <a:solidFill>
              <a:srgbClr val="70AD47"/>
            </a:solidFill>
            <a:ln w="38100">
              <a:solidFill>
                <a:srgbClr val="F2F2F2"/>
              </a:solidFill>
              <a:miter lim="800000"/>
              <a:headEnd/>
              <a:tailEnd/>
            </a:ln>
            <a:effectLst>
              <a:outerShdw dist="28398" dir="3806097" algn="ctr" rotWithShape="0">
                <a:srgbClr val="375623">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用户层</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7" name="1303"/>
            <p:cNvSpPr>
              <a:spLocks noChangeArrowheads="1"/>
            </p:cNvSpPr>
            <p:nvPr/>
          </p:nvSpPr>
          <p:spPr bwMode="auto">
            <a:xfrm>
              <a:off x="1114" y="2920"/>
              <a:ext cx="2734" cy="538"/>
            </a:xfrm>
            <a:prstGeom prst="rect">
              <a:avLst/>
            </a:prstGeom>
            <a:solidFill>
              <a:srgbClr val="FFC000"/>
            </a:solidFill>
            <a:ln w="38100">
              <a:solidFill>
                <a:srgbClr val="F2F2F2"/>
              </a:solidFill>
              <a:miter lim="800000"/>
              <a:headEnd/>
              <a:tailEnd/>
            </a:ln>
            <a:effectLst>
              <a:outerShdw dist="28398" dir="3806097" algn="ctr" rotWithShape="0">
                <a:srgbClr val="7F5F00">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服务层</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8" name="1304"/>
            <p:cNvSpPr>
              <a:spLocks noChangeArrowheads="1"/>
            </p:cNvSpPr>
            <p:nvPr/>
          </p:nvSpPr>
          <p:spPr bwMode="auto">
            <a:xfrm>
              <a:off x="1114" y="3504"/>
              <a:ext cx="2734" cy="793"/>
            </a:xfrm>
            <a:prstGeom prst="rect">
              <a:avLst/>
            </a:prstGeom>
            <a:solidFill>
              <a:srgbClr val="ED7D31"/>
            </a:solidFill>
            <a:ln w="38100">
              <a:solidFill>
                <a:srgbClr val="F2F2F2"/>
              </a:solidFill>
              <a:miter lim="800000"/>
              <a:headEnd/>
              <a:tailEnd/>
            </a:ln>
            <a:effectLst>
              <a:outerShdw dist="28398" dir="3806097" algn="ctr" rotWithShape="0">
                <a:srgbClr val="823B0B">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核心层</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9" name="1305"/>
            <p:cNvSpPr>
              <a:spLocks noChangeArrowheads="1"/>
            </p:cNvSpPr>
            <p:nvPr/>
          </p:nvSpPr>
          <p:spPr bwMode="auto">
            <a:xfrm>
              <a:off x="3899" y="2337"/>
              <a:ext cx="3174" cy="2550"/>
            </a:xfrm>
            <a:prstGeom prst="rect">
              <a:avLst/>
            </a:prstGeom>
            <a:gradFill rotWithShape="0">
              <a:gsLst>
                <a:gs pos="0">
                  <a:srgbClr val="8EAADB"/>
                </a:gs>
                <a:gs pos="50000">
                  <a:srgbClr val="D9E2F3"/>
                </a:gs>
                <a:gs pos="100000">
                  <a:srgbClr val="8EAADB"/>
                </a:gs>
              </a:gsLst>
              <a:lin ang="18900000" scaled="1"/>
            </a:gradFill>
            <a:ln w="12700">
              <a:solidFill>
                <a:srgbClr val="8EAADB"/>
              </a:solidFill>
              <a:miter lim="800000"/>
              <a:headEnd/>
              <a:tailEnd/>
            </a:ln>
            <a:effectLst>
              <a:outerShdw dist="28398" dir="3806097" algn="ctr" rotWithShape="0">
                <a:srgbClr val="1F3763">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3B3838"/>
                  </a:solidFill>
                  <a:effectLst/>
                  <a:latin typeface="华文细黑" panose="02010600040101010101" pitchFamily="2" charset="-122"/>
                  <a:ea typeface="华文细黑" panose="02010600040101010101" pitchFamily="2" charset="-122"/>
                  <a:cs typeface="Times New Roman" panose="02020603050405020304" pitchFamily="18" charset="0"/>
                </a:rPr>
                <a:t>跨层功能</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0" name="1306"/>
            <p:cNvSpPr>
              <a:spLocks noChangeArrowheads="1"/>
            </p:cNvSpPr>
            <p:nvPr/>
          </p:nvSpPr>
          <p:spPr bwMode="auto">
            <a:xfrm>
              <a:off x="1114" y="4348"/>
              <a:ext cx="2734" cy="539"/>
            </a:xfrm>
            <a:prstGeom prst="rect">
              <a:avLst/>
            </a:prstGeom>
            <a:solidFill>
              <a:srgbClr val="A5A5A5"/>
            </a:solidFill>
            <a:ln w="38100">
              <a:solidFill>
                <a:srgbClr val="F2F2F2"/>
              </a:solidFill>
              <a:miter lim="800000"/>
              <a:headEnd/>
              <a:tailEnd/>
            </a:ln>
            <a:effectLst>
              <a:outerShdw dist="28398" dir="3806097" algn="ctr" rotWithShape="0">
                <a:srgbClr val="525252">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基础层</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1" name="1307"/>
            <p:cNvSpPr>
              <a:spLocks/>
            </p:cNvSpPr>
            <p:nvPr/>
          </p:nvSpPr>
          <p:spPr bwMode="auto">
            <a:xfrm>
              <a:off x="1171" y="2596"/>
              <a:ext cx="613"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用户功能</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2" name="1308"/>
            <p:cNvSpPr>
              <a:spLocks/>
            </p:cNvSpPr>
            <p:nvPr/>
          </p:nvSpPr>
          <p:spPr bwMode="auto">
            <a:xfrm>
              <a:off x="2145" y="2596"/>
              <a:ext cx="614"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业务功能</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3" name="1309"/>
            <p:cNvSpPr>
              <a:spLocks/>
            </p:cNvSpPr>
            <p:nvPr/>
          </p:nvSpPr>
          <p:spPr bwMode="auto">
            <a:xfrm>
              <a:off x="3176" y="2596"/>
              <a:ext cx="614"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管理功能</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4" name="1310"/>
            <p:cNvSpPr>
              <a:spLocks/>
            </p:cNvSpPr>
            <p:nvPr/>
          </p:nvSpPr>
          <p:spPr bwMode="auto">
            <a:xfrm>
              <a:off x="2145" y="3174"/>
              <a:ext cx="614" cy="221"/>
            </a:xfrm>
            <a:custGeom>
              <a:avLst/>
              <a:gdLst>
                <a:gd name="T0" fmla="*/ 42011 w 612000"/>
                <a:gd name="T1" fmla="*/ 0 h 252000"/>
                <a:gd name="T2" fmla="*/ 612135 w 612000"/>
                <a:gd name="T3" fmla="*/ 0 h 252000"/>
                <a:gd name="T4" fmla="*/ 612135 w 612000"/>
                <a:gd name="T5" fmla="*/ 0 h 252000"/>
                <a:gd name="T6" fmla="*/ 612135 w 612000"/>
                <a:gd name="T7" fmla="*/ 210087 h 252000"/>
                <a:gd name="T8" fmla="*/ 570124 w 612000"/>
                <a:gd name="T9" fmla="*/ 252106 h 252000"/>
                <a:gd name="T10" fmla="*/ 0 w 612000"/>
                <a:gd name="T11" fmla="*/ 252106 h 252000"/>
                <a:gd name="T12" fmla="*/ 0 w 612000"/>
                <a:gd name="T13" fmla="*/ 252106 h 252000"/>
                <a:gd name="T14" fmla="*/ 0 w 612000"/>
                <a:gd name="T15" fmla="*/ 42019 h 252000"/>
                <a:gd name="T16" fmla="*/ 42011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节点管理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5" name="1311"/>
            <p:cNvSpPr>
              <a:spLocks/>
            </p:cNvSpPr>
            <p:nvPr/>
          </p:nvSpPr>
          <p:spPr bwMode="auto">
            <a:xfrm>
              <a:off x="3161" y="3174"/>
              <a:ext cx="613" cy="221"/>
            </a:xfrm>
            <a:custGeom>
              <a:avLst/>
              <a:gdLst>
                <a:gd name="T0" fmla="*/ 42011 w 612000"/>
                <a:gd name="T1" fmla="*/ 0 h 252000"/>
                <a:gd name="T2" fmla="*/ 612135 w 612000"/>
                <a:gd name="T3" fmla="*/ 0 h 252000"/>
                <a:gd name="T4" fmla="*/ 612135 w 612000"/>
                <a:gd name="T5" fmla="*/ 0 h 252000"/>
                <a:gd name="T6" fmla="*/ 612135 w 612000"/>
                <a:gd name="T7" fmla="*/ 210087 h 252000"/>
                <a:gd name="T8" fmla="*/ 570124 w 612000"/>
                <a:gd name="T9" fmla="*/ 252106 h 252000"/>
                <a:gd name="T10" fmla="*/ 0 w 612000"/>
                <a:gd name="T11" fmla="*/ 252106 h 252000"/>
                <a:gd name="T12" fmla="*/ 0 w 612000"/>
                <a:gd name="T13" fmla="*/ 252106 h 252000"/>
                <a:gd name="T14" fmla="*/ 0 w 612000"/>
                <a:gd name="T15" fmla="*/ 42019 h 252000"/>
                <a:gd name="T16" fmla="*/ 42011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账本管理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6" name="1312"/>
            <p:cNvSpPr>
              <a:spLocks/>
            </p:cNvSpPr>
            <p:nvPr/>
          </p:nvSpPr>
          <p:spPr bwMode="auto">
            <a:xfrm>
              <a:off x="2502" y="3751"/>
              <a:ext cx="614"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prstDash val="sysDash"/>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智能合约</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7" name="1313"/>
            <p:cNvSpPr>
              <a:spLocks/>
            </p:cNvSpPr>
            <p:nvPr/>
          </p:nvSpPr>
          <p:spPr bwMode="auto">
            <a:xfrm>
              <a:off x="3176" y="4009"/>
              <a:ext cx="614"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时序服务</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8" name="1314"/>
            <p:cNvSpPr>
              <a:spLocks/>
            </p:cNvSpPr>
            <p:nvPr/>
          </p:nvSpPr>
          <p:spPr bwMode="auto">
            <a:xfrm>
              <a:off x="1171" y="3751"/>
              <a:ext cx="614"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共识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9" name="1315"/>
            <p:cNvSpPr>
              <a:spLocks/>
            </p:cNvSpPr>
            <p:nvPr/>
          </p:nvSpPr>
          <p:spPr bwMode="auto">
            <a:xfrm>
              <a:off x="1845" y="3751"/>
              <a:ext cx="613"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账本记录</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0" name="1316"/>
            <p:cNvSpPr>
              <a:spLocks/>
            </p:cNvSpPr>
            <p:nvPr/>
          </p:nvSpPr>
          <p:spPr bwMode="auto">
            <a:xfrm>
              <a:off x="1201" y="4604"/>
              <a:ext cx="613"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存储</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1" name="1317"/>
            <p:cNvSpPr>
              <a:spLocks/>
            </p:cNvSpPr>
            <p:nvPr/>
          </p:nvSpPr>
          <p:spPr bwMode="auto">
            <a:xfrm>
              <a:off x="2178" y="4604"/>
              <a:ext cx="613"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计算</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2" name="1318"/>
            <p:cNvSpPr>
              <a:spLocks/>
            </p:cNvSpPr>
            <p:nvPr/>
          </p:nvSpPr>
          <p:spPr bwMode="auto">
            <a:xfrm>
              <a:off x="3161" y="4604"/>
              <a:ext cx="613" cy="222"/>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对等网络</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3" name="1319"/>
            <p:cNvSpPr>
              <a:spLocks noChangeArrowheads="1"/>
            </p:cNvSpPr>
            <p:nvPr/>
          </p:nvSpPr>
          <p:spPr bwMode="auto">
            <a:xfrm>
              <a:off x="3967" y="2649"/>
              <a:ext cx="722" cy="2163"/>
            </a:xfrm>
            <a:prstGeom prst="rect">
              <a:avLst/>
            </a:prstGeom>
            <a:solidFill>
              <a:srgbClr val="5B9BD5"/>
            </a:solidFill>
            <a:ln w="38100">
              <a:solidFill>
                <a:srgbClr val="F2F2F2"/>
              </a:solidFill>
              <a:miter lim="800000"/>
              <a:headEnd/>
              <a:tailEnd/>
            </a:ln>
            <a:effectLst>
              <a:outerShdw dist="28398" dir="3806097" algn="ctr" rotWithShape="0">
                <a:srgbClr val="1F4D78">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开发</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4" name="1320"/>
            <p:cNvSpPr>
              <a:spLocks/>
            </p:cNvSpPr>
            <p:nvPr/>
          </p:nvSpPr>
          <p:spPr bwMode="auto">
            <a:xfrm>
              <a:off x="4011" y="2965"/>
              <a:ext cx="613" cy="222"/>
            </a:xfrm>
            <a:custGeom>
              <a:avLst/>
              <a:gdLst>
                <a:gd name="T0" fmla="*/ 41914 w 612000"/>
                <a:gd name="T1" fmla="*/ 0 h 251460"/>
                <a:gd name="T2" fmla="*/ 612035 w 612000"/>
                <a:gd name="T3" fmla="*/ 0 h 251460"/>
                <a:gd name="T4" fmla="*/ 612035 w 612000"/>
                <a:gd name="T5" fmla="*/ 0 h 251460"/>
                <a:gd name="T6" fmla="*/ 612035 w 612000"/>
                <a:gd name="T7" fmla="*/ 209621 h 251460"/>
                <a:gd name="T8" fmla="*/ 570121 w 612000"/>
                <a:gd name="T9" fmla="*/ 251546 h 251460"/>
                <a:gd name="T10" fmla="*/ 0 w 612000"/>
                <a:gd name="T11" fmla="*/ 251546 h 251460"/>
                <a:gd name="T12" fmla="*/ 0 w 612000"/>
                <a:gd name="T13" fmla="*/ 251546 h 251460"/>
                <a:gd name="T14" fmla="*/ 0 w 612000"/>
                <a:gd name="T15" fmla="*/ 41925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IDE</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25" name="1321"/>
            <p:cNvSpPr>
              <a:spLocks/>
            </p:cNvSpPr>
            <p:nvPr/>
          </p:nvSpPr>
          <p:spPr bwMode="auto">
            <a:xfrm>
              <a:off x="4011" y="3312"/>
              <a:ext cx="613" cy="220"/>
            </a:xfrm>
            <a:custGeom>
              <a:avLst/>
              <a:gdLst>
                <a:gd name="T0" fmla="*/ 41914 w 612000"/>
                <a:gd name="T1" fmla="*/ 0 h 251460"/>
                <a:gd name="T2" fmla="*/ 612035 w 612000"/>
                <a:gd name="T3" fmla="*/ 0 h 251460"/>
                <a:gd name="T4" fmla="*/ 612035 w 612000"/>
                <a:gd name="T5" fmla="*/ 0 h 251460"/>
                <a:gd name="T6" fmla="*/ 612035 w 612000"/>
                <a:gd name="T7" fmla="*/ 209455 h 251460"/>
                <a:gd name="T8" fmla="*/ 570121 w 612000"/>
                <a:gd name="T9" fmla="*/ 251346 h 251460"/>
                <a:gd name="T10" fmla="*/ 0 w 612000"/>
                <a:gd name="T11" fmla="*/ 251346 h 251460"/>
                <a:gd name="T12" fmla="*/ 0 w 612000"/>
                <a:gd name="T13" fmla="*/ 251346 h 251460"/>
                <a:gd name="T14" fmla="*/ 0 w 612000"/>
                <a:gd name="T15" fmla="*/ 41892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测试管理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6" name="1322"/>
            <p:cNvSpPr>
              <a:spLocks/>
            </p:cNvSpPr>
            <p:nvPr/>
          </p:nvSpPr>
          <p:spPr bwMode="auto">
            <a:xfrm>
              <a:off x="4012" y="3689"/>
              <a:ext cx="613" cy="222"/>
            </a:xfrm>
            <a:custGeom>
              <a:avLst/>
              <a:gdLst>
                <a:gd name="T0" fmla="*/ 41914 w 612000"/>
                <a:gd name="T1" fmla="*/ 0 h 251460"/>
                <a:gd name="T2" fmla="*/ 612035 w 612000"/>
                <a:gd name="T3" fmla="*/ 0 h 251460"/>
                <a:gd name="T4" fmla="*/ 612035 w 612000"/>
                <a:gd name="T5" fmla="*/ 0 h 251460"/>
                <a:gd name="T6" fmla="*/ 612035 w 612000"/>
                <a:gd name="T7" fmla="*/ 209621 h 251460"/>
                <a:gd name="T8" fmla="*/ 570121 w 612000"/>
                <a:gd name="T9" fmla="*/ 251546 h 251460"/>
                <a:gd name="T10" fmla="*/ 0 w 612000"/>
                <a:gd name="T11" fmla="*/ 251546 h 251460"/>
                <a:gd name="T12" fmla="*/ 0 w 612000"/>
                <a:gd name="T13" fmla="*/ 251546 h 251460"/>
                <a:gd name="T14" fmla="*/ 0 w 612000"/>
                <a:gd name="T15" fmla="*/ 41925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构建管理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7" name="1323"/>
            <p:cNvSpPr>
              <a:spLocks noChangeArrowheads="1"/>
            </p:cNvSpPr>
            <p:nvPr/>
          </p:nvSpPr>
          <p:spPr bwMode="auto">
            <a:xfrm>
              <a:off x="4737" y="2649"/>
              <a:ext cx="721" cy="2163"/>
            </a:xfrm>
            <a:prstGeom prst="rect">
              <a:avLst/>
            </a:prstGeom>
            <a:solidFill>
              <a:srgbClr val="5B9BD5"/>
            </a:solidFill>
            <a:ln w="38100">
              <a:solidFill>
                <a:srgbClr val="F2F2F2"/>
              </a:solidFill>
              <a:miter lim="800000"/>
              <a:headEnd/>
              <a:tailEnd/>
            </a:ln>
            <a:effectLst>
              <a:outerShdw dist="28398" dir="3806097" algn="ctr" rotWithShape="0">
                <a:srgbClr val="1F4D78">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运营</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8" name="1324"/>
            <p:cNvSpPr>
              <a:spLocks/>
            </p:cNvSpPr>
            <p:nvPr/>
          </p:nvSpPr>
          <p:spPr bwMode="auto">
            <a:xfrm>
              <a:off x="4789" y="2965"/>
              <a:ext cx="613" cy="222"/>
            </a:xfrm>
            <a:custGeom>
              <a:avLst/>
              <a:gdLst>
                <a:gd name="T0" fmla="*/ 41914 w 612000"/>
                <a:gd name="T1" fmla="*/ 0 h 251460"/>
                <a:gd name="T2" fmla="*/ 612035 w 612000"/>
                <a:gd name="T3" fmla="*/ 0 h 251460"/>
                <a:gd name="T4" fmla="*/ 612035 w 612000"/>
                <a:gd name="T5" fmla="*/ 0 h 251460"/>
                <a:gd name="T6" fmla="*/ 612035 w 612000"/>
                <a:gd name="T7" fmla="*/ 209455 h 251460"/>
                <a:gd name="T8" fmla="*/ 570121 w 612000"/>
                <a:gd name="T9" fmla="*/ 251346 h 251460"/>
                <a:gd name="T10" fmla="*/ 0 w 612000"/>
                <a:gd name="T11" fmla="*/ 251346 h 251460"/>
                <a:gd name="T12" fmla="*/ 0 w 612000"/>
                <a:gd name="T13" fmla="*/ 251346 h 251460"/>
                <a:gd name="T14" fmla="*/ 0 w 612000"/>
                <a:gd name="T15" fmla="*/ 41892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服务目录</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9" name="1325"/>
            <p:cNvSpPr>
              <a:spLocks/>
            </p:cNvSpPr>
            <p:nvPr/>
          </p:nvSpPr>
          <p:spPr bwMode="auto">
            <a:xfrm>
              <a:off x="4797" y="3308"/>
              <a:ext cx="614" cy="221"/>
            </a:xfrm>
            <a:custGeom>
              <a:avLst/>
              <a:gdLst>
                <a:gd name="T0" fmla="*/ 41914 w 612000"/>
                <a:gd name="T1" fmla="*/ 0 h 251460"/>
                <a:gd name="T2" fmla="*/ 612035 w 612000"/>
                <a:gd name="T3" fmla="*/ 0 h 251460"/>
                <a:gd name="T4" fmla="*/ 612035 w 612000"/>
                <a:gd name="T5" fmla="*/ 0 h 251460"/>
                <a:gd name="T6" fmla="*/ 612035 w 612000"/>
                <a:gd name="T7" fmla="*/ 209455 h 251460"/>
                <a:gd name="T8" fmla="*/ 570121 w 612000"/>
                <a:gd name="T9" fmla="*/ 251346 h 251460"/>
                <a:gd name="T10" fmla="*/ 0 w 612000"/>
                <a:gd name="T11" fmla="*/ 251346 h 251460"/>
                <a:gd name="T12" fmla="*/ 0 w 612000"/>
                <a:gd name="T13" fmla="*/ 251346 h 251460"/>
                <a:gd name="T14" fmla="*/ 0 w 612000"/>
                <a:gd name="T15" fmla="*/ 41892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策略管理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0" name="1326"/>
            <p:cNvSpPr>
              <a:spLocks/>
            </p:cNvSpPr>
            <p:nvPr/>
          </p:nvSpPr>
          <p:spPr bwMode="auto">
            <a:xfrm>
              <a:off x="4788" y="3618"/>
              <a:ext cx="614" cy="397"/>
            </a:xfrm>
            <a:custGeom>
              <a:avLst/>
              <a:gdLst>
                <a:gd name="T0" fmla="*/ 62994 w 612000"/>
                <a:gd name="T1" fmla="*/ 0 h 377933"/>
                <a:gd name="T2" fmla="*/ 612035 w 612000"/>
                <a:gd name="T3" fmla="*/ 0 h 377933"/>
                <a:gd name="T4" fmla="*/ 612035 w 612000"/>
                <a:gd name="T5" fmla="*/ 0 h 377933"/>
                <a:gd name="T6" fmla="*/ 612035 w 612000"/>
                <a:gd name="T7" fmla="*/ 315061 h 377933"/>
                <a:gd name="T8" fmla="*/ 549041 w 612000"/>
                <a:gd name="T9" fmla="*/ 378075 h 377933"/>
                <a:gd name="T10" fmla="*/ 0 w 612000"/>
                <a:gd name="T11" fmla="*/ 378075 h 377933"/>
                <a:gd name="T12" fmla="*/ 0 w 612000"/>
                <a:gd name="T13" fmla="*/ 378075 h 377933"/>
                <a:gd name="T14" fmla="*/ 0 w 612000"/>
                <a:gd name="T15" fmla="*/ 63014 h 377933"/>
                <a:gd name="T16" fmla="*/ 62994 w 612000"/>
                <a:gd name="T17" fmla="*/ 0 h 3779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377933"/>
                <a:gd name="T29" fmla="*/ 612000 w 612000"/>
                <a:gd name="T30" fmla="*/ 377933 h 3779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377933">
                  <a:moveTo>
                    <a:pt x="62990" y="0"/>
                  </a:moveTo>
                  <a:lnTo>
                    <a:pt x="612000" y="0"/>
                  </a:lnTo>
                  <a:lnTo>
                    <a:pt x="612000" y="314943"/>
                  </a:lnTo>
                  <a:cubicBezTo>
                    <a:pt x="612000" y="349731"/>
                    <a:pt x="583798" y="377933"/>
                    <a:pt x="549010" y="377933"/>
                  </a:cubicBezTo>
                  <a:lnTo>
                    <a:pt x="0" y="377933"/>
                  </a:lnTo>
                  <a:lnTo>
                    <a:pt x="0" y="62990"/>
                  </a:lnTo>
                  <a:cubicBezTo>
                    <a:pt x="0" y="28202"/>
                    <a:pt x="28202" y="0"/>
                    <a:pt x="62990"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异常和问题管理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1" name="1327"/>
            <p:cNvSpPr>
              <a:spLocks/>
            </p:cNvSpPr>
            <p:nvPr/>
          </p:nvSpPr>
          <p:spPr bwMode="auto">
            <a:xfrm>
              <a:off x="4789" y="4087"/>
              <a:ext cx="613" cy="222"/>
            </a:xfrm>
            <a:custGeom>
              <a:avLst/>
              <a:gdLst>
                <a:gd name="T0" fmla="*/ 41914 w 612000"/>
                <a:gd name="T1" fmla="*/ 0 h 251460"/>
                <a:gd name="T2" fmla="*/ 612035 w 612000"/>
                <a:gd name="T3" fmla="*/ 0 h 251460"/>
                <a:gd name="T4" fmla="*/ 612035 w 612000"/>
                <a:gd name="T5" fmla="*/ 0 h 251460"/>
                <a:gd name="T6" fmla="*/ 612035 w 612000"/>
                <a:gd name="T7" fmla="*/ 209621 h 251460"/>
                <a:gd name="T8" fmla="*/ 570121 w 612000"/>
                <a:gd name="T9" fmla="*/ 251546 h 251460"/>
                <a:gd name="T10" fmla="*/ 0 w 612000"/>
                <a:gd name="T11" fmla="*/ 251546 h 251460"/>
                <a:gd name="T12" fmla="*/ 0 w 612000"/>
                <a:gd name="T13" fmla="*/ 251546 h 251460"/>
                <a:gd name="T14" fmla="*/ 0 w 612000"/>
                <a:gd name="T15" fmla="*/ 41925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交付管理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2" name="1328"/>
            <p:cNvSpPr>
              <a:spLocks/>
            </p:cNvSpPr>
            <p:nvPr/>
          </p:nvSpPr>
          <p:spPr bwMode="auto">
            <a:xfrm>
              <a:off x="4788" y="4393"/>
              <a:ext cx="614" cy="351"/>
            </a:xfrm>
            <a:custGeom>
              <a:avLst/>
              <a:gdLst>
                <a:gd name="T0" fmla="*/ 61205 w 612000"/>
                <a:gd name="T1" fmla="*/ 0 h 367200"/>
                <a:gd name="T2" fmla="*/ 612035 w 612000"/>
                <a:gd name="T3" fmla="*/ 0 h 367200"/>
                <a:gd name="T4" fmla="*/ 612035 w 612000"/>
                <a:gd name="T5" fmla="*/ 0 h 367200"/>
                <a:gd name="T6" fmla="*/ 612035 w 612000"/>
                <a:gd name="T7" fmla="*/ 306005 h 367200"/>
                <a:gd name="T8" fmla="*/ 550830 w 612000"/>
                <a:gd name="T9" fmla="*/ 367208 h 367200"/>
                <a:gd name="T10" fmla="*/ 0 w 612000"/>
                <a:gd name="T11" fmla="*/ 367208 h 367200"/>
                <a:gd name="T12" fmla="*/ 0 w 612000"/>
                <a:gd name="T13" fmla="*/ 367208 h 367200"/>
                <a:gd name="T14" fmla="*/ 0 w 612000"/>
                <a:gd name="T15" fmla="*/ 61203 h 367200"/>
                <a:gd name="T16" fmla="*/ 61205 w 612000"/>
                <a:gd name="T17" fmla="*/ 0 h 367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367200"/>
                <a:gd name="T29" fmla="*/ 612000 w 612000"/>
                <a:gd name="T30" fmla="*/ 367200 h 367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367200">
                  <a:moveTo>
                    <a:pt x="61201" y="0"/>
                  </a:moveTo>
                  <a:lnTo>
                    <a:pt x="612000" y="0"/>
                  </a:lnTo>
                  <a:lnTo>
                    <a:pt x="612000" y="305999"/>
                  </a:lnTo>
                  <a:cubicBezTo>
                    <a:pt x="612000" y="339799"/>
                    <a:pt x="584599" y="367200"/>
                    <a:pt x="550799" y="367200"/>
                  </a:cubicBezTo>
                  <a:lnTo>
                    <a:pt x="0" y="367200"/>
                  </a:lnTo>
                  <a:lnTo>
                    <a:pt x="0" y="61201"/>
                  </a:lnTo>
                  <a:cubicBezTo>
                    <a:pt x="0" y="27401"/>
                    <a:pt x="27401" y="0"/>
                    <a:pt x="612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跨链服务管理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3" name="1329"/>
            <p:cNvSpPr>
              <a:spLocks noChangeArrowheads="1"/>
            </p:cNvSpPr>
            <p:nvPr/>
          </p:nvSpPr>
          <p:spPr bwMode="auto">
            <a:xfrm>
              <a:off x="5511" y="2649"/>
              <a:ext cx="721" cy="2163"/>
            </a:xfrm>
            <a:prstGeom prst="rect">
              <a:avLst/>
            </a:prstGeom>
            <a:solidFill>
              <a:srgbClr val="5B9BD5"/>
            </a:solidFill>
            <a:ln w="38100">
              <a:solidFill>
                <a:srgbClr val="F2F2F2"/>
              </a:solidFill>
              <a:miter lim="800000"/>
              <a:headEnd/>
              <a:tailEnd/>
            </a:ln>
            <a:effectLst>
              <a:outerShdw dist="28398" dir="3806097" algn="ctr" rotWithShape="0">
                <a:srgbClr val="1F4D78">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安全</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4" name="1330"/>
            <p:cNvSpPr>
              <a:spLocks/>
            </p:cNvSpPr>
            <p:nvPr/>
          </p:nvSpPr>
          <p:spPr bwMode="auto">
            <a:xfrm>
              <a:off x="5568" y="2974"/>
              <a:ext cx="613" cy="340"/>
            </a:xfrm>
            <a:custGeom>
              <a:avLst/>
              <a:gdLst>
                <a:gd name="T0" fmla="*/ 60005 w 612000"/>
                <a:gd name="T1" fmla="*/ 0 h 360000"/>
                <a:gd name="T2" fmla="*/ 612035 w 612000"/>
                <a:gd name="T3" fmla="*/ 0 h 360000"/>
                <a:gd name="T4" fmla="*/ 612035 w 612000"/>
                <a:gd name="T5" fmla="*/ 0 h 360000"/>
                <a:gd name="T6" fmla="*/ 612035 w 612000"/>
                <a:gd name="T7" fmla="*/ 300005 h 360000"/>
                <a:gd name="T8" fmla="*/ 552030 w 612000"/>
                <a:gd name="T9" fmla="*/ 360008 h 360000"/>
                <a:gd name="T10" fmla="*/ 0 w 612000"/>
                <a:gd name="T11" fmla="*/ 360008 h 360000"/>
                <a:gd name="T12" fmla="*/ 0 w 612000"/>
                <a:gd name="T13" fmla="*/ 360008 h 360000"/>
                <a:gd name="T14" fmla="*/ 0 w 612000"/>
                <a:gd name="T15" fmla="*/ 60003 h 360000"/>
                <a:gd name="T16" fmla="*/ 60005 w 612000"/>
                <a:gd name="T17" fmla="*/ 0 h 360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360000"/>
                <a:gd name="T29" fmla="*/ 612000 w 612000"/>
                <a:gd name="T30" fmla="*/ 360000 h 360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360000">
                  <a:moveTo>
                    <a:pt x="60001" y="0"/>
                  </a:moveTo>
                  <a:lnTo>
                    <a:pt x="612000" y="0"/>
                  </a:lnTo>
                  <a:lnTo>
                    <a:pt x="612000" y="299999"/>
                  </a:lnTo>
                  <a:cubicBezTo>
                    <a:pt x="612000" y="333137"/>
                    <a:pt x="585137" y="360000"/>
                    <a:pt x="551999" y="360000"/>
                  </a:cubicBezTo>
                  <a:lnTo>
                    <a:pt x="0" y="360000"/>
                  </a:lnTo>
                  <a:lnTo>
                    <a:pt x="0" y="60001"/>
                  </a:lnTo>
                  <a:cubicBezTo>
                    <a:pt x="0" y="26863"/>
                    <a:pt x="26863" y="0"/>
                    <a:pt x="60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认证和身份管理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5" name="1331"/>
            <p:cNvSpPr>
              <a:spLocks/>
            </p:cNvSpPr>
            <p:nvPr/>
          </p:nvSpPr>
          <p:spPr bwMode="auto">
            <a:xfrm>
              <a:off x="5567" y="3358"/>
              <a:ext cx="614" cy="510"/>
            </a:xfrm>
            <a:custGeom>
              <a:avLst/>
              <a:gdLst>
                <a:gd name="T0" fmla="*/ 82543 w 612000"/>
                <a:gd name="T1" fmla="*/ 0 h 495219"/>
                <a:gd name="T2" fmla="*/ 612035 w 612000"/>
                <a:gd name="T3" fmla="*/ 0 h 495219"/>
                <a:gd name="T4" fmla="*/ 612035 w 612000"/>
                <a:gd name="T5" fmla="*/ 0 h 495219"/>
                <a:gd name="T6" fmla="*/ 612035 w 612000"/>
                <a:gd name="T7" fmla="*/ 412659 h 495219"/>
                <a:gd name="T8" fmla="*/ 529492 w 612000"/>
                <a:gd name="T9" fmla="*/ 495193 h 495219"/>
                <a:gd name="T10" fmla="*/ 0 w 612000"/>
                <a:gd name="T11" fmla="*/ 495193 h 495219"/>
                <a:gd name="T12" fmla="*/ 0 w 612000"/>
                <a:gd name="T13" fmla="*/ 495193 h 495219"/>
                <a:gd name="T14" fmla="*/ 0 w 612000"/>
                <a:gd name="T15" fmla="*/ 82534 h 495219"/>
                <a:gd name="T16" fmla="*/ 82543 w 612000"/>
                <a:gd name="T17" fmla="*/ 0 h 495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495219"/>
                <a:gd name="T29" fmla="*/ 612000 w 612000"/>
                <a:gd name="T30" fmla="*/ 495219 h 4952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495219">
                  <a:moveTo>
                    <a:pt x="82538" y="0"/>
                  </a:moveTo>
                  <a:lnTo>
                    <a:pt x="612000" y="0"/>
                  </a:lnTo>
                  <a:lnTo>
                    <a:pt x="612000" y="412681"/>
                  </a:lnTo>
                  <a:cubicBezTo>
                    <a:pt x="612000" y="458265"/>
                    <a:pt x="575046" y="495219"/>
                    <a:pt x="529462" y="495219"/>
                  </a:cubicBezTo>
                  <a:lnTo>
                    <a:pt x="0" y="495219"/>
                  </a:lnTo>
                  <a:lnTo>
                    <a:pt x="0" y="82538"/>
                  </a:lnTo>
                  <a:cubicBezTo>
                    <a:pt x="0" y="36954"/>
                    <a:pt x="36954" y="0"/>
                    <a:pt x="82538"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授权和安全策略管理</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6" name="1332"/>
            <p:cNvSpPr>
              <a:spLocks/>
            </p:cNvSpPr>
            <p:nvPr/>
          </p:nvSpPr>
          <p:spPr bwMode="auto">
            <a:xfrm>
              <a:off x="2502" y="4009"/>
              <a:ext cx="614" cy="222"/>
            </a:xfrm>
            <a:custGeom>
              <a:avLst/>
              <a:gdLst>
                <a:gd name="T0" fmla="*/ 42450 w 612000"/>
                <a:gd name="T1" fmla="*/ 0 h 254678"/>
                <a:gd name="T2" fmla="*/ 612035 w 612000"/>
                <a:gd name="T3" fmla="*/ 0 h 254678"/>
                <a:gd name="T4" fmla="*/ 612035 w 612000"/>
                <a:gd name="T5" fmla="*/ 0 h 254678"/>
                <a:gd name="T6" fmla="*/ 612035 w 612000"/>
                <a:gd name="T7" fmla="*/ 212273 h 254678"/>
                <a:gd name="T8" fmla="*/ 569585 w 612000"/>
                <a:gd name="T9" fmla="*/ 254728 h 254678"/>
                <a:gd name="T10" fmla="*/ 0 w 612000"/>
                <a:gd name="T11" fmla="*/ 254728 h 254678"/>
                <a:gd name="T12" fmla="*/ 0 w 612000"/>
                <a:gd name="T13" fmla="*/ 254728 h 254678"/>
                <a:gd name="T14" fmla="*/ 0 w 612000"/>
                <a:gd name="T15" fmla="*/ 42455 h 254678"/>
                <a:gd name="T16" fmla="*/ 42450 w 612000"/>
                <a:gd name="T17" fmla="*/ 0 h 254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4678"/>
                <a:gd name="T29" fmla="*/ 612000 w 612000"/>
                <a:gd name="T30" fmla="*/ 254678 h 254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4678">
                  <a:moveTo>
                    <a:pt x="42447" y="0"/>
                  </a:moveTo>
                  <a:lnTo>
                    <a:pt x="612000" y="0"/>
                  </a:lnTo>
                  <a:lnTo>
                    <a:pt x="612000" y="212231"/>
                  </a:lnTo>
                  <a:cubicBezTo>
                    <a:pt x="612000" y="235674"/>
                    <a:pt x="592996" y="254678"/>
                    <a:pt x="569553" y="254678"/>
                  </a:cubicBezTo>
                  <a:lnTo>
                    <a:pt x="0" y="254678"/>
                  </a:lnTo>
                  <a:lnTo>
                    <a:pt x="0" y="42447"/>
                  </a:lnTo>
                  <a:cubicBezTo>
                    <a:pt x="0" y="19004"/>
                    <a:pt x="19004" y="0"/>
                    <a:pt x="42447"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摘要</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7" name="1333"/>
            <p:cNvSpPr>
              <a:spLocks/>
            </p:cNvSpPr>
            <p:nvPr/>
          </p:nvSpPr>
          <p:spPr bwMode="auto">
            <a:xfrm>
              <a:off x="5569" y="3916"/>
              <a:ext cx="612" cy="224"/>
            </a:xfrm>
            <a:custGeom>
              <a:avLst/>
              <a:gdLst>
                <a:gd name="T0" fmla="*/ 42450 w 612000"/>
                <a:gd name="T1" fmla="*/ 0 h 254678"/>
                <a:gd name="T2" fmla="*/ 612035 w 612000"/>
                <a:gd name="T3" fmla="*/ 0 h 254678"/>
                <a:gd name="T4" fmla="*/ 612035 w 612000"/>
                <a:gd name="T5" fmla="*/ 0 h 254678"/>
                <a:gd name="T6" fmla="*/ 612035 w 612000"/>
                <a:gd name="T7" fmla="*/ 212107 h 254678"/>
                <a:gd name="T8" fmla="*/ 569585 w 612000"/>
                <a:gd name="T9" fmla="*/ 254528 h 254678"/>
                <a:gd name="T10" fmla="*/ 0 w 612000"/>
                <a:gd name="T11" fmla="*/ 254528 h 254678"/>
                <a:gd name="T12" fmla="*/ 0 w 612000"/>
                <a:gd name="T13" fmla="*/ 254528 h 254678"/>
                <a:gd name="T14" fmla="*/ 0 w 612000"/>
                <a:gd name="T15" fmla="*/ 42422 h 254678"/>
                <a:gd name="T16" fmla="*/ 42450 w 612000"/>
                <a:gd name="T17" fmla="*/ 0 h 254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4678"/>
                <a:gd name="T29" fmla="*/ 612000 w 612000"/>
                <a:gd name="T30" fmla="*/ 254678 h 254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4678">
                  <a:moveTo>
                    <a:pt x="42447" y="0"/>
                  </a:moveTo>
                  <a:lnTo>
                    <a:pt x="612000" y="0"/>
                  </a:lnTo>
                  <a:lnTo>
                    <a:pt x="612000" y="212231"/>
                  </a:lnTo>
                  <a:cubicBezTo>
                    <a:pt x="612000" y="235674"/>
                    <a:pt x="592996" y="254678"/>
                    <a:pt x="569553" y="254678"/>
                  </a:cubicBezTo>
                  <a:lnTo>
                    <a:pt x="0" y="254678"/>
                  </a:lnTo>
                  <a:lnTo>
                    <a:pt x="0" y="42447"/>
                  </a:lnTo>
                  <a:cubicBezTo>
                    <a:pt x="0" y="19004"/>
                    <a:pt x="19004" y="0"/>
                    <a:pt x="42447"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隐私保护</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8" name="1334"/>
            <p:cNvSpPr>
              <a:spLocks noChangeArrowheads="1"/>
            </p:cNvSpPr>
            <p:nvPr/>
          </p:nvSpPr>
          <p:spPr bwMode="auto">
            <a:xfrm>
              <a:off x="6282" y="2649"/>
              <a:ext cx="722" cy="2163"/>
            </a:xfrm>
            <a:prstGeom prst="rect">
              <a:avLst/>
            </a:prstGeom>
            <a:solidFill>
              <a:srgbClr val="5B9BD5"/>
            </a:solidFill>
            <a:ln w="38100">
              <a:solidFill>
                <a:srgbClr val="F2F2F2"/>
              </a:solidFill>
              <a:miter lim="800000"/>
              <a:headEnd/>
              <a:tailEnd/>
            </a:ln>
            <a:effectLst>
              <a:outerShdw dist="28398" dir="3806097" algn="ctr" rotWithShape="0">
                <a:srgbClr val="1F4D78">
                  <a:alpha val="50000"/>
                </a:srgbClr>
              </a:outerShdw>
            </a:effectLst>
          </p:spPr>
          <p:txBody>
            <a:bodyPr vert="horz" wrap="square" lIns="60159" tIns="30079" rIns="60159" bIns="30079"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FFFF"/>
                  </a:solidFill>
                  <a:effectLst/>
                  <a:latin typeface="华文细黑" panose="02010600040101010101" pitchFamily="2" charset="-122"/>
                  <a:ea typeface="华文细黑" panose="02010600040101010101" pitchFamily="2" charset="-122"/>
                  <a:cs typeface="Times New Roman" panose="02020603050405020304" pitchFamily="18" charset="0"/>
                </a:rPr>
                <a:t>监管和审计</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39" name="1335"/>
            <p:cNvSpPr>
              <a:spLocks/>
            </p:cNvSpPr>
            <p:nvPr/>
          </p:nvSpPr>
          <p:spPr bwMode="auto">
            <a:xfrm>
              <a:off x="6339" y="3081"/>
              <a:ext cx="613" cy="221"/>
            </a:xfrm>
            <a:custGeom>
              <a:avLst/>
              <a:gdLst>
                <a:gd name="T0" fmla="*/ 41914 w 612000"/>
                <a:gd name="T1" fmla="*/ 0 h 251460"/>
                <a:gd name="T2" fmla="*/ 612035 w 612000"/>
                <a:gd name="T3" fmla="*/ 0 h 251460"/>
                <a:gd name="T4" fmla="*/ 612035 w 612000"/>
                <a:gd name="T5" fmla="*/ 0 h 251460"/>
                <a:gd name="T6" fmla="*/ 612035 w 612000"/>
                <a:gd name="T7" fmla="*/ 209621 h 251460"/>
                <a:gd name="T8" fmla="*/ 570121 w 612000"/>
                <a:gd name="T9" fmla="*/ 251546 h 251460"/>
                <a:gd name="T10" fmla="*/ 0 w 612000"/>
                <a:gd name="T11" fmla="*/ 251546 h 251460"/>
                <a:gd name="T12" fmla="*/ 0 w 612000"/>
                <a:gd name="T13" fmla="*/ 251546 h 251460"/>
                <a:gd name="T14" fmla="*/ 0 w 612000"/>
                <a:gd name="T15" fmla="*/ 41925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监管支持</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40" name="1336"/>
            <p:cNvSpPr>
              <a:spLocks/>
            </p:cNvSpPr>
            <p:nvPr/>
          </p:nvSpPr>
          <p:spPr bwMode="auto">
            <a:xfrm>
              <a:off x="6339" y="3370"/>
              <a:ext cx="613" cy="221"/>
            </a:xfrm>
            <a:custGeom>
              <a:avLst/>
              <a:gdLst>
                <a:gd name="T0" fmla="*/ 41914 w 612000"/>
                <a:gd name="T1" fmla="*/ 0 h 251460"/>
                <a:gd name="T2" fmla="*/ 612035 w 612000"/>
                <a:gd name="T3" fmla="*/ 0 h 251460"/>
                <a:gd name="T4" fmla="*/ 612035 w 612000"/>
                <a:gd name="T5" fmla="*/ 0 h 251460"/>
                <a:gd name="T6" fmla="*/ 612035 w 612000"/>
                <a:gd name="T7" fmla="*/ 209621 h 251460"/>
                <a:gd name="T8" fmla="*/ 570121 w 612000"/>
                <a:gd name="T9" fmla="*/ 251546 h 251460"/>
                <a:gd name="T10" fmla="*/ 0 w 612000"/>
                <a:gd name="T11" fmla="*/ 251546 h 251460"/>
                <a:gd name="T12" fmla="*/ 0 w 612000"/>
                <a:gd name="T13" fmla="*/ 251546 h 251460"/>
                <a:gd name="T14" fmla="*/ 0 w 612000"/>
                <a:gd name="T15" fmla="*/ 41925 h 251460"/>
                <a:gd name="T16" fmla="*/ 41914 w 612000"/>
                <a:gd name="T17" fmla="*/ 0 h 2514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1460"/>
                <a:gd name="T29" fmla="*/ 612000 w 612000"/>
                <a:gd name="T30" fmla="*/ 251460 h 2514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1460">
                  <a:moveTo>
                    <a:pt x="41911" y="0"/>
                  </a:moveTo>
                  <a:lnTo>
                    <a:pt x="612000" y="0"/>
                  </a:lnTo>
                  <a:lnTo>
                    <a:pt x="612000" y="209549"/>
                  </a:lnTo>
                  <a:cubicBezTo>
                    <a:pt x="612000" y="232696"/>
                    <a:pt x="593236" y="251460"/>
                    <a:pt x="570089" y="251460"/>
                  </a:cubicBezTo>
                  <a:lnTo>
                    <a:pt x="0" y="251460"/>
                  </a:lnTo>
                  <a:lnTo>
                    <a:pt x="0" y="41911"/>
                  </a:lnTo>
                  <a:cubicBezTo>
                    <a:pt x="0" y="18764"/>
                    <a:pt x="18764" y="0"/>
                    <a:pt x="4191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审计实现</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41" name="1337"/>
            <p:cNvSpPr>
              <a:spLocks/>
            </p:cNvSpPr>
            <p:nvPr/>
          </p:nvSpPr>
          <p:spPr bwMode="auto">
            <a:xfrm>
              <a:off x="1171" y="4009"/>
              <a:ext cx="614" cy="222"/>
            </a:xfrm>
            <a:custGeom>
              <a:avLst/>
              <a:gdLst>
                <a:gd name="T0" fmla="*/ 42450 w 612000"/>
                <a:gd name="T1" fmla="*/ 0 h 254678"/>
                <a:gd name="T2" fmla="*/ 612035 w 612000"/>
                <a:gd name="T3" fmla="*/ 0 h 254678"/>
                <a:gd name="T4" fmla="*/ 612035 w 612000"/>
                <a:gd name="T5" fmla="*/ 0 h 254678"/>
                <a:gd name="T6" fmla="*/ 612035 w 612000"/>
                <a:gd name="T7" fmla="*/ 212273 h 254678"/>
                <a:gd name="T8" fmla="*/ 569585 w 612000"/>
                <a:gd name="T9" fmla="*/ 254728 h 254678"/>
                <a:gd name="T10" fmla="*/ 0 w 612000"/>
                <a:gd name="T11" fmla="*/ 254728 h 254678"/>
                <a:gd name="T12" fmla="*/ 0 w 612000"/>
                <a:gd name="T13" fmla="*/ 254728 h 254678"/>
                <a:gd name="T14" fmla="*/ 0 w 612000"/>
                <a:gd name="T15" fmla="*/ 42455 h 254678"/>
                <a:gd name="T16" fmla="*/ 42450 w 612000"/>
                <a:gd name="T17" fmla="*/ 0 h 254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4678"/>
                <a:gd name="T29" fmla="*/ 612000 w 612000"/>
                <a:gd name="T30" fmla="*/ 254678 h 254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4678">
                  <a:moveTo>
                    <a:pt x="42447" y="0"/>
                  </a:moveTo>
                  <a:lnTo>
                    <a:pt x="612000" y="0"/>
                  </a:lnTo>
                  <a:lnTo>
                    <a:pt x="612000" y="212231"/>
                  </a:lnTo>
                  <a:cubicBezTo>
                    <a:pt x="612000" y="235674"/>
                    <a:pt x="592996" y="254678"/>
                    <a:pt x="569553" y="254678"/>
                  </a:cubicBezTo>
                  <a:lnTo>
                    <a:pt x="0" y="254678"/>
                  </a:lnTo>
                  <a:lnTo>
                    <a:pt x="0" y="42447"/>
                  </a:lnTo>
                  <a:cubicBezTo>
                    <a:pt x="0" y="19004"/>
                    <a:pt x="19004" y="0"/>
                    <a:pt x="42447"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加密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42" name="1338"/>
            <p:cNvSpPr>
              <a:spLocks/>
            </p:cNvSpPr>
            <p:nvPr/>
          </p:nvSpPr>
          <p:spPr bwMode="auto">
            <a:xfrm>
              <a:off x="1840" y="4009"/>
              <a:ext cx="613" cy="222"/>
            </a:xfrm>
            <a:custGeom>
              <a:avLst/>
              <a:gdLst>
                <a:gd name="T0" fmla="*/ 42450 w 612000"/>
                <a:gd name="T1" fmla="*/ 0 h 254678"/>
                <a:gd name="T2" fmla="*/ 612035 w 612000"/>
                <a:gd name="T3" fmla="*/ 0 h 254678"/>
                <a:gd name="T4" fmla="*/ 612035 w 612000"/>
                <a:gd name="T5" fmla="*/ 0 h 254678"/>
                <a:gd name="T6" fmla="*/ 612035 w 612000"/>
                <a:gd name="T7" fmla="*/ 212107 h 254678"/>
                <a:gd name="T8" fmla="*/ 569585 w 612000"/>
                <a:gd name="T9" fmla="*/ 254528 h 254678"/>
                <a:gd name="T10" fmla="*/ 0 w 612000"/>
                <a:gd name="T11" fmla="*/ 254528 h 254678"/>
                <a:gd name="T12" fmla="*/ 0 w 612000"/>
                <a:gd name="T13" fmla="*/ 254528 h 254678"/>
                <a:gd name="T14" fmla="*/ 0 w 612000"/>
                <a:gd name="T15" fmla="*/ 42422 h 254678"/>
                <a:gd name="T16" fmla="*/ 42450 w 612000"/>
                <a:gd name="T17" fmla="*/ 0 h 254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4678"/>
                <a:gd name="T29" fmla="*/ 612000 w 612000"/>
                <a:gd name="T30" fmla="*/ 254678 h 254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4678">
                  <a:moveTo>
                    <a:pt x="42447" y="0"/>
                  </a:moveTo>
                  <a:lnTo>
                    <a:pt x="612000" y="0"/>
                  </a:lnTo>
                  <a:lnTo>
                    <a:pt x="612000" y="212231"/>
                  </a:lnTo>
                  <a:cubicBezTo>
                    <a:pt x="612000" y="235674"/>
                    <a:pt x="592996" y="254678"/>
                    <a:pt x="569553" y="254678"/>
                  </a:cubicBezTo>
                  <a:lnTo>
                    <a:pt x="0" y="254678"/>
                  </a:lnTo>
                  <a:lnTo>
                    <a:pt x="0" y="42447"/>
                  </a:lnTo>
                  <a:cubicBezTo>
                    <a:pt x="0" y="19004"/>
                    <a:pt x="19004" y="0"/>
                    <a:pt x="42447"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数字签名</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43" name="1339"/>
            <p:cNvSpPr>
              <a:spLocks/>
            </p:cNvSpPr>
            <p:nvPr/>
          </p:nvSpPr>
          <p:spPr bwMode="auto">
            <a:xfrm>
              <a:off x="1171" y="3174"/>
              <a:ext cx="613" cy="221"/>
            </a:xfrm>
            <a:custGeom>
              <a:avLst/>
              <a:gdLst>
                <a:gd name="T0" fmla="*/ 42004 w 612000"/>
                <a:gd name="T1" fmla="*/ 0 h 252000"/>
                <a:gd name="T2" fmla="*/ 612035 w 612000"/>
                <a:gd name="T3" fmla="*/ 0 h 252000"/>
                <a:gd name="T4" fmla="*/ 612035 w 612000"/>
                <a:gd name="T5" fmla="*/ 0 h 252000"/>
                <a:gd name="T6" fmla="*/ 612035 w 612000"/>
                <a:gd name="T7" fmla="*/ 210004 h 252000"/>
                <a:gd name="T8" fmla="*/ 570031 w 612000"/>
                <a:gd name="T9" fmla="*/ 252006 h 252000"/>
                <a:gd name="T10" fmla="*/ 0 w 612000"/>
                <a:gd name="T11" fmla="*/ 252006 h 252000"/>
                <a:gd name="T12" fmla="*/ 0 w 612000"/>
                <a:gd name="T13" fmla="*/ 252006 h 252000"/>
                <a:gd name="T14" fmla="*/ 0 w 612000"/>
                <a:gd name="T15" fmla="*/ 42003 h 252000"/>
                <a:gd name="T16" fmla="*/ 42004 w 612000"/>
                <a:gd name="T17" fmla="*/ 0 h 252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000"/>
                <a:gd name="T28" fmla="*/ 0 h 252000"/>
                <a:gd name="T29" fmla="*/ 612000 w 612000"/>
                <a:gd name="T30" fmla="*/ 252000 h 252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000" h="252000">
                  <a:moveTo>
                    <a:pt x="42001" y="0"/>
                  </a:moveTo>
                  <a:lnTo>
                    <a:pt x="612000" y="0"/>
                  </a:lnTo>
                  <a:lnTo>
                    <a:pt x="612000" y="209999"/>
                  </a:lnTo>
                  <a:cubicBezTo>
                    <a:pt x="612000" y="233196"/>
                    <a:pt x="593196" y="252000"/>
                    <a:pt x="569999" y="252000"/>
                  </a:cubicBezTo>
                  <a:lnTo>
                    <a:pt x="0" y="252000"/>
                  </a:lnTo>
                  <a:lnTo>
                    <a:pt x="0" y="42001"/>
                  </a:lnTo>
                  <a:cubicBezTo>
                    <a:pt x="0" y="18804"/>
                    <a:pt x="18804" y="0"/>
                    <a:pt x="42001" y="0"/>
                  </a:cubicBezTo>
                  <a:close/>
                </a:path>
              </a:pathLst>
            </a:cu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0159" tIns="30079" rIns="60159" bIns="3007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cs typeface="Times New Roman" panose="02020603050405020304" pitchFamily="18" charset="0"/>
                </a:rPr>
                <a:t>接入管理</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xmlns="" val="266042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1F17318C-1C22-4040-9C99-62F1DF1A05D6}"/>
              </a:ext>
            </a:extLst>
          </p:cNvPr>
          <p:cNvGrpSpPr/>
          <p:nvPr/>
        </p:nvGrpSpPr>
        <p:grpSpPr>
          <a:xfrm>
            <a:off x="3891673" y="2507475"/>
            <a:ext cx="4408654" cy="2110621"/>
            <a:chOff x="3369627" y="1381541"/>
            <a:chExt cx="5452748" cy="2610476"/>
          </a:xfrm>
        </p:grpSpPr>
        <p:sp>
          <p:nvSpPr>
            <p:cNvPr id="23" name="矩形 22">
              <a:extLst>
                <a:ext uri="{FF2B5EF4-FFF2-40B4-BE49-F238E27FC236}">
                  <a16:creationId xmlns="" xmlns:a16="http://schemas.microsoft.com/office/drawing/2014/main" id="{78A97342-E6B6-494E-B48A-4F2625D9564E}"/>
                </a:ext>
              </a:extLst>
            </p:cNvPr>
            <p:cNvSpPr/>
            <p:nvPr/>
          </p:nvSpPr>
          <p:spPr>
            <a:xfrm>
              <a:off x="5404402" y="1381541"/>
              <a:ext cx="1383196" cy="10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rgbClr val="2DB2A4"/>
                  </a:solidFill>
                </a:rPr>
                <a:t>03</a:t>
              </a:r>
              <a:endParaRPr lang="zh-CN" altLang="en-US" sz="6000" b="1" dirty="0">
                <a:solidFill>
                  <a:srgbClr val="2DB2A4"/>
                </a:solidFill>
              </a:endParaRPr>
            </a:p>
          </p:txBody>
        </p:sp>
        <p:sp>
          <p:nvSpPr>
            <p:cNvPr id="24" name="矩形 23">
              <a:extLst>
                <a:ext uri="{FF2B5EF4-FFF2-40B4-BE49-F238E27FC236}">
                  <a16:creationId xmlns="" xmlns:a16="http://schemas.microsoft.com/office/drawing/2014/main" id="{15DD5506-E5DF-4C6B-9363-290933FD2979}"/>
                </a:ext>
              </a:extLst>
            </p:cNvPr>
            <p:cNvSpPr/>
            <p:nvPr/>
          </p:nvSpPr>
          <p:spPr>
            <a:xfrm>
              <a:off x="3369627" y="2579206"/>
              <a:ext cx="5452748" cy="96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rgbClr val="2DB2A4"/>
                  </a:solidFill>
                  <a:latin typeface="微软雅黑" panose="020B0503020204020204" pitchFamily="34" charset="-122"/>
                  <a:ea typeface="微软雅黑" panose="020B0503020204020204" pitchFamily="34" charset="-122"/>
                </a:rPr>
                <a:t>应用生态</a:t>
              </a:r>
              <a:endParaRPr lang="zh-CN" altLang="en-US" sz="4400" b="1" dirty="0">
                <a:solidFill>
                  <a:srgbClr val="2DB2A4"/>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 xmlns:a16="http://schemas.microsoft.com/office/drawing/2014/main" id="{A120A48E-DB86-4951-B532-A08B2353FF62}"/>
                </a:ext>
              </a:extLst>
            </p:cNvPr>
            <p:cNvSpPr/>
            <p:nvPr/>
          </p:nvSpPr>
          <p:spPr>
            <a:xfrm flipH="1">
              <a:off x="4291219"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 xmlns:a16="http://schemas.microsoft.com/office/drawing/2014/main" id="{D34B51FA-268B-4ACF-BE09-A25330E64CFD}"/>
                </a:ext>
              </a:extLst>
            </p:cNvPr>
            <p:cNvSpPr/>
            <p:nvPr/>
          </p:nvSpPr>
          <p:spPr>
            <a:xfrm flipH="1">
              <a:off x="4291218" y="3518684"/>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3F155561-F0BB-4AAF-B6F5-ACB4FE091486}"/>
                </a:ext>
              </a:extLst>
            </p:cNvPr>
            <p:cNvSpPr/>
            <p:nvPr/>
          </p:nvSpPr>
          <p:spPr>
            <a:xfrm rot="5400000" flipH="1">
              <a:off x="6073139" y="2164376"/>
              <a:ext cx="45719" cy="360956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 xmlns:a16="http://schemas.microsoft.com/office/drawing/2014/main" id="{13E83F48-037E-4887-8BD4-BE3F62A22606}"/>
                </a:ext>
              </a:extLst>
            </p:cNvPr>
            <p:cNvSpPr/>
            <p:nvPr/>
          </p:nvSpPr>
          <p:spPr>
            <a:xfrm rot="5400000">
              <a:off x="7321329" y="1473976"/>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BD4DBE43-823E-4E1F-A6FF-0F8E7FEB5C6A}"/>
                </a:ext>
              </a:extLst>
            </p:cNvPr>
            <p:cNvSpPr/>
            <p:nvPr/>
          </p:nvSpPr>
          <p:spPr>
            <a:xfrm rot="5400000">
              <a:off x="4824948" y="1473977"/>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60B95DB2-5E22-4717-A519-9E343BB645AB}"/>
                </a:ext>
              </a:extLst>
            </p:cNvPr>
            <p:cNvSpPr/>
            <p:nvPr/>
          </p:nvSpPr>
          <p:spPr>
            <a:xfrm flipH="1">
              <a:off x="7854776"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 xmlns:a16="http://schemas.microsoft.com/office/drawing/2014/main" id="{4B68CF69-5B76-4F89-84F7-D7440671A0C1}"/>
                </a:ext>
              </a:extLst>
            </p:cNvPr>
            <p:cNvSpPr/>
            <p:nvPr/>
          </p:nvSpPr>
          <p:spPr>
            <a:xfrm flipH="1">
              <a:off x="7854776" y="3539787"/>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a:extLst>
              <a:ext uri="{FF2B5EF4-FFF2-40B4-BE49-F238E27FC236}">
                <a16:creationId xmlns="" xmlns:a16="http://schemas.microsoft.com/office/drawing/2014/main" id="{E8DDDEE7-2AE8-4CA6-A667-4F590E60826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792" y="111971"/>
            <a:ext cx="1695451" cy="527830"/>
          </a:xfrm>
          <a:prstGeom prst="rect">
            <a:avLst/>
          </a:prstGeom>
        </p:spPr>
      </p:pic>
      <p:sp>
        <p:nvSpPr>
          <p:cNvPr id="13" name="矩形 12"/>
          <p:cNvSpPr/>
          <p:nvPr/>
        </p:nvSpPr>
        <p:spPr>
          <a:xfrm>
            <a:off x="2644102" y="215069"/>
            <a:ext cx="4041491" cy="424732"/>
          </a:xfrm>
          <a:prstGeom prst="rect">
            <a:avLst/>
          </a:prstGeom>
        </p:spPr>
        <p:txBody>
          <a:bodyPr wrap="none">
            <a:spAutoFit/>
          </a:bodyPr>
          <a:lstStyle/>
          <a:p>
            <a:pPr fontAlgn="auto">
              <a:lnSpc>
                <a:spcPct val="90000"/>
              </a:lnSpc>
              <a:spcBef>
                <a:spcPct val="0"/>
              </a:spcBef>
              <a:spcAft>
                <a:spcPts val="0"/>
              </a:spcAft>
              <a:defRPr/>
            </a:pPr>
            <a:r>
              <a:rPr lang="en-US" altLang="zh-CN" sz="2400" b="1" dirty="0" err="1">
                <a:solidFill>
                  <a:schemeClr val="bg1"/>
                </a:solidFill>
                <a:latin typeface="微软雅黑" panose="020B0503020204020204" pitchFamily="34" charset="-122"/>
                <a:ea typeface="微软雅黑" panose="020B0503020204020204" pitchFamily="34" charset="-122"/>
                <a:cs typeface="+mj-cs"/>
                <a:sym typeface="微软雅黑" pitchFamily="34" charset="-122"/>
              </a:rPr>
              <a:t>SDChain</a:t>
            </a:r>
            <a:r>
              <a:rPr lang="zh-CN" altLang="en-US"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－智慧革命新引擎</a:t>
            </a:r>
            <a:r>
              <a:rPr lang="en-US" altLang="zh-CN"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 </a:t>
            </a:r>
            <a:endParaRPr lang="zh-CN" altLang="en-US"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endParaRPr>
          </a:p>
        </p:txBody>
      </p:sp>
    </p:spTree>
    <p:extLst>
      <p:ext uri="{BB962C8B-B14F-4D97-AF65-F5344CB8AC3E}">
        <p14:creationId xmlns:p14="http://schemas.microsoft.com/office/powerpoint/2010/main" xmlns="" val="1538243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A93106B4-91F0-41FF-BD02-4E984CE3FA51}"/>
              </a:ext>
            </a:extLst>
          </p:cNvPr>
          <p:cNvGrpSpPr/>
          <p:nvPr/>
        </p:nvGrpSpPr>
        <p:grpSpPr>
          <a:xfrm>
            <a:off x="1223063" y="1003721"/>
            <a:ext cx="9745874" cy="5540176"/>
            <a:chOff x="879801" y="782240"/>
            <a:chExt cx="10363060" cy="5891024"/>
          </a:xfrm>
        </p:grpSpPr>
        <p:sp>
          <p:nvSpPr>
            <p:cNvPr id="35" name="矩形 34">
              <a:extLst>
                <a:ext uri="{FF2B5EF4-FFF2-40B4-BE49-F238E27FC236}">
                  <a16:creationId xmlns="" xmlns:a16="http://schemas.microsoft.com/office/drawing/2014/main" id="{FDEF99F2-250E-4536-A058-A8BB4CB276AE}"/>
                </a:ext>
              </a:extLst>
            </p:cNvPr>
            <p:cNvSpPr/>
            <p:nvPr/>
          </p:nvSpPr>
          <p:spPr>
            <a:xfrm>
              <a:off x="3130737" y="787104"/>
              <a:ext cx="5930527" cy="1046280"/>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 xmlns:a16="http://schemas.microsoft.com/office/drawing/2014/main" id="{A0215B5A-2EC9-4773-8A5C-8440EC17440E}"/>
                </a:ext>
              </a:extLst>
            </p:cNvPr>
            <p:cNvPicPr>
              <a:picLocks noChangeAspect="1"/>
            </p:cNvPicPr>
            <p:nvPr/>
          </p:nvPicPr>
          <p:blipFill>
            <a:blip r:embed="rId2" cstate="print"/>
            <a:stretch>
              <a:fillRect/>
            </a:stretch>
          </p:blipFill>
          <p:spPr>
            <a:xfrm>
              <a:off x="6345848" y="1180669"/>
              <a:ext cx="269038" cy="251929"/>
            </a:xfrm>
            <a:prstGeom prst="rect">
              <a:avLst/>
            </a:prstGeom>
          </p:spPr>
        </p:pic>
        <p:pic>
          <p:nvPicPr>
            <p:cNvPr id="37" name="图片 36">
              <a:extLst>
                <a:ext uri="{FF2B5EF4-FFF2-40B4-BE49-F238E27FC236}">
                  <a16:creationId xmlns="" xmlns:a16="http://schemas.microsoft.com/office/drawing/2014/main" id="{5EE4D1C4-CE1B-46FE-801A-5133E2545EE0}"/>
                </a:ext>
              </a:extLst>
            </p:cNvPr>
            <p:cNvPicPr>
              <a:picLocks noChangeAspect="1"/>
            </p:cNvPicPr>
            <p:nvPr/>
          </p:nvPicPr>
          <p:blipFill>
            <a:blip r:embed="rId3" cstate="print"/>
            <a:stretch>
              <a:fillRect/>
            </a:stretch>
          </p:blipFill>
          <p:spPr>
            <a:xfrm>
              <a:off x="5147347" y="1180821"/>
              <a:ext cx="226516" cy="251682"/>
            </a:xfrm>
            <a:prstGeom prst="rect">
              <a:avLst/>
            </a:prstGeom>
          </p:spPr>
        </p:pic>
        <p:pic>
          <p:nvPicPr>
            <p:cNvPr id="38" name="图片 37">
              <a:extLst>
                <a:ext uri="{FF2B5EF4-FFF2-40B4-BE49-F238E27FC236}">
                  <a16:creationId xmlns="" xmlns:a16="http://schemas.microsoft.com/office/drawing/2014/main" id="{DA92A723-67C3-4F94-A483-B49D91388A7F}"/>
                </a:ext>
              </a:extLst>
            </p:cNvPr>
            <p:cNvPicPr>
              <a:picLocks noChangeAspect="1"/>
            </p:cNvPicPr>
            <p:nvPr/>
          </p:nvPicPr>
          <p:blipFill>
            <a:blip r:embed="rId4" cstate="print"/>
            <a:stretch>
              <a:fillRect/>
            </a:stretch>
          </p:blipFill>
          <p:spPr>
            <a:xfrm>
              <a:off x="5727458" y="1183106"/>
              <a:ext cx="247909" cy="247907"/>
            </a:xfrm>
            <a:prstGeom prst="rect">
              <a:avLst/>
            </a:prstGeom>
          </p:spPr>
        </p:pic>
        <p:pic>
          <p:nvPicPr>
            <p:cNvPr id="39" name="图片 38">
              <a:extLst>
                <a:ext uri="{FF2B5EF4-FFF2-40B4-BE49-F238E27FC236}">
                  <a16:creationId xmlns="" xmlns:a16="http://schemas.microsoft.com/office/drawing/2014/main" id="{FFE43432-0841-4026-9860-3F1A75A633EB}"/>
                </a:ext>
              </a:extLst>
            </p:cNvPr>
            <p:cNvPicPr>
              <a:picLocks noChangeAspect="1"/>
            </p:cNvPicPr>
            <p:nvPr/>
          </p:nvPicPr>
          <p:blipFill>
            <a:blip r:embed="rId5" cstate="print"/>
            <a:stretch>
              <a:fillRect/>
            </a:stretch>
          </p:blipFill>
          <p:spPr>
            <a:xfrm>
              <a:off x="4609562" y="1180821"/>
              <a:ext cx="193797" cy="251682"/>
            </a:xfrm>
            <a:prstGeom prst="rect">
              <a:avLst/>
            </a:prstGeom>
          </p:spPr>
        </p:pic>
        <p:pic>
          <p:nvPicPr>
            <p:cNvPr id="40" name="图片 39">
              <a:extLst>
                <a:ext uri="{FF2B5EF4-FFF2-40B4-BE49-F238E27FC236}">
                  <a16:creationId xmlns="" xmlns:a16="http://schemas.microsoft.com/office/drawing/2014/main" id="{933EBE99-98B7-49A4-ABC7-B341B238ECA5}"/>
                </a:ext>
              </a:extLst>
            </p:cNvPr>
            <p:cNvPicPr>
              <a:picLocks noChangeAspect="1"/>
            </p:cNvPicPr>
            <p:nvPr/>
          </p:nvPicPr>
          <p:blipFill>
            <a:blip r:embed="rId6" cstate="print"/>
            <a:stretch>
              <a:fillRect/>
            </a:stretch>
          </p:blipFill>
          <p:spPr>
            <a:xfrm>
              <a:off x="8488540" y="1183713"/>
              <a:ext cx="277976" cy="246906"/>
            </a:xfrm>
            <a:prstGeom prst="rect">
              <a:avLst/>
            </a:prstGeom>
          </p:spPr>
        </p:pic>
        <p:pic>
          <p:nvPicPr>
            <p:cNvPr id="41" name="图片 40">
              <a:extLst>
                <a:ext uri="{FF2B5EF4-FFF2-40B4-BE49-F238E27FC236}">
                  <a16:creationId xmlns="" xmlns:a16="http://schemas.microsoft.com/office/drawing/2014/main" id="{1AE4172D-3F02-4F9D-BE7E-16BE78DBF407}"/>
                </a:ext>
              </a:extLst>
            </p:cNvPr>
            <p:cNvPicPr>
              <a:picLocks noChangeAspect="1"/>
            </p:cNvPicPr>
            <p:nvPr/>
          </p:nvPicPr>
          <p:blipFill>
            <a:blip r:embed="rId7" cstate="print"/>
            <a:stretch>
              <a:fillRect/>
            </a:stretch>
          </p:blipFill>
          <p:spPr>
            <a:xfrm>
              <a:off x="4052069" y="1191495"/>
              <a:ext cx="206381" cy="234064"/>
            </a:xfrm>
            <a:prstGeom prst="rect">
              <a:avLst/>
            </a:prstGeom>
          </p:spPr>
        </p:pic>
        <p:pic>
          <p:nvPicPr>
            <p:cNvPr id="42" name="图片 41">
              <a:extLst>
                <a:ext uri="{FF2B5EF4-FFF2-40B4-BE49-F238E27FC236}">
                  <a16:creationId xmlns="" xmlns:a16="http://schemas.microsoft.com/office/drawing/2014/main" id="{409D87D3-9EF2-4767-9081-55B2CD3C21D4}"/>
                </a:ext>
              </a:extLst>
            </p:cNvPr>
            <p:cNvPicPr>
              <a:picLocks noChangeAspect="1"/>
            </p:cNvPicPr>
            <p:nvPr/>
          </p:nvPicPr>
          <p:blipFill>
            <a:blip r:embed="rId8" cstate="print"/>
            <a:stretch>
              <a:fillRect/>
            </a:stretch>
          </p:blipFill>
          <p:spPr>
            <a:xfrm>
              <a:off x="7779917" y="1194599"/>
              <a:ext cx="333109" cy="228939"/>
            </a:xfrm>
            <a:prstGeom prst="rect">
              <a:avLst/>
            </a:prstGeom>
          </p:spPr>
        </p:pic>
        <p:pic>
          <p:nvPicPr>
            <p:cNvPr id="43" name="图片 42">
              <a:extLst>
                <a:ext uri="{FF2B5EF4-FFF2-40B4-BE49-F238E27FC236}">
                  <a16:creationId xmlns="" xmlns:a16="http://schemas.microsoft.com/office/drawing/2014/main" id="{6CD6289E-989E-4304-A129-73F2CC475A79}"/>
                </a:ext>
              </a:extLst>
            </p:cNvPr>
            <p:cNvPicPr>
              <a:picLocks noChangeAspect="1"/>
            </p:cNvPicPr>
            <p:nvPr/>
          </p:nvPicPr>
          <p:blipFill>
            <a:blip r:embed="rId9" cstate="print"/>
            <a:stretch>
              <a:fillRect/>
            </a:stretch>
          </p:blipFill>
          <p:spPr>
            <a:xfrm>
              <a:off x="7246226" y="1205217"/>
              <a:ext cx="186247" cy="211413"/>
            </a:xfrm>
            <a:prstGeom prst="rect">
              <a:avLst/>
            </a:prstGeom>
          </p:spPr>
        </p:pic>
        <p:pic>
          <p:nvPicPr>
            <p:cNvPr id="44" name="图片 43">
              <a:extLst>
                <a:ext uri="{FF2B5EF4-FFF2-40B4-BE49-F238E27FC236}">
                  <a16:creationId xmlns="" xmlns:a16="http://schemas.microsoft.com/office/drawing/2014/main" id="{BDC62968-4D8B-4468-B381-E7680CDD5CAA}"/>
                </a:ext>
              </a:extLst>
            </p:cNvPr>
            <p:cNvPicPr>
              <a:picLocks noChangeAspect="1"/>
            </p:cNvPicPr>
            <p:nvPr/>
          </p:nvPicPr>
          <p:blipFill>
            <a:blip r:embed="rId10" cstate="print"/>
            <a:stretch>
              <a:fillRect/>
            </a:stretch>
          </p:blipFill>
          <p:spPr>
            <a:xfrm>
              <a:off x="3450094" y="1221397"/>
              <a:ext cx="246278" cy="184707"/>
            </a:xfrm>
            <a:prstGeom prst="rect">
              <a:avLst/>
            </a:prstGeom>
          </p:spPr>
        </p:pic>
        <p:sp>
          <p:nvSpPr>
            <p:cNvPr id="45" name="Subtitle 2">
              <a:extLst>
                <a:ext uri="{FF2B5EF4-FFF2-40B4-BE49-F238E27FC236}">
                  <a16:creationId xmlns="" xmlns:a16="http://schemas.microsoft.com/office/drawing/2014/main" id="{1AAA850E-FCFA-463F-8FF8-7992450233BB}"/>
                </a:ext>
              </a:extLst>
            </p:cNvPr>
            <p:cNvSpPr txBox="1">
              <a:spLocks/>
            </p:cNvSpPr>
            <p:nvPr/>
          </p:nvSpPr>
          <p:spPr bwMode="auto">
            <a:xfrm>
              <a:off x="3777126" y="1474159"/>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农资</a:t>
              </a:r>
            </a:p>
          </p:txBody>
        </p:sp>
        <p:sp>
          <p:nvSpPr>
            <p:cNvPr id="46" name="Subtitle 2">
              <a:extLst>
                <a:ext uri="{FF2B5EF4-FFF2-40B4-BE49-F238E27FC236}">
                  <a16:creationId xmlns="" xmlns:a16="http://schemas.microsoft.com/office/drawing/2014/main" id="{DC339497-BEB8-4BB7-89BD-72F2C3CB602F}"/>
                </a:ext>
              </a:extLst>
            </p:cNvPr>
            <p:cNvSpPr txBox="1">
              <a:spLocks/>
            </p:cNvSpPr>
            <p:nvPr/>
          </p:nvSpPr>
          <p:spPr bwMode="auto">
            <a:xfrm>
              <a:off x="4328847" y="1474159"/>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金融</a:t>
              </a:r>
            </a:p>
          </p:txBody>
        </p:sp>
        <p:sp>
          <p:nvSpPr>
            <p:cNvPr id="47" name="Subtitle 2">
              <a:extLst>
                <a:ext uri="{FF2B5EF4-FFF2-40B4-BE49-F238E27FC236}">
                  <a16:creationId xmlns="" xmlns:a16="http://schemas.microsoft.com/office/drawing/2014/main" id="{8514430B-31F6-4710-AEA8-410BEC21B9FB}"/>
                </a:ext>
              </a:extLst>
            </p:cNvPr>
            <p:cNvSpPr txBox="1">
              <a:spLocks/>
            </p:cNvSpPr>
            <p:nvPr/>
          </p:nvSpPr>
          <p:spPr bwMode="auto">
            <a:xfrm>
              <a:off x="4886224" y="1474159"/>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保险</a:t>
              </a:r>
            </a:p>
          </p:txBody>
        </p:sp>
        <p:sp>
          <p:nvSpPr>
            <p:cNvPr id="48" name="Subtitle 2">
              <a:extLst>
                <a:ext uri="{FF2B5EF4-FFF2-40B4-BE49-F238E27FC236}">
                  <a16:creationId xmlns="" xmlns:a16="http://schemas.microsoft.com/office/drawing/2014/main" id="{02BC1D00-5BFE-426D-BED0-14D4B58F5FB6}"/>
                </a:ext>
              </a:extLst>
            </p:cNvPr>
            <p:cNvSpPr txBox="1">
              <a:spLocks/>
            </p:cNvSpPr>
            <p:nvPr/>
          </p:nvSpPr>
          <p:spPr bwMode="auto">
            <a:xfrm>
              <a:off x="5445325" y="1474159"/>
              <a:ext cx="812176"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加工餐饮</a:t>
              </a:r>
            </a:p>
          </p:txBody>
        </p:sp>
        <p:sp>
          <p:nvSpPr>
            <p:cNvPr id="49" name="Subtitle 2">
              <a:extLst>
                <a:ext uri="{FF2B5EF4-FFF2-40B4-BE49-F238E27FC236}">
                  <a16:creationId xmlns="" xmlns:a16="http://schemas.microsoft.com/office/drawing/2014/main" id="{222A9813-FEF5-4A5C-B4E0-182C10C0FD85}"/>
                </a:ext>
              </a:extLst>
            </p:cNvPr>
            <p:cNvSpPr txBox="1">
              <a:spLocks/>
            </p:cNvSpPr>
            <p:nvPr/>
          </p:nvSpPr>
          <p:spPr bwMode="auto">
            <a:xfrm>
              <a:off x="6105986" y="1474160"/>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政府</a:t>
              </a:r>
            </a:p>
          </p:txBody>
        </p:sp>
        <p:sp>
          <p:nvSpPr>
            <p:cNvPr id="50" name="Subtitle 2">
              <a:extLst>
                <a:ext uri="{FF2B5EF4-FFF2-40B4-BE49-F238E27FC236}">
                  <a16:creationId xmlns="" xmlns:a16="http://schemas.microsoft.com/office/drawing/2014/main" id="{DDC66DEC-73EB-48D6-B4C6-45E5D54AFBB4}"/>
                </a:ext>
              </a:extLst>
            </p:cNvPr>
            <p:cNvSpPr txBox="1">
              <a:spLocks/>
            </p:cNvSpPr>
            <p:nvPr/>
          </p:nvSpPr>
          <p:spPr bwMode="auto">
            <a:xfrm>
              <a:off x="6964969" y="1474159"/>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农户</a:t>
              </a:r>
            </a:p>
          </p:txBody>
        </p:sp>
        <p:sp>
          <p:nvSpPr>
            <p:cNvPr id="51" name="Subtitle 2">
              <a:extLst>
                <a:ext uri="{FF2B5EF4-FFF2-40B4-BE49-F238E27FC236}">
                  <a16:creationId xmlns="" xmlns:a16="http://schemas.microsoft.com/office/drawing/2014/main" id="{A5D033B1-99F9-40B3-A6FD-FD768B4A1F02}"/>
                </a:ext>
              </a:extLst>
            </p:cNvPr>
            <p:cNvSpPr txBox="1">
              <a:spLocks/>
            </p:cNvSpPr>
            <p:nvPr/>
          </p:nvSpPr>
          <p:spPr bwMode="auto">
            <a:xfrm>
              <a:off x="7571815" y="1474159"/>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消费者</a:t>
              </a:r>
            </a:p>
          </p:txBody>
        </p:sp>
        <p:sp>
          <p:nvSpPr>
            <p:cNvPr id="52" name="Subtitle 2">
              <a:extLst>
                <a:ext uri="{FF2B5EF4-FFF2-40B4-BE49-F238E27FC236}">
                  <a16:creationId xmlns="" xmlns:a16="http://schemas.microsoft.com/office/drawing/2014/main" id="{A94B80E1-3AEB-443F-A3A2-03AA032137B8}"/>
                </a:ext>
              </a:extLst>
            </p:cNvPr>
            <p:cNvSpPr txBox="1">
              <a:spLocks/>
            </p:cNvSpPr>
            <p:nvPr/>
          </p:nvSpPr>
          <p:spPr bwMode="auto">
            <a:xfrm>
              <a:off x="8229606" y="1474161"/>
              <a:ext cx="808038"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批发市场</a:t>
              </a:r>
            </a:p>
          </p:txBody>
        </p:sp>
        <p:sp>
          <p:nvSpPr>
            <p:cNvPr id="53" name="Subtitle 2">
              <a:extLst>
                <a:ext uri="{FF2B5EF4-FFF2-40B4-BE49-F238E27FC236}">
                  <a16:creationId xmlns="" xmlns:a16="http://schemas.microsoft.com/office/drawing/2014/main" id="{742B614F-56AB-43E2-979F-D9027ECF35F0}"/>
                </a:ext>
              </a:extLst>
            </p:cNvPr>
            <p:cNvSpPr txBox="1">
              <a:spLocks/>
            </p:cNvSpPr>
            <p:nvPr/>
          </p:nvSpPr>
          <p:spPr bwMode="auto">
            <a:xfrm>
              <a:off x="3195062" y="1474159"/>
              <a:ext cx="748762"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种鱼场</a:t>
              </a:r>
            </a:p>
          </p:txBody>
        </p:sp>
        <p:sp>
          <p:nvSpPr>
            <p:cNvPr id="54" name="文本框 53">
              <a:extLst>
                <a:ext uri="{FF2B5EF4-FFF2-40B4-BE49-F238E27FC236}">
                  <a16:creationId xmlns="" xmlns:a16="http://schemas.microsoft.com/office/drawing/2014/main" id="{18DC93B8-C8AF-4DCC-AF06-FE1D0A789816}"/>
                </a:ext>
              </a:extLst>
            </p:cNvPr>
            <p:cNvSpPr txBox="1"/>
            <p:nvPr/>
          </p:nvSpPr>
          <p:spPr>
            <a:xfrm>
              <a:off x="3661852" y="816055"/>
              <a:ext cx="2685143" cy="276999"/>
            </a:xfrm>
            <a:prstGeom prst="rect">
              <a:avLst/>
            </a:prstGeom>
            <a:noFill/>
          </p:spPr>
          <p:txBody>
            <a:bodyPr wrap="square" rtlCol="0">
              <a:spAutoFit/>
            </a:bodyPr>
            <a:lstStyle/>
            <a:p>
              <a:pPr algn="ctr"/>
              <a:r>
                <a:rPr lang="zh-CN" altLang="en-US" sz="1200" dirty="0">
                  <a:solidFill>
                    <a:srgbClr val="43536A"/>
                  </a:solidFill>
                  <a:latin typeface="微软雅黑" panose="020B0503020204020204" pitchFamily="34" charset="-122"/>
                  <a:ea typeface="微软雅黑" panose="020B0503020204020204" pitchFamily="34" charset="-122"/>
                </a:rPr>
                <a:t>用户端</a:t>
              </a:r>
            </a:p>
          </p:txBody>
        </p:sp>
        <p:cxnSp>
          <p:nvCxnSpPr>
            <p:cNvPr id="55" name="直接连接符 54">
              <a:extLst>
                <a:ext uri="{FF2B5EF4-FFF2-40B4-BE49-F238E27FC236}">
                  <a16:creationId xmlns="" xmlns:a16="http://schemas.microsoft.com/office/drawing/2014/main" id="{28E011DC-A457-41B2-B3E0-35847C8C23C9}"/>
                </a:ext>
              </a:extLst>
            </p:cNvPr>
            <p:cNvCxnSpPr>
              <a:cxnSpLocks/>
            </p:cNvCxnSpPr>
            <p:nvPr/>
          </p:nvCxnSpPr>
          <p:spPr>
            <a:xfrm>
              <a:off x="3399060" y="1054507"/>
              <a:ext cx="3210729"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324F177F-6026-4917-8609-5B8676F2318E}"/>
                </a:ext>
              </a:extLst>
            </p:cNvPr>
            <p:cNvCxnSpPr/>
            <p:nvPr/>
          </p:nvCxnSpPr>
          <p:spPr>
            <a:xfrm>
              <a:off x="4690099"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 xmlns:a16="http://schemas.microsoft.com/office/drawing/2014/main" id="{942AF279-B39A-4125-BD34-B4EEAFA10414}"/>
                </a:ext>
              </a:extLst>
            </p:cNvPr>
            <p:cNvCxnSpPr>
              <a:cxnSpLocks/>
              <a:stCxn id="54" idx="2"/>
              <a:endCxn id="54" idx="2"/>
            </p:cNvCxnSpPr>
            <p:nvPr/>
          </p:nvCxnSpPr>
          <p:spPr>
            <a:xfrm>
              <a:off x="5004424" y="109305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0BF7DDC4-4370-4898-809B-BC9FF869BA38}"/>
                </a:ext>
              </a:extLst>
            </p:cNvPr>
            <p:cNvSpPr txBox="1"/>
            <p:nvPr/>
          </p:nvSpPr>
          <p:spPr>
            <a:xfrm>
              <a:off x="7008744" y="836668"/>
              <a:ext cx="2019882" cy="276999"/>
            </a:xfrm>
            <a:prstGeom prst="rect">
              <a:avLst/>
            </a:prstGeom>
            <a:noFill/>
          </p:spPr>
          <p:txBody>
            <a:bodyPr wrap="square" rtlCol="0">
              <a:spAutoFit/>
            </a:bodyPr>
            <a:lstStyle/>
            <a:p>
              <a:pPr algn="ctr"/>
              <a:r>
                <a:rPr lang="en-US" altLang="zh-CN" sz="1200" dirty="0">
                  <a:solidFill>
                    <a:srgbClr val="43536A"/>
                  </a:solidFill>
                  <a:latin typeface="微软雅黑" panose="020B0503020204020204" pitchFamily="34" charset="-122"/>
                  <a:ea typeface="微软雅黑" panose="020B0503020204020204" pitchFamily="34" charset="-122"/>
                </a:rPr>
                <a:t>APP</a:t>
              </a:r>
              <a:endParaRPr lang="zh-CN" altLang="en-US" sz="1200" dirty="0">
                <a:solidFill>
                  <a:srgbClr val="43536A"/>
                </a:solidFill>
                <a:latin typeface="微软雅黑" panose="020B0503020204020204" pitchFamily="34" charset="-122"/>
                <a:ea typeface="微软雅黑" panose="020B0503020204020204" pitchFamily="34" charset="-122"/>
              </a:endParaRPr>
            </a:p>
          </p:txBody>
        </p:sp>
        <p:cxnSp>
          <p:nvCxnSpPr>
            <p:cNvPr id="59" name="直接连接符 58">
              <a:extLst>
                <a:ext uri="{FF2B5EF4-FFF2-40B4-BE49-F238E27FC236}">
                  <a16:creationId xmlns="" xmlns:a16="http://schemas.microsoft.com/office/drawing/2014/main" id="{D477F51F-6163-4E9A-89AE-7DD1781B0F38}"/>
                </a:ext>
              </a:extLst>
            </p:cNvPr>
            <p:cNvCxnSpPr>
              <a:cxnSpLocks/>
            </p:cNvCxnSpPr>
            <p:nvPr/>
          </p:nvCxnSpPr>
          <p:spPr>
            <a:xfrm>
              <a:off x="7190566" y="1054507"/>
              <a:ext cx="1690760"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A65627DB-FA52-4231-987F-3E545B29FF2D}"/>
                </a:ext>
              </a:extLst>
            </p:cNvPr>
            <p:cNvCxnSpPr>
              <a:cxnSpLocks/>
            </p:cNvCxnSpPr>
            <p:nvPr/>
          </p:nvCxnSpPr>
          <p:spPr>
            <a:xfrm>
              <a:off x="7721621"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289850F9-FE31-4242-9812-790D39D715D5}"/>
                </a:ext>
              </a:extLst>
            </p:cNvPr>
            <p:cNvCxnSpPr>
              <a:cxnSpLocks/>
              <a:stCxn id="58" idx="2"/>
              <a:endCxn id="58" idx="2"/>
            </p:cNvCxnSpPr>
            <p:nvPr/>
          </p:nvCxnSpPr>
          <p:spPr>
            <a:xfrm>
              <a:off x="8018685" y="111366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 xmlns:a16="http://schemas.microsoft.com/office/drawing/2014/main" id="{27A87EB5-C55A-43AF-9358-CEB6761903B4}"/>
                </a:ext>
              </a:extLst>
            </p:cNvPr>
            <p:cNvSpPr/>
            <p:nvPr/>
          </p:nvSpPr>
          <p:spPr>
            <a:xfrm>
              <a:off x="2990668" y="782240"/>
              <a:ext cx="272229" cy="105114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 xmlns:a16="http://schemas.microsoft.com/office/drawing/2014/main" id="{55B2D787-3661-4818-A809-68508E0785F1}"/>
                </a:ext>
              </a:extLst>
            </p:cNvPr>
            <p:cNvSpPr txBox="1"/>
            <p:nvPr/>
          </p:nvSpPr>
          <p:spPr>
            <a:xfrm>
              <a:off x="2939328" y="901080"/>
              <a:ext cx="392721" cy="994083"/>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用  户  域</a:t>
              </a:r>
            </a:p>
          </p:txBody>
        </p:sp>
        <p:sp>
          <p:nvSpPr>
            <p:cNvPr id="64" name="矩形 63">
              <a:extLst>
                <a:ext uri="{FF2B5EF4-FFF2-40B4-BE49-F238E27FC236}">
                  <a16:creationId xmlns="" xmlns:a16="http://schemas.microsoft.com/office/drawing/2014/main" id="{FCB924BC-1EEE-4B13-B7F8-BC66C0A11C40}"/>
                </a:ext>
              </a:extLst>
            </p:cNvPr>
            <p:cNvSpPr/>
            <p:nvPr/>
          </p:nvSpPr>
          <p:spPr>
            <a:xfrm>
              <a:off x="3130737" y="2383050"/>
              <a:ext cx="5930527" cy="1068455"/>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 xmlns:a16="http://schemas.microsoft.com/office/drawing/2014/main" id="{35DA10FF-FF53-4766-9433-8305A82FC238}"/>
                </a:ext>
              </a:extLst>
            </p:cNvPr>
            <p:cNvSpPr/>
            <p:nvPr/>
          </p:nvSpPr>
          <p:spPr>
            <a:xfrm>
              <a:off x="8925494" y="2381503"/>
              <a:ext cx="272229" cy="107000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文本框 65">
              <a:extLst>
                <a:ext uri="{FF2B5EF4-FFF2-40B4-BE49-F238E27FC236}">
                  <a16:creationId xmlns="" xmlns:a16="http://schemas.microsoft.com/office/drawing/2014/main" id="{C0FB2EF5-2ED7-4D8E-B1E5-84A3B4637594}"/>
                </a:ext>
              </a:extLst>
            </p:cNvPr>
            <p:cNvSpPr txBox="1"/>
            <p:nvPr/>
          </p:nvSpPr>
          <p:spPr>
            <a:xfrm>
              <a:off x="8890025" y="2439807"/>
              <a:ext cx="392721" cy="1054340"/>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服务提供域</a:t>
              </a:r>
            </a:p>
          </p:txBody>
        </p:sp>
        <p:grpSp>
          <p:nvGrpSpPr>
            <p:cNvPr id="67" name="组合 66">
              <a:extLst>
                <a:ext uri="{FF2B5EF4-FFF2-40B4-BE49-F238E27FC236}">
                  <a16:creationId xmlns="" xmlns:a16="http://schemas.microsoft.com/office/drawing/2014/main" id="{AB053FB6-A5C2-4741-B2B5-3393D806893C}"/>
                </a:ext>
              </a:extLst>
            </p:cNvPr>
            <p:cNvGrpSpPr/>
            <p:nvPr/>
          </p:nvGrpSpPr>
          <p:grpSpPr>
            <a:xfrm>
              <a:off x="3622810" y="2434147"/>
              <a:ext cx="4915049" cy="628972"/>
              <a:chOff x="3820652" y="2031297"/>
              <a:chExt cx="5361057" cy="686047"/>
            </a:xfrm>
          </p:grpSpPr>
          <p:pic>
            <p:nvPicPr>
              <p:cNvPr id="183" name="图片 182">
                <a:extLst>
                  <a:ext uri="{FF2B5EF4-FFF2-40B4-BE49-F238E27FC236}">
                    <a16:creationId xmlns="" xmlns:a16="http://schemas.microsoft.com/office/drawing/2014/main" id="{578BA908-BED1-47AE-8778-71C95D994725}"/>
                  </a:ext>
                </a:extLst>
              </p:cNvPr>
              <p:cNvPicPr>
                <a:picLocks noChangeAspect="1"/>
              </p:cNvPicPr>
              <p:nvPr/>
            </p:nvPicPr>
            <p:blipFill>
              <a:blip r:embed="rId11" cstate="print"/>
              <a:stretch>
                <a:fillRect/>
              </a:stretch>
            </p:blipFill>
            <p:spPr>
              <a:xfrm>
                <a:off x="4989404" y="2031297"/>
                <a:ext cx="686047" cy="686047"/>
              </a:xfrm>
              <a:prstGeom prst="rect">
                <a:avLst/>
              </a:prstGeom>
            </p:spPr>
          </p:pic>
          <p:pic>
            <p:nvPicPr>
              <p:cNvPr id="184" name="图片 183">
                <a:extLst>
                  <a:ext uri="{FF2B5EF4-FFF2-40B4-BE49-F238E27FC236}">
                    <a16:creationId xmlns="" xmlns:a16="http://schemas.microsoft.com/office/drawing/2014/main" id="{66EEB8CA-2657-42B8-A8B0-F589AB5BD191}"/>
                  </a:ext>
                </a:extLst>
              </p:cNvPr>
              <p:cNvPicPr>
                <a:picLocks noChangeAspect="1"/>
              </p:cNvPicPr>
              <p:nvPr/>
            </p:nvPicPr>
            <p:blipFill>
              <a:blip r:embed="rId11" cstate="print"/>
              <a:stretch>
                <a:fillRect/>
              </a:stretch>
            </p:blipFill>
            <p:spPr>
              <a:xfrm>
                <a:off x="3820652" y="2031297"/>
                <a:ext cx="686047" cy="686047"/>
              </a:xfrm>
              <a:prstGeom prst="rect">
                <a:avLst/>
              </a:prstGeom>
            </p:spPr>
          </p:pic>
          <p:pic>
            <p:nvPicPr>
              <p:cNvPr id="185" name="图片 184">
                <a:extLst>
                  <a:ext uri="{FF2B5EF4-FFF2-40B4-BE49-F238E27FC236}">
                    <a16:creationId xmlns="" xmlns:a16="http://schemas.microsoft.com/office/drawing/2014/main" id="{6961E670-5CB6-40E2-ADE3-38DC58C42E61}"/>
                  </a:ext>
                </a:extLst>
              </p:cNvPr>
              <p:cNvPicPr>
                <a:picLocks noChangeAspect="1"/>
              </p:cNvPicPr>
              <p:nvPr/>
            </p:nvPicPr>
            <p:blipFill>
              <a:blip r:embed="rId11" cstate="print"/>
              <a:stretch>
                <a:fillRect/>
              </a:stretch>
            </p:blipFill>
            <p:spPr>
              <a:xfrm>
                <a:off x="6158156" y="2031297"/>
                <a:ext cx="686047" cy="686047"/>
              </a:xfrm>
              <a:prstGeom prst="rect">
                <a:avLst/>
              </a:prstGeom>
            </p:spPr>
          </p:pic>
          <p:pic>
            <p:nvPicPr>
              <p:cNvPr id="186" name="图片 185">
                <a:extLst>
                  <a:ext uri="{FF2B5EF4-FFF2-40B4-BE49-F238E27FC236}">
                    <a16:creationId xmlns="" xmlns:a16="http://schemas.microsoft.com/office/drawing/2014/main" id="{809692A1-027C-4D17-BE94-D17A3DB89809}"/>
                  </a:ext>
                </a:extLst>
              </p:cNvPr>
              <p:cNvPicPr>
                <a:picLocks noChangeAspect="1"/>
              </p:cNvPicPr>
              <p:nvPr/>
            </p:nvPicPr>
            <p:blipFill>
              <a:blip r:embed="rId11" cstate="print"/>
              <a:stretch>
                <a:fillRect/>
              </a:stretch>
            </p:blipFill>
            <p:spPr>
              <a:xfrm>
                <a:off x="7326909" y="2031297"/>
                <a:ext cx="686047" cy="686047"/>
              </a:xfrm>
              <a:prstGeom prst="rect">
                <a:avLst/>
              </a:prstGeom>
            </p:spPr>
          </p:pic>
          <p:pic>
            <p:nvPicPr>
              <p:cNvPr id="187" name="图片 186">
                <a:extLst>
                  <a:ext uri="{FF2B5EF4-FFF2-40B4-BE49-F238E27FC236}">
                    <a16:creationId xmlns="" xmlns:a16="http://schemas.microsoft.com/office/drawing/2014/main" id="{EEF0B381-8606-4CDC-965F-C75B614D0CBF}"/>
                  </a:ext>
                </a:extLst>
              </p:cNvPr>
              <p:cNvPicPr>
                <a:picLocks noChangeAspect="1"/>
              </p:cNvPicPr>
              <p:nvPr/>
            </p:nvPicPr>
            <p:blipFill>
              <a:blip r:embed="rId11" cstate="print"/>
              <a:stretch>
                <a:fillRect/>
              </a:stretch>
            </p:blipFill>
            <p:spPr>
              <a:xfrm>
                <a:off x="8495662" y="2031297"/>
                <a:ext cx="686047" cy="686047"/>
              </a:xfrm>
              <a:prstGeom prst="rect">
                <a:avLst/>
              </a:prstGeom>
            </p:spPr>
          </p:pic>
          <p:pic>
            <p:nvPicPr>
              <p:cNvPr id="188" name="图片 187">
                <a:extLst>
                  <a:ext uri="{FF2B5EF4-FFF2-40B4-BE49-F238E27FC236}">
                    <a16:creationId xmlns="" xmlns:a16="http://schemas.microsoft.com/office/drawing/2014/main" id="{586FF7E4-29FC-44C7-B9CC-79E8E22F28F0}"/>
                  </a:ext>
                </a:extLst>
              </p:cNvPr>
              <p:cNvPicPr>
                <a:picLocks noChangeAspect="1"/>
              </p:cNvPicPr>
              <p:nvPr/>
            </p:nvPicPr>
            <p:blipFill>
              <a:blip r:embed="rId12" cstate="print"/>
              <a:stretch>
                <a:fillRect/>
              </a:stretch>
            </p:blipFill>
            <p:spPr>
              <a:xfrm>
                <a:off x="4083863" y="2220775"/>
                <a:ext cx="179955" cy="204094"/>
              </a:xfrm>
              <a:prstGeom prst="rect">
                <a:avLst/>
              </a:prstGeom>
            </p:spPr>
          </p:pic>
          <p:pic>
            <p:nvPicPr>
              <p:cNvPr id="189" name="图片 188">
                <a:extLst>
                  <a:ext uri="{FF2B5EF4-FFF2-40B4-BE49-F238E27FC236}">
                    <a16:creationId xmlns="" xmlns:a16="http://schemas.microsoft.com/office/drawing/2014/main" id="{2748CDD2-95CF-4C3F-8D7E-94D339807232}"/>
                  </a:ext>
                </a:extLst>
              </p:cNvPr>
              <p:cNvPicPr>
                <a:picLocks noChangeAspect="1"/>
              </p:cNvPicPr>
              <p:nvPr/>
            </p:nvPicPr>
            <p:blipFill>
              <a:blip r:embed="rId13" cstate="print"/>
              <a:stretch>
                <a:fillRect/>
              </a:stretch>
            </p:blipFill>
            <p:spPr>
              <a:xfrm>
                <a:off x="5249912" y="2218962"/>
                <a:ext cx="158550" cy="205907"/>
              </a:xfrm>
              <a:prstGeom prst="rect">
                <a:avLst/>
              </a:prstGeom>
            </p:spPr>
          </p:pic>
          <p:pic>
            <p:nvPicPr>
              <p:cNvPr id="190" name="图片 189">
                <a:extLst>
                  <a:ext uri="{FF2B5EF4-FFF2-40B4-BE49-F238E27FC236}">
                    <a16:creationId xmlns="" xmlns:a16="http://schemas.microsoft.com/office/drawing/2014/main" id="{C838025C-86C6-4FD9-81EA-807D7F80F82E}"/>
                  </a:ext>
                </a:extLst>
              </p:cNvPr>
              <p:cNvPicPr>
                <a:picLocks noChangeAspect="1"/>
              </p:cNvPicPr>
              <p:nvPr/>
            </p:nvPicPr>
            <p:blipFill>
              <a:blip r:embed="rId14" cstate="print"/>
              <a:stretch>
                <a:fillRect/>
              </a:stretch>
            </p:blipFill>
            <p:spPr>
              <a:xfrm>
                <a:off x="8746339" y="2226893"/>
                <a:ext cx="216453" cy="197976"/>
              </a:xfrm>
              <a:prstGeom prst="rect">
                <a:avLst/>
              </a:prstGeom>
            </p:spPr>
          </p:pic>
          <p:pic>
            <p:nvPicPr>
              <p:cNvPr id="191" name="图片 190">
                <a:extLst>
                  <a:ext uri="{FF2B5EF4-FFF2-40B4-BE49-F238E27FC236}">
                    <a16:creationId xmlns="" xmlns:a16="http://schemas.microsoft.com/office/drawing/2014/main" id="{51A86AFA-60AA-4B51-8460-D7C7ADA9974E}"/>
                  </a:ext>
                </a:extLst>
              </p:cNvPr>
              <p:cNvPicPr>
                <a:picLocks noChangeAspect="1"/>
              </p:cNvPicPr>
              <p:nvPr/>
            </p:nvPicPr>
            <p:blipFill>
              <a:blip r:embed="rId15" cstate="print"/>
              <a:stretch>
                <a:fillRect/>
              </a:stretch>
            </p:blipFill>
            <p:spPr>
              <a:xfrm>
                <a:off x="7558571" y="2220775"/>
                <a:ext cx="222723" cy="197976"/>
              </a:xfrm>
              <a:prstGeom prst="rect">
                <a:avLst/>
              </a:prstGeom>
            </p:spPr>
          </p:pic>
          <p:pic>
            <p:nvPicPr>
              <p:cNvPr id="192" name="图片 191">
                <a:extLst>
                  <a:ext uri="{FF2B5EF4-FFF2-40B4-BE49-F238E27FC236}">
                    <a16:creationId xmlns="" xmlns:a16="http://schemas.microsoft.com/office/drawing/2014/main" id="{065B7B58-E8AD-4338-952E-C5D6F1FBF7DD}"/>
                  </a:ext>
                </a:extLst>
              </p:cNvPr>
              <p:cNvPicPr>
                <a:picLocks noChangeAspect="1"/>
              </p:cNvPicPr>
              <p:nvPr/>
            </p:nvPicPr>
            <p:blipFill>
              <a:blip r:embed="rId16" cstate="print"/>
              <a:stretch>
                <a:fillRect/>
              </a:stretch>
            </p:blipFill>
            <p:spPr>
              <a:xfrm>
                <a:off x="6382826" y="2204804"/>
                <a:ext cx="244279" cy="244279"/>
              </a:xfrm>
              <a:prstGeom prst="rect">
                <a:avLst/>
              </a:prstGeom>
            </p:spPr>
          </p:pic>
        </p:grpSp>
        <p:sp>
          <p:nvSpPr>
            <p:cNvPr id="68" name="Subtitle 2">
              <a:extLst>
                <a:ext uri="{FF2B5EF4-FFF2-40B4-BE49-F238E27FC236}">
                  <a16:creationId xmlns="" xmlns:a16="http://schemas.microsoft.com/office/drawing/2014/main" id="{E3BB959D-E390-431C-9FBA-E6D79F4BEA60}"/>
                </a:ext>
              </a:extLst>
            </p:cNvPr>
            <p:cNvSpPr txBox="1">
              <a:spLocks/>
            </p:cNvSpPr>
            <p:nvPr/>
          </p:nvSpPr>
          <p:spPr bwMode="auto">
            <a:xfrm>
              <a:off x="4491267" y="2976246"/>
              <a:ext cx="1078100" cy="39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供应链金融服务平台</a:t>
              </a:r>
            </a:p>
          </p:txBody>
        </p:sp>
        <p:sp>
          <p:nvSpPr>
            <p:cNvPr id="69" name="Subtitle 2">
              <a:extLst>
                <a:ext uri="{FF2B5EF4-FFF2-40B4-BE49-F238E27FC236}">
                  <a16:creationId xmlns="" xmlns:a16="http://schemas.microsoft.com/office/drawing/2014/main" id="{25D06EA4-CC93-414E-9ABF-578C4A7CC290}"/>
                </a:ext>
              </a:extLst>
            </p:cNvPr>
            <p:cNvSpPr txBox="1">
              <a:spLocks/>
            </p:cNvSpPr>
            <p:nvPr/>
          </p:nvSpPr>
          <p:spPr bwMode="auto">
            <a:xfrm>
              <a:off x="5602389" y="2976246"/>
              <a:ext cx="987220"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智慧农业养殖服务平台</a:t>
              </a:r>
            </a:p>
          </p:txBody>
        </p:sp>
        <p:sp>
          <p:nvSpPr>
            <p:cNvPr id="70" name="Subtitle 2">
              <a:extLst>
                <a:ext uri="{FF2B5EF4-FFF2-40B4-BE49-F238E27FC236}">
                  <a16:creationId xmlns="" xmlns:a16="http://schemas.microsoft.com/office/drawing/2014/main" id="{63D64EF0-6664-4489-9DD8-FE64EC640033}"/>
                </a:ext>
              </a:extLst>
            </p:cNvPr>
            <p:cNvSpPr txBox="1">
              <a:spLocks/>
            </p:cNvSpPr>
            <p:nvPr/>
          </p:nvSpPr>
          <p:spPr bwMode="auto">
            <a:xfrm>
              <a:off x="6661649" y="2964315"/>
              <a:ext cx="980407" cy="469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休闲农业服务平台</a:t>
              </a:r>
            </a:p>
          </p:txBody>
        </p:sp>
        <p:sp>
          <p:nvSpPr>
            <p:cNvPr id="71" name="Subtitle 2">
              <a:extLst>
                <a:ext uri="{FF2B5EF4-FFF2-40B4-BE49-F238E27FC236}">
                  <a16:creationId xmlns="" xmlns:a16="http://schemas.microsoft.com/office/drawing/2014/main" id="{93B4117E-FF46-4D87-AFAA-93A2FFCBF905}"/>
                </a:ext>
              </a:extLst>
            </p:cNvPr>
            <p:cNvSpPr txBox="1">
              <a:spLocks/>
            </p:cNvSpPr>
            <p:nvPr/>
          </p:nvSpPr>
          <p:spPr bwMode="auto">
            <a:xfrm>
              <a:off x="7509223" y="3030689"/>
              <a:ext cx="1428297" cy="355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lnSpc>
                  <a:spcPct val="50000"/>
                </a:lnSpc>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农产品溯源交易</a:t>
              </a:r>
              <a:endParaRPr lang="en-US" altLang="zh-CN" sz="800" dirty="0">
                <a:solidFill>
                  <a:schemeClr val="bg1">
                    <a:lumMod val="50000"/>
                  </a:schemeClr>
                </a:solidFill>
                <a:latin typeface="微软雅黑" charset="0"/>
                <a:ea typeface="微软雅黑" charset="0"/>
                <a:cs typeface="Lantinghei SC Demibold" charset="-122"/>
                <a:sym typeface="时尚中黑简体" charset="0"/>
              </a:endParaRPr>
            </a:p>
            <a:p>
              <a:pPr algn="ctr">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电商平台（传统</a:t>
              </a:r>
              <a:r>
                <a:rPr lang="en-US" altLang="zh-CN" sz="800" dirty="0">
                  <a:solidFill>
                    <a:schemeClr val="bg1">
                      <a:lumMod val="50000"/>
                    </a:schemeClr>
                  </a:solidFill>
                  <a:latin typeface="微软雅黑" charset="0"/>
                  <a:ea typeface="微软雅黑" charset="0"/>
                  <a:cs typeface="Lantinghei SC Demibold" charset="-122"/>
                  <a:sym typeface="时尚中黑简体" charset="0"/>
                </a:rPr>
                <a:t>/</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生态）</a:t>
              </a:r>
            </a:p>
          </p:txBody>
        </p:sp>
        <p:sp>
          <p:nvSpPr>
            <p:cNvPr id="72" name="矩形 71">
              <a:extLst>
                <a:ext uri="{FF2B5EF4-FFF2-40B4-BE49-F238E27FC236}">
                  <a16:creationId xmlns="" xmlns:a16="http://schemas.microsoft.com/office/drawing/2014/main" id="{CE3CE5D3-AADC-40F4-8816-D577ABE74FDE}"/>
                </a:ext>
              </a:extLst>
            </p:cNvPr>
            <p:cNvSpPr/>
            <p:nvPr/>
          </p:nvSpPr>
          <p:spPr>
            <a:xfrm>
              <a:off x="3130737" y="3975247"/>
              <a:ext cx="5930527" cy="983896"/>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 xmlns:a16="http://schemas.microsoft.com/office/drawing/2014/main" id="{5FA26E40-B852-4F56-ABFB-D3F2A9AC7892}"/>
                </a:ext>
              </a:extLst>
            </p:cNvPr>
            <p:cNvSpPr/>
            <p:nvPr/>
          </p:nvSpPr>
          <p:spPr>
            <a:xfrm>
              <a:off x="2994967" y="3969444"/>
              <a:ext cx="272229" cy="99479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 xmlns:a16="http://schemas.microsoft.com/office/drawing/2014/main" id="{78B34CD0-87CF-41F6-9E94-99C94E70131E}"/>
                </a:ext>
              </a:extLst>
            </p:cNvPr>
            <p:cNvSpPr txBox="1"/>
            <p:nvPr/>
          </p:nvSpPr>
          <p:spPr>
            <a:xfrm>
              <a:off x="2950095" y="3997406"/>
              <a:ext cx="392721" cy="1082725"/>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感知控制域</a:t>
              </a:r>
            </a:p>
          </p:txBody>
        </p:sp>
        <p:sp>
          <p:nvSpPr>
            <p:cNvPr id="75" name="Subtitle 2">
              <a:extLst>
                <a:ext uri="{FF2B5EF4-FFF2-40B4-BE49-F238E27FC236}">
                  <a16:creationId xmlns="" xmlns:a16="http://schemas.microsoft.com/office/drawing/2014/main" id="{69540690-AF8F-49D5-B59A-EFF80B366EEB}"/>
                </a:ext>
              </a:extLst>
            </p:cNvPr>
            <p:cNvSpPr txBox="1">
              <a:spLocks/>
            </p:cNvSpPr>
            <p:nvPr/>
          </p:nvSpPr>
          <p:spPr bwMode="auto">
            <a:xfrm>
              <a:off x="5145455" y="4565615"/>
              <a:ext cx="1883508" cy="269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检测和控制设备</a:t>
              </a:r>
            </a:p>
          </p:txBody>
        </p:sp>
        <p:sp>
          <p:nvSpPr>
            <p:cNvPr id="76" name="矩形 75">
              <a:extLst>
                <a:ext uri="{FF2B5EF4-FFF2-40B4-BE49-F238E27FC236}">
                  <a16:creationId xmlns="" xmlns:a16="http://schemas.microsoft.com/office/drawing/2014/main" id="{62D1601E-47EF-4955-B1D9-60BD357D0103}"/>
                </a:ext>
              </a:extLst>
            </p:cNvPr>
            <p:cNvSpPr/>
            <p:nvPr/>
          </p:nvSpPr>
          <p:spPr>
            <a:xfrm>
              <a:off x="3130737" y="5538365"/>
              <a:ext cx="5930527" cy="994795"/>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 xmlns:a16="http://schemas.microsoft.com/office/drawing/2014/main" id="{C8F2CAC5-D862-4359-ABCD-D005AB73D5E8}"/>
                </a:ext>
              </a:extLst>
            </p:cNvPr>
            <p:cNvSpPr/>
            <p:nvPr/>
          </p:nvSpPr>
          <p:spPr>
            <a:xfrm>
              <a:off x="8925494" y="5538366"/>
              <a:ext cx="272229" cy="99479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 xmlns:a16="http://schemas.microsoft.com/office/drawing/2014/main" id="{5718414C-BF3E-4188-BA66-86F312857EAB}"/>
                </a:ext>
              </a:extLst>
            </p:cNvPr>
            <p:cNvSpPr txBox="1"/>
            <p:nvPr/>
          </p:nvSpPr>
          <p:spPr>
            <a:xfrm>
              <a:off x="8886533" y="5558793"/>
              <a:ext cx="392721" cy="1114471"/>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目 标对象域</a:t>
              </a:r>
            </a:p>
          </p:txBody>
        </p:sp>
        <p:grpSp>
          <p:nvGrpSpPr>
            <p:cNvPr id="79" name="组合 78">
              <a:extLst>
                <a:ext uri="{FF2B5EF4-FFF2-40B4-BE49-F238E27FC236}">
                  <a16:creationId xmlns="" xmlns:a16="http://schemas.microsoft.com/office/drawing/2014/main" id="{CB8863CA-64AF-430E-905B-DEBD5CF9A72C}"/>
                </a:ext>
              </a:extLst>
            </p:cNvPr>
            <p:cNvGrpSpPr/>
            <p:nvPr/>
          </p:nvGrpSpPr>
          <p:grpSpPr>
            <a:xfrm>
              <a:off x="6021996" y="1876926"/>
              <a:ext cx="148009" cy="395116"/>
              <a:chOff x="6067090" y="1828800"/>
              <a:chExt cx="148009" cy="395116"/>
            </a:xfrm>
          </p:grpSpPr>
          <p:cxnSp>
            <p:nvCxnSpPr>
              <p:cNvPr id="181" name="直接箭头连接符 180">
                <a:extLst>
                  <a:ext uri="{FF2B5EF4-FFF2-40B4-BE49-F238E27FC236}">
                    <a16:creationId xmlns="" xmlns:a16="http://schemas.microsoft.com/office/drawing/2014/main" id="{7420B075-3907-4CE7-8742-9AE01827B7F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 xmlns:a16="http://schemas.microsoft.com/office/drawing/2014/main" id="{546118D0-58B1-4F3A-A60A-F10C84D2FCE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Subtitle 2">
              <a:extLst>
                <a:ext uri="{FF2B5EF4-FFF2-40B4-BE49-F238E27FC236}">
                  <a16:creationId xmlns="" xmlns:a16="http://schemas.microsoft.com/office/drawing/2014/main" id="{94FDA5B9-69DE-44AC-AD67-D14327E873C5}"/>
                </a:ext>
              </a:extLst>
            </p:cNvPr>
            <p:cNvSpPr txBox="1">
              <a:spLocks/>
            </p:cNvSpPr>
            <p:nvPr/>
          </p:nvSpPr>
          <p:spPr bwMode="auto">
            <a:xfrm>
              <a:off x="3435586" y="2976246"/>
              <a:ext cx="1003417"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农资溯源电商平台</a:t>
              </a:r>
            </a:p>
          </p:txBody>
        </p:sp>
        <p:grpSp>
          <p:nvGrpSpPr>
            <p:cNvPr id="81" name="组合 80">
              <a:extLst>
                <a:ext uri="{FF2B5EF4-FFF2-40B4-BE49-F238E27FC236}">
                  <a16:creationId xmlns="" xmlns:a16="http://schemas.microsoft.com/office/drawing/2014/main" id="{93B343E4-897F-4ECF-B7D0-FF07DB6F0F6C}"/>
                </a:ext>
              </a:extLst>
            </p:cNvPr>
            <p:cNvGrpSpPr/>
            <p:nvPr/>
          </p:nvGrpSpPr>
          <p:grpSpPr>
            <a:xfrm>
              <a:off x="9993982" y="2381503"/>
              <a:ext cx="1248879" cy="2725093"/>
              <a:chOff x="10075458" y="2119753"/>
              <a:chExt cx="1248879" cy="2725093"/>
            </a:xfrm>
          </p:grpSpPr>
          <p:pic>
            <p:nvPicPr>
              <p:cNvPr id="174" name="图片 173">
                <a:extLst>
                  <a:ext uri="{FF2B5EF4-FFF2-40B4-BE49-F238E27FC236}">
                    <a16:creationId xmlns="" xmlns:a16="http://schemas.microsoft.com/office/drawing/2014/main" id="{FC480DD2-F977-43EB-AE9E-38A94AC3B710}"/>
                  </a:ext>
                </a:extLst>
              </p:cNvPr>
              <p:cNvPicPr>
                <a:picLocks noChangeAspect="1"/>
              </p:cNvPicPr>
              <p:nvPr/>
            </p:nvPicPr>
            <p:blipFill>
              <a:blip r:embed="rId17" cstate="print"/>
              <a:stretch>
                <a:fillRect/>
              </a:stretch>
            </p:blipFill>
            <p:spPr>
              <a:xfrm>
                <a:off x="10528585" y="3732106"/>
                <a:ext cx="395942" cy="429461"/>
              </a:xfrm>
              <a:prstGeom prst="rect">
                <a:avLst/>
              </a:prstGeom>
            </p:spPr>
          </p:pic>
          <p:sp>
            <p:nvSpPr>
              <p:cNvPr id="176" name="矩形 175">
                <a:extLst>
                  <a:ext uri="{FF2B5EF4-FFF2-40B4-BE49-F238E27FC236}">
                    <a16:creationId xmlns="" xmlns:a16="http://schemas.microsoft.com/office/drawing/2014/main" id="{ED80E49E-5462-41C8-A984-269FC94403AF}"/>
                  </a:ext>
                </a:extLst>
              </p:cNvPr>
              <p:cNvSpPr/>
              <p:nvPr/>
            </p:nvSpPr>
            <p:spPr>
              <a:xfrm>
                <a:off x="10075458" y="2245028"/>
                <a:ext cx="1248879" cy="2599818"/>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7" name="图片 176">
                <a:extLst>
                  <a:ext uri="{FF2B5EF4-FFF2-40B4-BE49-F238E27FC236}">
                    <a16:creationId xmlns="" xmlns:a16="http://schemas.microsoft.com/office/drawing/2014/main" id="{F59E4B52-2A0E-4681-B81C-93E52B519FF5}"/>
                  </a:ext>
                </a:extLst>
              </p:cNvPr>
              <p:cNvPicPr>
                <a:picLocks noChangeAspect="1"/>
              </p:cNvPicPr>
              <p:nvPr/>
            </p:nvPicPr>
            <p:blipFill>
              <a:blip r:embed="rId18" cstate="print"/>
              <a:stretch>
                <a:fillRect/>
              </a:stretch>
            </p:blipFill>
            <p:spPr>
              <a:xfrm>
                <a:off x="10519765" y="2598527"/>
                <a:ext cx="402362" cy="400360"/>
              </a:xfrm>
              <a:prstGeom prst="rect">
                <a:avLst/>
              </a:prstGeom>
            </p:spPr>
          </p:pic>
          <p:sp>
            <p:nvSpPr>
              <p:cNvPr id="178" name="矩形 177">
                <a:extLst>
                  <a:ext uri="{FF2B5EF4-FFF2-40B4-BE49-F238E27FC236}">
                    <a16:creationId xmlns="" xmlns:a16="http://schemas.microsoft.com/office/drawing/2014/main" id="{A0C8C8B4-DF24-42DB-800B-CDCB1DD3A147}"/>
                  </a:ext>
                </a:extLst>
              </p:cNvPr>
              <p:cNvSpPr/>
              <p:nvPr/>
            </p:nvSpPr>
            <p:spPr>
              <a:xfrm>
                <a:off x="10075459" y="2119753"/>
                <a:ext cx="1248878" cy="28535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运营管控域</a:t>
                </a:r>
              </a:p>
            </p:txBody>
          </p:sp>
          <p:sp>
            <p:nvSpPr>
              <p:cNvPr id="179" name="Subtitle 2">
                <a:extLst>
                  <a:ext uri="{FF2B5EF4-FFF2-40B4-BE49-F238E27FC236}">
                    <a16:creationId xmlns="" xmlns:a16="http://schemas.microsoft.com/office/drawing/2014/main" id="{99114F09-60C1-4904-8E76-E522611ACBB8}"/>
                  </a:ext>
                </a:extLst>
              </p:cNvPr>
              <p:cNvSpPr txBox="1">
                <a:spLocks/>
              </p:cNvSpPr>
              <p:nvPr/>
            </p:nvSpPr>
            <p:spPr bwMode="auto">
              <a:xfrm>
                <a:off x="10260270" y="3039587"/>
                <a:ext cx="929365" cy="39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运营维护管理平台</a:t>
                </a:r>
              </a:p>
            </p:txBody>
          </p:sp>
          <p:sp>
            <p:nvSpPr>
              <p:cNvPr id="180" name="Subtitle 2">
                <a:extLst>
                  <a:ext uri="{FF2B5EF4-FFF2-40B4-BE49-F238E27FC236}">
                    <a16:creationId xmlns="" xmlns:a16="http://schemas.microsoft.com/office/drawing/2014/main" id="{108DD06E-C2CE-4D3C-8A11-C0AC8AAD3DF1}"/>
                  </a:ext>
                </a:extLst>
              </p:cNvPr>
              <p:cNvSpPr txBox="1">
                <a:spLocks/>
              </p:cNvSpPr>
              <p:nvPr/>
            </p:nvSpPr>
            <p:spPr bwMode="auto">
              <a:xfrm>
                <a:off x="10280323" y="4255900"/>
                <a:ext cx="929365" cy="39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农产品安全监督管理平台</a:t>
                </a:r>
              </a:p>
            </p:txBody>
          </p:sp>
        </p:grpSp>
        <p:sp>
          <p:nvSpPr>
            <p:cNvPr id="82" name="矩形 81">
              <a:extLst>
                <a:ext uri="{FF2B5EF4-FFF2-40B4-BE49-F238E27FC236}">
                  <a16:creationId xmlns="" xmlns:a16="http://schemas.microsoft.com/office/drawing/2014/main" id="{B51060AE-EA33-4E99-A79B-034F2EB3451F}"/>
                </a:ext>
              </a:extLst>
            </p:cNvPr>
            <p:cNvSpPr/>
            <p:nvPr/>
          </p:nvSpPr>
          <p:spPr>
            <a:xfrm>
              <a:off x="879801" y="1788785"/>
              <a:ext cx="1248879" cy="4042353"/>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Subtitle 2">
              <a:extLst>
                <a:ext uri="{FF2B5EF4-FFF2-40B4-BE49-F238E27FC236}">
                  <a16:creationId xmlns="" xmlns:a16="http://schemas.microsoft.com/office/drawing/2014/main" id="{20B1A006-69C6-45B8-81B3-D52C2023D1ED}"/>
                </a:ext>
              </a:extLst>
            </p:cNvPr>
            <p:cNvSpPr txBox="1">
              <a:spLocks/>
            </p:cNvSpPr>
            <p:nvPr/>
          </p:nvSpPr>
          <p:spPr bwMode="auto">
            <a:xfrm>
              <a:off x="927090" y="2526035"/>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媒体咨询、社交</a:t>
              </a:r>
            </a:p>
          </p:txBody>
        </p:sp>
        <p:pic>
          <p:nvPicPr>
            <p:cNvPr id="84" name="图片 83">
              <a:extLst>
                <a:ext uri="{FF2B5EF4-FFF2-40B4-BE49-F238E27FC236}">
                  <a16:creationId xmlns="" xmlns:a16="http://schemas.microsoft.com/office/drawing/2014/main" id="{773FC1AB-9F7C-4152-A474-8C69ED8DE986}"/>
                </a:ext>
              </a:extLst>
            </p:cNvPr>
            <p:cNvPicPr>
              <a:picLocks noChangeAspect="1"/>
            </p:cNvPicPr>
            <p:nvPr/>
          </p:nvPicPr>
          <p:blipFill>
            <a:blip r:embed="rId19" cstate="print"/>
            <a:stretch>
              <a:fillRect/>
            </a:stretch>
          </p:blipFill>
          <p:spPr>
            <a:xfrm>
              <a:off x="1365293" y="4431995"/>
              <a:ext cx="282590" cy="282590"/>
            </a:xfrm>
            <a:prstGeom prst="rect">
              <a:avLst/>
            </a:prstGeom>
          </p:spPr>
        </p:pic>
        <p:pic>
          <p:nvPicPr>
            <p:cNvPr id="85" name="图片 84">
              <a:extLst>
                <a:ext uri="{FF2B5EF4-FFF2-40B4-BE49-F238E27FC236}">
                  <a16:creationId xmlns="" xmlns:a16="http://schemas.microsoft.com/office/drawing/2014/main" id="{5A5BF1E3-A98A-44BB-B900-EAFA53EA737D}"/>
                </a:ext>
              </a:extLst>
            </p:cNvPr>
            <p:cNvPicPr>
              <a:picLocks noChangeAspect="1"/>
            </p:cNvPicPr>
            <p:nvPr/>
          </p:nvPicPr>
          <p:blipFill>
            <a:blip r:embed="rId20" cstate="print"/>
            <a:stretch>
              <a:fillRect/>
            </a:stretch>
          </p:blipFill>
          <p:spPr>
            <a:xfrm>
              <a:off x="1365293" y="5173715"/>
              <a:ext cx="282590" cy="282590"/>
            </a:xfrm>
            <a:prstGeom prst="rect">
              <a:avLst/>
            </a:prstGeom>
          </p:spPr>
        </p:pic>
        <p:pic>
          <p:nvPicPr>
            <p:cNvPr id="86" name="图片 85">
              <a:extLst>
                <a:ext uri="{FF2B5EF4-FFF2-40B4-BE49-F238E27FC236}">
                  <a16:creationId xmlns="" xmlns:a16="http://schemas.microsoft.com/office/drawing/2014/main" id="{DE41D623-7305-4987-A948-9AD1E8CE2C85}"/>
                </a:ext>
              </a:extLst>
            </p:cNvPr>
            <p:cNvPicPr>
              <a:picLocks noChangeAspect="1"/>
            </p:cNvPicPr>
            <p:nvPr/>
          </p:nvPicPr>
          <p:blipFill>
            <a:blip r:embed="rId21" cstate="print"/>
            <a:stretch>
              <a:fillRect/>
            </a:stretch>
          </p:blipFill>
          <p:spPr>
            <a:xfrm>
              <a:off x="1365293" y="2963991"/>
              <a:ext cx="282590" cy="282590"/>
            </a:xfrm>
            <a:prstGeom prst="rect">
              <a:avLst/>
            </a:prstGeom>
          </p:spPr>
        </p:pic>
        <p:pic>
          <p:nvPicPr>
            <p:cNvPr id="87" name="图片 86">
              <a:extLst>
                <a:ext uri="{FF2B5EF4-FFF2-40B4-BE49-F238E27FC236}">
                  <a16:creationId xmlns="" xmlns:a16="http://schemas.microsoft.com/office/drawing/2014/main" id="{BB61E1F2-9267-4B28-A7A3-118844CEEE89}"/>
                </a:ext>
              </a:extLst>
            </p:cNvPr>
            <p:cNvPicPr>
              <a:picLocks noChangeAspect="1"/>
            </p:cNvPicPr>
            <p:nvPr/>
          </p:nvPicPr>
          <p:blipFill>
            <a:blip r:embed="rId22" cstate="print"/>
            <a:stretch>
              <a:fillRect/>
            </a:stretch>
          </p:blipFill>
          <p:spPr>
            <a:xfrm>
              <a:off x="1373012" y="3705712"/>
              <a:ext cx="269535" cy="269535"/>
            </a:xfrm>
            <a:prstGeom prst="rect">
              <a:avLst/>
            </a:prstGeom>
          </p:spPr>
        </p:pic>
        <p:pic>
          <p:nvPicPr>
            <p:cNvPr id="88" name="图片 87">
              <a:extLst>
                <a:ext uri="{FF2B5EF4-FFF2-40B4-BE49-F238E27FC236}">
                  <a16:creationId xmlns="" xmlns:a16="http://schemas.microsoft.com/office/drawing/2014/main" id="{20D95000-4B5F-4C05-8950-001943BCFB53}"/>
                </a:ext>
              </a:extLst>
            </p:cNvPr>
            <p:cNvPicPr>
              <a:picLocks noChangeAspect="1"/>
            </p:cNvPicPr>
            <p:nvPr/>
          </p:nvPicPr>
          <p:blipFill>
            <a:blip r:embed="rId23" cstate="print"/>
            <a:stretch>
              <a:fillRect/>
            </a:stretch>
          </p:blipFill>
          <p:spPr>
            <a:xfrm>
              <a:off x="1338722" y="2169127"/>
              <a:ext cx="327531" cy="327531"/>
            </a:xfrm>
            <a:prstGeom prst="rect">
              <a:avLst/>
            </a:prstGeom>
          </p:spPr>
        </p:pic>
        <p:sp>
          <p:nvSpPr>
            <p:cNvPr id="89" name="Subtitle 2">
              <a:extLst>
                <a:ext uri="{FF2B5EF4-FFF2-40B4-BE49-F238E27FC236}">
                  <a16:creationId xmlns="" xmlns:a16="http://schemas.microsoft.com/office/drawing/2014/main" id="{32491470-CD64-4C99-B09A-92F42B0B91CF}"/>
                </a:ext>
              </a:extLst>
            </p:cNvPr>
            <p:cNvSpPr txBox="1">
              <a:spLocks/>
            </p:cNvSpPr>
            <p:nvPr/>
          </p:nvSpPr>
          <p:spPr bwMode="auto">
            <a:xfrm>
              <a:off x="927090" y="3267141"/>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第三方征信系统</a:t>
              </a:r>
            </a:p>
          </p:txBody>
        </p:sp>
        <p:sp>
          <p:nvSpPr>
            <p:cNvPr id="96" name="Subtitle 2">
              <a:extLst>
                <a:ext uri="{FF2B5EF4-FFF2-40B4-BE49-F238E27FC236}">
                  <a16:creationId xmlns="" xmlns:a16="http://schemas.microsoft.com/office/drawing/2014/main" id="{8D41232B-FAC1-4B10-95B0-CF4793FA263B}"/>
                </a:ext>
              </a:extLst>
            </p:cNvPr>
            <p:cNvSpPr txBox="1">
              <a:spLocks/>
            </p:cNvSpPr>
            <p:nvPr/>
          </p:nvSpPr>
          <p:spPr bwMode="auto">
            <a:xfrm>
              <a:off x="927090" y="4008247"/>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第三方物流</a:t>
              </a:r>
            </a:p>
          </p:txBody>
        </p:sp>
        <p:sp>
          <p:nvSpPr>
            <p:cNvPr id="97" name="Subtitle 2">
              <a:extLst>
                <a:ext uri="{FF2B5EF4-FFF2-40B4-BE49-F238E27FC236}">
                  <a16:creationId xmlns="" xmlns:a16="http://schemas.microsoft.com/office/drawing/2014/main" id="{4EFEAC17-EACF-42EF-9538-4182985417FD}"/>
                </a:ext>
              </a:extLst>
            </p:cNvPr>
            <p:cNvSpPr txBox="1">
              <a:spLocks/>
            </p:cNvSpPr>
            <p:nvPr/>
          </p:nvSpPr>
          <p:spPr bwMode="auto">
            <a:xfrm>
              <a:off x="927090" y="4749353"/>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第三方支付工具</a:t>
              </a:r>
            </a:p>
          </p:txBody>
        </p:sp>
        <p:sp>
          <p:nvSpPr>
            <p:cNvPr id="98" name="Subtitle 2">
              <a:extLst>
                <a:ext uri="{FF2B5EF4-FFF2-40B4-BE49-F238E27FC236}">
                  <a16:creationId xmlns="" xmlns:a16="http://schemas.microsoft.com/office/drawing/2014/main" id="{54D60330-DB10-45C4-AE5F-28235BE37EBA}"/>
                </a:ext>
              </a:extLst>
            </p:cNvPr>
            <p:cNvSpPr txBox="1">
              <a:spLocks/>
            </p:cNvSpPr>
            <p:nvPr/>
          </p:nvSpPr>
          <p:spPr bwMode="auto">
            <a:xfrm>
              <a:off x="927090" y="5490461"/>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数据交易</a:t>
              </a:r>
            </a:p>
          </p:txBody>
        </p:sp>
        <p:sp>
          <p:nvSpPr>
            <p:cNvPr id="99" name="矩形 98">
              <a:extLst>
                <a:ext uri="{FF2B5EF4-FFF2-40B4-BE49-F238E27FC236}">
                  <a16:creationId xmlns="" xmlns:a16="http://schemas.microsoft.com/office/drawing/2014/main" id="{102A0CCD-42AC-4701-B8D2-190628609B1A}"/>
                </a:ext>
              </a:extLst>
            </p:cNvPr>
            <p:cNvSpPr/>
            <p:nvPr/>
          </p:nvSpPr>
          <p:spPr>
            <a:xfrm>
              <a:off x="879802" y="1621232"/>
              <a:ext cx="1248878" cy="271388"/>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资源交换域</a:t>
              </a:r>
            </a:p>
          </p:txBody>
        </p:sp>
        <p:cxnSp>
          <p:nvCxnSpPr>
            <p:cNvPr id="100" name="直接箭头连接符 99">
              <a:extLst>
                <a:ext uri="{FF2B5EF4-FFF2-40B4-BE49-F238E27FC236}">
                  <a16:creationId xmlns="" xmlns:a16="http://schemas.microsoft.com/office/drawing/2014/main" id="{2C640E3B-8C8D-4B9C-8481-123B23F7A719}"/>
                </a:ext>
              </a:extLst>
            </p:cNvPr>
            <p:cNvCxnSpPr/>
            <p:nvPr/>
          </p:nvCxnSpPr>
          <p:spPr>
            <a:xfrm flipH="1">
              <a:off x="9197723" y="1221397"/>
              <a:ext cx="140847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 xmlns:a16="http://schemas.microsoft.com/office/drawing/2014/main" id="{B5CFB8FA-E311-4912-B8B9-C2F24AE4047A}"/>
                </a:ext>
              </a:extLst>
            </p:cNvPr>
            <p:cNvCxnSpPr/>
            <p:nvPr/>
          </p:nvCxnSpPr>
          <p:spPr>
            <a:xfrm>
              <a:off x="10603775" y="1218978"/>
              <a:ext cx="0" cy="1008345"/>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 xmlns:a16="http://schemas.microsoft.com/office/drawing/2014/main" id="{D386A569-EE9E-43B6-88C4-82ACE9D872B2}"/>
                </a:ext>
              </a:extLst>
            </p:cNvPr>
            <p:cNvCxnSpPr>
              <a:cxnSpLocks/>
            </p:cNvCxnSpPr>
            <p:nvPr/>
          </p:nvCxnSpPr>
          <p:spPr>
            <a:xfrm flipH="1">
              <a:off x="9197724" y="6198579"/>
              <a:ext cx="140605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 xmlns:a16="http://schemas.microsoft.com/office/drawing/2014/main" id="{CF822FFC-6E93-4C03-ACF9-2AF320A6A339}"/>
                </a:ext>
              </a:extLst>
            </p:cNvPr>
            <p:cNvCxnSpPr>
              <a:cxnSpLocks/>
            </p:cNvCxnSpPr>
            <p:nvPr/>
          </p:nvCxnSpPr>
          <p:spPr>
            <a:xfrm flipV="1">
              <a:off x="10600608" y="5168521"/>
              <a:ext cx="0" cy="103005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 xmlns:a16="http://schemas.microsoft.com/office/drawing/2014/main" id="{E825F718-CA14-4944-B486-CA175A544599}"/>
                </a:ext>
              </a:extLst>
            </p:cNvPr>
            <p:cNvCxnSpPr>
              <a:cxnSpLocks/>
            </p:cNvCxnSpPr>
            <p:nvPr/>
          </p:nvCxnSpPr>
          <p:spPr>
            <a:xfrm>
              <a:off x="1498409" y="1221397"/>
              <a:ext cx="1344379"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 xmlns:a16="http://schemas.microsoft.com/office/drawing/2014/main" id="{B915A57F-E45F-483B-B515-1BF268E54C8B}"/>
                </a:ext>
              </a:extLst>
            </p:cNvPr>
            <p:cNvCxnSpPr>
              <a:cxnSpLocks/>
            </p:cNvCxnSpPr>
            <p:nvPr/>
          </p:nvCxnSpPr>
          <p:spPr>
            <a:xfrm>
              <a:off x="1495989" y="1218978"/>
              <a:ext cx="0" cy="368237"/>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 xmlns:a16="http://schemas.microsoft.com/office/drawing/2014/main" id="{6701DEF3-4708-47AD-AE81-73092B8A5EC6}"/>
                </a:ext>
              </a:extLst>
            </p:cNvPr>
            <p:cNvCxnSpPr>
              <a:cxnSpLocks/>
            </p:cNvCxnSpPr>
            <p:nvPr/>
          </p:nvCxnSpPr>
          <p:spPr>
            <a:xfrm>
              <a:off x="1498409" y="6206408"/>
              <a:ext cx="1496558"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 xmlns:a16="http://schemas.microsoft.com/office/drawing/2014/main" id="{37DC6449-89B5-4A85-885B-61E3B0542A7E}"/>
                </a:ext>
              </a:extLst>
            </p:cNvPr>
            <p:cNvCxnSpPr>
              <a:cxnSpLocks/>
            </p:cNvCxnSpPr>
            <p:nvPr/>
          </p:nvCxnSpPr>
          <p:spPr>
            <a:xfrm flipV="1">
              <a:off x="1498409" y="5932560"/>
              <a:ext cx="0" cy="27384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 xmlns:a16="http://schemas.microsoft.com/office/drawing/2014/main" id="{9F468975-0CC6-4C78-82E5-023EA3602517}"/>
                </a:ext>
              </a:extLst>
            </p:cNvPr>
            <p:cNvGrpSpPr/>
            <p:nvPr/>
          </p:nvGrpSpPr>
          <p:grpSpPr>
            <a:xfrm>
              <a:off x="6021996" y="3490573"/>
              <a:ext cx="148009" cy="395116"/>
              <a:chOff x="6067090" y="1828800"/>
              <a:chExt cx="148009" cy="395116"/>
            </a:xfrm>
          </p:grpSpPr>
          <p:cxnSp>
            <p:nvCxnSpPr>
              <p:cNvPr id="172" name="直接箭头连接符 171">
                <a:extLst>
                  <a:ext uri="{FF2B5EF4-FFF2-40B4-BE49-F238E27FC236}">
                    <a16:creationId xmlns="" xmlns:a16="http://schemas.microsoft.com/office/drawing/2014/main" id="{A2F582A2-6F9C-48A8-9708-83908CBF825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 xmlns:a16="http://schemas.microsoft.com/office/drawing/2014/main" id="{CFC941E2-19D6-4481-B34E-13DEB34041AD}"/>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8" name="组合 117">
              <a:extLst>
                <a:ext uri="{FF2B5EF4-FFF2-40B4-BE49-F238E27FC236}">
                  <a16:creationId xmlns="" xmlns:a16="http://schemas.microsoft.com/office/drawing/2014/main" id="{B9EAD243-2253-4F3F-894F-FCED44499F6A}"/>
                </a:ext>
              </a:extLst>
            </p:cNvPr>
            <p:cNvGrpSpPr/>
            <p:nvPr/>
          </p:nvGrpSpPr>
          <p:grpSpPr>
            <a:xfrm>
              <a:off x="6021996" y="5061189"/>
              <a:ext cx="148009" cy="395116"/>
              <a:chOff x="6067090" y="1828800"/>
              <a:chExt cx="148009" cy="395116"/>
            </a:xfrm>
          </p:grpSpPr>
          <p:cxnSp>
            <p:nvCxnSpPr>
              <p:cNvPr id="155" name="直接箭头连接符 154">
                <a:extLst>
                  <a:ext uri="{FF2B5EF4-FFF2-40B4-BE49-F238E27FC236}">
                    <a16:creationId xmlns="" xmlns:a16="http://schemas.microsoft.com/office/drawing/2014/main" id="{3071E703-EB55-4314-9BDA-0823AF7E2CF1}"/>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 xmlns:a16="http://schemas.microsoft.com/office/drawing/2014/main" id="{E815C387-AABF-4A79-84CE-550E9D2091C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 xmlns:a16="http://schemas.microsoft.com/office/drawing/2014/main" id="{F2B68034-6047-4182-852C-FE34B9F0002E}"/>
                </a:ext>
              </a:extLst>
            </p:cNvPr>
            <p:cNvGrpSpPr/>
            <p:nvPr/>
          </p:nvGrpSpPr>
          <p:grpSpPr>
            <a:xfrm rot="5400000">
              <a:off x="2493488" y="4297397"/>
              <a:ext cx="148009" cy="395116"/>
              <a:chOff x="6067090" y="1828800"/>
              <a:chExt cx="148009" cy="395116"/>
            </a:xfrm>
          </p:grpSpPr>
          <p:cxnSp>
            <p:nvCxnSpPr>
              <p:cNvPr id="153" name="直接箭头连接符 152">
                <a:extLst>
                  <a:ext uri="{FF2B5EF4-FFF2-40B4-BE49-F238E27FC236}">
                    <a16:creationId xmlns="" xmlns:a16="http://schemas.microsoft.com/office/drawing/2014/main" id="{0AC57AC9-1C87-4692-973D-34BD0543461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 xmlns:a16="http://schemas.microsoft.com/office/drawing/2014/main" id="{0183EA51-38E8-4A19-B9AB-5AD0FDA28FC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 xmlns:a16="http://schemas.microsoft.com/office/drawing/2014/main" id="{0E2FBAD3-1B57-4D38-AC55-10E056C69AD0}"/>
                </a:ext>
              </a:extLst>
            </p:cNvPr>
            <p:cNvGrpSpPr/>
            <p:nvPr/>
          </p:nvGrpSpPr>
          <p:grpSpPr>
            <a:xfrm rot="5400000">
              <a:off x="2493488" y="2759054"/>
              <a:ext cx="148009" cy="395116"/>
              <a:chOff x="6067090" y="1828800"/>
              <a:chExt cx="148009" cy="395116"/>
            </a:xfrm>
          </p:grpSpPr>
          <p:cxnSp>
            <p:nvCxnSpPr>
              <p:cNvPr id="151" name="直接箭头连接符 150">
                <a:extLst>
                  <a:ext uri="{FF2B5EF4-FFF2-40B4-BE49-F238E27FC236}">
                    <a16:creationId xmlns="" xmlns:a16="http://schemas.microsoft.com/office/drawing/2014/main" id="{3E93ABAE-966E-46F1-B2FB-9BC6ACF1A56D}"/>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 xmlns:a16="http://schemas.microsoft.com/office/drawing/2014/main" id="{09C48D03-9A34-4F8F-8368-33567B6EB082}"/>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1" name="组合 120">
              <a:extLst>
                <a:ext uri="{FF2B5EF4-FFF2-40B4-BE49-F238E27FC236}">
                  <a16:creationId xmlns="" xmlns:a16="http://schemas.microsoft.com/office/drawing/2014/main" id="{6C386816-447C-4C0C-9C50-1D9A78821DCE}"/>
                </a:ext>
              </a:extLst>
            </p:cNvPr>
            <p:cNvGrpSpPr/>
            <p:nvPr/>
          </p:nvGrpSpPr>
          <p:grpSpPr>
            <a:xfrm rot="5400000">
              <a:off x="9475203" y="2759055"/>
              <a:ext cx="148009" cy="395116"/>
              <a:chOff x="6067090" y="1828800"/>
              <a:chExt cx="148009" cy="395116"/>
            </a:xfrm>
          </p:grpSpPr>
          <p:cxnSp>
            <p:nvCxnSpPr>
              <p:cNvPr id="149" name="直接箭头连接符 148">
                <a:extLst>
                  <a:ext uri="{FF2B5EF4-FFF2-40B4-BE49-F238E27FC236}">
                    <a16:creationId xmlns="" xmlns:a16="http://schemas.microsoft.com/office/drawing/2014/main" id="{DFD2042C-7E4C-4E68-ABF9-09CFCDE7D090}"/>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 xmlns:a16="http://schemas.microsoft.com/office/drawing/2014/main" id="{D3EF826C-521D-4AFE-8B71-5AD1C4206791}"/>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 xmlns:a16="http://schemas.microsoft.com/office/drawing/2014/main" id="{C09456F2-1156-4E35-860B-8ACB260E5F3B}"/>
                </a:ext>
              </a:extLst>
            </p:cNvPr>
            <p:cNvGrpSpPr/>
            <p:nvPr/>
          </p:nvGrpSpPr>
          <p:grpSpPr>
            <a:xfrm rot="5400000">
              <a:off x="9367627" y="4297398"/>
              <a:ext cx="148009" cy="395116"/>
              <a:chOff x="6067090" y="1828800"/>
              <a:chExt cx="148009" cy="395116"/>
            </a:xfrm>
          </p:grpSpPr>
          <p:cxnSp>
            <p:nvCxnSpPr>
              <p:cNvPr id="147" name="直接箭头连接符 146">
                <a:extLst>
                  <a:ext uri="{FF2B5EF4-FFF2-40B4-BE49-F238E27FC236}">
                    <a16:creationId xmlns="" xmlns:a16="http://schemas.microsoft.com/office/drawing/2014/main" id="{A9BB7BEF-C93C-48B0-B83F-FAF3A3B01AC8}"/>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 xmlns:a16="http://schemas.microsoft.com/office/drawing/2014/main" id="{F544CBF3-CCC1-434C-A24B-C1C966972A9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 xmlns:a16="http://schemas.microsoft.com/office/drawing/2014/main" id="{5BF5356E-3D9F-4356-9C58-9846FE887F9B}"/>
                </a:ext>
              </a:extLst>
            </p:cNvPr>
            <p:cNvGrpSpPr/>
            <p:nvPr/>
          </p:nvGrpSpPr>
          <p:grpSpPr>
            <a:xfrm>
              <a:off x="3693890" y="4216612"/>
              <a:ext cx="4804220" cy="307334"/>
              <a:chOff x="3746864" y="4180435"/>
              <a:chExt cx="4804220" cy="307334"/>
            </a:xfrm>
          </p:grpSpPr>
          <p:pic>
            <p:nvPicPr>
              <p:cNvPr id="141" name="图片 140">
                <a:extLst>
                  <a:ext uri="{FF2B5EF4-FFF2-40B4-BE49-F238E27FC236}">
                    <a16:creationId xmlns="" xmlns:a16="http://schemas.microsoft.com/office/drawing/2014/main" id="{8E5F2439-BFFB-425D-9175-99CFEABD3D86}"/>
                  </a:ext>
                </a:extLst>
              </p:cNvPr>
              <p:cNvPicPr>
                <a:picLocks noChangeAspect="1"/>
              </p:cNvPicPr>
              <p:nvPr/>
            </p:nvPicPr>
            <p:blipFill>
              <a:blip r:embed="rId24" cstate="print"/>
              <a:stretch>
                <a:fillRect/>
              </a:stretch>
            </p:blipFill>
            <p:spPr>
              <a:xfrm flipH="1">
                <a:off x="8289383" y="4226068"/>
                <a:ext cx="261701" cy="261701"/>
              </a:xfrm>
              <a:prstGeom prst="rect">
                <a:avLst/>
              </a:prstGeom>
            </p:spPr>
          </p:pic>
          <p:pic>
            <p:nvPicPr>
              <p:cNvPr id="142" name="图片 141">
                <a:extLst>
                  <a:ext uri="{FF2B5EF4-FFF2-40B4-BE49-F238E27FC236}">
                    <a16:creationId xmlns="" xmlns:a16="http://schemas.microsoft.com/office/drawing/2014/main" id="{83C854B1-8229-472C-938D-EAE479368364}"/>
                  </a:ext>
                </a:extLst>
              </p:cNvPr>
              <p:cNvPicPr>
                <a:picLocks noChangeAspect="1"/>
              </p:cNvPicPr>
              <p:nvPr/>
            </p:nvPicPr>
            <p:blipFill rotWithShape="1">
              <a:blip r:embed="rId25" cstate="print"/>
              <a:srcRect t="6880" b="6184"/>
              <a:stretch/>
            </p:blipFill>
            <p:spPr>
              <a:xfrm flipH="1">
                <a:off x="4754663" y="4198414"/>
                <a:ext cx="332840" cy="289355"/>
              </a:xfrm>
              <a:prstGeom prst="rect">
                <a:avLst/>
              </a:prstGeom>
            </p:spPr>
          </p:pic>
          <p:pic>
            <p:nvPicPr>
              <p:cNvPr id="143" name="图片 142">
                <a:extLst>
                  <a:ext uri="{FF2B5EF4-FFF2-40B4-BE49-F238E27FC236}">
                    <a16:creationId xmlns="" xmlns:a16="http://schemas.microsoft.com/office/drawing/2014/main" id="{66460017-D35B-4FB3-AFA3-AB99AA7042D2}"/>
                  </a:ext>
                </a:extLst>
              </p:cNvPr>
              <p:cNvPicPr>
                <a:picLocks noChangeAspect="1"/>
              </p:cNvPicPr>
              <p:nvPr/>
            </p:nvPicPr>
            <p:blipFill rotWithShape="1">
              <a:blip r:embed="rId26" cstate="print"/>
              <a:srcRect l="2701" t="2923" r="3784" b="-294"/>
              <a:stretch/>
            </p:blipFill>
            <p:spPr>
              <a:xfrm flipH="1">
                <a:off x="5657498" y="4180435"/>
                <a:ext cx="295158" cy="307334"/>
              </a:xfrm>
              <a:prstGeom prst="rect">
                <a:avLst/>
              </a:prstGeom>
            </p:spPr>
          </p:pic>
          <p:pic>
            <p:nvPicPr>
              <p:cNvPr id="144" name="图片 143">
                <a:extLst>
                  <a:ext uri="{FF2B5EF4-FFF2-40B4-BE49-F238E27FC236}">
                    <a16:creationId xmlns="" xmlns:a16="http://schemas.microsoft.com/office/drawing/2014/main" id="{2B3B5B69-A1B7-47F9-90D6-E22EEDDFA1DC}"/>
                  </a:ext>
                </a:extLst>
              </p:cNvPr>
              <p:cNvPicPr>
                <a:picLocks noChangeAspect="1"/>
              </p:cNvPicPr>
              <p:nvPr/>
            </p:nvPicPr>
            <p:blipFill rotWithShape="1">
              <a:blip r:embed="rId27" cstate="print"/>
              <a:srcRect l="14096" t="23005" r="13625" b="13236"/>
              <a:stretch/>
            </p:blipFill>
            <p:spPr>
              <a:xfrm flipH="1">
                <a:off x="6542346" y="4205485"/>
                <a:ext cx="320012" cy="282284"/>
              </a:xfrm>
              <a:prstGeom prst="rect">
                <a:avLst/>
              </a:prstGeom>
            </p:spPr>
          </p:pic>
          <p:pic>
            <p:nvPicPr>
              <p:cNvPr id="145" name="图片 144">
                <a:extLst>
                  <a:ext uri="{FF2B5EF4-FFF2-40B4-BE49-F238E27FC236}">
                    <a16:creationId xmlns="" xmlns:a16="http://schemas.microsoft.com/office/drawing/2014/main" id="{F0C4D93A-98E3-47C2-A736-070336D15ABD}"/>
                  </a:ext>
                </a:extLst>
              </p:cNvPr>
              <p:cNvPicPr>
                <a:picLocks noChangeAspect="1"/>
              </p:cNvPicPr>
              <p:nvPr/>
            </p:nvPicPr>
            <p:blipFill>
              <a:blip r:embed="rId28" cstate="print"/>
              <a:stretch>
                <a:fillRect/>
              </a:stretch>
            </p:blipFill>
            <p:spPr>
              <a:xfrm flipH="1">
                <a:off x="7432351" y="4200732"/>
                <a:ext cx="287037" cy="287037"/>
              </a:xfrm>
              <a:prstGeom prst="rect">
                <a:avLst/>
              </a:prstGeom>
            </p:spPr>
          </p:pic>
          <p:pic>
            <p:nvPicPr>
              <p:cNvPr id="146" name="图片 145">
                <a:extLst>
                  <a:ext uri="{FF2B5EF4-FFF2-40B4-BE49-F238E27FC236}">
                    <a16:creationId xmlns="" xmlns:a16="http://schemas.microsoft.com/office/drawing/2014/main" id="{4D0FB619-1DB5-42EB-8146-6E147F32CB5C}"/>
                  </a:ext>
                </a:extLst>
              </p:cNvPr>
              <p:cNvPicPr>
                <a:picLocks noChangeAspect="1"/>
              </p:cNvPicPr>
              <p:nvPr/>
            </p:nvPicPr>
            <p:blipFill rotWithShape="1">
              <a:blip r:embed="rId29" cstate="print"/>
              <a:srcRect t="11549" b="23974"/>
              <a:stretch/>
            </p:blipFill>
            <p:spPr>
              <a:xfrm flipH="1">
                <a:off x="3746864" y="4205484"/>
                <a:ext cx="437806" cy="282285"/>
              </a:xfrm>
              <a:prstGeom prst="rect">
                <a:avLst/>
              </a:prstGeom>
            </p:spPr>
          </p:pic>
        </p:grpSp>
        <p:grpSp>
          <p:nvGrpSpPr>
            <p:cNvPr id="124" name="组合 123">
              <a:extLst>
                <a:ext uri="{FF2B5EF4-FFF2-40B4-BE49-F238E27FC236}">
                  <a16:creationId xmlns="" xmlns:a16="http://schemas.microsoft.com/office/drawing/2014/main" id="{A8DAAF63-40FA-4AA6-B44B-01B899F7C9B3}"/>
                </a:ext>
              </a:extLst>
            </p:cNvPr>
            <p:cNvGrpSpPr/>
            <p:nvPr/>
          </p:nvGrpSpPr>
          <p:grpSpPr>
            <a:xfrm>
              <a:off x="3170883" y="5831137"/>
              <a:ext cx="5798699" cy="612182"/>
              <a:chOff x="3171629" y="5831137"/>
              <a:chExt cx="5798699" cy="612182"/>
            </a:xfrm>
          </p:grpSpPr>
          <p:sp>
            <p:nvSpPr>
              <p:cNvPr id="125" name="Subtitle 2">
                <a:extLst>
                  <a:ext uri="{FF2B5EF4-FFF2-40B4-BE49-F238E27FC236}">
                    <a16:creationId xmlns="" xmlns:a16="http://schemas.microsoft.com/office/drawing/2014/main" id="{69790AB1-A963-4BBA-B4DE-1366791CED0F}"/>
                  </a:ext>
                </a:extLst>
              </p:cNvPr>
              <p:cNvSpPr txBox="1">
                <a:spLocks/>
              </p:cNvSpPr>
              <p:nvPr/>
            </p:nvSpPr>
            <p:spPr bwMode="auto">
              <a:xfrm>
                <a:off x="3171629" y="6130549"/>
                <a:ext cx="589298"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苗种</a:t>
                </a:r>
              </a:p>
            </p:txBody>
          </p:sp>
          <p:sp>
            <p:nvSpPr>
              <p:cNvPr id="126" name="Subtitle 2">
                <a:extLst>
                  <a:ext uri="{FF2B5EF4-FFF2-40B4-BE49-F238E27FC236}">
                    <a16:creationId xmlns="" xmlns:a16="http://schemas.microsoft.com/office/drawing/2014/main" id="{402A4D2C-3B56-49F9-9889-DF19BCACB356}"/>
                  </a:ext>
                </a:extLst>
              </p:cNvPr>
              <p:cNvSpPr txBox="1">
                <a:spLocks/>
              </p:cNvSpPr>
              <p:nvPr/>
            </p:nvSpPr>
            <p:spPr bwMode="auto">
              <a:xfrm>
                <a:off x="3879446" y="6130549"/>
                <a:ext cx="611179"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饲料</a:t>
                </a:r>
              </a:p>
            </p:txBody>
          </p:sp>
          <p:sp>
            <p:nvSpPr>
              <p:cNvPr id="127" name="Subtitle 2">
                <a:extLst>
                  <a:ext uri="{FF2B5EF4-FFF2-40B4-BE49-F238E27FC236}">
                    <a16:creationId xmlns="" xmlns:a16="http://schemas.microsoft.com/office/drawing/2014/main" id="{768474BC-73D1-41C6-9746-483CD5B4C2CF}"/>
                  </a:ext>
                </a:extLst>
              </p:cNvPr>
              <p:cNvSpPr txBox="1">
                <a:spLocks/>
              </p:cNvSpPr>
              <p:nvPr/>
            </p:nvSpPr>
            <p:spPr bwMode="auto">
              <a:xfrm>
                <a:off x="4607093" y="6130549"/>
                <a:ext cx="554057"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药剂</a:t>
                </a:r>
              </a:p>
            </p:txBody>
          </p:sp>
          <p:sp>
            <p:nvSpPr>
              <p:cNvPr id="128" name="Subtitle 2">
                <a:extLst>
                  <a:ext uri="{FF2B5EF4-FFF2-40B4-BE49-F238E27FC236}">
                    <a16:creationId xmlns="" xmlns:a16="http://schemas.microsoft.com/office/drawing/2014/main" id="{5BEEE975-26DC-44D8-B66D-CC5009D9ED57}"/>
                  </a:ext>
                </a:extLst>
              </p:cNvPr>
              <p:cNvSpPr txBox="1">
                <a:spLocks/>
              </p:cNvSpPr>
              <p:nvPr/>
            </p:nvSpPr>
            <p:spPr bwMode="auto">
              <a:xfrm>
                <a:off x="5306707" y="6130549"/>
                <a:ext cx="562332"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设施</a:t>
                </a:r>
              </a:p>
            </p:txBody>
          </p:sp>
          <p:sp>
            <p:nvSpPr>
              <p:cNvPr id="129" name="Subtitle 2">
                <a:extLst>
                  <a:ext uri="{FF2B5EF4-FFF2-40B4-BE49-F238E27FC236}">
                    <a16:creationId xmlns="" xmlns:a16="http://schemas.microsoft.com/office/drawing/2014/main" id="{60E3CB67-3638-41BC-8C79-2901D06D3DEA}"/>
                  </a:ext>
                </a:extLst>
              </p:cNvPr>
              <p:cNvSpPr txBox="1">
                <a:spLocks/>
              </p:cNvSpPr>
              <p:nvPr/>
            </p:nvSpPr>
            <p:spPr bwMode="auto">
              <a:xfrm>
                <a:off x="5897478" y="6130549"/>
                <a:ext cx="845588"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农业基地</a:t>
                </a:r>
              </a:p>
            </p:txBody>
          </p:sp>
          <p:sp>
            <p:nvSpPr>
              <p:cNvPr id="130" name="Subtitle 2">
                <a:extLst>
                  <a:ext uri="{FF2B5EF4-FFF2-40B4-BE49-F238E27FC236}">
                    <a16:creationId xmlns="" xmlns:a16="http://schemas.microsoft.com/office/drawing/2014/main" id="{49F2EC24-9C10-4C9D-A752-E299508B4AAA}"/>
                  </a:ext>
                </a:extLst>
              </p:cNvPr>
              <p:cNvSpPr txBox="1">
                <a:spLocks/>
              </p:cNvSpPr>
              <p:nvPr/>
            </p:nvSpPr>
            <p:spPr bwMode="auto">
              <a:xfrm>
                <a:off x="6550400" y="6130549"/>
                <a:ext cx="1043026"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高效生态基地</a:t>
                </a:r>
              </a:p>
            </p:txBody>
          </p:sp>
          <p:sp>
            <p:nvSpPr>
              <p:cNvPr id="131" name="Subtitle 2">
                <a:extLst>
                  <a:ext uri="{FF2B5EF4-FFF2-40B4-BE49-F238E27FC236}">
                    <a16:creationId xmlns="" xmlns:a16="http://schemas.microsoft.com/office/drawing/2014/main" id="{EAE6638C-52F2-4E86-9B5A-8DD7B65C22E1}"/>
                  </a:ext>
                </a:extLst>
              </p:cNvPr>
              <p:cNvSpPr txBox="1">
                <a:spLocks/>
              </p:cNvSpPr>
              <p:nvPr/>
            </p:nvSpPr>
            <p:spPr bwMode="auto">
              <a:xfrm>
                <a:off x="7344421" y="6130549"/>
                <a:ext cx="919875"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农产品</a:t>
                </a:r>
              </a:p>
            </p:txBody>
          </p:sp>
          <p:sp>
            <p:nvSpPr>
              <p:cNvPr id="132" name="Subtitle 2">
                <a:extLst>
                  <a:ext uri="{FF2B5EF4-FFF2-40B4-BE49-F238E27FC236}">
                    <a16:creationId xmlns="" xmlns:a16="http://schemas.microsoft.com/office/drawing/2014/main" id="{755AC2F9-FE88-4011-90D4-51AFD7BFFF55}"/>
                  </a:ext>
                </a:extLst>
              </p:cNvPr>
              <p:cNvSpPr txBox="1">
                <a:spLocks/>
              </p:cNvSpPr>
              <p:nvPr/>
            </p:nvSpPr>
            <p:spPr bwMode="auto">
              <a:xfrm>
                <a:off x="8050453" y="6130549"/>
                <a:ext cx="919875"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物流运输</a:t>
                </a:r>
              </a:p>
            </p:txBody>
          </p:sp>
          <p:pic>
            <p:nvPicPr>
              <p:cNvPr id="133" name="图片 132">
                <a:extLst>
                  <a:ext uri="{FF2B5EF4-FFF2-40B4-BE49-F238E27FC236}">
                    <a16:creationId xmlns="" xmlns:a16="http://schemas.microsoft.com/office/drawing/2014/main" id="{71D21FB4-08FF-426C-8734-F73499D5DEA0}"/>
                  </a:ext>
                </a:extLst>
              </p:cNvPr>
              <p:cNvPicPr>
                <a:picLocks noChangeAspect="1"/>
              </p:cNvPicPr>
              <p:nvPr/>
            </p:nvPicPr>
            <p:blipFill>
              <a:blip r:embed="rId30" cstate="print"/>
              <a:stretch>
                <a:fillRect/>
              </a:stretch>
            </p:blipFill>
            <p:spPr>
              <a:xfrm>
                <a:off x="8397655" y="5867782"/>
                <a:ext cx="225473" cy="225473"/>
              </a:xfrm>
              <a:prstGeom prst="rect">
                <a:avLst/>
              </a:prstGeom>
            </p:spPr>
          </p:pic>
          <p:pic>
            <p:nvPicPr>
              <p:cNvPr id="134" name="图片 133">
                <a:extLst>
                  <a:ext uri="{FF2B5EF4-FFF2-40B4-BE49-F238E27FC236}">
                    <a16:creationId xmlns="" xmlns:a16="http://schemas.microsoft.com/office/drawing/2014/main" id="{2ED45DD5-0C2E-46A0-8C16-F7AD26D31696}"/>
                  </a:ext>
                </a:extLst>
              </p:cNvPr>
              <p:cNvPicPr>
                <a:picLocks noChangeAspect="1"/>
              </p:cNvPicPr>
              <p:nvPr/>
            </p:nvPicPr>
            <p:blipFill>
              <a:blip r:embed="rId31" cstate="print"/>
              <a:stretch>
                <a:fillRect/>
              </a:stretch>
            </p:blipFill>
            <p:spPr>
              <a:xfrm>
                <a:off x="7663922" y="5847213"/>
                <a:ext cx="266611" cy="266611"/>
              </a:xfrm>
              <a:prstGeom prst="rect">
                <a:avLst/>
              </a:prstGeom>
            </p:spPr>
          </p:pic>
          <p:pic>
            <p:nvPicPr>
              <p:cNvPr id="135" name="图片 134">
                <a:extLst>
                  <a:ext uri="{FF2B5EF4-FFF2-40B4-BE49-F238E27FC236}">
                    <a16:creationId xmlns="" xmlns:a16="http://schemas.microsoft.com/office/drawing/2014/main" id="{FD767FEC-02BE-4CC1-ADB1-80B03C6B036F}"/>
                  </a:ext>
                </a:extLst>
              </p:cNvPr>
              <p:cNvPicPr>
                <a:picLocks noChangeAspect="1"/>
              </p:cNvPicPr>
              <p:nvPr/>
            </p:nvPicPr>
            <p:blipFill>
              <a:blip r:embed="rId32" cstate="print"/>
              <a:stretch>
                <a:fillRect/>
              </a:stretch>
            </p:blipFill>
            <p:spPr>
              <a:xfrm>
                <a:off x="3336127" y="5850366"/>
                <a:ext cx="260304" cy="260304"/>
              </a:xfrm>
              <a:prstGeom prst="rect">
                <a:avLst/>
              </a:prstGeom>
            </p:spPr>
          </p:pic>
          <p:pic>
            <p:nvPicPr>
              <p:cNvPr id="136" name="图片 135">
                <a:extLst>
                  <a:ext uri="{FF2B5EF4-FFF2-40B4-BE49-F238E27FC236}">
                    <a16:creationId xmlns="" xmlns:a16="http://schemas.microsoft.com/office/drawing/2014/main" id="{CB1B2EC2-1BB2-41BF-BE54-8AC432B9B22D}"/>
                  </a:ext>
                </a:extLst>
              </p:cNvPr>
              <p:cNvPicPr>
                <a:picLocks noChangeAspect="1"/>
              </p:cNvPicPr>
              <p:nvPr/>
            </p:nvPicPr>
            <p:blipFill>
              <a:blip r:embed="rId33" cstate="print"/>
              <a:stretch>
                <a:fillRect/>
              </a:stretch>
            </p:blipFill>
            <p:spPr>
              <a:xfrm>
                <a:off x="4063551" y="5859034"/>
                <a:ext cx="242969" cy="242969"/>
              </a:xfrm>
              <a:prstGeom prst="rect">
                <a:avLst/>
              </a:prstGeom>
            </p:spPr>
          </p:pic>
          <p:pic>
            <p:nvPicPr>
              <p:cNvPr id="137" name="图片 136">
                <a:extLst>
                  <a:ext uri="{FF2B5EF4-FFF2-40B4-BE49-F238E27FC236}">
                    <a16:creationId xmlns="" xmlns:a16="http://schemas.microsoft.com/office/drawing/2014/main" id="{DC903D39-456F-462F-B384-8D089DC52839}"/>
                  </a:ext>
                </a:extLst>
              </p:cNvPr>
              <p:cNvPicPr>
                <a:picLocks noChangeAspect="1"/>
              </p:cNvPicPr>
              <p:nvPr/>
            </p:nvPicPr>
            <p:blipFill>
              <a:blip r:embed="rId34" cstate="print"/>
              <a:stretch>
                <a:fillRect/>
              </a:stretch>
            </p:blipFill>
            <p:spPr>
              <a:xfrm>
                <a:off x="4773640" y="5870036"/>
                <a:ext cx="220964" cy="220964"/>
              </a:xfrm>
              <a:prstGeom prst="rect">
                <a:avLst/>
              </a:prstGeom>
            </p:spPr>
          </p:pic>
          <p:pic>
            <p:nvPicPr>
              <p:cNvPr id="138" name="图片 137">
                <a:extLst>
                  <a:ext uri="{FF2B5EF4-FFF2-40B4-BE49-F238E27FC236}">
                    <a16:creationId xmlns="" xmlns:a16="http://schemas.microsoft.com/office/drawing/2014/main" id="{424C5904-C3BE-41DC-AA4D-EC3C599154E1}"/>
                  </a:ext>
                </a:extLst>
              </p:cNvPr>
              <p:cNvPicPr>
                <a:picLocks noChangeAspect="1"/>
              </p:cNvPicPr>
              <p:nvPr/>
            </p:nvPicPr>
            <p:blipFill>
              <a:blip r:embed="rId35" cstate="print"/>
              <a:stretch>
                <a:fillRect/>
              </a:stretch>
            </p:blipFill>
            <p:spPr>
              <a:xfrm>
                <a:off x="6181143" y="5831137"/>
                <a:ext cx="298763" cy="298763"/>
              </a:xfrm>
              <a:prstGeom prst="rect">
                <a:avLst/>
              </a:prstGeom>
            </p:spPr>
          </p:pic>
          <p:pic>
            <p:nvPicPr>
              <p:cNvPr id="139" name="图片 138">
                <a:extLst>
                  <a:ext uri="{FF2B5EF4-FFF2-40B4-BE49-F238E27FC236}">
                    <a16:creationId xmlns="" xmlns:a16="http://schemas.microsoft.com/office/drawing/2014/main" id="{C73D7402-E923-4DFF-9F01-6E5EF0C6C2B7}"/>
                  </a:ext>
                </a:extLst>
              </p:cNvPr>
              <p:cNvPicPr>
                <a:picLocks noChangeAspect="1"/>
              </p:cNvPicPr>
              <p:nvPr/>
            </p:nvPicPr>
            <p:blipFill>
              <a:blip r:embed="rId36" cstate="print"/>
              <a:stretch>
                <a:fillRect/>
              </a:stretch>
            </p:blipFill>
            <p:spPr>
              <a:xfrm>
                <a:off x="6947026" y="5855630"/>
                <a:ext cx="249776" cy="249776"/>
              </a:xfrm>
              <a:prstGeom prst="rect">
                <a:avLst/>
              </a:prstGeom>
            </p:spPr>
          </p:pic>
          <p:pic>
            <p:nvPicPr>
              <p:cNvPr id="140" name="图片 139">
                <a:extLst>
                  <a:ext uri="{FF2B5EF4-FFF2-40B4-BE49-F238E27FC236}">
                    <a16:creationId xmlns="" xmlns:a16="http://schemas.microsoft.com/office/drawing/2014/main" id="{28884F71-B8BD-4498-8D92-5E314DF30599}"/>
                  </a:ext>
                </a:extLst>
              </p:cNvPr>
              <p:cNvPicPr>
                <a:picLocks noChangeAspect="1"/>
              </p:cNvPicPr>
              <p:nvPr/>
            </p:nvPicPr>
            <p:blipFill>
              <a:blip r:embed="rId37" cstate="print"/>
              <a:stretch>
                <a:fillRect/>
              </a:stretch>
            </p:blipFill>
            <p:spPr>
              <a:xfrm>
                <a:off x="5461724" y="5854369"/>
                <a:ext cx="252299" cy="252299"/>
              </a:xfrm>
              <a:prstGeom prst="rect">
                <a:avLst/>
              </a:prstGeom>
            </p:spPr>
          </p:pic>
        </p:grpSp>
      </p:grpSp>
      <p:pic>
        <p:nvPicPr>
          <p:cNvPr id="156" name="图片 155">
            <a:extLst>
              <a:ext uri="{FF2B5EF4-FFF2-40B4-BE49-F238E27FC236}">
                <a16:creationId xmlns="" xmlns:a16="http://schemas.microsoft.com/office/drawing/2014/main" id="{744F6948-912E-4B5D-BB18-6AAE5E6D6026}"/>
              </a:ext>
            </a:extLst>
          </p:cNvPr>
          <p:cNvPicPr>
            <a:picLocks noChangeAspect="1"/>
          </p:cNvPicPr>
          <p:nvPr/>
        </p:nvPicPr>
        <p:blipFill>
          <a:blip r:embed="rId38" cstate="print">
            <a:extLst>
              <a:ext uri="{28A0092B-C50C-407E-A947-70E740481C1C}">
                <a14:useLocalDpi xmlns:a14="http://schemas.microsoft.com/office/drawing/2010/main" xmlns="" val="0"/>
              </a:ext>
            </a:extLst>
          </a:blip>
          <a:stretch>
            <a:fillRect/>
          </a:stretch>
        </p:blipFill>
        <p:spPr>
          <a:xfrm>
            <a:off x="260404" y="229545"/>
            <a:ext cx="324812" cy="386961"/>
          </a:xfrm>
          <a:prstGeom prst="rect">
            <a:avLst/>
          </a:prstGeom>
        </p:spPr>
      </p:pic>
      <p:sp>
        <p:nvSpPr>
          <p:cNvPr id="157" name="标题 8">
            <a:extLst>
              <a:ext uri="{FF2B5EF4-FFF2-40B4-BE49-F238E27FC236}">
                <a16:creationId xmlns:a16="http://schemas.microsoft.com/office/drawing/2014/main" xmlns="" id="{8226129F-4EEF-4434-91AA-654F7EA1B2ED}"/>
              </a:ext>
            </a:extLst>
          </p:cNvPr>
          <p:cNvSpPr txBox="1">
            <a:spLocks/>
          </p:cNvSpPr>
          <p:nvPr/>
        </p:nvSpPr>
        <p:spPr>
          <a:xfrm>
            <a:off x="585216" y="229545"/>
            <a:ext cx="10712332"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chemeClr val="bg1"/>
                </a:solidFill>
                <a:latin typeface="微软雅黑" pitchFamily="34" charset="-122"/>
                <a:ea typeface="微软雅黑" pitchFamily="34" charset="-122"/>
              </a:rPr>
              <a:t>物联网“连接”：提升传统作业效益，把控食品安全，挖掘出</a:t>
            </a:r>
            <a:r>
              <a:rPr lang="zh-CN" altLang="en-US" sz="2400" b="1" dirty="0">
                <a:solidFill>
                  <a:schemeClr val="bg1"/>
                </a:solidFill>
                <a:latin typeface="微软雅黑" pitchFamily="34" charset="-122"/>
                <a:ea typeface="微软雅黑" pitchFamily="34" charset="-122"/>
              </a:rPr>
              <a:t>农业</a:t>
            </a:r>
            <a:r>
              <a:rPr lang="zh-CN" altLang="en-US" sz="2000" dirty="0">
                <a:solidFill>
                  <a:schemeClr val="bg1"/>
                </a:solidFill>
                <a:latin typeface="微软雅黑" pitchFamily="34" charset="-122"/>
                <a:ea typeface="微软雅黑" pitchFamily="34" charset="-122"/>
              </a:rPr>
              <a:t>巨大潜力，创造增量</a:t>
            </a:r>
            <a:r>
              <a:rPr lang="zh-CN" altLang="en-US" sz="2400" b="1" dirty="0">
                <a:solidFill>
                  <a:schemeClr val="bg1"/>
                </a:solidFill>
                <a:latin typeface="微软雅黑" pitchFamily="34" charset="-122"/>
                <a:ea typeface="微软雅黑" pitchFamily="34" charset="-122"/>
              </a:rPr>
              <a:t>价值 </a:t>
            </a:r>
          </a:p>
          <a:p>
            <a:endParaRPr lang="zh-CN" altLang="en-US" sz="2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266472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49364" y="229545"/>
            <a:ext cx="10897203"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chemeClr val="bg1"/>
                </a:solidFill>
                <a:latin typeface="微软雅黑" pitchFamily="34" charset="-122"/>
                <a:ea typeface="微软雅黑" pitchFamily="34" charset="-122"/>
              </a:rPr>
              <a:t>区块链“链接”：建立分布式主体间的创新</a:t>
            </a:r>
            <a:r>
              <a:rPr lang="zh-CN" altLang="en-US" sz="2400" b="1" dirty="0">
                <a:solidFill>
                  <a:schemeClr val="bg1"/>
                </a:solidFill>
                <a:latin typeface="微软雅黑" pitchFamily="34" charset="-122"/>
                <a:ea typeface="微软雅黑" pitchFamily="34" charset="-122"/>
              </a:rPr>
              <a:t>信用体系</a:t>
            </a:r>
            <a:r>
              <a:rPr lang="zh-CN" altLang="en-US" sz="2000" dirty="0">
                <a:solidFill>
                  <a:schemeClr val="bg1"/>
                </a:solidFill>
                <a:latin typeface="微软雅黑" pitchFamily="34" charset="-122"/>
                <a:ea typeface="微软雅黑" pitchFamily="34" charset="-122"/>
              </a:rPr>
              <a:t>，支撑科技金融服务和农产品溯源服务等</a:t>
            </a:r>
          </a:p>
          <a:p>
            <a:endParaRPr lang="zh-CN" altLang="en-US" sz="2400" dirty="0">
              <a:solidFill>
                <a:schemeClr val="bg1"/>
              </a:solidFill>
              <a:latin typeface="微软雅黑" pitchFamily="34" charset="-122"/>
              <a:ea typeface="微软雅黑" pitchFamily="34" charset="-122"/>
            </a:endParaRPr>
          </a:p>
        </p:txBody>
      </p:sp>
      <p:grpSp>
        <p:nvGrpSpPr>
          <p:cNvPr id="104" name="组合 103">
            <a:extLst>
              <a:ext uri="{FF2B5EF4-FFF2-40B4-BE49-F238E27FC236}">
                <a16:creationId xmlns="" xmlns:a16="http://schemas.microsoft.com/office/drawing/2014/main" id="{341AAE72-69CB-4483-A930-57CD21AB5F0B}"/>
              </a:ext>
            </a:extLst>
          </p:cNvPr>
          <p:cNvGrpSpPr/>
          <p:nvPr/>
        </p:nvGrpSpPr>
        <p:grpSpPr>
          <a:xfrm>
            <a:off x="1542134" y="1355747"/>
            <a:ext cx="9107732" cy="4611796"/>
            <a:chOff x="1418085" y="1355747"/>
            <a:chExt cx="9107732" cy="4611796"/>
          </a:xfrm>
        </p:grpSpPr>
        <p:grpSp>
          <p:nvGrpSpPr>
            <p:cNvPr id="12" name="组合 11">
              <a:extLst>
                <a:ext uri="{FF2B5EF4-FFF2-40B4-BE49-F238E27FC236}">
                  <a16:creationId xmlns="" xmlns:a16="http://schemas.microsoft.com/office/drawing/2014/main" id="{61F86970-FF74-45F6-9EB0-0937947C274C}"/>
                </a:ext>
              </a:extLst>
            </p:cNvPr>
            <p:cNvGrpSpPr/>
            <p:nvPr/>
          </p:nvGrpSpPr>
          <p:grpSpPr>
            <a:xfrm>
              <a:off x="2318086" y="1805746"/>
              <a:ext cx="7757732" cy="3698572"/>
              <a:chOff x="2318086" y="1805746"/>
              <a:chExt cx="7757732" cy="3698572"/>
            </a:xfrm>
          </p:grpSpPr>
          <p:cxnSp>
            <p:nvCxnSpPr>
              <p:cNvPr id="265" name="直线连接符 32">
                <a:extLst>
                  <a:ext uri="{FF2B5EF4-FFF2-40B4-BE49-F238E27FC236}">
                    <a16:creationId xmlns="" xmlns:a16="http://schemas.microsoft.com/office/drawing/2014/main" id="{34A4A127-E9F2-494F-A9D6-5D89C66C2B14}"/>
                  </a:ext>
                </a:extLst>
              </p:cNvPr>
              <p:cNvCxnSpPr>
                <a:cxnSpLocks/>
                <a:stCxn id="323" idx="4"/>
              </p:cNvCxnSpPr>
              <p:nvPr/>
            </p:nvCxnSpPr>
            <p:spPr>
              <a:xfrm>
                <a:off x="3919302" y="3457035"/>
                <a:ext cx="1583555" cy="150356"/>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69" name="直线连接符 36">
                <a:extLst>
                  <a:ext uri="{FF2B5EF4-FFF2-40B4-BE49-F238E27FC236}">
                    <a16:creationId xmlns="" xmlns:a16="http://schemas.microsoft.com/office/drawing/2014/main" id="{5ED1741D-EE40-4CE2-80F5-D53F8BC9B541}"/>
                  </a:ext>
                </a:extLst>
              </p:cNvPr>
              <p:cNvCxnSpPr>
                <a:cxnSpLocks/>
                <a:stCxn id="323" idx="4"/>
                <a:endCxn id="355" idx="2"/>
              </p:cNvCxnSpPr>
              <p:nvPr/>
            </p:nvCxnSpPr>
            <p:spPr>
              <a:xfrm>
                <a:off x="3919302" y="3457035"/>
                <a:ext cx="2928424" cy="1230150"/>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6" name="直线连接符 53">
                <a:extLst>
                  <a:ext uri="{FF2B5EF4-FFF2-40B4-BE49-F238E27FC236}">
                    <a16:creationId xmlns="" xmlns:a16="http://schemas.microsoft.com/office/drawing/2014/main" id="{008DB42F-B80E-473F-9B7C-CD4F59DE659F}"/>
                  </a:ext>
                </a:extLst>
              </p:cNvPr>
              <p:cNvCxnSpPr>
                <a:cxnSpLocks/>
                <a:stCxn id="312" idx="6"/>
                <a:endCxn id="355" idx="2"/>
              </p:cNvCxnSpPr>
              <p:nvPr/>
            </p:nvCxnSpPr>
            <p:spPr>
              <a:xfrm flipV="1">
                <a:off x="2318086" y="4687185"/>
                <a:ext cx="4529640" cy="64385"/>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304" name="直线连接符 71">
                <a:extLst>
                  <a:ext uri="{FF2B5EF4-FFF2-40B4-BE49-F238E27FC236}">
                    <a16:creationId xmlns="" xmlns:a16="http://schemas.microsoft.com/office/drawing/2014/main" id="{6C8A99D4-E809-4F41-B588-0A7B975447DB}"/>
                  </a:ext>
                </a:extLst>
              </p:cNvPr>
              <p:cNvCxnSpPr>
                <a:cxnSpLocks/>
                <a:endCxn id="302" idx="1"/>
              </p:cNvCxnSpPr>
              <p:nvPr/>
            </p:nvCxnSpPr>
            <p:spPr>
              <a:xfrm>
                <a:off x="3626224" y="4125379"/>
                <a:ext cx="1025954" cy="1378939"/>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grpSp>
            <p:nvGrpSpPr>
              <p:cNvPr id="11" name="组合 10">
                <a:extLst>
                  <a:ext uri="{FF2B5EF4-FFF2-40B4-BE49-F238E27FC236}">
                    <a16:creationId xmlns="" xmlns:a16="http://schemas.microsoft.com/office/drawing/2014/main" id="{B1958C99-EBDD-407E-B783-F99D8EFCE4EE}"/>
                  </a:ext>
                </a:extLst>
              </p:cNvPr>
              <p:cNvGrpSpPr/>
              <p:nvPr/>
            </p:nvGrpSpPr>
            <p:grpSpPr>
              <a:xfrm>
                <a:off x="2318086" y="1805746"/>
                <a:ext cx="7757732" cy="3698572"/>
                <a:chOff x="2318086" y="1805746"/>
                <a:chExt cx="7757732" cy="3698572"/>
              </a:xfrm>
            </p:grpSpPr>
            <p:cxnSp>
              <p:nvCxnSpPr>
                <p:cNvPr id="262" name="直线连接符 29">
                  <a:extLst>
                    <a:ext uri="{FF2B5EF4-FFF2-40B4-BE49-F238E27FC236}">
                      <a16:creationId xmlns="" xmlns:a16="http://schemas.microsoft.com/office/drawing/2014/main" id="{33D2677D-FBD7-45A4-AE6F-2BA7BE432921}"/>
                    </a:ext>
                  </a:extLst>
                </p:cNvPr>
                <p:cNvCxnSpPr>
                  <a:cxnSpLocks/>
                  <a:stCxn id="327" idx="6"/>
                  <a:endCxn id="329" idx="2"/>
                </p:cNvCxnSpPr>
                <p:nvPr/>
              </p:nvCxnSpPr>
              <p:spPr>
                <a:xfrm>
                  <a:off x="3873112" y="1805746"/>
                  <a:ext cx="1587763" cy="1678938"/>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63" name="直线连接符 30">
                  <a:extLst>
                    <a:ext uri="{FF2B5EF4-FFF2-40B4-BE49-F238E27FC236}">
                      <a16:creationId xmlns="" xmlns:a16="http://schemas.microsoft.com/office/drawing/2014/main" id="{2A24D028-48E0-442B-B3EF-ED27F6789F5D}"/>
                    </a:ext>
                  </a:extLst>
                </p:cNvPr>
                <p:cNvCxnSpPr>
                  <a:cxnSpLocks/>
                  <a:stCxn id="329" idx="0"/>
                  <a:endCxn id="320" idx="2"/>
                </p:cNvCxnSpPr>
                <p:nvPr/>
              </p:nvCxnSpPr>
              <p:spPr>
                <a:xfrm flipV="1">
                  <a:off x="5910875" y="1836973"/>
                  <a:ext cx="1291628" cy="1197711"/>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64" name="直线连接符 31">
                  <a:extLst>
                    <a:ext uri="{FF2B5EF4-FFF2-40B4-BE49-F238E27FC236}">
                      <a16:creationId xmlns="" xmlns:a16="http://schemas.microsoft.com/office/drawing/2014/main" id="{6D59DCB3-78AD-4072-81A9-24849E17F5D5}"/>
                    </a:ext>
                  </a:extLst>
                </p:cNvPr>
                <p:cNvCxnSpPr>
                  <a:cxnSpLocks/>
                  <a:endCxn id="329" idx="6"/>
                </p:cNvCxnSpPr>
                <p:nvPr/>
              </p:nvCxnSpPr>
              <p:spPr>
                <a:xfrm flipH="1" flipV="1">
                  <a:off x="6360875" y="3484684"/>
                  <a:ext cx="526862" cy="1041734"/>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66" name="直线连接符 33">
                  <a:extLst>
                    <a:ext uri="{FF2B5EF4-FFF2-40B4-BE49-F238E27FC236}">
                      <a16:creationId xmlns="" xmlns:a16="http://schemas.microsoft.com/office/drawing/2014/main" id="{C3BB7EA7-C91D-4826-A1CD-346953D10A9F}"/>
                    </a:ext>
                  </a:extLst>
                </p:cNvPr>
                <p:cNvCxnSpPr>
                  <a:stCxn id="327" idx="4"/>
                  <a:endCxn id="323" idx="1"/>
                </p:cNvCxnSpPr>
                <p:nvPr/>
              </p:nvCxnSpPr>
              <p:spPr>
                <a:xfrm>
                  <a:off x="3423112" y="2255746"/>
                  <a:ext cx="171889" cy="960770"/>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67" name="直线连接符 34">
                  <a:extLst>
                    <a:ext uri="{FF2B5EF4-FFF2-40B4-BE49-F238E27FC236}">
                      <a16:creationId xmlns="" xmlns:a16="http://schemas.microsoft.com/office/drawing/2014/main" id="{4309640D-4E83-4C6C-9772-FAE3B6F71922}"/>
                    </a:ext>
                  </a:extLst>
                </p:cNvPr>
                <p:cNvCxnSpPr>
                  <a:cxnSpLocks/>
                  <a:stCxn id="320" idx="2"/>
                  <a:endCxn id="323" idx="4"/>
                </p:cNvCxnSpPr>
                <p:nvPr/>
              </p:nvCxnSpPr>
              <p:spPr>
                <a:xfrm flipH="1">
                  <a:off x="3919302" y="1836973"/>
                  <a:ext cx="3283201" cy="1620062"/>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68" name="直线连接符 35">
                  <a:extLst>
                    <a:ext uri="{FF2B5EF4-FFF2-40B4-BE49-F238E27FC236}">
                      <a16:creationId xmlns="" xmlns:a16="http://schemas.microsoft.com/office/drawing/2014/main" id="{2F9B2134-2903-4C24-A959-A5840691B994}"/>
                    </a:ext>
                  </a:extLst>
                </p:cNvPr>
                <p:cNvCxnSpPr>
                  <a:cxnSpLocks/>
                  <a:stCxn id="327" idx="6"/>
                  <a:endCxn id="320" idx="2"/>
                </p:cNvCxnSpPr>
                <p:nvPr/>
              </p:nvCxnSpPr>
              <p:spPr>
                <a:xfrm>
                  <a:off x="3873112" y="1805746"/>
                  <a:ext cx="3329391" cy="31227"/>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70" name="直线连接符 37">
                  <a:extLst>
                    <a:ext uri="{FF2B5EF4-FFF2-40B4-BE49-F238E27FC236}">
                      <a16:creationId xmlns="" xmlns:a16="http://schemas.microsoft.com/office/drawing/2014/main" id="{781CC53B-365F-48FE-8FBB-AD570A0EB0EE}"/>
                    </a:ext>
                  </a:extLst>
                </p:cNvPr>
                <p:cNvCxnSpPr>
                  <a:cxnSpLocks/>
                  <a:stCxn id="320" idx="4"/>
                  <a:endCxn id="355" idx="0"/>
                </p:cNvCxnSpPr>
                <p:nvPr/>
              </p:nvCxnSpPr>
              <p:spPr>
                <a:xfrm flipH="1">
                  <a:off x="7297726" y="2286973"/>
                  <a:ext cx="354778" cy="1950212"/>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1" name="直线连接符 48">
                  <a:extLst>
                    <a:ext uri="{FF2B5EF4-FFF2-40B4-BE49-F238E27FC236}">
                      <a16:creationId xmlns="" xmlns:a16="http://schemas.microsoft.com/office/drawing/2014/main" id="{40E1B7E5-E30D-4475-B27A-C92B989C7965}"/>
                    </a:ext>
                  </a:extLst>
                </p:cNvPr>
                <p:cNvCxnSpPr>
                  <a:stCxn id="312" idx="6"/>
                  <a:endCxn id="323" idx="2"/>
                </p:cNvCxnSpPr>
                <p:nvPr/>
              </p:nvCxnSpPr>
              <p:spPr>
                <a:xfrm flipV="1">
                  <a:off x="2318086" y="3457035"/>
                  <a:ext cx="952613" cy="1294535"/>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2" name="直线连接符 49">
                  <a:extLst>
                    <a:ext uri="{FF2B5EF4-FFF2-40B4-BE49-F238E27FC236}">
                      <a16:creationId xmlns="" xmlns:a16="http://schemas.microsoft.com/office/drawing/2014/main" id="{15EA38CE-802A-4EED-8AB9-0C2CA31A42F3}"/>
                    </a:ext>
                  </a:extLst>
                </p:cNvPr>
                <p:cNvCxnSpPr>
                  <a:stCxn id="312" idx="6"/>
                  <a:endCxn id="325" idx="1"/>
                </p:cNvCxnSpPr>
                <p:nvPr/>
              </p:nvCxnSpPr>
              <p:spPr>
                <a:xfrm flipV="1">
                  <a:off x="2318086" y="1993430"/>
                  <a:ext cx="760208" cy="2758140"/>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3" name="直线连接符 50">
                  <a:extLst>
                    <a:ext uri="{FF2B5EF4-FFF2-40B4-BE49-F238E27FC236}">
                      <a16:creationId xmlns="" xmlns:a16="http://schemas.microsoft.com/office/drawing/2014/main" id="{9B5396AD-5D86-4B85-B221-61CD8A273843}"/>
                    </a:ext>
                  </a:extLst>
                </p:cNvPr>
                <p:cNvCxnSpPr>
                  <a:cxnSpLocks/>
                  <a:stCxn id="312" idx="6"/>
                  <a:endCxn id="329" idx="4"/>
                </p:cNvCxnSpPr>
                <p:nvPr/>
              </p:nvCxnSpPr>
              <p:spPr>
                <a:xfrm flipV="1">
                  <a:off x="2318086" y="3934684"/>
                  <a:ext cx="3592789" cy="816886"/>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7" name="直线连接符 54">
                  <a:extLst>
                    <a:ext uri="{FF2B5EF4-FFF2-40B4-BE49-F238E27FC236}">
                      <a16:creationId xmlns="" xmlns:a16="http://schemas.microsoft.com/office/drawing/2014/main" id="{3F2ABF4A-DEA1-4042-8455-FDA718F512C7}"/>
                    </a:ext>
                  </a:extLst>
                </p:cNvPr>
                <p:cNvCxnSpPr>
                  <a:cxnSpLocks/>
                  <a:endCxn id="284" idx="1"/>
                </p:cNvCxnSpPr>
                <p:nvPr/>
              </p:nvCxnSpPr>
              <p:spPr>
                <a:xfrm>
                  <a:off x="7811563" y="2260700"/>
                  <a:ext cx="464667" cy="757812"/>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8" name="直线连接符 55">
                  <a:extLst>
                    <a:ext uri="{FF2B5EF4-FFF2-40B4-BE49-F238E27FC236}">
                      <a16:creationId xmlns="" xmlns:a16="http://schemas.microsoft.com/office/drawing/2014/main" id="{A068DB5B-2B1A-48B4-A553-B948BA0BB1D0}"/>
                    </a:ext>
                  </a:extLst>
                </p:cNvPr>
                <p:cNvCxnSpPr>
                  <a:stCxn id="284" idx="4"/>
                  <a:endCxn id="316" idx="2"/>
                </p:cNvCxnSpPr>
                <p:nvPr/>
              </p:nvCxnSpPr>
              <p:spPr>
                <a:xfrm flipV="1">
                  <a:off x="8568062" y="3150238"/>
                  <a:ext cx="1057756" cy="117529"/>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89" name="直线连接符 56">
                  <a:extLst>
                    <a:ext uri="{FF2B5EF4-FFF2-40B4-BE49-F238E27FC236}">
                      <a16:creationId xmlns="" xmlns:a16="http://schemas.microsoft.com/office/drawing/2014/main" id="{03D9C5EC-F7E9-4444-A81B-90C553F6B760}"/>
                    </a:ext>
                  </a:extLst>
                </p:cNvPr>
                <p:cNvCxnSpPr>
                  <a:cxnSpLocks/>
                </p:cNvCxnSpPr>
                <p:nvPr/>
              </p:nvCxnSpPr>
              <p:spPr>
                <a:xfrm flipH="1">
                  <a:off x="7676212" y="3898863"/>
                  <a:ext cx="407927" cy="619163"/>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90" name="直线连接符 57">
                  <a:extLst>
                    <a:ext uri="{FF2B5EF4-FFF2-40B4-BE49-F238E27FC236}">
                      <a16:creationId xmlns="" xmlns:a16="http://schemas.microsoft.com/office/drawing/2014/main" id="{8BFD834A-2DCA-4967-8A5E-B719C3CF4709}"/>
                    </a:ext>
                  </a:extLst>
                </p:cNvPr>
                <p:cNvCxnSpPr>
                  <a:cxnSpLocks/>
                  <a:stCxn id="329" idx="6"/>
                  <a:endCxn id="284" idx="2"/>
                </p:cNvCxnSpPr>
                <p:nvPr/>
              </p:nvCxnSpPr>
              <p:spPr>
                <a:xfrm flipV="1">
                  <a:off x="6360875" y="3267767"/>
                  <a:ext cx="1623522" cy="216917"/>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91" name="直线连接符 58">
                  <a:extLst>
                    <a:ext uri="{FF2B5EF4-FFF2-40B4-BE49-F238E27FC236}">
                      <a16:creationId xmlns="" xmlns:a16="http://schemas.microsoft.com/office/drawing/2014/main" id="{7CDDF7D1-6DF1-4C1E-B92C-0AA9969516E3}"/>
                    </a:ext>
                  </a:extLst>
                </p:cNvPr>
                <p:cNvCxnSpPr>
                  <a:cxnSpLocks/>
                  <a:stCxn id="355" idx="6"/>
                  <a:endCxn id="316" idx="4"/>
                </p:cNvCxnSpPr>
                <p:nvPr/>
              </p:nvCxnSpPr>
              <p:spPr>
                <a:xfrm flipV="1">
                  <a:off x="7747725" y="3600235"/>
                  <a:ext cx="2328093" cy="1086950"/>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292" name="直线连接符 59">
                  <a:extLst>
                    <a:ext uri="{FF2B5EF4-FFF2-40B4-BE49-F238E27FC236}">
                      <a16:creationId xmlns="" xmlns:a16="http://schemas.microsoft.com/office/drawing/2014/main" id="{7FC01527-B4A1-406F-85C4-A3957071BA1F}"/>
                    </a:ext>
                  </a:extLst>
                </p:cNvPr>
                <p:cNvCxnSpPr>
                  <a:cxnSpLocks/>
                </p:cNvCxnSpPr>
                <p:nvPr/>
              </p:nvCxnSpPr>
              <p:spPr>
                <a:xfrm>
                  <a:off x="8063874" y="2116382"/>
                  <a:ext cx="1632382" cy="898417"/>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303" name="直线连接符 70">
                  <a:extLst>
                    <a:ext uri="{FF2B5EF4-FFF2-40B4-BE49-F238E27FC236}">
                      <a16:creationId xmlns="" xmlns:a16="http://schemas.microsoft.com/office/drawing/2014/main" id="{C38A43A4-D8D5-4972-89F9-D38E20203757}"/>
                    </a:ext>
                  </a:extLst>
                </p:cNvPr>
                <p:cNvCxnSpPr>
                  <a:cxnSpLocks/>
                  <a:stCxn id="312" idx="6"/>
                  <a:endCxn id="302" idx="1"/>
                </p:cNvCxnSpPr>
                <p:nvPr/>
              </p:nvCxnSpPr>
              <p:spPr>
                <a:xfrm>
                  <a:off x="2318086" y="4751570"/>
                  <a:ext cx="2334092" cy="752748"/>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305" name="直线连接符 72">
                  <a:extLst>
                    <a:ext uri="{FF2B5EF4-FFF2-40B4-BE49-F238E27FC236}">
                      <a16:creationId xmlns="" xmlns:a16="http://schemas.microsoft.com/office/drawing/2014/main" id="{FC04FA10-BDE5-4DD5-AC1C-3E92D119D38D}"/>
                    </a:ext>
                  </a:extLst>
                </p:cNvPr>
                <p:cNvCxnSpPr>
                  <a:cxnSpLocks/>
                  <a:stCxn id="302" idx="3"/>
                  <a:endCxn id="329" idx="3"/>
                </p:cNvCxnSpPr>
                <p:nvPr/>
              </p:nvCxnSpPr>
              <p:spPr>
                <a:xfrm flipV="1">
                  <a:off x="5556569" y="3802882"/>
                  <a:ext cx="36108" cy="1701436"/>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cxnSp>
              <p:nvCxnSpPr>
                <p:cNvPr id="306" name="直线连接符 73">
                  <a:extLst>
                    <a:ext uri="{FF2B5EF4-FFF2-40B4-BE49-F238E27FC236}">
                      <a16:creationId xmlns="" xmlns:a16="http://schemas.microsoft.com/office/drawing/2014/main" id="{721355E6-3080-438A-AA56-EDA9EB6FB5D8}"/>
                    </a:ext>
                  </a:extLst>
                </p:cNvPr>
                <p:cNvCxnSpPr>
                  <a:cxnSpLocks/>
                  <a:stCxn id="302" idx="3"/>
                  <a:endCxn id="355" idx="3"/>
                </p:cNvCxnSpPr>
                <p:nvPr/>
              </p:nvCxnSpPr>
              <p:spPr>
                <a:xfrm flipV="1">
                  <a:off x="5556569" y="5005382"/>
                  <a:ext cx="1422959" cy="498936"/>
                </a:xfrm>
                <a:prstGeom prst="line">
                  <a:avLst/>
                </a:prstGeom>
                <a:ln>
                  <a:solidFill>
                    <a:srgbClr val="556F8C"/>
                  </a:solidFill>
                </a:ln>
              </p:spPr>
              <p:style>
                <a:lnRef idx="2">
                  <a:schemeClr val="accent1"/>
                </a:lnRef>
                <a:fillRef idx="0">
                  <a:schemeClr val="accent1"/>
                </a:fillRef>
                <a:effectRef idx="1">
                  <a:schemeClr val="accent1"/>
                </a:effectRef>
                <a:fontRef idx="minor">
                  <a:schemeClr val="tx1"/>
                </a:fontRef>
              </p:style>
            </p:cxnSp>
          </p:grpSp>
        </p:grpSp>
        <p:grpSp>
          <p:nvGrpSpPr>
            <p:cNvPr id="256" name="组合 251">
              <a:extLst>
                <a:ext uri="{FF2B5EF4-FFF2-40B4-BE49-F238E27FC236}">
                  <a16:creationId xmlns="" xmlns:a16="http://schemas.microsoft.com/office/drawing/2014/main" id="{C225E4C6-B679-4834-B427-06B59EEDA96C}"/>
                </a:ext>
              </a:extLst>
            </p:cNvPr>
            <p:cNvGrpSpPr/>
            <p:nvPr/>
          </p:nvGrpSpPr>
          <p:grpSpPr>
            <a:xfrm>
              <a:off x="5460875" y="3034684"/>
              <a:ext cx="900000" cy="900000"/>
              <a:chOff x="5118703" y="2882101"/>
              <a:chExt cx="2067556" cy="1950068"/>
            </a:xfrm>
          </p:grpSpPr>
          <p:sp>
            <p:nvSpPr>
              <p:cNvPr id="331" name="文本框 330">
                <a:extLst>
                  <a:ext uri="{FF2B5EF4-FFF2-40B4-BE49-F238E27FC236}">
                    <a16:creationId xmlns="" xmlns:a16="http://schemas.microsoft.com/office/drawing/2014/main" id="{BF8D3E3E-0D4C-4DDC-9762-0A78D8FA755E}"/>
                  </a:ext>
                </a:extLst>
              </p:cNvPr>
              <p:cNvSpPr txBox="1"/>
              <p:nvPr/>
            </p:nvSpPr>
            <p:spPr>
              <a:xfrm>
                <a:off x="5467036" y="3998196"/>
                <a:ext cx="1484806" cy="600185"/>
              </a:xfrm>
              <a:prstGeom prst="rect">
                <a:avLst/>
              </a:prstGeom>
              <a:noFill/>
            </p:spPr>
            <p:txBody>
              <a:bodyPr wrap="non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养殖户</a:t>
                </a:r>
              </a:p>
            </p:txBody>
          </p:sp>
          <p:sp>
            <p:nvSpPr>
              <p:cNvPr id="329" name="圆: 空心 253">
                <a:extLst>
                  <a:ext uri="{FF2B5EF4-FFF2-40B4-BE49-F238E27FC236}">
                    <a16:creationId xmlns="" xmlns:a16="http://schemas.microsoft.com/office/drawing/2014/main" id="{B1D9F4F2-4A0D-44A7-9E0B-2323CC7BE844}"/>
                  </a:ext>
                </a:extLst>
              </p:cNvPr>
              <p:cNvSpPr/>
              <p:nvPr/>
            </p:nvSpPr>
            <p:spPr>
              <a:xfrm>
                <a:off x="5118703" y="2882101"/>
                <a:ext cx="2067556" cy="1950068"/>
              </a:xfrm>
              <a:prstGeom prst="donut">
                <a:avLst>
                  <a:gd name="adj" fmla="val 5510"/>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grpSp>
        <p:sp>
          <p:nvSpPr>
            <p:cNvPr id="323" name="罐形 90">
              <a:extLst>
                <a:ext uri="{FF2B5EF4-FFF2-40B4-BE49-F238E27FC236}">
                  <a16:creationId xmlns="" xmlns:a16="http://schemas.microsoft.com/office/drawing/2014/main" id="{1C86E9F5-59F5-427E-A73C-D93BD5384D0A}"/>
                </a:ext>
              </a:extLst>
            </p:cNvPr>
            <p:cNvSpPr/>
            <p:nvPr/>
          </p:nvSpPr>
          <p:spPr>
            <a:xfrm>
              <a:off x="3270699" y="3216516"/>
              <a:ext cx="648603" cy="481037"/>
            </a:xfrm>
            <a:prstGeom prst="can">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259" name="组合 251">
              <a:extLst>
                <a:ext uri="{FF2B5EF4-FFF2-40B4-BE49-F238E27FC236}">
                  <a16:creationId xmlns="" xmlns:a16="http://schemas.microsoft.com/office/drawing/2014/main" id="{85A14CA4-DA54-49B4-A8E2-513393EE123D}"/>
                </a:ext>
              </a:extLst>
            </p:cNvPr>
            <p:cNvGrpSpPr/>
            <p:nvPr/>
          </p:nvGrpSpPr>
          <p:grpSpPr>
            <a:xfrm>
              <a:off x="7202504" y="1386973"/>
              <a:ext cx="900000" cy="900000"/>
              <a:chOff x="5118704" y="2882101"/>
              <a:chExt cx="2067558" cy="1950068"/>
            </a:xfrm>
          </p:grpSpPr>
          <p:sp>
            <p:nvSpPr>
              <p:cNvPr id="322" name="文本框 321">
                <a:extLst>
                  <a:ext uri="{FF2B5EF4-FFF2-40B4-BE49-F238E27FC236}">
                    <a16:creationId xmlns="" xmlns:a16="http://schemas.microsoft.com/office/drawing/2014/main" id="{6CC85C70-E383-43C6-AEFE-944B8904BF25}"/>
                  </a:ext>
                </a:extLst>
              </p:cNvPr>
              <p:cNvSpPr txBox="1"/>
              <p:nvPr/>
            </p:nvSpPr>
            <p:spPr>
              <a:xfrm>
                <a:off x="5464544" y="3877823"/>
                <a:ext cx="1484808" cy="600185"/>
              </a:xfrm>
              <a:prstGeom prst="rect">
                <a:avLst/>
              </a:prstGeom>
              <a:noFill/>
            </p:spPr>
            <p:txBody>
              <a:bodyPr wrap="non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消费者</a:t>
                </a:r>
              </a:p>
            </p:txBody>
          </p:sp>
          <p:sp>
            <p:nvSpPr>
              <p:cNvPr id="320" name="圆: 空心 253">
                <a:extLst>
                  <a:ext uri="{FF2B5EF4-FFF2-40B4-BE49-F238E27FC236}">
                    <a16:creationId xmlns="" xmlns:a16="http://schemas.microsoft.com/office/drawing/2014/main" id="{B202541C-517D-42A2-BFF3-884E9F4BBC90}"/>
                  </a:ext>
                </a:extLst>
              </p:cNvPr>
              <p:cNvSpPr/>
              <p:nvPr/>
            </p:nvSpPr>
            <p:spPr>
              <a:xfrm>
                <a:off x="5118704" y="2882101"/>
                <a:ext cx="2067558" cy="1950068"/>
              </a:xfrm>
              <a:prstGeom prst="donut">
                <a:avLst>
                  <a:gd name="adj" fmla="val 5510"/>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grpSp>
        <p:pic>
          <p:nvPicPr>
            <p:cNvPr id="272" name="图片 271">
              <a:extLst>
                <a:ext uri="{FF2B5EF4-FFF2-40B4-BE49-F238E27FC236}">
                  <a16:creationId xmlns="" xmlns:a16="http://schemas.microsoft.com/office/drawing/2014/main" id="{13E08503-1B6F-4AA4-A8E1-8201C0431D9D}"/>
                </a:ext>
              </a:extLst>
            </p:cNvPr>
            <p:cNvPicPr>
              <a:picLocks noChangeAspect="1"/>
            </p:cNvPicPr>
            <p:nvPr/>
          </p:nvPicPr>
          <p:blipFill>
            <a:blip r:embed="rId2" cstate="print"/>
            <a:stretch>
              <a:fillRect/>
            </a:stretch>
          </p:blipFill>
          <p:spPr>
            <a:xfrm>
              <a:off x="6265718" y="2363737"/>
              <a:ext cx="425148" cy="425148"/>
            </a:xfrm>
            <a:prstGeom prst="rect">
              <a:avLst/>
            </a:prstGeom>
          </p:spPr>
        </p:pic>
        <p:grpSp>
          <p:nvGrpSpPr>
            <p:cNvPr id="275" name="组 42">
              <a:extLst>
                <a:ext uri="{FF2B5EF4-FFF2-40B4-BE49-F238E27FC236}">
                  <a16:creationId xmlns="" xmlns:a16="http://schemas.microsoft.com/office/drawing/2014/main" id="{0A732D6C-C6F0-4AEB-8C79-1946B0EE871D}"/>
                </a:ext>
              </a:extLst>
            </p:cNvPr>
            <p:cNvGrpSpPr/>
            <p:nvPr/>
          </p:nvGrpSpPr>
          <p:grpSpPr>
            <a:xfrm>
              <a:off x="9625818" y="2700236"/>
              <a:ext cx="899999" cy="899999"/>
              <a:chOff x="4685547" y="5398192"/>
              <a:chExt cx="753527" cy="753527"/>
            </a:xfrm>
          </p:grpSpPr>
          <p:sp>
            <p:nvSpPr>
              <p:cNvPr id="314" name="文本框 313">
                <a:extLst>
                  <a:ext uri="{FF2B5EF4-FFF2-40B4-BE49-F238E27FC236}">
                    <a16:creationId xmlns="" xmlns:a16="http://schemas.microsoft.com/office/drawing/2014/main" id="{1526A05B-9687-4344-A817-47FCF7D637AE}"/>
                  </a:ext>
                </a:extLst>
              </p:cNvPr>
              <p:cNvSpPr txBox="1"/>
              <p:nvPr/>
            </p:nvSpPr>
            <p:spPr>
              <a:xfrm>
                <a:off x="4700444" y="5753181"/>
                <a:ext cx="723731" cy="231918"/>
              </a:xfrm>
              <a:prstGeom prst="rect">
                <a:avLst/>
              </a:prstGeom>
              <a:noFill/>
            </p:spPr>
            <p:txBody>
              <a:bodyPr wrap="squar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加工</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餐饮</a:t>
                </a:r>
              </a:p>
            </p:txBody>
          </p:sp>
          <p:sp>
            <p:nvSpPr>
              <p:cNvPr id="316" name="圆: 空心 285">
                <a:extLst>
                  <a:ext uri="{FF2B5EF4-FFF2-40B4-BE49-F238E27FC236}">
                    <a16:creationId xmlns="" xmlns:a16="http://schemas.microsoft.com/office/drawing/2014/main" id="{03FF100F-D713-4196-97B5-62ED3C18F4F6}"/>
                  </a:ext>
                </a:extLst>
              </p:cNvPr>
              <p:cNvSpPr/>
              <p:nvPr/>
            </p:nvSpPr>
            <p:spPr>
              <a:xfrm>
                <a:off x="4685547" y="5398192"/>
                <a:ext cx="753527" cy="753527"/>
              </a:xfrm>
              <a:prstGeom prst="donut">
                <a:avLst>
                  <a:gd name="adj" fmla="val 6424"/>
                </a:avLst>
              </a:prstGeom>
              <a:solidFill>
                <a:srgbClr val="2DB2A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00">
                  <a:solidFill>
                    <a:schemeClr val="tx1"/>
                  </a:solidFill>
                </a:endParaRPr>
              </a:p>
            </p:txBody>
          </p:sp>
        </p:grpSp>
        <p:grpSp>
          <p:nvGrpSpPr>
            <p:cNvPr id="276" name="组 43">
              <a:extLst>
                <a:ext uri="{FF2B5EF4-FFF2-40B4-BE49-F238E27FC236}">
                  <a16:creationId xmlns="" xmlns:a16="http://schemas.microsoft.com/office/drawing/2014/main" id="{647D4E77-BC2F-451F-9058-ADC23F474FBA}"/>
                </a:ext>
              </a:extLst>
            </p:cNvPr>
            <p:cNvGrpSpPr/>
            <p:nvPr/>
          </p:nvGrpSpPr>
          <p:grpSpPr>
            <a:xfrm>
              <a:off x="1418085" y="4301570"/>
              <a:ext cx="900001" cy="899999"/>
              <a:chOff x="9207495" y="3122485"/>
              <a:chExt cx="753528" cy="753526"/>
            </a:xfrm>
          </p:grpSpPr>
          <p:sp>
            <p:nvSpPr>
              <p:cNvPr id="312" name="圆: 空心 283">
                <a:extLst>
                  <a:ext uri="{FF2B5EF4-FFF2-40B4-BE49-F238E27FC236}">
                    <a16:creationId xmlns="" xmlns:a16="http://schemas.microsoft.com/office/drawing/2014/main" id="{0701F197-9B66-4B46-BD08-99B07347629C}"/>
                  </a:ext>
                </a:extLst>
              </p:cNvPr>
              <p:cNvSpPr/>
              <p:nvPr/>
            </p:nvSpPr>
            <p:spPr>
              <a:xfrm>
                <a:off x="9207495" y="3122485"/>
                <a:ext cx="753528" cy="753526"/>
              </a:xfrm>
              <a:prstGeom prst="donut">
                <a:avLst>
                  <a:gd name="adj" fmla="val 6424"/>
                </a:avLst>
              </a:prstGeom>
              <a:solidFill>
                <a:srgbClr val="2DB2A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313" name="文本框 312">
                <a:extLst>
                  <a:ext uri="{FF2B5EF4-FFF2-40B4-BE49-F238E27FC236}">
                    <a16:creationId xmlns="" xmlns:a16="http://schemas.microsoft.com/office/drawing/2014/main" id="{58DB0AE0-E782-41FF-8C67-B2D152ADDB4B}"/>
                  </a:ext>
                </a:extLst>
              </p:cNvPr>
              <p:cNvSpPr txBox="1"/>
              <p:nvPr/>
            </p:nvSpPr>
            <p:spPr>
              <a:xfrm>
                <a:off x="9335757" y="3569046"/>
                <a:ext cx="497001" cy="231918"/>
              </a:xfrm>
              <a:prstGeom prst="rect">
                <a:avLst/>
              </a:prstGeom>
              <a:noFill/>
              <a:ln>
                <a:noFill/>
              </a:ln>
            </p:spPr>
            <p:txBody>
              <a:bodyPr wrap="square" rtlCol="0">
                <a:spAutoFit/>
              </a:bodyPr>
              <a:lstStyle/>
              <a:p>
                <a:pPr algn="ctr"/>
                <a:r>
                  <a:rPr lang="zh-CN" altLang="en-US" sz="1200" dirty="0">
                    <a:solidFill>
                      <a:schemeClr val="bg1">
                        <a:lumMod val="65000"/>
                      </a:schemeClr>
                    </a:solidFill>
                    <a:latin typeface="微软雅黑" panose="020B0503020204020204" pitchFamily="34" charset="-122"/>
                    <a:ea typeface="微软雅黑" panose="020B0503020204020204" pitchFamily="34" charset="-122"/>
                  </a:rPr>
                  <a:t>保险</a:t>
                </a:r>
              </a:p>
            </p:txBody>
          </p:sp>
        </p:grpSp>
        <p:sp>
          <p:nvSpPr>
            <p:cNvPr id="284" name="罐形 51">
              <a:extLst>
                <a:ext uri="{FF2B5EF4-FFF2-40B4-BE49-F238E27FC236}">
                  <a16:creationId xmlns="" xmlns:a16="http://schemas.microsoft.com/office/drawing/2014/main" id="{884CDFAD-2FCE-4577-B28E-143A5B540742}"/>
                </a:ext>
              </a:extLst>
            </p:cNvPr>
            <p:cNvSpPr/>
            <p:nvPr/>
          </p:nvSpPr>
          <p:spPr>
            <a:xfrm>
              <a:off x="7984397" y="3018512"/>
              <a:ext cx="583665" cy="498510"/>
            </a:xfrm>
            <a:prstGeom prst="can">
              <a:avLst/>
            </a:prstGeom>
            <a:solidFill>
              <a:srgbClr val="2DB2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302" name="图片 301">
              <a:extLst>
                <a:ext uri="{FF2B5EF4-FFF2-40B4-BE49-F238E27FC236}">
                  <a16:creationId xmlns="" xmlns:a16="http://schemas.microsoft.com/office/drawing/2014/main" id="{3CE84285-C635-4B74-BEFF-9B6601BB605B}"/>
                </a:ext>
              </a:extLst>
            </p:cNvPr>
            <p:cNvPicPr>
              <a:picLocks noChangeAspect="1"/>
            </p:cNvPicPr>
            <p:nvPr/>
          </p:nvPicPr>
          <p:blipFill>
            <a:blip r:embed="rId3" cstate="print"/>
            <a:stretch>
              <a:fillRect/>
            </a:stretch>
          </p:blipFill>
          <p:spPr>
            <a:xfrm>
              <a:off x="4652178" y="5189463"/>
              <a:ext cx="904391" cy="629710"/>
            </a:xfrm>
            <a:prstGeom prst="rect">
              <a:avLst/>
            </a:prstGeom>
          </p:spPr>
        </p:pic>
        <p:pic>
          <p:nvPicPr>
            <p:cNvPr id="5" name="图片 4">
              <a:extLst>
                <a:ext uri="{FF2B5EF4-FFF2-40B4-BE49-F238E27FC236}">
                  <a16:creationId xmlns="" xmlns:a16="http://schemas.microsoft.com/office/drawing/2014/main" id="{6A661895-4B9F-4E30-A400-2E4A5B4CCE0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484752" y="2922782"/>
              <a:ext cx="429150" cy="434514"/>
            </a:xfrm>
            <a:prstGeom prst="rect">
              <a:avLst/>
            </a:prstGeom>
          </p:spPr>
        </p:pic>
        <p:pic>
          <p:nvPicPr>
            <p:cNvPr id="332" name="图片 331">
              <a:extLst>
                <a:ext uri="{FF2B5EF4-FFF2-40B4-BE49-F238E27FC236}">
                  <a16:creationId xmlns="" xmlns:a16="http://schemas.microsoft.com/office/drawing/2014/main" id="{010DB8C8-7C14-4455-84AC-B905AF13BEB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59917" y="2431197"/>
              <a:ext cx="429150" cy="434514"/>
            </a:xfrm>
            <a:prstGeom prst="rect">
              <a:avLst/>
            </a:prstGeom>
          </p:spPr>
        </p:pic>
        <p:pic>
          <p:nvPicPr>
            <p:cNvPr id="333" name="图片 332">
              <a:extLst>
                <a:ext uri="{FF2B5EF4-FFF2-40B4-BE49-F238E27FC236}">
                  <a16:creationId xmlns="" xmlns:a16="http://schemas.microsoft.com/office/drawing/2014/main" id="{9F687912-B13C-4ACC-8710-54C1A32FD3D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80419" y="2148699"/>
              <a:ext cx="429150" cy="434514"/>
            </a:xfrm>
            <a:prstGeom prst="rect">
              <a:avLst/>
            </a:prstGeom>
          </p:spPr>
        </p:pic>
        <p:pic>
          <p:nvPicPr>
            <p:cNvPr id="334" name="图片 333">
              <a:extLst>
                <a:ext uri="{FF2B5EF4-FFF2-40B4-BE49-F238E27FC236}">
                  <a16:creationId xmlns="" xmlns:a16="http://schemas.microsoft.com/office/drawing/2014/main" id="{81128632-5925-4B81-B7B6-9E55A7548D1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381217" y="2870622"/>
              <a:ext cx="429150" cy="434514"/>
            </a:xfrm>
            <a:prstGeom prst="rect">
              <a:avLst/>
            </a:prstGeom>
          </p:spPr>
        </p:pic>
        <p:pic>
          <p:nvPicPr>
            <p:cNvPr id="335" name="图片 334">
              <a:extLst>
                <a:ext uri="{FF2B5EF4-FFF2-40B4-BE49-F238E27FC236}">
                  <a16:creationId xmlns="" xmlns:a16="http://schemas.microsoft.com/office/drawing/2014/main" id="{5322DB24-BD0F-4FC7-80CE-94D9F7FAF7E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128010" y="1578011"/>
              <a:ext cx="429150" cy="434514"/>
            </a:xfrm>
            <a:prstGeom prst="rect">
              <a:avLst/>
            </a:prstGeom>
          </p:spPr>
        </p:pic>
        <p:pic>
          <p:nvPicPr>
            <p:cNvPr id="336" name="图片 335">
              <a:extLst>
                <a:ext uri="{FF2B5EF4-FFF2-40B4-BE49-F238E27FC236}">
                  <a16:creationId xmlns="" xmlns:a16="http://schemas.microsoft.com/office/drawing/2014/main" id="{F74F7C7C-ECEC-42E0-BDAB-210DBFE8BF9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23465" y="3303368"/>
              <a:ext cx="429150" cy="434514"/>
            </a:xfrm>
            <a:prstGeom prst="rect">
              <a:avLst/>
            </a:prstGeom>
          </p:spPr>
        </p:pic>
        <p:pic>
          <p:nvPicPr>
            <p:cNvPr id="337" name="图片 336">
              <a:extLst>
                <a:ext uri="{FF2B5EF4-FFF2-40B4-BE49-F238E27FC236}">
                  <a16:creationId xmlns="" xmlns:a16="http://schemas.microsoft.com/office/drawing/2014/main" id="{E38084CF-B850-448A-8FC9-3DA8338CE0E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69982" y="3946428"/>
              <a:ext cx="429150" cy="434514"/>
            </a:xfrm>
            <a:prstGeom prst="rect">
              <a:avLst/>
            </a:prstGeom>
          </p:spPr>
        </p:pic>
        <p:pic>
          <p:nvPicPr>
            <p:cNvPr id="338" name="图片 337">
              <a:extLst>
                <a:ext uri="{FF2B5EF4-FFF2-40B4-BE49-F238E27FC236}">
                  <a16:creationId xmlns="" xmlns:a16="http://schemas.microsoft.com/office/drawing/2014/main" id="{59CB9039-646B-429E-8967-F6623F54975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601657" y="3841932"/>
              <a:ext cx="429150" cy="434514"/>
            </a:xfrm>
            <a:prstGeom prst="rect">
              <a:avLst/>
            </a:prstGeom>
          </p:spPr>
        </p:pic>
        <p:pic>
          <p:nvPicPr>
            <p:cNvPr id="339" name="图片 338">
              <a:extLst>
                <a:ext uri="{FF2B5EF4-FFF2-40B4-BE49-F238E27FC236}">
                  <a16:creationId xmlns="" xmlns:a16="http://schemas.microsoft.com/office/drawing/2014/main" id="{04DEFF5B-093B-48AD-8D98-F5ED46B3968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97073" y="4850287"/>
              <a:ext cx="429150" cy="434514"/>
            </a:xfrm>
            <a:prstGeom prst="rect">
              <a:avLst/>
            </a:prstGeom>
          </p:spPr>
        </p:pic>
        <p:pic>
          <p:nvPicPr>
            <p:cNvPr id="340" name="图片 339">
              <a:extLst>
                <a:ext uri="{FF2B5EF4-FFF2-40B4-BE49-F238E27FC236}">
                  <a16:creationId xmlns="" xmlns:a16="http://schemas.microsoft.com/office/drawing/2014/main" id="{A1C6577C-3AB5-4C58-94C8-0CB14366271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140308" y="4788513"/>
              <a:ext cx="429150" cy="434514"/>
            </a:xfrm>
            <a:prstGeom prst="rect">
              <a:avLst/>
            </a:prstGeom>
          </p:spPr>
        </p:pic>
        <p:pic>
          <p:nvPicPr>
            <p:cNvPr id="341" name="图片 340">
              <a:extLst>
                <a:ext uri="{FF2B5EF4-FFF2-40B4-BE49-F238E27FC236}">
                  <a16:creationId xmlns="" xmlns:a16="http://schemas.microsoft.com/office/drawing/2014/main" id="{2BCB9B13-42B2-4B46-A840-A8B10F99FAE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680571" y="4424580"/>
              <a:ext cx="429150" cy="434514"/>
            </a:xfrm>
            <a:prstGeom prst="rect">
              <a:avLst/>
            </a:prstGeom>
          </p:spPr>
        </p:pic>
        <p:pic>
          <p:nvPicPr>
            <p:cNvPr id="342" name="图片 341">
              <a:extLst>
                <a:ext uri="{FF2B5EF4-FFF2-40B4-BE49-F238E27FC236}">
                  <a16:creationId xmlns="" xmlns:a16="http://schemas.microsoft.com/office/drawing/2014/main" id="{3A20A140-CFB2-4FD3-8098-25293D7A294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18520" y="4836333"/>
              <a:ext cx="429150" cy="434514"/>
            </a:xfrm>
            <a:prstGeom prst="rect">
              <a:avLst/>
            </a:prstGeom>
          </p:spPr>
        </p:pic>
        <p:pic>
          <p:nvPicPr>
            <p:cNvPr id="343" name="图片 342">
              <a:extLst>
                <a:ext uri="{FF2B5EF4-FFF2-40B4-BE49-F238E27FC236}">
                  <a16:creationId xmlns="" xmlns:a16="http://schemas.microsoft.com/office/drawing/2014/main" id="{96B958BF-011D-4808-AF6B-4FA82F07586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99736" y="4102172"/>
              <a:ext cx="429150" cy="434514"/>
            </a:xfrm>
            <a:prstGeom prst="rect">
              <a:avLst/>
            </a:prstGeom>
          </p:spPr>
        </p:pic>
        <p:pic>
          <p:nvPicPr>
            <p:cNvPr id="344" name="图片 343">
              <a:extLst>
                <a:ext uri="{FF2B5EF4-FFF2-40B4-BE49-F238E27FC236}">
                  <a16:creationId xmlns="" xmlns:a16="http://schemas.microsoft.com/office/drawing/2014/main" id="{62D489CE-D830-475D-B178-0759918BFE5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23987" y="5017050"/>
              <a:ext cx="429150" cy="434514"/>
            </a:xfrm>
            <a:prstGeom prst="rect">
              <a:avLst/>
            </a:prstGeom>
          </p:spPr>
        </p:pic>
        <p:pic>
          <p:nvPicPr>
            <p:cNvPr id="345" name="图片 344">
              <a:extLst>
                <a:ext uri="{FF2B5EF4-FFF2-40B4-BE49-F238E27FC236}">
                  <a16:creationId xmlns="" xmlns:a16="http://schemas.microsoft.com/office/drawing/2014/main" id="{BC394D12-7C61-4588-9117-B58E2935F6D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361696" y="3742246"/>
              <a:ext cx="429150" cy="434514"/>
            </a:xfrm>
            <a:prstGeom prst="rect">
              <a:avLst/>
            </a:prstGeom>
          </p:spPr>
        </p:pic>
        <p:pic>
          <p:nvPicPr>
            <p:cNvPr id="346" name="图片 345">
              <a:extLst>
                <a:ext uri="{FF2B5EF4-FFF2-40B4-BE49-F238E27FC236}">
                  <a16:creationId xmlns="" xmlns:a16="http://schemas.microsoft.com/office/drawing/2014/main" id="{D9A86147-6EF3-44FD-B48B-88AC5E28EE6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93383" y="3111110"/>
              <a:ext cx="429150" cy="434514"/>
            </a:xfrm>
            <a:prstGeom prst="rect">
              <a:avLst/>
            </a:prstGeom>
          </p:spPr>
        </p:pic>
        <p:pic>
          <p:nvPicPr>
            <p:cNvPr id="347" name="图片 346">
              <a:extLst>
                <a:ext uri="{FF2B5EF4-FFF2-40B4-BE49-F238E27FC236}">
                  <a16:creationId xmlns="" xmlns:a16="http://schemas.microsoft.com/office/drawing/2014/main" id="{C48570D1-3054-4908-B04F-CA4D7F75362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53142" y="2498261"/>
              <a:ext cx="429150" cy="434514"/>
            </a:xfrm>
            <a:prstGeom prst="rect">
              <a:avLst/>
            </a:prstGeom>
          </p:spPr>
        </p:pic>
        <p:pic>
          <p:nvPicPr>
            <p:cNvPr id="348" name="图片 347">
              <a:extLst>
                <a:ext uri="{FF2B5EF4-FFF2-40B4-BE49-F238E27FC236}">
                  <a16:creationId xmlns="" xmlns:a16="http://schemas.microsoft.com/office/drawing/2014/main" id="{F8703B66-3D06-48EA-BDB0-1FC4DC4EAB3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470229" y="2222969"/>
              <a:ext cx="429150" cy="434514"/>
            </a:xfrm>
            <a:prstGeom prst="rect">
              <a:avLst/>
            </a:prstGeom>
          </p:spPr>
        </p:pic>
        <p:pic>
          <p:nvPicPr>
            <p:cNvPr id="349" name="图片 348">
              <a:extLst>
                <a:ext uri="{FF2B5EF4-FFF2-40B4-BE49-F238E27FC236}">
                  <a16:creationId xmlns="" xmlns:a16="http://schemas.microsoft.com/office/drawing/2014/main" id="{BBAA0A84-2FF8-4440-B1ED-C5009A449F6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859894" y="2906972"/>
              <a:ext cx="429150" cy="434514"/>
            </a:xfrm>
            <a:prstGeom prst="rect">
              <a:avLst/>
            </a:prstGeom>
          </p:spPr>
        </p:pic>
        <p:pic>
          <p:nvPicPr>
            <p:cNvPr id="350" name="图片 349">
              <a:extLst>
                <a:ext uri="{FF2B5EF4-FFF2-40B4-BE49-F238E27FC236}">
                  <a16:creationId xmlns="" xmlns:a16="http://schemas.microsoft.com/office/drawing/2014/main" id="{9175F9DB-BD63-44DD-A054-21D47AF49C6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754145" y="3826523"/>
              <a:ext cx="429150" cy="434514"/>
            </a:xfrm>
            <a:prstGeom prst="rect">
              <a:avLst/>
            </a:prstGeom>
          </p:spPr>
        </p:pic>
        <p:pic>
          <p:nvPicPr>
            <p:cNvPr id="351" name="图片 350">
              <a:extLst>
                <a:ext uri="{FF2B5EF4-FFF2-40B4-BE49-F238E27FC236}">
                  <a16:creationId xmlns="" xmlns:a16="http://schemas.microsoft.com/office/drawing/2014/main" id="{E1AB11E8-CDA1-44FF-BA56-60F72307DE4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866349" y="3737537"/>
              <a:ext cx="429150" cy="434514"/>
            </a:xfrm>
            <a:prstGeom prst="rect">
              <a:avLst/>
            </a:prstGeom>
          </p:spPr>
        </p:pic>
        <p:sp>
          <p:nvSpPr>
            <p:cNvPr id="352" name="Subtitle 2">
              <a:extLst>
                <a:ext uri="{FF2B5EF4-FFF2-40B4-BE49-F238E27FC236}">
                  <a16:creationId xmlns="" xmlns:a16="http://schemas.microsoft.com/office/drawing/2014/main" id="{BB65B41C-69AD-44C6-AF8B-74E8B05F5286}"/>
                </a:ext>
              </a:extLst>
            </p:cNvPr>
            <p:cNvSpPr txBox="1">
              <a:spLocks/>
            </p:cNvSpPr>
            <p:nvPr/>
          </p:nvSpPr>
          <p:spPr bwMode="auto">
            <a:xfrm>
              <a:off x="3122905" y="3691353"/>
              <a:ext cx="943657" cy="39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智慧水产养殖服务平台</a:t>
              </a:r>
            </a:p>
          </p:txBody>
        </p:sp>
        <p:sp>
          <p:nvSpPr>
            <p:cNvPr id="353" name="Subtitle 2">
              <a:extLst>
                <a:ext uri="{FF2B5EF4-FFF2-40B4-BE49-F238E27FC236}">
                  <a16:creationId xmlns="" xmlns:a16="http://schemas.microsoft.com/office/drawing/2014/main" id="{F3281C96-61B8-46B7-9CEF-02A58A8747DC}"/>
                </a:ext>
              </a:extLst>
            </p:cNvPr>
            <p:cNvSpPr txBox="1">
              <a:spLocks/>
            </p:cNvSpPr>
            <p:nvPr/>
          </p:nvSpPr>
          <p:spPr bwMode="auto">
            <a:xfrm>
              <a:off x="7713621" y="3481514"/>
              <a:ext cx="1165496" cy="417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水产品溯源交易</a:t>
              </a:r>
            </a:p>
            <a:p>
              <a:pPr algn="ctr">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电商平台</a:t>
              </a:r>
            </a:p>
          </p:txBody>
        </p:sp>
        <p:grpSp>
          <p:nvGrpSpPr>
            <p:cNvPr id="257" name="组 24">
              <a:extLst>
                <a:ext uri="{FF2B5EF4-FFF2-40B4-BE49-F238E27FC236}">
                  <a16:creationId xmlns="" xmlns:a16="http://schemas.microsoft.com/office/drawing/2014/main" id="{3EBD1271-25C2-4E0A-BF38-6D59F901E15D}"/>
                </a:ext>
              </a:extLst>
            </p:cNvPr>
            <p:cNvGrpSpPr/>
            <p:nvPr/>
          </p:nvGrpSpPr>
          <p:grpSpPr>
            <a:xfrm>
              <a:off x="2973112" y="1355747"/>
              <a:ext cx="900000" cy="900000"/>
              <a:chOff x="4618488" y="2702446"/>
              <a:chExt cx="753527" cy="753528"/>
            </a:xfrm>
          </p:grpSpPr>
          <p:sp>
            <p:nvSpPr>
              <p:cNvPr id="325" name="文本框 324">
                <a:extLst>
                  <a:ext uri="{FF2B5EF4-FFF2-40B4-BE49-F238E27FC236}">
                    <a16:creationId xmlns="" xmlns:a16="http://schemas.microsoft.com/office/drawing/2014/main" id="{D2151BF9-2194-4168-A46B-5C5CA077C89F}"/>
                  </a:ext>
                </a:extLst>
              </p:cNvPr>
              <p:cNvSpPr txBox="1"/>
              <p:nvPr/>
            </p:nvSpPr>
            <p:spPr>
              <a:xfrm>
                <a:off x="4706552" y="3120389"/>
                <a:ext cx="584848" cy="231918"/>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银行</a:t>
                </a:r>
              </a:p>
            </p:txBody>
          </p:sp>
          <p:sp>
            <p:nvSpPr>
              <p:cNvPr id="327" name="圆: 空心 282">
                <a:extLst>
                  <a:ext uri="{FF2B5EF4-FFF2-40B4-BE49-F238E27FC236}">
                    <a16:creationId xmlns="" xmlns:a16="http://schemas.microsoft.com/office/drawing/2014/main" id="{37F82B62-DAA9-4FDD-9060-0D7880308FAB}"/>
                  </a:ext>
                </a:extLst>
              </p:cNvPr>
              <p:cNvSpPr/>
              <p:nvPr/>
            </p:nvSpPr>
            <p:spPr>
              <a:xfrm>
                <a:off x="4618488" y="2702446"/>
                <a:ext cx="753527" cy="753528"/>
              </a:xfrm>
              <a:prstGeom prst="donut">
                <a:avLst>
                  <a:gd name="adj" fmla="val 6424"/>
                </a:avLst>
              </a:prstGeom>
              <a:solidFill>
                <a:srgbClr val="2DB2A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solidFill>
                    <a:schemeClr val="tx1"/>
                  </a:solidFill>
                </a:endParaRPr>
              </a:p>
            </p:txBody>
          </p:sp>
        </p:grpSp>
        <p:pic>
          <p:nvPicPr>
            <p:cNvPr id="19" name="图片 18">
              <a:extLst>
                <a:ext uri="{FF2B5EF4-FFF2-40B4-BE49-F238E27FC236}">
                  <a16:creationId xmlns="" xmlns:a16="http://schemas.microsoft.com/office/drawing/2014/main" id="{115ACAEA-0954-427C-B09A-040D03CF5CF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917650" y="2806255"/>
              <a:ext cx="303477" cy="303477"/>
            </a:xfrm>
            <a:prstGeom prst="rect">
              <a:avLst/>
            </a:prstGeom>
          </p:spPr>
        </p:pic>
        <p:pic>
          <p:nvPicPr>
            <p:cNvPr id="21" name="图片 20">
              <a:extLst>
                <a:ext uri="{FF2B5EF4-FFF2-40B4-BE49-F238E27FC236}">
                  <a16:creationId xmlns="" xmlns:a16="http://schemas.microsoft.com/office/drawing/2014/main" id="{B62E2647-B32E-42CE-8DA6-87F8DAF8F572}"/>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461742" y="1510727"/>
              <a:ext cx="419812" cy="419812"/>
            </a:xfrm>
            <a:prstGeom prst="rect">
              <a:avLst/>
            </a:prstGeom>
          </p:spPr>
        </p:pic>
        <p:pic>
          <p:nvPicPr>
            <p:cNvPr id="354" name="图片 353">
              <a:extLst>
                <a:ext uri="{FF2B5EF4-FFF2-40B4-BE49-F238E27FC236}">
                  <a16:creationId xmlns="" xmlns:a16="http://schemas.microsoft.com/office/drawing/2014/main" id="{548A9B04-D539-467A-A29B-12DC1EC0C782}"/>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668385" y="3159328"/>
              <a:ext cx="463429" cy="463429"/>
            </a:xfrm>
            <a:prstGeom prst="rect">
              <a:avLst/>
            </a:prstGeom>
          </p:spPr>
        </p:pic>
        <p:pic>
          <p:nvPicPr>
            <p:cNvPr id="23" name="图片 22">
              <a:extLst>
                <a:ext uri="{FF2B5EF4-FFF2-40B4-BE49-F238E27FC236}">
                  <a16:creationId xmlns="" xmlns:a16="http://schemas.microsoft.com/office/drawing/2014/main" id="{E50D1E51-19CC-4225-905D-A1100817969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245483" y="1504125"/>
              <a:ext cx="332007" cy="332007"/>
            </a:xfrm>
            <a:prstGeom prst="rect">
              <a:avLst/>
            </a:prstGeom>
          </p:spPr>
        </p:pic>
        <p:pic>
          <p:nvPicPr>
            <p:cNvPr id="26" name="图片 25">
              <a:extLst>
                <a:ext uri="{FF2B5EF4-FFF2-40B4-BE49-F238E27FC236}">
                  <a16:creationId xmlns="" xmlns:a16="http://schemas.microsoft.com/office/drawing/2014/main" id="{7362A087-33F0-46E9-9710-EAECA819FD75}"/>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1730251" y="4486096"/>
              <a:ext cx="330793" cy="330793"/>
            </a:xfrm>
            <a:prstGeom prst="rect">
              <a:avLst/>
            </a:prstGeom>
          </p:spPr>
        </p:pic>
        <p:sp>
          <p:nvSpPr>
            <p:cNvPr id="355" name="圆: 空心 285">
              <a:extLst>
                <a:ext uri="{FF2B5EF4-FFF2-40B4-BE49-F238E27FC236}">
                  <a16:creationId xmlns="" xmlns:a16="http://schemas.microsoft.com/office/drawing/2014/main" id="{68DC7497-573B-4A56-B67C-C4D1D88B59DE}"/>
                </a:ext>
              </a:extLst>
            </p:cNvPr>
            <p:cNvSpPr/>
            <p:nvPr/>
          </p:nvSpPr>
          <p:spPr>
            <a:xfrm>
              <a:off x="6847726" y="4237185"/>
              <a:ext cx="899999" cy="899999"/>
            </a:xfrm>
            <a:prstGeom prst="donut">
              <a:avLst>
                <a:gd name="adj" fmla="val 6424"/>
              </a:avLst>
            </a:prstGeom>
            <a:solidFill>
              <a:srgbClr val="2DB2A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00">
                <a:solidFill>
                  <a:schemeClr val="tx1"/>
                </a:solidFill>
              </a:endParaRPr>
            </a:p>
          </p:txBody>
        </p:sp>
        <p:pic>
          <p:nvPicPr>
            <p:cNvPr id="103" name="图片 102">
              <a:extLst>
                <a:ext uri="{FF2B5EF4-FFF2-40B4-BE49-F238E27FC236}">
                  <a16:creationId xmlns="" xmlns:a16="http://schemas.microsoft.com/office/drawing/2014/main" id="{00BBEBE5-1E19-462B-9599-DD66600CDF49}"/>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flipH="1">
              <a:off x="7112298" y="4377050"/>
              <a:ext cx="407706" cy="407706"/>
            </a:xfrm>
            <a:prstGeom prst="rect">
              <a:avLst/>
            </a:prstGeom>
          </p:spPr>
        </p:pic>
        <p:sp>
          <p:nvSpPr>
            <p:cNvPr id="356" name="文本框 355">
              <a:extLst>
                <a:ext uri="{FF2B5EF4-FFF2-40B4-BE49-F238E27FC236}">
                  <a16:creationId xmlns="" xmlns:a16="http://schemas.microsoft.com/office/drawing/2014/main" id="{ACF7912B-7C1B-4CE6-B17E-1EBDB563BE37}"/>
                </a:ext>
              </a:extLst>
            </p:cNvPr>
            <p:cNvSpPr txBox="1"/>
            <p:nvPr/>
          </p:nvSpPr>
          <p:spPr>
            <a:xfrm>
              <a:off x="6963973" y="4733390"/>
              <a:ext cx="698533" cy="276999"/>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物流</a:t>
              </a:r>
            </a:p>
          </p:txBody>
        </p:sp>
        <p:sp>
          <p:nvSpPr>
            <p:cNvPr id="357" name="圆: 空心 285">
              <a:extLst>
                <a:ext uri="{FF2B5EF4-FFF2-40B4-BE49-F238E27FC236}">
                  <a16:creationId xmlns="" xmlns:a16="http://schemas.microsoft.com/office/drawing/2014/main" id="{CB0AD4AC-DD46-4F25-AA52-62C9A42084CA}"/>
                </a:ext>
              </a:extLst>
            </p:cNvPr>
            <p:cNvSpPr/>
            <p:nvPr/>
          </p:nvSpPr>
          <p:spPr>
            <a:xfrm>
              <a:off x="4660903" y="5067544"/>
              <a:ext cx="899999" cy="899999"/>
            </a:xfrm>
            <a:prstGeom prst="donut">
              <a:avLst>
                <a:gd name="adj" fmla="val 6424"/>
              </a:avLst>
            </a:prstGeom>
            <a:solidFill>
              <a:srgbClr val="2DB2A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00">
                <a:solidFill>
                  <a:schemeClr val="tx1"/>
                </a:solidFill>
              </a:endParaRPr>
            </a:p>
          </p:txBody>
        </p:sp>
      </p:grpSp>
      <p:pic>
        <p:nvPicPr>
          <p:cNvPr id="80" name="图片 79">
            <a:extLst>
              <a:ext uri="{FF2B5EF4-FFF2-40B4-BE49-F238E27FC236}">
                <a16:creationId xmlns="" xmlns:a16="http://schemas.microsoft.com/office/drawing/2014/main" id="{744F6948-912E-4B5D-BB18-6AAE5E6D6026}"/>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spTree>
    <p:extLst>
      <p:ext uri="{BB962C8B-B14F-4D97-AF65-F5344CB8AC3E}">
        <p14:creationId xmlns:p14="http://schemas.microsoft.com/office/powerpoint/2010/main" xmlns="" val="3669224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 xmlns:a16="http://schemas.microsoft.com/office/drawing/2014/main" id="{FF49F00C-DA02-42BC-B113-4E3C4641768C}"/>
              </a:ext>
            </a:extLst>
          </p:cNvPr>
          <p:cNvGrpSpPr/>
          <p:nvPr/>
        </p:nvGrpSpPr>
        <p:grpSpPr>
          <a:xfrm>
            <a:off x="1036668" y="725903"/>
            <a:ext cx="4512366" cy="715617"/>
            <a:chOff x="606286" y="725903"/>
            <a:chExt cx="4512366" cy="715617"/>
          </a:xfrm>
          <a:noFill/>
        </p:grpSpPr>
        <p:sp>
          <p:nvSpPr>
            <p:cNvPr id="8" name="矩形 7">
              <a:extLst>
                <a:ext uri="{FF2B5EF4-FFF2-40B4-BE49-F238E27FC236}">
                  <a16:creationId xmlns="" xmlns:a16="http://schemas.microsoft.com/office/drawing/2014/main" id="{20C38F36-B9D6-4477-B5B2-BA46579C55E0}"/>
                </a:ext>
              </a:extLst>
            </p:cNvPr>
            <p:cNvSpPr/>
            <p:nvPr/>
          </p:nvSpPr>
          <p:spPr>
            <a:xfrm>
              <a:off x="606286" y="725903"/>
              <a:ext cx="2011654" cy="7156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 </a:t>
              </a:r>
              <a:r>
                <a:rPr lang="en-US" altLang="zh-CN" sz="4000" dirty="0">
                  <a:solidFill>
                    <a:schemeClr val="bg1"/>
                  </a:solidFill>
                  <a:latin typeface="微软雅黑" panose="020B0503020204020204" pitchFamily="34" charset="-122"/>
                  <a:ea typeface="微软雅黑" panose="020B0503020204020204" pitchFamily="34" charset="-122"/>
                </a:rPr>
                <a:t>/</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4EA4665A-1FCF-4A66-96B5-ABF536C01315}"/>
                </a:ext>
              </a:extLst>
            </p:cNvPr>
            <p:cNvSpPr/>
            <p:nvPr/>
          </p:nvSpPr>
          <p:spPr>
            <a:xfrm>
              <a:off x="2355573" y="805415"/>
              <a:ext cx="2763079" cy="6361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rPr>
                <a:t>CONTENTS</a:t>
              </a:r>
              <a:endParaRPr lang="zh-CN" altLang="en-US" sz="3600" dirty="0">
                <a:solidFill>
                  <a:schemeClr val="bg1"/>
                </a:solidFill>
              </a:endParaRPr>
            </a:p>
          </p:txBody>
        </p:sp>
      </p:grpSp>
      <p:grpSp>
        <p:nvGrpSpPr>
          <p:cNvPr id="10" name="组合 9">
            <a:extLst>
              <a:ext uri="{FF2B5EF4-FFF2-40B4-BE49-F238E27FC236}">
                <a16:creationId xmlns="" xmlns:a16="http://schemas.microsoft.com/office/drawing/2014/main" id="{FD13F09C-3573-4744-9AAB-1B006953A6E5}"/>
              </a:ext>
            </a:extLst>
          </p:cNvPr>
          <p:cNvGrpSpPr/>
          <p:nvPr/>
        </p:nvGrpSpPr>
        <p:grpSpPr>
          <a:xfrm>
            <a:off x="3784850" y="1754841"/>
            <a:ext cx="7322025" cy="729922"/>
            <a:chOff x="2959902" y="1953621"/>
            <a:chExt cx="7322025" cy="729922"/>
          </a:xfrm>
          <a:noFill/>
        </p:grpSpPr>
        <p:sp>
          <p:nvSpPr>
            <p:cNvPr id="11" name="文本框 10">
              <a:extLst>
                <a:ext uri="{FF2B5EF4-FFF2-40B4-BE49-F238E27FC236}">
                  <a16:creationId xmlns="" xmlns:a16="http://schemas.microsoft.com/office/drawing/2014/main" id="{6F08E48A-BEFC-430E-83E8-A1A560C38EE3}"/>
                </a:ext>
              </a:extLst>
            </p:cNvPr>
            <p:cNvSpPr txBox="1"/>
            <p:nvPr/>
          </p:nvSpPr>
          <p:spPr>
            <a:xfrm>
              <a:off x="3698386" y="2097372"/>
              <a:ext cx="3137448" cy="492443"/>
            </a:xfrm>
            <a:prstGeom prst="rect">
              <a:avLst/>
            </a:prstGeom>
            <a:grpFill/>
          </p:spPr>
          <p:txBody>
            <a:bodyPr wrap="square" rtlCol="0">
              <a:spAutoFit/>
            </a:bodyPr>
            <a:lstStyle/>
            <a:p>
              <a:pPr marL="0" lvl="1"/>
              <a:r>
                <a:rPr lang="zh-CN" altLang="en-US" sz="2600" dirty="0" smtClean="0">
                  <a:solidFill>
                    <a:schemeClr val="bg1"/>
                  </a:solidFill>
                  <a:latin typeface="微软雅黑" pitchFamily="34" charset="-122"/>
                  <a:ea typeface="微软雅黑" pitchFamily="34" charset="-122"/>
                </a:rPr>
                <a:t>我们为什么做</a:t>
              </a:r>
              <a:endParaRPr lang="zh-CN" altLang="en-US" sz="2600" dirty="0">
                <a:solidFill>
                  <a:schemeClr val="bg1"/>
                </a:solidFill>
                <a:latin typeface="微软雅黑" pitchFamily="34" charset="-122"/>
                <a:ea typeface="微软雅黑" pitchFamily="34" charset="-122"/>
              </a:endParaRPr>
            </a:p>
          </p:txBody>
        </p:sp>
        <p:sp>
          <p:nvSpPr>
            <p:cNvPr id="12" name="文本框 11">
              <a:extLst>
                <a:ext uri="{FF2B5EF4-FFF2-40B4-BE49-F238E27FC236}">
                  <a16:creationId xmlns="" xmlns:a16="http://schemas.microsoft.com/office/drawing/2014/main" id="{F8C3E76A-72A0-4A3F-8C97-926C4BCEEFD6}"/>
                </a:ext>
              </a:extLst>
            </p:cNvPr>
            <p:cNvSpPr txBox="1"/>
            <p:nvPr/>
          </p:nvSpPr>
          <p:spPr>
            <a:xfrm>
              <a:off x="5683222" y="1953621"/>
              <a:ext cx="4598705" cy="673005"/>
            </a:xfrm>
            <a:prstGeom prst="rect">
              <a:avLst/>
            </a:prstGeom>
            <a:grpFill/>
          </p:spPr>
          <p:txBody>
            <a:bodyPr wrap="square" rtlCol="0" anchor="ctr">
              <a:spAutoFit/>
            </a:bodyPr>
            <a:lstStyle/>
            <a:p>
              <a:pPr>
                <a:lnSpc>
                  <a:spcPct val="150000"/>
                </a:lnSpc>
              </a:pPr>
              <a:r>
                <a:rPr lang="zh-CN" altLang="en-US" sz="2800" dirty="0">
                  <a:solidFill>
                    <a:schemeClr val="bg1"/>
                  </a:solidFill>
                </a:rPr>
                <a:t>（ </a:t>
              </a:r>
              <a:r>
                <a:rPr lang="zh-CN" altLang="en-US" sz="2600" dirty="0">
                  <a:solidFill>
                    <a:schemeClr val="bg1"/>
                  </a:solidFill>
                  <a:latin typeface="微软雅黑" pitchFamily="34" charset="-122"/>
                  <a:ea typeface="微软雅黑" pitchFamily="34" charset="-122"/>
                </a:rPr>
                <a:t>项目介绍 </a:t>
              </a:r>
              <a:r>
                <a:rPr lang="zh-CN" altLang="en-US" sz="2800" dirty="0">
                  <a:solidFill>
                    <a:schemeClr val="bg1"/>
                  </a:solidFill>
                </a:rPr>
                <a:t>）</a:t>
              </a:r>
            </a:p>
          </p:txBody>
        </p:sp>
        <p:sp>
          <p:nvSpPr>
            <p:cNvPr id="13" name="矩形 12">
              <a:extLst>
                <a:ext uri="{FF2B5EF4-FFF2-40B4-BE49-F238E27FC236}">
                  <a16:creationId xmlns="" xmlns:a16="http://schemas.microsoft.com/office/drawing/2014/main" id="{ADC3D372-1949-4CB9-BD43-A3447F094F04}"/>
                </a:ext>
              </a:extLst>
            </p:cNvPr>
            <p:cNvSpPr/>
            <p:nvPr/>
          </p:nvSpPr>
          <p:spPr>
            <a:xfrm>
              <a:off x="2959902" y="1978591"/>
              <a:ext cx="765313" cy="704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01</a:t>
              </a:r>
              <a:endParaRPr lang="zh-CN" altLang="en-US" sz="3200" dirty="0">
                <a:solidFill>
                  <a:schemeClr val="bg1"/>
                </a:solidFill>
              </a:endParaRPr>
            </a:p>
          </p:txBody>
        </p:sp>
      </p:grpSp>
      <p:grpSp>
        <p:nvGrpSpPr>
          <p:cNvPr id="65" name="组合 64">
            <a:extLst>
              <a:ext uri="{FF2B5EF4-FFF2-40B4-BE49-F238E27FC236}">
                <a16:creationId xmlns="" xmlns:a16="http://schemas.microsoft.com/office/drawing/2014/main" id="{C6D0BC91-F750-458D-8D59-AB71947EC7D3}"/>
              </a:ext>
            </a:extLst>
          </p:cNvPr>
          <p:cNvGrpSpPr/>
          <p:nvPr/>
        </p:nvGrpSpPr>
        <p:grpSpPr>
          <a:xfrm>
            <a:off x="1104478" y="1083363"/>
            <a:ext cx="9983045" cy="4958029"/>
            <a:chOff x="801748" y="1083363"/>
            <a:chExt cx="9983045" cy="4958029"/>
          </a:xfrm>
        </p:grpSpPr>
        <p:cxnSp>
          <p:nvCxnSpPr>
            <p:cNvPr id="48" name="连接符: 肘形 47">
              <a:extLst>
                <a:ext uri="{FF2B5EF4-FFF2-40B4-BE49-F238E27FC236}">
                  <a16:creationId xmlns="" xmlns:a16="http://schemas.microsoft.com/office/drawing/2014/main" id="{E88285C8-925D-4E74-9961-D2FF0323C5BC}"/>
                </a:ext>
              </a:extLst>
            </p:cNvPr>
            <p:cNvCxnSpPr>
              <a:cxnSpLocks/>
            </p:cNvCxnSpPr>
            <p:nvPr/>
          </p:nvCxnSpPr>
          <p:spPr>
            <a:xfrm rot="10800000">
              <a:off x="801748" y="1083364"/>
              <a:ext cx="5307402" cy="4958027"/>
            </a:xfrm>
            <a:prstGeom prst="bentConnector3">
              <a:avLst>
                <a:gd name="adj1" fmla="val 109254"/>
              </a:avLst>
            </a:prstGeom>
            <a:ln w="28575">
              <a:solidFill>
                <a:srgbClr val="2DB2A4"/>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24FE4E65-529F-4428-9DAF-4F8E2C1226C1}"/>
                </a:ext>
              </a:extLst>
            </p:cNvPr>
            <p:cNvCxnSpPr>
              <a:cxnSpLocks/>
            </p:cNvCxnSpPr>
            <p:nvPr/>
          </p:nvCxnSpPr>
          <p:spPr>
            <a:xfrm>
              <a:off x="6092058" y="6041392"/>
              <a:ext cx="4692735" cy="0"/>
            </a:xfrm>
            <a:prstGeom prst="line">
              <a:avLst/>
            </a:prstGeom>
            <a:ln w="28575">
              <a:solidFill>
                <a:srgbClr val="2DB2A4"/>
              </a:solidFill>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 xmlns:a16="http://schemas.microsoft.com/office/drawing/2014/main" id="{1E58B56D-F049-4F9C-891C-53E69C7D786A}"/>
                </a:ext>
              </a:extLst>
            </p:cNvPr>
            <p:cNvCxnSpPr>
              <a:cxnSpLocks/>
            </p:cNvCxnSpPr>
            <p:nvPr/>
          </p:nvCxnSpPr>
          <p:spPr>
            <a:xfrm rot="10800000">
              <a:off x="5178495" y="1083363"/>
              <a:ext cx="5307402" cy="4958027"/>
            </a:xfrm>
            <a:prstGeom prst="bentConnector3">
              <a:avLst>
                <a:gd name="adj1" fmla="val -17248"/>
              </a:avLst>
            </a:prstGeom>
            <a:ln w="28575">
              <a:solidFill>
                <a:srgbClr val="2DB2A4"/>
              </a:solidFill>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 xmlns:a16="http://schemas.microsoft.com/office/drawing/2014/main" id="{4DDA5681-C1CC-43EE-A368-41040F3FC83E}"/>
              </a:ext>
            </a:extLst>
          </p:cNvPr>
          <p:cNvGrpSpPr/>
          <p:nvPr/>
        </p:nvGrpSpPr>
        <p:grpSpPr>
          <a:xfrm>
            <a:off x="3784850" y="2678962"/>
            <a:ext cx="7322025" cy="762750"/>
            <a:chOff x="2959902" y="1920793"/>
            <a:chExt cx="7322025" cy="762750"/>
          </a:xfrm>
          <a:noFill/>
        </p:grpSpPr>
        <p:sp>
          <p:nvSpPr>
            <p:cNvPr id="68" name="文本框 67">
              <a:extLst>
                <a:ext uri="{FF2B5EF4-FFF2-40B4-BE49-F238E27FC236}">
                  <a16:creationId xmlns="" xmlns:a16="http://schemas.microsoft.com/office/drawing/2014/main" id="{A286980A-4714-4560-AD5F-D397D3120500}"/>
                </a:ext>
              </a:extLst>
            </p:cNvPr>
            <p:cNvSpPr txBox="1"/>
            <p:nvPr/>
          </p:nvSpPr>
          <p:spPr>
            <a:xfrm>
              <a:off x="3698386" y="2097372"/>
              <a:ext cx="3137448" cy="492443"/>
            </a:xfrm>
            <a:prstGeom prst="rect">
              <a:avLst/>
            </a:prstGeom>
            <a:grpFill/>
          </p:spPr>
          <p:txBody>
            <a:bodyPr wrap="square" rtlCol="0">
              <a:spAutoFit/>
            </a:bodyPr>
            <a:lstStyle/>
            <a:p>
              <a:pPr marL="0" lvl="1"/>
              <a:r>
                <a:rPr lang="zh-CN" altLang="en-US" sz="2600" dirty="0">
                  <a:solidFill>
                    <a:schemeClr val="bg1"/>
                  </a:solidFill>
                  <a:latin typeface="微软雅黑" pitchFamily="34" charset="-122"/>
                  <a:ea typeface="微软雅黑" pitchFamily="34" charset="-122"/>
                </a:rPr>
                <a:t>我们怎么做</a:t>
              </a:r>
            </a:p>
          </p:txBody>
        </p:sp>
        <p:sp>
          <p:nvSpPr>
            <p:cNvPr id="69" name="文本框 68">
              <a:extLst>
                <a:ext uri="{FF2B5EF4-FFF2-40B4-BE49-F238E27FC236}">
                  <a16:creationId xmlns="" xmlns:a16="http://schemas.microsoft.com/office/drawing/2014/main" id="{4A74BF3C-B10F-442B-9095-2880FEA40435}"/>
                </a:ext>
              </a:extLst>
            </p:cNvPr>
            <p:cNvSpPr txBox="1"/>
            <p:nvPr/>
          </p:nvSpPr>
          <p:spPr>
            <a:xfrm>
              <a:off x="5683222" y="1920793"/>
              <a:ext cx="4598705" cy="738664"/>
            </a:xfrm>
            <a:prstGeom prst="rect">
              <a:avLst/>
            </a:prstGeom>
            <a:grpFill/>
          </p:spPr>
          <p:txBody>
            <a:bodyPr wrap="square" rtlCol="0" anchor="ctr">
              <a:spAutoFit/>
            </a:bodyPr>
            <a:lstStyle/>
            <a:p>
              <a:pPr>
                <a:lnSpc>
                  <a:spcPct val="150000"/>
                </a:lnSpc>
              </a:pPr>
              <a:r>
                <a:rPr lang="zh-CN" altLang="en-US" sz="2800" dirty="0" smtClean="0">
                  <a:solidFill>
                    <a:schemeClr val="bg1"/>
                  </a:solidFill>
                </a:rPr>
                <a:t>（技术架构）</a:t>
              </a:r>
              <a:endParaRPr lang="zh-CN" altLang="en-US" sz="2800" dirty="0">
                <a:solidFill>
                  <a:schemeClr val="bg1"/>
                </a:solidFill>
              </a:endParaRPr>
            </a:p>
          </p:txBody>
        </p:sp>
        <p:sp>
          <p:nvSpPr>
            <p:cNvPr id="70" name="矩形 69">
              <a:extLst>
                <a:ext uri="{FF2B5EF4-FFF2-40B4-BE49-F238E27FC236}">
                  <a16:creationId xmlns="" xmlns:a16="http://schemas.microsoft.com/office/drawing/2014/main" id="{63AF499C-CC81-47E4-84DB-963AACDDC4A0}"/>
                </a:ext>
              </a:extLst>
            </p:cNvPr>
            <p:cNvSpPr/>
            <p:nvPr/>
          </p:nvSpPr>
          <p:spPr>
            <a:xfrm>
              <a:off x="2959902" y="1978591"/>
              <a:ext cx="765313" cy="704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02</a:t>
              </a:r>
              <a:endParaRPr lang="zh-CN" altLang="en-US" sz="3200" dirty="0">
                <a:solidFill>
                  <a:schemeClr val="bg1"/>
                </a:solidFill>
              </a:endParaRPr>
            </a:p>
          </p:txBody>
        </p:sp>
      </p:grpSp>
      <p:grpSp>
        <p:nvGrpSpPr>
          <p:cNvPr id="71" name="组合 70">
            <a:extLst>
              <a:ext uri="{FF2B5EF4-FFF2-40B4-BE49-F238E27FC236}">
                <a16:creationId xmlns="" xmlns:a16="http://schemas.microsoft.com/office/drawing/2014/main" id="{3DB86BF5-65DD-4B54-9F9E-074DA2D902B6}"/>
              </a:ext>
            </a:extLst>
          </p:cNvPr>
          <p:cNvGrpSpPr/>
          <p:nvPr/>
        </p:nvGrpSpPr>
        <p:grpSpPr>
          <a:xfrm>
            <a:off x="3784850" y="3668740"/>
            <a:ext cx="7322025" cy="729920"/>
            <a:chOff x="2959902" y="1953623"/>
            <a:chExt cx="7322025" cy="729920"/>
          </a:xfrm>
          <a:noFill/>
        </p:grpSpPr>
        <p:sp>
          <p:nvSpPr>
            <p:cNvPr id="72" name="文本框 71">
              <a:extLst>
                <a:ext uri="{FF2B5EF4-FFF2-40B4-BE49-F238E27FC236}">
                  <a16:creationId xmlns="" xmlns:a16="http://schemas.microsoft.com/office/drawing/2014/main" id="{D37544B1-F2D6-4B29-B610-D46AEC7634E2}"/>
                </a:ext>
              </a:extLst>
            </p:cNvPr>
            <p:cNvSpPr txBox="1"/>
            <p:nvPr/>
          </p:nvSpPr>
          <p:spPr>
            <a:xfrm>
              <a:off x="3698386" y="2097372"/>
              <a:ext cx="3137448" cy="492443"/>
            </a:xfrm>
            <a:prstGeom prst="rect">
              <a:avLst/>
            </a:prstGeom>
            <a:grpFill/>
          </p:spPr>
          <p:txBody>
            <a:bodyPr wrap="square" rtlCol="0">
              <a:spAutoFit/>
            </a:bodyPr>
            <a:lstStyle/>
            <a:p>
              <a:pPr marL="0" lvl="1"/>
              <a:r>
                <a:rPr lang="zh-CN" altLang="en-US" sz="2600" dirty="0" smtClean="0">
                  <a:solidFill>
                    <a:schemeClr val="bg1"/>
                  </a:solidFill>
                  <a:latin typeface="微软雅黑" pitchFamily="34" charset="-122"/>
                  <a:ea typeface="微软雅黑" pitchFamily="34" charset="-122"/>
                </a:rPr>
                <a:t>我们做了什么</a:t>
              </a:r>
              <a:endParaRPr lang="zh-CN" altLang="en-US" sz="2600" dirty="0">
                <a:solidFill>
                  <a:schemeClr val="bg1"/>
                </a:solidFill>
                <a:latin typeface="微软雅黑" pitchFamily="34" charset="-122"/>
                <a:ea typeface="微软雅黑" pitchFamily="34" charset="-122"/>
              </a:endParaRPr>
            </a:p>
          </p:txBody>
        </p:sp>
        <p:sp>
          <p:nvSpPr>
            <p:cNvPr id="73" name="文本框 72">
              <a:extLst>
                <a:ext uri="{FF2B5EF4-FFF2-40B4-BE49-F238E27FC236}">
                  <a16:creationId xmlns="" xmlns:a16="http://schemas.microsoft.com/office/drawing/2014/main" id="{8DB43818-FDB2-417E-B76A-1EDAE0A15CC6}"/>
                </a:ext>
              </a:extLst>
            </p:cNvPr>
            <p:cNvSpPr txBox="1"/>
            <p:nvPr/>
          </p:nvSpPr>
          <p:spPr>
            <a:xfrm>
              <a:off x="5683222" y="1953623"/>
              <a:ext cx="4598705" cy="673005"/>
            </a:xfrm>
            <a:prstGeom prst="rect">
              <a:avLst/>
            </a:prstGeom>
            <a:grpFill/>
          </p:spPr>
          <p:txBody>
            <a:bodyPr wrap="square" rtlCol="0" anchor="ctr">
              <a:spAutoFit/>
            </a:bodyPr>
            <a:lstStyle/>
            <a:p>
              <a:pPr>
                <a:lnSpc>
                  <a:spcPct val="150000"/>
                </a:lnSpc>
              </a:pPr>
              <a:r>
                <a:rPr lang="zh-CN" altLang="en-US" sz="2800" dirty="0" smtClean="0">
                  <a:solidFill>
                    <a:schemeClr val="bg1"/>
                  </a:solidFill>
                </a:rPr>
                <a:t>（产品介绍）</a:t>
              </a:r>
              <a:endParaRPr lang="zh-CN" altLang="en-US" sz="2800" dirty="0">
                <a:solidFill>
                  <a:schemeClr val="bg1"/>
                </a:solidFill>
              </a:endParaRPr>
            </a:p>
          </p:txBody>
        </p:sp>
        <p:sp>
          <p:nvSpPr>
            <p:cNvPr id="74" name="矩形 73">
              <a:extLst>
                <a:ext uri="{FF2B5EF4-FFF2-40B4-BE49-F238E27FC236}">
                  <a16:creationId xmlns="" xmlns:a16="http://schemas.microsoft.com/office/drawing/2014/main" id="{2675C3F0-008A-4266-9DB3-DFCD3F79FCFC}"/>
                </a:ext>
              </a:extLst>
            </p:cNvPr>
            <p:cNvSpPr/>
            <p:nvPr/>
          </p:nvSpPr>
          <p:spPr>
            <a:xfrm>
              <a:off x="2959902" y="1978591"/>
              <a:ext cx="765313" cy="704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03</a:t>
              </a:r>
              <a:endParaRPr lang="zh-CN" altLang="en-US" sz="3200" dirty="0">
                <a:solidFill>
                  <a:schemeClr val="bg1"/>
                </a:solidFill>
              </a:endParaRPr>
            </a:p>
          </p:txBody>
        </p:sp>
      </p:grpSp>
      <p:grpSp>
        <p:nvGrpSpPr>
          <p:cNvPr id="25" name="组合 24">
            <a:extLst>
              <a:ext uri="{FF2B5EF4-FFF2-40B4-BE49-F238E27FC236}">
                <a16:creationId xmlns="" xmlns:a16="http://schemas.microsoft.com/office/drawing/2014/main" id="{3DB86BF5-65DD-4B54-9F9E-074DA2D902B6}"/>
              </a:ext>
            </a:extLst>
          </p:cNvPr>
          <p:cNvGrpSpPr/>
          <p:nvPr/>
        </p:nvGrpSpPr>
        <p:grpSpPr>
          <a:xfrm>
            <a:off x="3784850" y="4592859"/>
            <a:ext cx="7322025" cy="729920"/>
            <a:chOff x="2959902" y="1953623"/>
            <a:chExt cx="7322025" cy="729920"/>
          </a:xfrm>
          <a:noFill/>
        </p:grpSpPr>
        <p:sp>
          <p:nvSpPr>
            <p:cNvPr id="26" name="文本框 25">
              <a:extLst>
                <a:ext uri="{FF2B5EF4-FFF2-40B4-BE49-F238E27FC236}">
                  <a16:creationId xmlns="" xmlns:a16="http://schemas.microsoft.com/office/drawing/2014/main" id="{D37544B1-F2D6-4B29-B610-D46AEC7634E2}"/>
                </a:ext>
              </a:extLst>
            </p:cNvPr>
            <p:cNvSpPr txBox="1"/>
            <p:nvPr/>
          </p:nvSpPr>
          <p:spPr>
            <a:xfrm>
              <a:off x="3698386" y="2097372"/>
              <a:ext cx="3137448" cy="492443"/>
            </a:xfrm>
            <a:prstGeom prst="rect">
              <a:avLst/>
            </a:prstGeom>
            <a:grpFill/>
          </p:spPr>
          <p:txBody>
            <a:bodyPr wrap="square" rtlCol="0">
              <a:spAutoFit/>
            </a:bodyPr>
            <a:lstStyle/>
            <a:p>
              <a:pPr marL="0" lvl="1"/>
              <a:r>
                <a:rPr lang="zh-CN" altLang="en-US" sz="2600" dirty="0">
                  <a:solidFill>
                    <a:schemeClr val="bg1"/>
                  </a:solidFill>
                  <a:latin typeface="微软雅黑" pitchFamily="34" charset="-122"/>
                  <a:ea typeface="微软雅黑" pitchFamily="34" charset="-122"/>
                </a:rPr>
                <a:t>发展计划</a:t>
              </a:r>
            </a:p>
          </p:txBody>
        </p:sp>
        <p:sp>
          <p:nvSpPr>
            <p:cNvPr id="27" name="文本框 26">
              <a:extLst>
                <a:ext uri="{FF2B5EF4-FFF2-40B4-BE49-F238E27FC236}">
                  <a16:creationId xmlns="" xmlns:a16="http://schemas.microsoft.com/office/drawing/2014/main" id="{8DB43818-FDB2-417E-B76A-1EDAE0A15CC6}"/>
                </a:ext>
              </a:extLst>
            </p:cNvPr>
            <p:cNvSpPr txBox="1"/>
            <p:nvPr/>
          </p:nvSpPr>
          <p:spPr>
            <a:xfrm>
              <a:off x="5683222" y="1953623"/>
              <a:ext cx="4598705" cy="673005"/>
            </a:xfrm>
            <a:prstGeom prst="rect">
              <a:avLst/>
            </a:prstGeom>
            <a:grpFill/>
          </p:spPr>
          <p:txBody>
            <a:bodyPr wrap="square" rtlCol="0" anchor="ctr">
              <a:spAutoFit/>
            </a:bodyPr>
            <a:lstStyle/>
            <a:p>
              <a:pPr>
                <a:lnSpc>
                  <a:spcPct val="150000"/>
                </a:lnSpc>
              </a:pPr>
              <a:r>
                <a:rPr lang="zh-CN" altLang="en-US" sz="2800" dirty="0">
                  <a:solidFill>
                    <a:schemeClr val="bg1"/>
                  </a:solidFill>
                </a:rPr>
                <a:t>（长期的战略目标）</a:t>
              </a:r>
            </a:p>
          </p:txBody>
        </p:sp>
        <p:sp>
          <p:nvSpPr>
            <p:cNvPr id="28" name="矩形 27">
              <a:extLst>
                <a:ext uri="{FF2B5EF4-FFF2-40B4-BE49-F238E27FC236}">
                  <a16:creationId xmlns="" xmlns:a16="http://schemas.microsoft.com/office/drawing/2014/main" id="{2675C3F0-008A-4266-9DB3-DFCD3F79FCFC}"/>
                </a:ext>
              </a:extLst>
            </p:cNvPr>
            <p:cNvSpPr/>
            <p:nvPr/>
          </p:nvSpPr>
          <p:spPr>
            <a:xfrm>
              <a:off x="2959902" y="1978591"/>
              <a:ext cx="765313" cy="704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04</a:t>
              </a:r>
              <a:endParaRPr lang="zh-CN" altLang="en-US" sz="3200" dirty="0">
                <a:solidFill>
                  <a:schemeClr val="bg1"/>
                </a:solidFill>
              </a:endParaRPr>
            </a:p>
          </p:txBody>
        </p:sp>
      </p:grpSp>
    </p:spTree>
    <p:extLst>
      <p:ext uri="{BB962C8B-B14F-4D97-AF65-F5344CB8AC3E}">
        <p14:creationId xmlns:p14="http://schemas.microsoft.com/office/powerpoint/2010/main" xmlns="" val="39627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left)">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标题 8">
            <a:extLst>
              <a:ext uri="{FF2B5EF4-FFF2-40B4-BE49-F238E27FC236}">
                <a16:creationId xmlns="" xmlns:a16="http://schemas.microsoft.com/office/drawing/2014/main" id="{50B3CAEB-1189-41DE-A1B2-FB05B3AA2121}"/>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50000"/>
              </a:spcBef>
              <a:spcAft>
                <a:spcPct val="10000"/>
              </a:spcAft>
              <a:defRPr/>
            </a:pPr>
            <a:r>
              <a:rPr lang="zh-CN" altLang="en-US" sz="2000" b="1" dirty="0" smtClean="0">
                <a:ln/>
                <a:solidFill>
                  <a:srgbClr val="FFFFFF"/>
                </a:solidFill>
                <a:latin typeface="微软雅黑" pitchFamily="34" charset="-122"/>
                <a:ea typeface="微软雅黑" pitchFamily="34" charset="-122"/>
                <a:sym typeface="微软雅黑" pitchFamily="34" charset="-122"/>
              </a:rPr>
              <a:t>农业物联网</a:t>
            </a:r>
            <a:r>
              <a:rPr lang="en-US" altLang="zh-CN" sz="2000" b="1" dirty="0" err="1" smtClean="0">
                <a:ln/>
                <a:solidFill>
                  <a:srgbClr val="FFFFFF"/>
                </a:solidFill>
                <a:latin typeface="微软雅黑" pitchFamily="34" charset="-122"/>
                <a:ea typeface="微软雅黑" pitchFamily="34" charset="-122"/>
                <a:sym typeface="微软雅黑" pitchFamily="34" charset="-122"/>
              </a:rPr>
              <a:t>DApp</a:t>
            </a:r>
            <a:endParaRPr lang="en-US" altLang="zh-CN" sz="2000" b="1" dirty="0">
              <a:ln/>
              <a:solidFill>
                <a:srgbClr val="FFFFFF"/>
              </a:solidFill>
              <a:latin typeface="微软雅黑" pitchFamily="34" charset="-122"/>
              <a:ea typeface="微软雅黑" pitchFamily="34" charset="-122"/>
              <a:sym typeface="微软雅黑" pitchFamily="34" charset="-122"/>
            </a:endParaRPr>
          </a:p>
        </p:txBody>
      </p:sp>
      <p:pic>
        <p:nvPicPr>
          <p:cNvPr id="24" name="图片 23">
            <a:extLst>
              <a:ext uri="{FF2B5EF4-FFF2-40B4-BE49-F238E27FC236}">
                <a16:creationId xmlns="" xmlns:a16="http://schemas.microsoft.com/office/drawing/2014/main" id="{744F6948-912E-4B5D-BB18-6AAE5E6D60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grpSp>
        <p:nvGrpSpPr>
          <p:cNvPr id="15" name="组合 14"/>
          <p:cNvGrpSpPr/>
          <p:nvPr/>
        </p:nvGrpSpPr>
        <p:grpSpPr>
          <a:xfrm>
            <a:off x="948430" y="1238136"/>
            <a:ext cx="10295140" cy="5254688"/>
            <a:chOff x="948430" y="801656"/>
            <a:chExt cx="10295140" cy="5254688"/>
          </a:xfrm>
        </p:grpSpPr>
        <p:grpSp>
          <p:nvGrpSpPr>
            <p:cNvPr id="9" name="组合 8"/>
            <p:cNvGrpSpPr/>
            <p:nvPr/>
          </p:nvGrpSpPr>
          <p:grpSpPr>
            <a:xfrm>
              <a:off x="3231777" y="2347670"/>
              <a:ext cx="5728447" cy="2162661"/>
              <a:chOff x="3240741" y="2347670"/>
              <a:chExt cx="5728447" cy="2162661"/>
            </a:xfrm>
          </p:grpSpPr>
          <p:grpSp>
            <p:nvGrpSpPr>
              <p:cNvPr id="8" name="组合 7"/>
              <p:cNvGrpSpPr/>
              <p:nvPr/>
            </p:nvGrpSpPr>
            <p:grpSpPr>
              <a:xfrm>
                <a:off x="7435889" y="2493283"/>
                <a:ext cx="1533299" cy="1888867"/>
                <a:chOff x="7435889" y="2493283"/>
                <a:chExt cx="1533299" cy="1888867"/>
              </a:xfrm>
            </p:grpSpPr>
            <p:sp>
              <p:nvSpPr>
                <p:cNvPr id="47" name="矩形 46">
                  <a:extLst>
                    <a:ext uri="{FF2B5EF4-FFF2-40B4-BE49-F238E27FC236}">
                      <a16:creationId xmlns="" xmlns:a16="http://schemas.microsoft.com/office/drawing/2014/main" id="{C3D05679-1208-4CBC-BCF3-CAFD5595F0EB}"/>
                    </a:ext>
                  </a:extLst>
                </p:cNvPr>
                <p:cNvSpPr/>
                <p:nvPr/>
              </p:nvSpPr>
              <p:spPr>
                <a:xfrm>
                  <a:off x="7435890" y="2493283"/>
                  <a:ext cx="1533298" cy="70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农资供应链溯源电商交易服务</a:t>
                  </a:r>
                </a:p>
              </p:txBody>
            </p:sp>
            <p:sp>
              <p:nvSpPr>
                <p:cNvPr id="48" name="矩形 47">
                  <a:extLst>
                    <a:ext uri="{FF2B5EF4-FFF2-40B4-BE49-F238E27FC236}">
                      <a16:creationId xmlns="" xmlns:a16="http://schemas.microsoft.com/office/drawing/2014/main" id="{C3D05679-1208-4CBC-BCF3-CAFD5595F0EB}"/>
                    </a:ext>
                  </a:extLst>
                </p:cNvPr>
                <p:cNvSpPr/>
                <p:nvPr/>
              </p:nvSpPr>
              <p:spPr>
                <a:xfrm>
                  <a:off x="7435889" y="3672477"/>
                  <a:ext cx="1533299" cy="70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农业科技金融和保险服务</a:t>
                  </a:r>
                </a:p>
              </p:txBody>
            </p:sp>
          </p:grpSp>
          <p:grpSp>
            <p:nvGrpSpPr>
              <p:cNvPr id="7" name="组合 6"/>
              <p:cNvGrpSpPr/>
              <p:nvPr/>
            </p:nvGrpSpPr>
            <p:grpSpPr>
              <a:xfrm>
                <a:off x="3240741" y="2493282"/>
                <a:ext cx="1483929" cy="1856353"/>
                <a:chOff x="3240741" y="2493282"/>
                <a:chExt cx="1483929" cy="1856353"/>
              </a:xfrm>
            </p:grpSpPr>
            <p:sp>
              <p:nvSpPr>
                <p:cNvPr id="40" name="矩形 39">
                  <a:extLst>
                    <a:ext uri="{FF2B5EF4-FFF2-40B4-BE49-F238E27FC236}">
                      <a16:creationId xmlns="" xmlns:a16="http://schemas.microsoft.com/office/drawing/2014/main" id="{C3D05679-1208-4CBC-BCF3-CAFD5595F0EB}"/>
                    </a:ext>
                  </a:extLst>
                </p:cNvPr>
                <p:cNvSpPr/>
                <p:nvPr/>
              </p:nvSpPr>
              <p:spPr>
                <a:xfrm>
                  <a:off x="3361764" y="2493282"/>
                  <a:ext cx="1362906" cy="70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农业的物</a:t>
                  </a: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联网</a:t>
                  </a:r>
                  <a:endParaRPr lang="en-US" altLang="zh-CN" sz="1400" b="1" dirty="0" smtClean="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作业</a:t>
                  </a: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监管服务</a:t>
                  </a:r>
                </a:p>
              </p:txBody>
            </p:sp>
            <p:sp>
              <p:nvSpPr>
                <p:cNvPr id="49" name="矩形 48">
                  <a:extLst>
                    <a:ext uri="{FF2B5EF4-FFF2-40B4-BE49-F238E27FC236}">
                      <a16:creationId xmlns="" xmlns:a16="http://schemas.microsoft.com/office/drawing/2014/main" id="{C3D05679-1208-4CBC-BCF3-CAFD5595F0EB}"/>
                    </a:ext>
                  </a:extLst>
                </p:cNvPr>
                <p:cNvSpPr/>
                <p:nvPr/>
              </p:nvSpPr>
              <p:spPr>
                <a:xfrm>
                  <a:off x="3240741" y="3639962"/>
                  <a:ext cx="1483929" cy="709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农产品溯源电商交易和品牌</a:t>
                  </a: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服务</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4916202" y="2347670"/>
                <a:ext cx="2328155" cy="2162661"/>
                <a:chOff x="4931923" y="2347670"/>
                <a:chExt cx="2328155" cy="2162661"/>
              </a:xfrm>
            </p:grpSpPr>
            <p:sp>
              <p:nvSpPr>
                <p:cNvPr id="26" name="矩形: 圆角 4">
                  <a:extLst>
                    <a:ext uri="{FF2B5EF4-FFF2-40B4-BE49-F238E27FC236}">
                      <a16:creationId xmlns="" xmlns:a16="http://schemas.microsoft.com/office/drawing/2014/main" id="{D7831B65-6480-4BDA-8AE4-6ACFCAC3637D}"/>
                    </a:ext>
                  </a:extLst>
                </p:cNvPr>
                <p:cNvSpPr/>
                <p:nvPr/>
              </p:nvSpPr>
              <p:spPr>
                <a:xfrm>
                  <a:off x="4931923" y="2347670"/>
                  <a:ext cx="1077029" cy="1000901"/>
                </a:xfrm>
                <a:prstGeom prst="roundRect">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
              <p:nvSpPr>
                <p:cNvPr id="27" name="矩形: 圆角 9">
                  <a:extLst>
                    <a:ext uri="{FF2B5EF4-FFF2-40B4-BE49-F238E27FC236}">
                      <a16:creationId xmlns="" xmlns:a16="http://schemas.microsoft.com/office/drawing/2014/main" id="{E9B794C0-7D74-4A2C-92A6-071F4A8646C3}"/>
                    </a:ext>
                  </a:extLst>
                </p:cNvPr>
                <p:cNvSpPr/>
                <p:nvPr/>
              </p:nvSpPr>
              <p:spPr>
                <a:xfrm>
                  <a:off x="4931923" y="3509430"/>
                  <a:ext cx="1077029" cy="1000901"/>
                </a:xfrm>
                <a:prstGeom prst="roundRect">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
              <p:nvSpPr>
                <p:cNvPr id="28" name="矩形: 圆角 10">
                  <a:extLst>
                    <a:ext uri="{FF2B5EF4-FFF2-40B4-BE49-F238E27FC236}">
                      <a16:creationId xmlns="" xmlns:a16="http://schemas.microsoft.com/office/drawing/2014/main" id="{76063DA9-DBF6-43AE-8E91-E5841FFA79C2}"/>
                    </a:ext>
                  </a:extLst>
                </p:cNvPr>
                <p:cNvSpPr/>
                <p:nvPr/>
              </p:nvSpPr>
              <p:spPr>
                <a:xfrm>
                  <a:off x="6183049" y="2347670"/>
                  <a:ext cx="1077029" cy="1000901"/>
                </a:xfrm>
                <a:prstGeom prst="roundRect">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
              <p:nvSpPr>
                <p:cNvPr id="29" name="矩形: 圆角 11">
                  <a:extLst>
                    <a:ext uri="{FF2B5EF4-FFF2-40B4-BE49-F238E27FC236}">
                      <a16:creationId xmlns="" xmlns:a16="http://schemas.microsoft.com/office/drawing/2014/main" id="{80B86EF6-A095-4606-B230-A3E7E36D1DBC}"/>
                    </a:ext>
                  </a:extLst>
                </p:cNvPr>
                <p:cNvSpPr/>
                <p:nvPr/>
              </p:nvSpPr>
              <p:spPr>
                <a:xfrm>
                  <a:off x="6183049" y="3509428"/>
                  <a:ext cx="1077029" cy="1000900"/>
                </a:xfrm>
                <a:prstGeom prst="roundRect">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sp>
              <p:nvSpPr>
                <p:cNvPr id="44" name="椭圆 43">
                  <a:extLst>
                    <a:ext uri="{FF2B5EF4-FFF2-40B4-BE49-F238E27FC236}">
                      <a16:creationId xmlns="" xmlns:a16="http://schemas.microsoft.com/office/drawing/2014/main" id="{05716194-8652-4A5F-8A6E-49ECC5C35286}"/>
                    </a:ext>
                  </a:extLst>
                </p:cNvPr>
                <p:cNvSpPr/>
                <p:nvPr/>
              </p:nvSpPr>
              <p:spPr>
                <a:xfrm>
                  <a:off x="5515552" y="2736349"/>
                  <a:ext cx="1160897" cy="1160897"/>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673705" y="2993631"/>
                  <a:ext cx="844590" cy="646331"/>
                </a:xfrm>
                <a:prstGeom prst="rect">
                  <a:avLst/>
                </a:prstGeom>
              </p:spPr>
              <p:txBody>
                <a:bodyPr wrap="none">
                  <a:spAutoFit/>
                </a:bodyPr>
                <a:lstStyle/>
                <a:p>
                  <a:pPr algn="ctr"/>
                  <a:r>
                    <a:rPr lang="zh-CN" altLang="zh-CN" b="1" dirty="0" smtClean="0">
                      <a:solidFill>
                        <a:schemeClr val="bg1"/>
                      </a:solidFill>
                      <a:latin typeface="微软雅黑" panose="020B0503020204020204" pitchFamily="34" charset="-122"/>
                      <a:ea typeface="微软雅黑" panose="020B0503020204020204" pitchFamily="34" charset="-122"/>
                    </a:rPr>
                    <a:t>农业</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en-US" altLang="zh-CN" b="1" dirty="0" err="1" smtClean="0">
                      <a:solidFill>
                        <a:schemeClr val="bg1"/>
                      </a:solidFill>
                      <a:latin typeface="微软雅黑" panose="020B0503020204020204" pitchFamily="34" charset="-122"/>
                      <a:ea typeface="微软雅黑" panose="020B0503020204020204" pitchFamily="34" charset="-122"/>
                    </a:rPr>
                    <a:t>DApp</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074" name="Picture 2" descr="C:\Users\tarena\Desktop\监控管理.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90100" y="2494433"/>
                  <a:ext cx="591408" cy="591408"/>
                </a:xfrm>
                <a:prstGeom prst="rect">
                  <a:avLst/>
                </a:prstGeom>
                <a:noFill/>
                <a:extLst>
                  <a:ext uri="{909E8E84-426E-40dd-AFC4-6F175D3DCCD1}">
                    <a14:hiddenFill xmlns="" xmlns:a14="http://schemas.microsoft.com/office/drawing/2010/main">
                      <a:solidFill>
                        <a:srgbClr val="FFFFFF"/>
                      </a:solidFill>
                    </a14:hiddenFill>
                  </a:ext>
                </a:extLst>
              </p:spPr>
            </p:pic>
            <p:pic>
              <p:nvPicPr>
                <p:cNvPr id="51" name="图片 50">
                  <a:extLst>
                    <a:ext uri="{FF2B5EF4-FFF2-40B4-BE49-F238E27FC236}">
                      <a16:creationId xmlns="" xmlns:a16="http://schemas.microsoft.com/office/drawing/2014/main" id="{66EEB8CA-2657-42B8-A8B0-F589AB5BD191}"/>
                    </a:ext>
                  </a:extLst>
                </p:cNvPr>
                <p:cNvPicPr>
                  <a:picLocks noChangeAspect="1"/>
                </p:cNvPicPr>
                <p:nvPr/>
              </p:nvPicPr>
              <p:blipFill>
                <a:blip r:embed="rId4" cstate="print"/>
                <a:stretch>
                  <a:fillRect/>
                </a:stretch>
              </p:blipFill>
              <p:spPr>
                <a:xfrm>
                  <a:off x="6454609" y="2416690"/>
                  <a:ext cx="720000" cy="720000"/>
                </a:xfrm>
                <a:prstGeom prst="rect">
                  <a:avLst/>
                </a:prstGeom>
              </p:spPr>
            </p:pic>
            <p:pic>
              <p:nvPicPr>
                <p:cNvPr id="52" name="图片 51">
                  <a:extLst>
                    <a:ext uri="{FF2B5EF4-FFF2-40B4-BE49-F238E27FC236}">
                      <a16:creationId xmlns="" xmlns:a16="http://schemas.microsoft.com/office/drawing/2014/main" id="{586FF7E4-29FC-44C7-B9CC-79E8E22F28F0}"/>
                    </a:ext>
                  </a:extLst>
                </p:cNvPr>
                <p:cNvPicPr>
                  <a:picLocks noChangeAspect="1"/>
                </p:cNvPicPr>
                <p:nvPr/>
              </p:nvPicPr>
              <p:blipFill>
                <a:blip r:embed="rId5" cstate="print"/>
                <a:stretch>
                  <a:fillRect/>
                </a:stretch>
              </p:blipFill>
              <p:spPr>
                <a:xfrm>
                  <a:off x="6760682" y="2634192"/>
                  <a:ext cx="158105" cy="179313"/>
                </a:xfrm>
                <a:prstGeom prst="rect">
                  <a:avLst/>
                </a:prstGeom>
              </p:spPr>
            </p:pic>
            <p:pic>
              <p:nvPicPr>
                <p:cNvPr id="53" name="图片 52">
                  <a:extLst>
                    <a:ext uri="{FF2B5EF4-FFF2-40B4-BE49-F238E27FC236}">
                      <a16:creationId xmlns="" xmlns:a16="http://schemas.microsoft.com/office/drawing/2014/main" id="{EEF0B381-8606-4CDC-965F-C75B614D0CBF}"/>
                    </a:ext>
                  </a:extLst>
                </p:cNvPr>
                <p:cNvPicPr>
                  <a:picLocks noChangeAspect="1"/>
                </p:cNvPicPr>
                <p:nvPr/>
              </p:nvPicPr>
              <p:blipFill>
                <a:blip r:embed="rId4" cstate="print"/>
                <a:stretch>
                  <a:fillRect/>
                </a:stretch>
              </p:blipFill>
              <p:spPr>
                <a:xfrm>
                  <a:off x="5039251" y="3713335"/>
                  <a:ext cx="720000" cy="720000"/>
                </a:xfrm>
                <a:prstGeom prst="rect">
                  <a:avLst/>
                </a:prstGeom>
              </p:spPr>
            </p:pic>
            <p:pic>
              <p:nvPicPr>
                <p:cNvPr id="54" name="图片 53">
                  <a:extLst>
                    <a:ext uri="{FF2B5EF4-FFF2-40B4-BE49-F238E27FC236}">
                      <a16:creationId xmlns="" xmlns:a16="http://schemas.microsoft.com/office/drawing/2014/main" id="{C838025C-86C6-4FD9-81EA-807D7F80F82E}"/>
                    </a:ext>
                  </a:extLst>
                </p:cNvPr>
                <p:cNvPicPr>
                  <a:picLocks noChangeAspect="1"/>
                </p:cNvPicPr>
                <p:nvPr/>
              </p:nvPicPr>
              <p:blipFill>
                <a:blip r:embed="rId6" cstate="print"/>
                <a:stretch>
                  <a:fillRect/>
                </a:stretch>
              </p:blipFill>
              <p:spPr>
                <a:xfrm>
                  <a:off x="5292655" y="3929818"/>
                  <a:ext cx="213191" cy="194992"/>
                </a:xfrm>
                <a:prstGeom prst="rect">
                  <a:avLst/>
                </a:prstGeom>
              </p:spPr>
            </p:pic>
            <p:pic>
              <p:nvPicPr>
                <p:cNvPr id="55" name="图片 54">
                  <a:extLst>
                    <a:ext uri="{FF2B5EF4-FFF2-40B4-BE49-F238E27FC236}">
                      <a16:creationId xmlns="" xmlns:a16="http://schemas.microsoft.com/office/drawing/2014/main" id="{578BA908-BED1-47AE-8778-71C95D994725}"/>
                    </a:ext>
                  </a:extLst>
                </p:cNvPr>
                <p:cNvPicPr>
                  <a:picLocks noChangeAspect="1"/>
                </p:cNvPicPr>
                <p:nvPr/>
              </p:nvPicPr>
              <p:blipFill>
                <a:blip r:embed="rId4" cstate="print"/>
                <a:stretch>
                  <a:fillRect/>
                </a:stretch>
              </p:blipFill>
              <p:spPr>
                <a:xfrm>
                  <a:off x="6489792" y="3713335"/>
                  <a:ext cx="720000" cy="720000"/>
                </a:xfrm>
                <a:prstGeom prst="rect">
                  <a:avLst/>
                </a:prstGeom>
              </p:spPr>
            </p:pic>
            <p:pic>
              <p:nvPicPr>
                <p:cNvPr id="56" name="图片 55">
                  <a:extLst>
                    <a:ext uri="{FF2B5EF4-FFF2-40B4-BE49-F238E27FC236}">
                      <a16:creationId xmlns="" xmlns:a16="http://schemas.microsoft.com/office/drawing/2014/main" id="{2748CDD2-95CF-4C3F-8D7E-94D339807232}"/>
                    </a:ext>
                  </a:extLst>
                </p:cNvPr>
                <p:cNvPicPr>
                  <a:picLocks noChangeAspect="1"/>
                </p:cNvPicPr>
                <p:nvPr/>
              </p:nvPicPr>
              <p:blipFill>
                <a:blip r:embed="rId7" cstate="print"/>
                <a:stretch>
                  <a:fillRect/>
                </a:stretch>
              </p:blipFill>
              <p:spPr>
                <a:xfrm>
                  <a:off x="6776585" y="3923061"/>
                  <a:ext cx="146413" cy="190145"/>
                </a:xfrm>
                <a:prstGeom prst="rect">
                  <a:avLst/>
                </a:prstGeom>
              </p:spPr>
            </p:pic>
          </p:grpSp>
        </p:grpSp>
        <p:grpSp>
          <p:nvGrpSpPr>
            <p:cNvPr id="14" name="组合 13"/>
            <p:cNvGrpSpPr/>
            <p:nvPr/>
          </p:nvGrpSpPr>
          <p:grpSpPr>
            <a:xfrm>
              <a:off x="948430" y="801656"/>
              <a:ext cx="10295140" cy="5254688"/>
              <a:chOff x="948430" y="801656"/>
              <a:chExt cx="10295140" cy="5254688"/>
            </a:xfrm>
          </p:grpSpPr>
          <p:sp>
            <p:nvSpPr>
              <p:cNvPr id="30" name="矩形: 圆角 11">
                <a:extLst>
                  <a:ext uri="{FF2B5EF4-FFF2-40B4-BE49-F238E27FC236}">
                    <a16:creationId xmlns="" xmlns:a16="http://schemas.microsoft.com/office/drawing/2014/main" id="{80B86EF6-A095-4606-B230-A3E7E36D1DBC}"/>
                  </a:ext>
                </a:extLst>
              </p:cNvPr>
              <p:cNvSpPr/>
              <p:nvPr/>
            </p:nvSpPr>
            <p:spPr>
              <a:xfrm>
                <a:off x="3147732" y="2003612"/>
                <a:ext cx="5896536" cy="2850777"/>
              </a:xfrm>
              <a:prstGeom prst="roundRect">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lumMod val="75000"/>
                      <a:lumOff val="25000"/>
                    </a:schemeClr>
                  </a:solidFill>
                </a:endParaRPr>
              </a:p>
            </p:txBody>
          </p:sp>
          <p:grpSp>
            <p:nvGrpSpPr>
              <p:cNvPr id="13" name="组合 12"/>
              <p:cNvGrpSpPr/>
              <p:nvPr/>
            </p:nvGrpSpPr>
            <p:grpSpPr>
              <a:xfrm>
                <a:off x="948430" y="801656"/>
                <a:ext cx="10295140" cy="5254688"/>
                <a:chOff x="981636" y="770534"/>
                <a:chExt cx="10295140" cy="5254688"/>
              </a:xfrm>
            </p:grpSpPr>
            <p:sp>
              <p:nvSpPr>
                <p:cNvPr id="32" name="矩形 31">
                  <a:extLst>
                    <a:ext uri="{FF2B5EF4-FFF2-40B4-BE49-F238E27FC236}">
                      <a16:creationId xmlns="" xmlns:a16="http://schemas.microsoft.com/office/drawing/2014/main" id="{C3D05679-1208-4CBC-BCF3-CAFD5595F0EB}"/>
                    </a:ext>
                  </a:extLst>
                </p:cNvPr>
                <p:cNvSpPr/>
                <p:nvPr/>
              </p:nvSpPr>
              <p:spPr>
                <a:xfrm>
                  <a:off x="1479178" y="1418602"/>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农业创新研发科研服务</a:t>
                  </a:r>
                </a:p>
              </p:txBody>
            </p:sp>
            <p:sp>
              <p:nvSpPr>
                <p:cNvPr id="33" name="矩形 32">
                  <a:extLst>
                    <a:ext uri="{FF2B5EF4-FFF2-40B4-BE49-F238E27FC236}">
                      <a16:creationId xmlns="" xmlns:a16="http://schemas.microsoft.com/office/drawing/2014/main" id="{C3D05679-1208-4CBC-BCF3-CAFD5595F0EB}"/>
                    </a:ext>
                  </a:extLst>
                </p:cNvPr>
                <p:cNvSpPr/>
                <p:nvPr/>
              </p:nvSpPr>
              <p:spPr>
                <a:xfrm>
                  <a:off x="981636" y="2255549"/>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农业物联网</a:t>
                  </a: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设备</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 xmlns:a16="http://schemas.microsoft.com/office/drawing/2014/main" id="{C3D05679-1208-4CBC-BCF3-CAFD5595F0EB}"/>
                    </a:ext>
                  </a:extLst>
                </p:cNvPr>
                <p:cNvSpPr/>
                <p:nvPr/>
              </p:nvSpPr>
              <p:spPr>
                <a:xfrm>
                  <a:off x="981636" y="3292581"/>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smtClean="0">
                      <a:solidFill>
                        <a:schemeClr val="bg1">
                          <a:lumMod val="50000"/>
                        </a:schemeClr>
                      </a:solidFill>
                      <a:latin typeface="微软雅黑" panose="020B0503020204020204" pitchFamily="34" charset="-122"/>
                      <a:ea typeface="微软雅黑" panose="020B0503020204020204" pitchFamily="34" charset="-122"/>
                    </a:rPr>
                    <a:t>科研</a:t>
                  </a: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服务</a:t>
                  </a:r>
                </a:p>
              </p:txBody>
            </p:sp>
            <p:sp>
              <p:nvSpPr>
                <p:cNvPr id="35" name="矩形 34">
                  <a:extLst>
                    <a:ext uri="{FF2B5EF4-FFF2-40B4-BE49-F238E27FC236}">
                      <a16:creationId xmlns="" xmlns:a16="http://schemas.microsoft.com/office/drawing/2014/main" id="{C3D05679-1208-4CBC-BCF3-CAFD5595F0EB}"/>
                    </a:ext>
                  </a:extLst>
                </p:cNvPr>
                <p:cNvSpPr/>
                <p:nvPr/>
              </p:nvSpPr>
              <p:spPr>
                <a:xfrm>
                  <a:off x="1162000" y="4329613"/>
                  <a:ext cx="1362906"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数字资产发布</a:t>
                  </a:r>
                </a:p>
              </p:txBody>
            </p:sp>
            <p:sp>
              <p:nvSpPr>
                <p:cNvPr id="38" name="矩形 37">
                  <a:extLst>
                    <a:ext uri="{FF2B5EF4-FFF2-40B4-BE49-F238E27FC236}">
                      <a16:creationId xmlns="" xmlns:a16="http://schemas.microsoft.com/office/drawing/2014/main" id="{C3D05679-1208-4CBC-BCF3-CAFD5595F0EB}"/>
                    </a:ext>
                  </a:extLst>
                </p:cNvPr>
                <p:cNvSpPr/>
                <p:nvPr/>
              </p:nvSpPr>
              <p:spPr>
                <a:xfrm>
                  <a:off x="1479178" y="4961287"/>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农产品市场分析</a:t>
                  </a:r>
                </a:p>
              </p:txBody>
            </p:sp>
            <p:sp>
              <p:nvSpPr>
                <p:cNvPr id="39" name="矩形 38">
                  <a:extLst>
                    <a:ext uri="{FF2B5EF4-FFF2-40B4-BE49-F238E27FC236}">
                      <a16:creationId xmlns="" xmlns:a16="http://schemas.microsoft.com/office/drawing/2014/main" id="{C3D05679-1208-4CBC-BCF3-CAFD5595F0EB}"/>
                    </a:ext>
                  </a:extLst>
                </p:cNvPr>
                <p:cNvSpPr/>
                <p:nvPr/>
              </p:nvSpPr>
              <p:spPr>
                <a:xfrm>
                  <a:off x="3223073" y="5483445"/>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农资和农产品价格指数</a:t>
                  </a:r>
                </a:p>
              </p:txBody>
            </p:sp>
            <p:sp>
              <p:nvSpPr>
                <p:cNvPr id="41" name="矩形 40">
                  <a:extLst>
                    <a:ext uri="{FF2B5EF4-FFF2-40B4-BE49-F238E27FC236}">
                      <a16:creationId xmlns="" xmlns:a16="http://schemas.microsoft.com/office/drawing/2014/main" id="{C3D05679-1208-4CBC-BCF3-CAFD5595F0EB}"/>
                    </a:ext>
                  </a:extLst>
                </p:cNvPr>
                <p:cNvSpPr/>
                <p:nvPr/>
              </p:nvSpPr>
              <p:spPr>
                <a:xfrm>
                  <a:off x="4649048" y="5375869"/>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信用积分</a:t>
                  </a:r>
                </a:p>
              </p:txBody>
            </p:sp>
            <p:sp>
              <p:nvSpPr>
                <p:cNvPr id="42" name="矩形 41">
                  <a:extLst>
                    <a:ext uri="{FF2B5EF4-FFF2-40B4-BE49-F238E27FC236}">
                      <a16:creationId xmlns="" xmlns:a16="http://schemas.microsoft.com/office/drawing/2014/main" id="{C3D05679-1208-4CBC-BCF3-CAFD5595F0EB}"/>
                    </a:ext>
                  </a:extLst>
                </p:cNvPr>
                <p:cNvSpPr/>
                <p:nvPr/>
              </p:nvSpPr>
              <p:spPr>
                <a:xfrm>
                  <a:off x="6075023" y="5483445"/>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农业资源使用权众筹交易</a:t>
                  </a:r>
                </a:p>
              </p:txBody>
            </p:sp>
            <p:sp>
              <p:nvSpPr>
                <p:cNvPr id="43" name="矩形 42">
                  <a:extLst>
                    <a:ext uri="{FF2B5EF4-FFF2-40B4-BE49-F238E27FC236}">
                      <a16:creationId xmlns="" xmlns:a16="http://schemas.microsoft.com/office/drawing/2014/main" id="{C3D05679-1208-4CBC-BCF3-CAFD5595F0EB}"/>
                    </a:ext>
                  </a:extLst>
                </p:cNvPr>
                <p:cNvSpPr/>
                <p:nvPr/>
              </p:nvSpPr>
              <p:spPr>
                <a:xfrm>
                  <a:off x="7500998" y="5375869"/>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设备租赁</a:t>
                  </a:r>
                </a:p>
              </p:txBody>
            </p:sp>
            <p:sp>
              <p:nvSpPr>
                <p:cNvPr id="45" name="矩形 44">
                  <a:extLst>
                    <a:ext uri="{FF2B5EF4-FFF2-40B4-BE49-F238E27FC236}">
                      <a16:creationId xmlns="" xmlns:a16="http://schemas.microsoft.com/office/drawing/2014/main" id="{C3D05679-1208-4CBC-BCF3-CAFD5595F0EB}"/>
                    </a:ext>
                  </a:extLst>
                </p:cNvPr>
                <p:cNvSpPr/>
                <p:nvPr/>
              </p:nvSpPr>
              <p:spPr>
                <a:xfrm>
                  <a:off x="9225503" y="4961287"/>
                  <a:ext cx="1543270"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物流资源共享</a:t>
                  </a:r>
                </a:p>
              </p:txBody>
            </p:sp>
            <p:sp>
              <p:nvSpPr>
                <p:cNvPr id="46" name="矩形 45">
                  <a:extLst>
                    <a:ext uri="{FF2B5EF4-FFF2-40B4-BE49-F238E27FC236}">
                      <a16:creationId xmlns="" xmlns:a16="http://schemas.microsoft.com/office/drawing/2014/main" id="{C3D05679-1208-4CBC-BCF3-CAFD5595F0EB}"/>
                    </a:ext>
                  </a:extLst>
                </p:cNvPr>
                <p:cNvSpPr/>
                <p:nvPr/>
              </p:nvSpPr>
              <p:spPr>
                <a:xfrm>
                  <a:off x="9865322" y="4195142"/>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休闲农业服务导流</a:t>
                  </a:r>
                </a:p>
              </p:txBody>
            </p:sp>
            <p:sp>
              <p:nvSpPr>
                <p:cNvPr id="50" name="矩形 49">
                  <a:extLst>
                    <a:ext uri="{FF2B5EF4-FFF2-40B4-BE49-F238E27FC236}">
                      <a16:creationId xmlns="" xmlns:a16="http://schemas.microsoft.com/office/drawing/2014/main" id="{C3D05679-1208-4CBC-BCF3-CAFD5595F0EB}"/>
                    </a:ext>
                  </a:extLst>
                </p:cNvPr>
                <p:cNvSpPr/>
                <p:nvPr/>
              </p:nvSpPr>
              <p:spPr>
                <a:xfrm>
                  <a:off x="9865322" y="3158110"/>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农旅直播</a:t>
                  </a:r>
                </a:p>
              </p:txBody>
            </p:sp>
            <p:sp>
              <p:nvSpPr>
                <p:cNvPr id="57" name="矩形 56">
                  <a:extLst>
                    <a:ext uri="{FF2B5EF4-FFF2-40B4-BE49-F238E27FC236}">
                      <a16:creationId xmlns="" xmlns:a16="http://schemas.microsoft.com/office/drawing/2014/main" id="{C3D05679-1208-4CBC-BCF3-CAFD5595F0EB}"/>
                    </a:ext>
                  </a:extLst>
                </p:cNvPr>
                <p:cNvSpPr/>
                <p:nvPr/>
              </p:nvSpPr>
              <p:spPr>
                <a:xfrm>
                  <a:off x="9865322" y="2121078"/>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社交活动</a:t>
                  </a:r>
                </a:p>
              </p:txBody>
            </p:sp>
            <p:sp>
              <p:nvSpPr>
                <p:cNvPr id="58" name="矩形 57">
                  <a:extLst>
                    <a:ext uri="{FF2B5EF4-FFF2-40B4-BE49-F238E27FC236}">
                      <a16:creationId xmlns="" xmlns:a16="http://schemas.microsoft.com/office/drawing/2014/main" id="{C3D05679-1208-4CBC-BCF3-CAFD5595F0EB}"/>
                    </a:ext>
                  </a:extLst>
                </p:cNvPr>
                <p:cNvSpPr/>
                <p:nvPr/>
              </p:nvSpPr>
              <p:spPr>
                <a:xfrm>
                  <a:off x="9225503" y="1354934"/>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lumMod val="50000"/>
                        </a:schemeClr>
                      </a:solidFill>
                      <a:latin typeface="微软雅黑" panose="020B0503020204020204" pitchFamily="34" charset="-122"/>
                      <a:ea typeface="微软雅黑" panose="020B0503020204020204" pitchFamily="34" charset="-122"/>
                    </a:rPr>
                    <a:t>排行榜</a:t>
                  </a:r>
                </a:p>
              </p:txBody>
            </p:sp>
            <p:sp>
              <p:nvSpPr>
                <p:cNvPr id="59" name="矩形 58">
                  <a:extLst>
                    <a:ext uri="{FF2B5EF4-FFF2-40B4-BE49-F238E27FC236}">
                      <a16:creationId xmlns="" xmlns:a16="http://schemas.microsoft.com/office/drawing/2014/main" id="{C3D05679-1208-4CBC-BCF3-CAFD5595F0EB}"/>
                    </a:ext>
                  </a:extLst>
                </p:cNvPr>
                <p:cNvSpPr/>
                <p:nvPr/>
              </p:nvSpPr>
              <p:spPr>
                <a:xfrm>
                  <a:off x="7527362" y="770534"/>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品牌广告</a:t>
                  </a:r>
                </a:p>
              </p:txBody>
            </p:sp>
            <p:sp>
              <p:nvSpPr>
                <p:cNvPr id="60" name="矩形 59">
                  <a:extLst>
                    <a:ext uri="{FF2B5EF4-FFF2-40B4-BE49-F238E27FC236}">
                      <a16:creationId xmlns="" xmlns:a16="http://schemas.microsoft.com/office/drawing/2014/main" id="{C3D05679-1208-4CBC-BCF3-CAFD5595F0EB}"/>
                    </a:ext>
                  </a:extLst>
                </p:cNvPr>
                <p:cNvSpPr/>
                <p:nvPr/>
              </p:nvSpPr>
              <p:spPr>
                <a:xfrm>
                  <a:off x="6127750" y="770534"/>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培训</a:t>
                  </a:r>
                </a:p>
              </p:txBody>
            </p:sp>
            <p:sp>
              <p:nvSpPr>
                <p:cNvPr id="61" name="矩形 60">
                  <a:extLst>
                    <a:ext uri="{FF2B5EF4-FFF2-40B4-BE49-F238E27FC236}">
                      <a16:creationId xmlns="" xmlns:a16="http://schemas.microsoft.com/office/drawing/2014/main" id="{C3D05679-1208-4CBC-BCF3-CAFD5595F0EB}"/>
                    </a:ext>
                  </a:extLst>
                </p:cNvPr>
                <p:cNvSpPr/>
                <p:nvPr/>
              </p:nvSpPr>
              <p:spPr>
                <a:xfrm>
                  <a:off x="4728138" y="770534"/>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农创空间</a:t>
                  </a:r>
                </a:p>
              </p:txBody>
            </p:sp>
            <p:sp>
              <p:nvSpPr>
                <p:cNvPr id="62" name="矩形 61">
                  <a:extLst>
                    <a:ext uri="{FF2B5EF4-FFF2-40B4-BE49-F238E27FC236}">
                      <a16:creationId xmlns="" xmlns:a16="http://schemas.microsoft.com/office/drawing/2014/main" id="{C3D05679-1208-4CBC-BCF3-CAFD5595F0EB}"/>
                    </a:ext>
                  </a:extLst>
                </p:cNvPr>
                <p:cNvSpPr/>
                <p:nvPr/>
              </p:nvSpPr>
              <p:spPr>
                <a:xfrm>
                  <a:off x="3328526" y="770534"/>
                  <a:ext cx="1411454" cy="541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创新应用开发</a:t>
                  </a:r>
                </a:p>
              </p:txBody>
            </p:sp>
          </p:grpSp>
          <p:grpSp>
            <p:nvGrpSpPr>
              <p:cNvPr id="12" name="组合 11"/>
              <p:cNvGrpSpPr/>
              <p:nvPr/>
            </p:nvGrpSpPr>
            <p:grpSpPr>
              <a:xfrm>
                <a:off x="2492328" y="1289550"/>
                <a:ext cx="7207344" cy="4278901"/>
                <a:chOff x="2586830" y="1202702"/>
                <a:chExt cx="7207344" cy="4278901"/>
              </a:xfrm>
            </p:grpSpPr>
            <p:pic>
              <p:nvPicPr>
                <p:cNvPr id="1026" name="Picture 2" descr="C:\Users\tarena\Desktop\设备.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86830" y="2347670"/>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tarena\Desktop\科研.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586830" y="3329428"/>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tarena\Desktop\数字资产化.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616109" y="4415443"/>
                  <a:ext cx="301443" cy="301443"/>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C:\Users\tarena\Desktop\菜市场.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043073" y="4961287"/>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C:\Users\tarena\Desktop\指数报告.png"/>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854918" y="5141708"/>
                  <a:ext cx="319790" cy="319790"/>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C:\Users\tarena\Desktop\积分.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5212162" y="5121603"/>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tarena\Desktop\众筹.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6683745" y="5153106"/>
                  <a:ext cx="296994" cy="296994"/>
                </a:xfrm>
                <a:prstGeom prst="rect">
                  <a:avLst/>
                </a:prstGeom>
                <a:noFill/>
                <a:extLst>
                  <a:ext uri="{909E8E84-426E-40dd-AFC4-6F175D3DCCD1}">
                    <a14:hiddenFill xmlns="" xmlns:a14="http://schemas.microsoft.com/office/drawing/2010/main">
                      <a:solidFill>
                        <a:srgbClr val="FFFFFF"/>
                      </a:solidFill>
                    </a14:hiddenFill>
                  </a:ext>
                </a:extLst>
              </p:spPr>
            </p:pic>
            <p:pic>
              <p:nvPicPr>
                <p:cNvPr id="1033" name="Picture 9" descr="C:\Users\tarena\Desktop\租.pn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013574" y="5121603"/>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C:\Users\tarena\Desktop\共享.png"/>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8822863" y="4814534"/>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5" name="Picture 11" descr="C:\Users\tarena\Desktop\服务.png"/>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9451516" y="4320714"/>
                  <a:ext cx="325316" cy="325316"/>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C:\Users\tarena\Desktop\直播.png"/>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9434174" y="3248998"/>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C:\Users\tarena\Desktop\社交 (1).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9468858" y="2251563"/>
                  <a:ext cx="290633" cy="290633"/>
                </a:xfrm>
                <a:prstGeom prst="rect">
                  <a:avLst/>
                </a:prstGeom>
                <a:noFill/>
                <a:extLst>
                  <a:ext uri="{909E8E84-426E-40dd-AFC4-6F175D3DCCD1}">
                    <a14:hiddenFill xmlns="" xmlns:a14="http://schemas.microsoft.com/office/drawing/2010/main">
                      <a:solidFill>
                        <a:srgbClr val="FFFFFF"/>
                      </a:solidFill>
                    </a14:hiddenFill>
                  </a:ext>
                </a:extLst>
              </p:spPr>
            </p:pic>
            <p:pic>
              <p:nvPicPr>
                <p:cNvPr id="1039" name="Picture 15" descr="C:\Users\tarena\Desktop\排行榜.png"/>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8936697" y="1535441"/>
                  <a:ext cx="404146" cy="40414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C:\Users\tarena\Desktop\广告.png"/>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8030481" y="1202702"/>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1" name="Picture 17" descr="C:\Users\tarena\Desktop\培训.png"/>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6672991" y="1202702"/>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C:\Users\tarena\Desktop\空间.png"/>
                <p:cNvPicPr>
                  <a:picLocks noChangeAspect="1" noChangeArrowheads="1"/>
                </p:cNvPicPr>
                <p:nvPr/>
              </p:nvPicPr>
              <p:blipFill>
                <a:blip r:embed="rId23" cstate="print">
                  <a:extLst>
                    <a:ext uri="{28A0092B-C50C-407E-A947-70E740481C1C}">
                      <a14:useLocalDpi xmlns:a14="http://schemas.microsoft.com/office/drawing/2010/main" xmlns="" val="0"/>
                    </a:ext>
                  </a:extLst>
                </a:blip>
                <a:srcRect/>
                <a:stretch>
                  <a:fillRect/>
                </a:stretch>
              </p:blipFill>
              <p:spPr bwMode="auto">
                <a:xfrm>
                  <a:off x="5194566" y="1202702"/>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3" name="Picture 19" descr="C:\Users\tarena\Desktop\应用.png"/>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3862575" y="1202702"/>
                  <a:ext cx="360000" cy="3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C:\Users\tarena\Desktop\研发计划.png"/>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3043073" y="1506430"/>
                  <a:ext cx="360000" cy="360000"/>
                </a:xfrm>
                <a:prstGeom prst="rect">
                  <a:avLst/>
                </a:prstGeom>
                <a:noFill/>
                <a:extLst>
                  <a:ext uri="{909E8E84-426E-40dd-AFC4-6F175D3DCCD1}">
                    <a14:hiddenFill xmlns="" xmlns:a14="http://schemas.microsoft.com/office/drawing/2010/main">
                      <a:solidFill>
                        <a:srgbClr val="FFFFFF"/>
                      </a:solidFill>
                    </a14:hiddenFill>
                  </a:ext>
                </a:extLst>
              </p:spPr>
            </p:pic>
          </p:grpSp>
        </p:grpSp>
      </p:grpSp>
    </p:spTree>
    <p:extLst>
      <p:ext uri="{BB962C8B-B14F-4D97-AF65-F5344CB8AC3E}">
        <p14:creationId xmlns:p14="http://schemas.microsoft.com/office/powerpoint/2010/main" xmlns="" val="102151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chemeClr val="bg1"/>
                </a:solidFill>
                <a:latin typeface="微软雅黑" pitchFamily="34" charset="-122"/>
                <a:ea typeface="微软雅黑" pitchFamily="34" charset="-122"/>
              </a:rPr>
              <a:t>物联网“连接”：提升医疗服务水平，打造预防式</a:t>
            </a:r>
            <a:r>
              <a:rPr lang="zh-CN" altLang="en-US" sz="2000" dirty="0" smtClean="0">
                <a:solidFill>
                  <a:schemeClr val="bg1"/>
                </a:solidFill>
                <a:latin typeface="微软雅黑" pitchFamily="34" charset="-122"/>
                <a:ea typeface="微软雅黑" pitchFamily="34" charset="-122"/>
              </a:rPr>
              <a:t>医疗模式，</a:t>
            </a:r>
            <a:r>
              <a:rPr lang="zh-CN" altLang="en-US" sz="2000" dirty="0">
                <a:solidFill>
                  <a:schemeClr val="bg1"/>
                </a:solidFill>
                <a:latin typeface="微软雅黑" pitchFamily="34" charset="-122"/>
                <a:ea typeface="微软雅黑" pitchFamily="34" charset="-122"/>
              </a:rPr>
              <a:t>构建</a:t>
            </a:r>
            <a:r>
              <a:rPr lang="zh-CN" altLang="en-US" sz="2400" b="1" dirty="0">
                <a:solidFill>
                  <a:schemeClr val="bg1"/>
                </a:solidFill>
                <a:latin typeface="微软雅黑" pitchFamily="34" charset="-122"/>
                <a:ea typeface="微软雅黑" pitchFamily="34" charset="-122"/>
              </a:rPr>
              <a:t>智慧医疗</a:t>
            </a:r>
            <a:r>
              <a:rPr lang="zh-CN" altLang="en-US" sz="2000" dirty="0">
                <a:solidFill>
                  <a:schemeClr val="bg1"/>
                </a:solidFill>
                <a:latin typeface="微软雅黑" pitchFamily="34" charset="-122"/>
                <a:ea typeface="微软雅黑" pitchFamily="34" charset="-122"/>
              </a:rPr>
              <a:t>新生态</a:t>
            </a:r>
            <a:endParaRPr lang="zh-CN" altLang="en-US" sz="2400" dirty="0">
              <a:solidFill>
                <a:schemeClr val="bg1"/>
              </a:solidFill>
              <a:latin typeface="微软雅黑" pitchFamily="34" charset="-122"/>
              <a:ea typeface="微软雅黑" pitchFamily="34" charset="-122"/>
            </a:endParaRPr>
          </a:p>
        </p:txBody>
      </p:sp>
      <p:grpSp>
        <p:nvGrpSpPr>
          <p:cNvPr id="34" name="组合 33">
            <a:extLst>
              <a:ext uri="{FF2B5EF4-FFF2-40B4-BE49-F238E27FC236}">
                <a16:creationId xmlns="" xmlns:a16="http://schemas.microsoft.com/office/drawing/2014/main" id="{A93106B4-91F0-41FF-BD02-4E984CE3FA51}"/>
              </a:ext>
            </a:extLst>
          </p:cNvPr>
          <p:cNvGrpSpPr/>
          <p:nvPr/>
        </p:nvGrpSpPr>
        <p:grpSpPr>
          <a:xfrm>
            <a:off x="1223063" y="1003721"/>
            <a:ext cx="9745874" cy="5540176"/>
            <a:chOff x="879801" y="782240"/>
            <a:chExt cx="10363060" cy="5891024"/>
          </a:xfrm>
        </p:grpSpPr>
        <p:sp>
          <p:nvSpPr>
            <p:cNvPr id="35" name="矩形 34">
              <a:extLst>
                <a:ext uri="{FF2B5EF4-FFF2-40B4-BE49-F238E27FC236}">
                  <a16:creationId xmlns="" xmlns:a16="http://schemas.microsoft.com/office/drawing/2014/main" id="{FDEF99F2-250E-4536-A058-A8BB4CB276AE}"/>
                </a:ext>
              </a:extLst>
            </p:cNvPr>
            <p:cNvSpPr/>
            <p:nvPr/>
          </p:nvSpPr>
          <p:spPr>
            <a:xfrm>
              <a:off x="3130737" y="787104"/>
              <a:ext cx="5930527" cy="1046280"/>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 xmlns:a16="http://schemas.microsoft.com/office/drawing/2014/main" id="{409D87D3-9EF2-4767-9081-55B2CD3C21D4}"/>
                </a:ext>
              </a:extLst>
            </p:cNvPr>
            <p:cNvPicPr>
              <a:picLocks noChangeAspect="1"/>
            </p:cNvPicPr>
            <p:nvPr/>
          </p:nvPicPr>
          <p:blipFill>
            <a:blip r:embed="rId2" cstate="print"/>
            <a:stretch>
              <a:fillRect/>
            </a:stretch>
          </p:blipFill>
          <p:spPr>
            <a:xfrm>
              <a:off x="7745333" y="1152433"/>
              <a:ext cx="333109" cy="228939"/>
            </a:xfrm>
            <a:prstGeom prst="rect">
              <a:avLst/>
            </a:prstGeom>
          </p:spPr>
        </p:pic>
        <p:sp>
          <p:nvSpPr>
            <p:cNvPr id="50" name="Subtitle 2">
              <a:extLst>
                <a:ext uri="{FF2B5EF4-FFF2-40B4-BE49-F238E27FC236}">
                  <a16:creationId xmlns="" xmlns:a16="http://schemas.microsoft.com/office/drawing/2014/main" id="{DDC66DEC-73EB-48D6-B4C6-45E5D54AFBB4}"/>
                </a:ext>
              </a:extLst>
            </p:cNvPr>
            <p:cNvSpPr txBox="1">
              <a:spLocks/>
            </p:cNvSpPr>
            <p:nvPr/>
          </p:nvSpPr>
          <p:spPr bwMode="auto">
            <a:xfrm>
              <a:off x="6865305" y="1479409"/>
              <a:ext cx="753615"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医护人员</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1" name="Subtitle 2">
              <a:extLst>
                <a:ext uri="{FF2B5EF4-FFF2-40B4-BE49-F238E27FC236}">
                  <a16:creationId xmlns="" xmlns:a16="http://schemas.microsoft.com/office/drawing/2014/main" id="{A5D033B1-99F9-40B3-A6FD-FD768B4A1F02}"/>
                </a:ext>
              </a:extLst>
            </p:cNvPr>
            <p:cNvSpPr txBox="1">
              <a:spLocks/>
            </p:cNvSpPr>
            <p:nvPr/>
          </p:nvSpPr>
          <p:spPr bwMode="auto">
            <a:xfrm>
              <a:off x="7612746" y="1491559"/>
              <a:ext cx="558720"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病患</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2" name="Subtitle 2">
              <a:extLst>
                <a:ext uri="{FF2B5EF4-FFF2-40B4-BE49-F238E27FC236}">
                  <a16:creationId xmlns="" xmlns:a16="http://schemas.microsoft.com/office/drawing/2014/main" id="{A94B80E1-3AEB-443F-A3A2-03AA032137B8}"/>
                </a:ext>
              </a:extLst>
            </p:cNvPr>
            <p:cNvSpPr txBox="1">
              <a:spLocks/>
            </p:cNvSpPr>
            <p:nvPr/>
          </p:nvSpPr>
          <p:spPr bwMode="auto">
            <a:xfrm>
              <a:off x="8229606" y="1474161"/>
              <a:ext cx="808038"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3" name="Subtitle 2">
              <a:extLst>
                <a:ext uri="{FF2B5EF4-FFF2-40B4-BE49-F238E27FC236}">
                  <a16:creationId xmlns="" xmlns:a16="http://schemas.microsoft.com/office/drawing/2014/main" id="{742B614F-56AB-43E2-979F-D9027ECF35F0}"/>
                </a:ext>
              </a:extLst>
            </p:cNvPr>
            <p:cNvSpPr txBox="1">
              <a:spLocks/>
            </p:cNvSpPr>
            <p:nvPr/>
          </p:nvSpPr>
          <p:spPr bwMode="auto">
            <a:xfrm>
              <a:off x="3262896" y="1481538"/>
              <a:ext cx="536537"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医院</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4" name="文本框 53">
              <a:extLst>
                <a:ext uri="{FF2B5EF4-FFF2-40B4-BE49-F238E27FC236}">
                  <a16:creationId xmlns="" xmlns:a16="http://schemas.microsoft.com/office/drawing/2014/main" id="{18DC93B8-C8AF-4DCC-AF06-FE1D0A789816}"/>
                </a:ext>
              </a:extLst>
            </p:cNvPr>
            <p:cNvSpPr txBox="1"/>
            <p:nvPr/>
          </p:nvSpPr>
          <p:spPr>
            <a:xfrm>
              <a:off x="3661852" y="816055"/>
              <a:ext cx="2685143" cy="276999"/>
            </a:xfrm>
            <a:prstGeom prst="rect">
              <a:avLst/>
            </a:prstGeom>
            <a:noFill/>
          </p:spPr>
          <p:txBody>
            <a:bodyPr wrap="square" rtlCol="0">
              <a:spAutoFit/>
            </a:bodyPr>
            <a:lstStyle/>
            <a:p>
              <a:pPr algn="ctr"/>
              <a:r>
                <a:rPr lang="zh-CN" altLang="en-US" sz="1200" dirty="0">
                  <a:solidFill>
                    <a:srgbClr val="43536A"/>
                  </a:solidFill>
                  <a:latin typeface="微软雅黑" panose="020B0503020204020204" pitchFamily="34" charset="-122"/>
                  <a:ea typeface="微软雅黑" panose="020B0503020204020204" pitchFamily="34" charset="-122"/>
                </a:rPr>
                <a:t>用户端</a:t>
              </a:r>
            </a:p>
          </p:txBody>
        </p:sp>
        <p:cxnSp>
          <p:nvCxnSpPr>
            <p:cNvPr id="55" name="直接连接符 54">
              <a:extLst>
                <a:ext uri="{FF2B5EF4-FFF2-40B4-BE49-F238E27FC236}">
                  <a16:creationId xmlns="" xmlns:a16="http://schemas.microsoft.com/office/drawing/2014/main" id="{28E011DC-A457-41B2-B3E0-35847C8C23C9}"/>
                </a:ext>
              </a:extLst>
            </p:cNvPr>
            <p:cNvCxnSpPr>
              <a:cxnSpLocks/>
            </p:cNvCxnSpPr>
            <p:nvPr/>
          </p:nvCxnSpPr>
          <p:spPr>
            <a:xfrm>
              <a:off x="3399060" y="1054507"/>
              <a:ext cx="3210729"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324F177F-6026-4917-8609-5B8676F2318E}"/>
                </a:ext>
              </a:extLst>
            </p:cNvPr>
            <p:cNvCxnSpPr/>
            <p:nvPr/>
          </p:nvCxnSpPr>
          <p:spPr>
            <a:xfrm>
              <a:off x="4690099"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 xmlns:a16="http://schemas.microsoft.com/office/drawing/2014/main" id="{942AF279-B39A-4125-BD34-B4EEAFA10414}"/>
                </a:ext>
              </a:extLst>
            </p:cNvPr>
            <p:cNvCxnSpPr>
              <a:cxnSpLocks/>
              <a:stCxn id="54" idx="2"/>
              <a:endCxn id="54" idx="2"/>
            </p:cNvCxnSpPr>
            <p:nvPr/>
          </p:nvCxnSpPr>
          <p:spPr>
            <a:xfrm>
              <a:off x="5004424" y="109305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0BF7DDC4-4370-4898-809B-BC9FF869BA38}"/>
                </a:ext>
              </a:extLst>
            </p:cNvPr>
            <p:cNvSpPr txBox="1"/>
            <p:nvPr/>
          </p:nvSpPr>
          <p:spPr>
            <a:xfrm>
              <a:off x="7008744" y="836668"/>
              <a:ext cx="2019882" cy="276999"/>
            </a:xfrm>
            <a:prstGeom prst="rect">
              <a:avLst/>
            </a:prstGeom>
            <a:noFill/>
          </p:spPr>
          <p:txBody>
            <a:bodyPr wrap="square" rtlCol="0">
              <a:spAutoFit/>
            </a:bodyPr>
            <a:lstStyle/>
            <a:p>
              <a:pPr algn="ctr"/>
              <a:r>
                <a:rPr lang="en-US" altLang="zh-CN" sz="1200" dirty="0">
                  <a:solidFill>
                    <a:srgbClr val="43536A"/>
                  </a:solidFill>
                  <a:latin typeface="微软雅黑" panose="020B0503020204020204" pitchFamily="34" charset="-122"/>
                  <a:ea typeface="微软雅黑" panose="020B0503020204020204" pitchFamily="34" charset="-122"/>
                </a:rPr>
                <a:t>APP</a:t>
              </a:r>
              <a:endParaRPr lang="zh-CN" altLang="en-US" sz="1200" dirty="0">
                <a:solidFill>
                  <a:srgbClr val="43536A"/>
                </a:solidFill>
                <a:latin typeface="微软雅黑" panose="020B0503020204020204" pitchFamily="34" charset="-122"/>
                <a:ea typeface="微软雅黑" panose="020B0503020204020204" pitchFamily="34" charset="-122"/>
              </a:endParaRPr>
            </a:p>
          </p:txBody>
        </p:sp>
        <p:cxnSp>
          <p:nvCxnSpPr>
            <p:cNvPr id="59" name="直接连接符 58">
              <a:extLst>
                <a:ext uri="{FF2B5EF4-FFF2-40B4-BE49-F238E27FC236}">
                  <a16:creationId xmlns="" xmlns:a16="http://schemas.microsoft.com/office/drawing/2014/main" id="{D477F51F-6163-4E9A-89AE-7DD1781B0F38}"/>
                </a:ext>
              </a:extLst>
            </p:cNvPr>
            <p:cNvCxnSpPr>
              <a:cxnSpLocks/>
            </p:cNvCxnSpPr>
            <p:nvPr/>
          </p:nvCxnSpPr>
          <p:spPr>
            <a:xfrm>
              <a:off x="7190566" y="1054507"/>
              <a:ext cx="1690760"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A65627DB-FA52-4231-987F-3E545B29FF2D}"/>
                </a:ext>
              </a:extLst>
            </p:cNvPr>
            <p:cNvCxnSpPr>
              <a:cxnSpLocks/>
            </p:cNvCxnSpPr>
            <p:nvPr/>
          </p:nvCxnSpPr>
          <p:spPr>
            <a:xfrm>
              <a:off x="7721621"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289850F9-FE31-4242-9812-790D39D715D5}"/>
                </a:ext>
              </a:extLst>
            </p:cNvPr>
            <p:cNvCxnSpPr>
              <a:cxnSpLocks/>
              <a:stCxn id="58" idx="2"/>
              <a:endCxn id="58" idx="2"/>
            </p:cNvCxnSpPr>
            <p:nvPr/>
          </p:nvCxnSpPr>
          <p:spPr>
            <a:xfrm>
              <a:off x="8018685" y="111366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 xmlns:a16="http://schemas.microsoft.com/office/drawing/2014/main" id="{27A87EB5-C55A-43AF-9358-CEB6761903B4}"/>
                </a:ext>
              </a:extLst>
            </p:cNvPr>
            <p:cNvSpPr/>
            <p:nvPr/>
          </p:nvSpPr>
          <p:spPr>
            <a:xfrm>
              <a:off x="2990668" y="782240"/>
              <a:ext cx="272229" cy="105114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 xmlns:a16="http://schemas.microsoft.com/office/drawing/2014/main" id="{55B2D787-3661-4818-A809-68508E0785F1}"/>
                </a:ext>
              </a:extLst>
            </p:cNvPr>
            <p:cNvSpPr txBox="1"/>
            <p:nvPr/>
          </p:nvSpPr>
          <p:spPr>
            <a:xfrm>
              <a:off x="2939328" y="901080"/>
              <a:ext cx="392721" cy="994083"/>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用  户  域</a:t>
              </a:r>
            </a:p>
          </p:txBody>
        </p:sp>
        <p:sp>
          <p:nvSpPr>
            <p:cNvPr id="64" name="矩形 63">
              <a:extLst>
                <a:ext uri="{FF2B5EF4-FFF2-40B4-BE49-F238E27FC236}">
                  <a16:creationId xmlns="" xmlns:a16="http://schemas.microsoft.com/office/drawing/2014/main" id="{FCB924BC-1EEE-4B13-B7F8-BC66C0A11C40}"/>
                </a:ext>
              </a:extLst>
            </p:cNvPr>
            <p:cNvSpPr/>
            <p:nvPr/>
          </p:nvSpPr>
          <p:spPr>
            <a:xfrm>
              <a:off x="3130737" y="2383050"/>
              <a:ext cx="5930527" cy="1068455"/>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 xmlns:a16="http://schemas.microsoft.com/office/drawing/2014/main" id="{35DA10FF-FF53-4766-9433-8305A82FC238}"/>
                </a:ext>
              </a:extLst>
            </p:cNvPr>
            <p:cNvSpPr/>
            <p:nvPr/>
          </p:nvSpPr>
          <p:spPr>
            <a:xfrm>
              <a:off x="8925494" y="2381503"/>
              <a:ext cx="272229" cy="107000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文本框 65">
              <a:extLst>
                <a:ext uri="{FF2B5EF4-FFF2-40B4-BE49-F238E27FC236}">
                  <a16:creationId xmlns="" xmlns:a16="http://schemas.microsoft.com/office/drawing/2014/main" id="{C0FB2EF5-2ED7-4D8E-B1E5-84A3B4637594}"/>
                </a:ext>
              </a:extLst>
            </p:cNvPr>
            <p:cNvSpPr txBox="1"/>
            <p:nvPr/>
          </p:nvSpPr>
          <p:spPr>
            <a:xfrm>
              <a:off x="8890025" y="2439807"/>
              <a:ext cx="392721" cy="1054340"/>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服务提供域</a:t>
              </a:r>
            </a:p>
          </p:txBody>
        </p:sp>
        <p:grpSp>
          <p:nvGrpSpPr>
            <p:cNvPr id="67" name="组合 66">
              <a:extLst>
                <a:ext uri="{FF2B5EF4-FFF2-40B4-BE49-F238E27FC236}">
                  <a16:creationId xmlns="" xmlns:a16="http://schemas.microsoft.com/office/drawing/2014/main" id="{AB053FB6-A5C2-4741-B2B5-3393D806893C}"/>
                </a:ext>
              </a:extLst>
            </p:cNvPr>
            <p:cNvGrpSpPr/>
            <p:nvPr/>
          </p:nvGrpSpPr>
          <p:grpSpPr>
            <a:xfrm>
              <a:off x="3622810" y="2434147"/>
              <a:ext cx="4915049" cy="628972"/>
              <a:chOff x="3820652" y="2031297"/>
              <a:chExt cx="5361057" cy="686047"/>
            </a:xfrm>
          </p:grpSpPr>
          <p:pic>
            <p:nvPicPr>
              <p:cNvPr id="183" name="图片 182">
                <a:extLst>
                  <a:ext uri="{FF2B5EF4-FFF2-40B4-BE49-F238E27FC236}">
                    <a16:creationId xmlns="" xmlns:a16="http://schemas.microsoft.com/office/drawing/2014/main" id="{578BA908-BED1-47AE-8778-71C95D994725}"/>
                  </a:ext>
                </a:extLst>
              </p:cNvPr>
              <p:cNvPicPr>
                <a:picLocks noChangeAspect="1"/>
              </p:cNvPicPr>
              <p:nvPr/>
            </p:nvPicPr>
            <p:blipFill>
              <a:blip r:embed="rId3" cstate="print"/>
              <a:stretch>
                <a:fillRect/>
              </a:stretch>
            </p:blipFill>
            <p:spPr>
              <a:xfrm>
                <a:off x="4989404" y="2031297"/>
                <a:ext cx="686047" cy="686047"/>
              </a:xfrm>
              <a:prstGeom prst="rect">
                <a:avLst/>
              </a:prstGeom>
            </p:spPr>
          </p:pic>
          <p:pic>
            <p:nvPicPr>
              <p:cNvPr id="184" name="图片 183">
                <a:extLst>
                  <a:ext uri="{FF2B5EF4-FFF2-40B4-BE49-F238E27FC236}">
                    <a16:creationId xmlns="" xmlns:a16="http://schemas.microsoft.com/office/drawing/2014/main" id="{66EEB8CA-2657-42B8-A8B0-F589AB5BD191}"/>
                  </a:ext>
                </a:extLst>
              </p:cNvPr>
              <p:cNvPicPr>
                <a:picLocks noChangeAspect="1"/>
              </p:cNvPicPr>
              <p:nvPr/>
            </p:nvPicPr>
            <p:blipFill>
              <a:blip r:embed="rId3" cstate="print"/>
              <a:stretch>
                <a:fillRect/>
              </a:stretch>
            </p:blipFill>
            <p:spPr>
              <a:xfrm>
                <a:off x="3820652" y="2031297"/>
                <a:ext cx="686047" cy="686047"/>
              </a:xfrm>
              <a:prstGeom prst="rect">
                <a:avLst/>
              </a:prstGeom>
            </p:spPr>
          </p:pic>
          <p:pic>
            <p:nvPicPr>
              <p:cNvPr id="185" name="图片 184">
                <a:extLst>
                  <a:ext uri="{FF2B5EF4-FFF2-40B4-BE49-F238E27FC236}">
                    <a16:creationId xmlns="" xmlns:a16="http://schemas.microsoft.com/office/drawing/2014/main" id="{6961E670-5CB6-40E2-ADE3-38DC58C42E61}"/>
                  </a:ext>
                </a:extLst>
              </p:cNvPr>
              <p:cNvPicPr>
                <a:picLocks noChangeAspect="1"/>
              </p:cNvPicPr>
              <p:nvPr/>
            </p:nvPicPr>
            <p:blipFill>
              <a:blip r:embed="rId3" cstate="print"/>
              <a:stretch>
                <a:fillRect/>
              </a:stretch>
            </p:blipFill>
            <p:spPr>
              <a:xfrm>
                <a:off x="6158156" y="2031297"/>
                <a:ext cx="686047" cy="686047"/>
              </a:xfrm>
              <a:prstGeom prst="rect">
                <a:avLst/>
              </a:prstGeom>
            </p:spPr>
          </p:pic>
          <p:pic>
            <p:nvPicPr>
              <p:cNvPr id="186" name="图片 185">
                <a:extLst>
                  <a:ext uri="{FF2B5EF4-FFF2-40B4-BE49-F238E27FC236}">
                    <a16:creationId xmlns="" xmlns:a16="http://schemas.microsoft.com/office/drawing/2014/main" id="{809692A1-027C-4D17-BE94-D17A3DB89809}"/>
                  </a:ext>
                </a:extLst>
              </p:cNvPr>
              <p:cNvPicPr>
                <a:picLocks noChangeAspect="1"/>
              </p:cNvPicPr>
              <p:nvPr/>
            </p:nvPicPr>
            <p:blipFill>
              <a:blip r:embed="rId3" cstate="print"/>
              <a:stretch>
                <a:fillRect/>
              </a:stretch>
            </p:blipFill>
            <p:spPr>
              <a:xfrm>
                <a:off x="7326909" y="2031297"/>
                <a:ext cx="686047" cy="686047"/>
              </a:xfrm>
              <a:prstGeom prst="rect">
                <a:avLst/>
              </a:prstGeom>
            </p:spPr>
          </p:pic>
          <p:pic>
            <p:nvPicPr>
              <p:cNvPr id="187" name="图片 186">
                <a:extLst>
                  <a:ext uri="{FF2B5EF4-FFF2-40B4-BE49-F238E27FC236}">
                    <a16:creationId xmlns="" xmlns:a16="http://schemas.microsoft.com/office/drawing/2014/main" id="{EEF0B381-8606-4CDC-965F-C75B614D0CBF}"/>
                  </a:ext>
                </a:extLst>
              </p:cNvPr>
              <p:cNvPicPr>
                <a:picLocks noChangeAspect="1"/>
              </p:cNvPicPr>
              <p:nvPr/>
            </p:nvPicPr>
            <p:blipFill>
              <a:blip r:embed="rId3" cstate="print"/>
              <a:stretch>
                <a:fillRect/>
              </a:stretch>
            </p:blipFill>
            <p:spPr>
              <a:xfrm>
                <a:off x="8495662" y="2031297"/>
                <a:ext cx="686047" cy="686047"/>
              </a:xfrm>
              <a:prstGeom prst="rect">
                <a:avLst/>
              </a:prstGeom>
            </p:spPr>
          </p:pic>
          <p:pic>
            <p:nvPicPr>
              <p:cNvPr id="190" name="图片 189">
                <a:extLst>
                  <a:ext uri="{FF2B5EF4-FFF2-40B4-BE49-F238E27FC236}">
                    <a16:creationId xmlns="" xmlns:a16="http://schemas.microsoft.com/office/drawing/2014/main" id="{C838025C-86C6-4FD9-81EA-807D7F80F82E}"/>
                  </a:ext>
                </a:extLst>
              </p:cNvPr>
              <p:cNvPicPr>
                <a:picLocks noChangeAspect="1"/>
              </p:cNvPicPr>
              <p:nvPr/>
            </p:nvPicPr>
            <p:blipFill>
              <a:blip r:embed="rId4" cstate="print"/>
              <a:stretch>
                <a:fillRect/>
              </a:stretch>
            </p:blipFill>
            <p:spPr>
              <a:xfrm>
                <a:off x="8746339" y="2226893"/>
                <a:ext cx="216453" cy="197976"/>
              </a:xfrm>
              <a:prstGeom prst="rect">
                <a:avLst/>
              </a:prstGeom>
            </p:spPr>
          </p:pic>
          <p:pic>
            <p:nvPicPr>
              <p:cNvPr id="191" name="图片 190">
                <a:extLst>
                  <a:ext uri="{FF2B5EF4-FFF2-40B4-BE49-F238E27FC236}">
                    <a16:creationId xmlns="" xmlns:a16="http://schemas.microsoft.com/office/drawing/2014/main" id="{51A86AFA-60AA-4B51-8460-D7C7ADA9974E}"/>
                  </a:ext>
                </a:extLst>
              </p:cNvPr>
              <p:cNvPicPr>
                <a:picLocks noChangeAspect="1"/>
              </p:cNvPicPr>
              <p:nvPr/>
            </p:nvPicPr>
            <p:blipFill>
              <a:blip r:embed="rId5" cstate="print"/>
              <a:stretch>
                <a:fillRect/>
              </a:stretch>
            </p:blipFill>
            <p:spPr>
              <a:xfrm>
                <a:off x="7558571" y="2220775"/>
                <a:ext cx="222723" cy="197976"/>
              </a:xfrm>
              <a:prstGeom prst="rect">
                <a:avLst/>
              </a:prstGeom>
            </p:spPr>
          </p:pic>
        </p:grpSp>
        <p:sp>
          <p:nvSpPr>
            <p:cNvPr id="68" name="Subtitle 2">
              <a:extLst>
                <a:ext uri="{FF2B5EF4-FFF2-40B4-BE49-F238E27FC236}">
                  <a16:creationId xmlns="" xmlns:a16="http://schemas.microsoft.com/office/drawing/2014/main" id="{E3BB959D-E390-431C-9FBA-E6D79F4BEA60}"/>
                </a:ext>
              </a:extLst>
            </p:cNvPr>
            <p:cNvSpPr txBox="1">
              <a:spLocks/>
            </p:cNvSpPr>
            <p:nvPr/>
          </p:nvSpPr>
          <p:spPr bwMode="auto">
            <a:xfrm>
              <a:off x="4491267" y="2976246"/>
              <a:ext cx="1078100"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重症管理服务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69" name="Subtitle 2">
              <a:extLst>
                <a:ext uri="{FF2B5EF4-FFF2-40B4-BE49-F238E27FC236}">
                  <a16:creationId xmlns="" xmlns:a16="http://schemas.microsoft.com/office/drawing/2014/main" id="{25D06EA4-CC93-414E-9ABF-578C4A7CC290}"/>
                </a:ext>
              </a:extLst>
            </p:cNvPr>
            <p:cNvSpPr txBox="1">
              <a:spLocks/>
            </p:cNvSpPr>
            <p:nvPr/>
          </p:nvSpPr>
          <p:spPr bwMode="auto">
            <a:xfrm>
              <a:off x="5602389" y="2976246"/>
              <a:ext cx="987220"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智慧养老服务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70" name="Subtitle 2">
              <a:extLst>
                <a:ext uri="{FF2B5EF4-FFF2-40B4-BE49-F238E27FC236}">
                  <a16:creationId xmlns="" xmlns:a16="http://schemas.microsoft.com/office/drawing/2014/main" id="{63D64EF0-6664-4489-9DD8-FE64EC640033}"/>
                </a:ext>
              </a:extLst>
            </p:cNvPr>
            <p:cNvSpPr txBox="1">
              <a:spLocks/>
            </p:cNvSpPr>
            <p:nvPr/>
          </p:nvSpPr>
          <p:spPr bwMode="auto">
            <a:xfrm>
              <a:off x="6661649" y="2964315"/>
              <a:ext cx="980407" cy="469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电子病历服务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71" name="Subtitle 2">
              <a:extLst>
                <a:ext uri="{FF2B5EF4-FFF2-40B4-BE49-F238E27FC236}">
                  <a16:creationId xmlns="" xmlns:a16="http://schemas.microsoft.com/office/drawing/2014/main" id="{93B4117E-FF46-4D87-AFAA-93A2FFCBF905}"/>
                </a:ext>
              </a:extLst>
            </p:cNvPr>
            <p:cNvSpPr txBox="1">
              <a:spLocks/>
            </p:cNvSpPr>
            <p:nvPr/>
          </p:nvSpPr>
          <p:spPr bwMode="auto">
            <a:xfrm>
              <a:off x="7509223" y="3030689"/>
              <a:ext cx="1428297" cy="23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lnSpc>
                  <a:spcPct val="50000"/>
                </a:lnSpc>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医联体平台</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2" name="矩形 71">
              <a:extLst>
                <a:ext uri="{FF2B5EF4-FFF2-40B4-BE49-F238E27FC236}">
                  <a16:creationId xmlns="" xmlns:a16="http://schemas.microsoft.com/office/drawing/2014/main" id="{CE3CE5D3-AADC-40F4-8816-D577ABE74FDE}"/>
                </a:ext>
              </a:extLst>
            </p:cNvPr>
            <p:cNvSpPr/>
            <p:nvPr/>
          </p:nvSpPr>
          <p:spPr>
            <a:xfrm>
              <a:off x="3130737" y="3975247"/>
              <a:ext cx="5930527" cy="983896"/>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 xmlns:a16="http://schemas.microsoft.com/office/drawing/2014/main" id="{5FA26E40-B852-4F56-ABFB-D3F2A9AC7892}"/>
                </a:ext>
              </a:extLst>
            </p:cNvPr>
            <p:cNvSpPr/>
            <p:nvPr/>
          </p:nvSpPr>
          <p:spPr>
            <a:xfrm>
              <a:off x="2994967" y="3969444"/>
              <a:ext cx="272229" cy="99479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 xmlns:a16="http://schemas.microsoft.com/office/drawing/2014/main" id="{78B34CD0-87CF-41F6-9E94-99C94E70131E}"/>
                </a:ext>
              </a:extLst>
            </p:cNvPr>
            <p:cNvSpPr txBox="1"/>
            <p:nvPr/>
          </p:nvSpPr>
          <p:spPr>
            <a:xfrm>
              <a:off x="2950095" y="3997406"/>
              <a:ext cx="392721" cy="1082725"/>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感知控制域</a:t>
              </a:r>
            </a:p>
          </p:txBody>
        </p:sp>
        <p:sp>
          <p:nvSpPr>
            <p:cNvPr id="75" name="Subtitle 2">
              <a:extLst>
                <a:ext uri="{FF2B5EF4-FFF2-40B4-BE49-F238E27FC236}">
                  <a16:creationId xmlns="" xmlns:a16="http://schemas.microsoft.com/office/drawing/2014/main" id="{69540690-AF8F-49D5-B59A-EFF80B366EEB}"/>
                </a:ext>
              </a:extLst>
            </p:cNvPr>
            <p:cNvSpPr txBox="1">
              <a:spLocks/>
            </p:cNvSpPr>
            <p:nvPr/>
          </p:nvSpPr>
          <p:spPr bwMode="auto">
            <a:xfrm>
              <a:off x="5145455" y="4565615"/>
              <a:ext cx="1883508" cy="286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医疗健康感知设备及控制系统</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6" name="矩形 75">
              <a:extLst>
                <a:ext uri="{FF2B5EF4-FFF2-40B4-BE49-F238E27FC236}">
                  <a16:creationId xmlns="" xmlns:a16="http://schemas.microsoft.com/office/drawing/2014/main" id="{62D1601E-47EF-4955-B1D9-60BD357D0103}"/>
                </a:ext>
              </a:extLst>
            </p:cNvPr>
            <p:cNvSpPr/>
            <p:nvPr/>
          </p:nvSpPr>
          <p:spPr>
            <a:xfrm>
              <a:off x="3130737" y="5538365"/>
              <a:ext cx="5930527" cy="994795"/>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 xmlns:a16="http://schemas.microsoft.com/office/drawing/2014/main" id="{C8F2CAC5-D862-4359-ABCD-D005AB73D5E8}"/>
                </a:ext>
              </a:extLst>
            </p:cNvPr>
            <p:cNvSpPr/>
            <p:nvPr/>
          </p:nvSpPr>
          <p:spPr>
            <a:xfrm>
              <a:off x="8925494" y="5538366"/>
              <a:ext cx="272229" cy="99479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 xmlns:a16="http://schemas.microsoft.com/office/drawing/2014/main" id="{5718414C-BF3E-4188-BA66-86F312857EAB}"/>
                </a:ext>
              </a:extLst>
            </p:cNvPr>
            <p:cNvSpPr txBox="1"/>
            <p:nvPr/>
          </p:nvSpPr>
          <p:spPr>
            <a:xfrm>
              <a:off x="8886533" y="5558793"/>
              <a:ext cx="392721" cy="1114471"/>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目 标对象域</a:t>
              </a:r>
            </a:p>
          </p:txBody>
        </p:sp>
        <p:grpSp>
          <p:nvGrpSpPr>
            <p:cNvPr id="79" name="组合 78">
              <a:extLst>
                <a:ext uri="{FF2B5EF4-FFF2-40B4-BE49-F238E27FC236}">
                  <a16:creationId xmlns="" xmlns:a16="http://schemas.microsoft.com/office/drawing/2014/main" id="{CB8863CA-64AF-430E-905B-DEBD5CF9A72C}"/>
                </a:ext>
              </a:extLst>
            </p:cNvPr>
            <p:cNvGrpSpPr/>
            <p:nvPr/>
          </p:nvGrpSpPr>
          <p:grpSpPr>
            <a:xfrm>
              <a:off x="6021996" y="1876926"/>
              <a:ext cx="148009" cy="395116"/>
              <a:chOff x="6067090" y="1828800"/>
              <a:chExt cx="148009" cy="395116"/>
            </a:xfrm>
          </p:grpSpPr>
          <p:cxnSp>
            <p:nvCxnSpPr>
              <p:cNvPr id="181" name="直接箭头连接符 180">
                <a:extLst>
                  <a:ext uri="{FF2B5EF4-FFF2-40B4-BE49-F238E27FC236}">
                    <a16:creationId xmlns="" xmlns:a16="http://schemas.microsoft.com/office/drawing/2014/main" id="{7420B075-3907-4CE7-8742-9AE01827B7F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 xmlns:a16="http://schemas.microsoft.com/office/drawing/2014/main" id="{546118D0-58B1-4F3A-A60A-F10C84D2FCE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Subtitle 2">
              <a:extLst>
                <a:ext uri="{FF2B5EF4-FFF2-40B4-BE49-F238E27FC236}">
                  <a16:creationId xmlns="" xmlns:a16="http://schemas.microsoft.com/office/drawing/2014/main" id="{94FDA5B9-69DE-44AC-AD67-D14327E873C5}"/>
                </a:ext>
              </a:extLst>
            </p:cNvPr>
            <p:cNvSpPr txBox="1">
              <a:spLocks/>
            </p:cNvSpPr>
            <p:nvPr/>
          </p:nvSpPr>
          <p:spPr bwMode="auto">
            <a:xfrm>
              <a:off x="3435586" y="2976246"/>
              <a:ext cx="1003417"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慢性病管理服务平台</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grpSp>
          <p:nvGrpSpPr>
            <p:cNvPr id="81" name="组合 80">
              <a:extLst>
                <a:ext uri="{FF2B5EF4-FFF2-40B4-BE49-F238E27FC236}">
                  <a16:creationId xmlns="" xmlns:a16="http://schemas.microsoft.com/office/drawing/2014/main" id="{93B343E4-897F-4ECF-B7D0-FF07DB6F0F6C}"/>
                </a:ext>
              </a:extLst>
            </p:cNvPr>
            <p:cNvGrpSpPr/>
            <p:nvPr/>
          </p:nvGrpSpPr>
          <p:grpSpPr>
            <a:xfrm>
              <a:off x="9993982" y="2381503"/>
              <a:ext cx="1248879" cy="2725093"/>
              <a:chOff x="10075458" y="2119753"/>
              <a:chExt cx="1248879" cy="2725093"/>
            </a:xfrm>
          </p:grpSpPr>
          <p:sp>
            <p:nvSpPr>
              <p:cNvPr id="176" name="矩形 175">
                <a:extLst>
                  <a:ext uri="{FF2B5EF4-FFF2-40B4-BE49-F238E27FC236}">
                    <a16:creationId xmlns="" xmlns:a16="http://schemas.microsoft.com/office/drawing/2014/main" id="{ED80E49E-5462-41C8-A984-269FC94403AF}"/>
                  </a:ext>
                </a:extLst>
              </p:cNvPr>
              <p:cNvSpPr/>
              <p:nvPr/>
            </p:nvSpPr>
            <p:spPr>
              <a:xfrm>
                <a:off x="10075458" y="2245028"/>
                <a:ext cx="1248879" cy="2599818"/>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7" name="图片 176">
                <a:extLst>
                  <a:ext uri="{FF2B5EF4-FFF2-40B4-BE49-F238E27FC236}">
                    <a16:creationId xmlns="" xmlns:a16="http://schemas.microsoft.com/office/drawing/2014/main" id="{F59E4B52-2A0E-4681-B81C-93E52B519FF5}"/>
                  </a:ext>
                </a:extLst>
              </p:cNvPr>
              <p:cNvPicPr>
                <a:picLocks noChangeAspect="1"/>
              </p:cNvPicPr>
              <p:nvPr/>
            </p:nvPicPr>
            <p:blipFill>
              <a:blip r:embed="rId6" cstate="print"/>
              <a:stretch>
                <a:fillRect/>
              </a:stretch>
            </p:blipFill>
            <p:spPr>
              <a:xfrm>
                <a:off x="10519765" y="2598527"/>
                <a:ext cx="402362" cy="400360"/>
              </a:xfrm>
              <a:prstGeom prst="rect">
                <a:avLst/>
              </a:prstGeom>
            </p:spPr>
          </p:pic>
          <p:sp>
            <p:nvSpPr>
              <p:cNvPr id="178" name="矩形 177">
                <a:extLst>
                  <a:ext uri="{FF2B5EF4-FFF2-40B4-BE49-F238E27FC236}">
                    <a16:creationId xmlns="" xmlns:a16="http://schemas.microsoft.com/office/drawing/2014/main" id="{A0C8C8B4-DF24-42DB-800B-CDCB1DD3A147}"/>
                  </a:ext>
                </a:extLst>
              </p:cNvPr>
              <p:cNvSpPr/>
              <p:nvPr/>
            </p:nvSpPr>
            <p:spPr>
              <a:xfrm>
                <a:off x="10075459" y="2119753"/>
                <a:ext cx="1248878" cy="28535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运营管控域</a:t>
                </a:r>
              </a:p>
            </p:txBody>
          </p:sp>
          <p:sp>
            <p:nvSpPr>
              <p:cNvPr id="179" name="Subtitle 2">
                <a:extLst>
                  <a:ext uri="{FF2B5EF4-FFF2-40B4-BE49-F238E27FC236}">
                    <a16:creationId xmlns="" xmlns:a16="http://schemas.microsoft.com/office/drawing/2014/main" id="{99114F09-60C1-4904-8E76-E522611ACBB8}"/>
                  </a:ext>
                </a:extLst>
              </p:cNvPr>
              <p:cNvSpPr txBox="1">
                <a:spLocks/>
              </p:cNvSpPr>
              <p:nvPr/>
            </p:nvSpPr>
            <p:spPr bwMode="auto">
              <a:xfrm>
                <a:off x="10260270" y="3039587"/>
                <a:ext cx="929365" cy="39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运营维护管理平台</a:t>
                </a:r>
              </a:p>
            </p:txBody>
          </p:sp>
          <p:sp>
            <p:nvSpPr>
              <p:cNvPr id="180" name="Subtitle 2">
                <a:extLst>
                  <a:ext uri="{FF2B5EF4-FFF2-40B4-BE49-F238E27FC236}">
                    <a16:creationId xmlns="" xmlns:a16="http://schemas.microsoft.com/office/drawing/2014/main" id="{108DD06E-C2CE-4D3C-8A11-C0AC8AAD3DF1}"/>
                  </a:ext>
                </a:extLst>
              </p:cNvPr>
              <p:cNvSpPr txBox="1">
                <a:spLocks/>
              </p:cNvSpPr>
              <p:nvPr/>
            </p:nvSpPr>
            <p:spPr bwMode="auto">
              <a:xfrm>
                <a:off x="10280323" y="4255900"/>
                <a:ext cx="929365" cy="548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卫生安全安全监督</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管理平台</a:t>
                </a:r>
              </a:p>
            </p:txBody>
          </p:sp>
        </p:grpSp>
        <p:sp>
          <p:nvSpPr>
            <p:cNvPr id="82" name="矩形 81">
              <a:extLst>
                <a:ext uri="{FF2B5EF4-FFF2-40B4-BE49-F238E27FC236}">
                  <a16:creationId xmlns="" xmlns:a16="http://schemas.microsoft.com/office/drawing/2014/main" id="{B51060AE-EA33-4E99-A79B-034F2EB3451F}"/>
                </a:ext>
              </a:extLst>
            </p:cNvPr>
            <p:cNvSpPr/>
            <p:nvPr/>
          </p:nvSpPr>
          <p:spPr>
            <a:xfrm>
              <a:off x="879801" y="1788785"/>
              <a:ext cx="1248879" cy="4042353"/>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Subtitle 2">
              <a:extLst>
                <a:ext uri="{FF2B5EF4-FFF2-40B4-BE49-F238E27FC236}">
                  <a16:creationId xmlns="" xmlns:a16="http://schemas.microsoft.com/office/drawing/2014/main" id="{20B1A006-69C6-45B8-81B3-D52C2023D1ED}"/>
                </a:ext>
              </a:extLst>
            </p:cNvPr>
            <p:cNvSpPr txBox="1">
              <a:spLocks/>
            </p:cNvSpPr>
            <p:nvPr/>
          </p:nvSpPr>
          <p:spPr bwMode="auto">
            <a:xfrm>
              <a:off x="927090" y="2515696"/>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媒体咨询、社交</a:t>
              </a:r>
            </a:p>
          </p:txBody>
        </p:sp>
        <p:pic>
          <p:nvPicPr>
            <p:cNvPr id="84" name="图片 83">
              <a:extLst>
                <a:ext uri="{FF2B5EF4-FFF2-40B4-BE49-F238E27FC236}">
                  <a16:creationId xmlns="" xmlns:a16="http://schemas.microsoft.com/office/drawing/2014/main" id="{773FC1AB-9F7C-4152-A474-8C69ED8DE986}"/>
                </a:ext>
              </a:extLst>
            </p:cNvPr>
            <p:cNvPicPr>
              <a:picLocks noChangeAspect="1"/>
            </p:cNvPicPr>
            <p:nvPr/>
          </p:nvPicPr>
          <p:blipFill>
            <a:blip r:embed="rId7" cstate="print"/>
            <a:stretch>
              <a:fillRect/>
            </a:stretch>
          </p:blipFill>
          <p:spPr>
            <a:xfrm>
              <a:off x="1365293" y="4431995"/>
              <a:ext cx="282590" cy="282590"/>
            </a:xfrm>
            <a:prstGeom prst="rect">
              <a:avLst/>
            </a:prstGeom>
          </p:spPr>
        </p:pic>
        <p:pic>
          <p:nvPicPr>
            <p:cNvPr id="85" name="图片 84">
              <a:extLst>
                <a:ext uri="{FF2B5EF4-FFF2-40B4-BE49-F238E27FC236}">
                  <a16:creationId xmlns="" xmlns:a16="http://schemas.microsoft.com/office/drawing/2014/main" id="{5A5BF1E3-A98A-44BB-B900-EAFA53EA737D}"/>
                </a:ext>
              </a:extLst>
            </p:cNvPr>
            <p:cNvPicPr>
              <a:picLocks noChangeAspect="1"/>
            </p:cNvPicPr>
            <p:nvPr/>
          </p:nvPicPr>
          <p:blipFill>
            <a:blip r:embed="rId8" cstate="print"/>
            <a:stretch>
              <a:fillRect/>
            </a:stretch>
          </p:blipFill>
          <p:spPr>
            <a:xfrm>
              <a:off x="1365293" y="5173715"/>
              <a:ext cx="282590" cy="282590"/>
            </a:xfrm>
            <a:prstGeom prst="rect">
              <a:avLst/>
            </a:prstGeom>
          </p:spPr>
        </p:pic>
        <p:pic>
          <p:nvPicPr>
            <p:cNvPr id="86" name="图片 85">
              <a:extLst>
                <a:ext uri="{FF2B5EF4-FFF2-40B4-BE49-F238E27FC236}">
                  <a16:creationId xmlns="" xmlns:a16="http://schemas.microsoft.com/office/drawing/2014/main" id="{DE41D623-7305-4987-A948-9AD1E8CE2C85}"/>
                </a:ext>
              </a:extLst>
            </p:cNvPr>
            <p:cNvPicPr>
              <a:picLocks noChangeAspect="1"/>
            </p:cNvPicPr>
            <p:nvPr/>
          </p:nvPicPr>
          <p:blipFill>
            <a:blip r:embed="rId9" cstate="print"/>
            <a:stretch>
              <a:fillRect/>
            </a:stretch>
          </p:blipFill>
          <p:spPr>
            <a:xfrm>
              <a:off x="1365293" y="2963991"/>
              <a:ext cx="282590" cy="282590"/>
            </a:xfrm>
            <a:prstGeom prst="rect">
              <a:avLst/>
            </a:prstGeom>
          </p:spPr>
        </p:pic>
        <p:pic>
          <p:nvPicPr>
            <p:cNvPr id="87" name="图片 86">
              <a:extLst>
                <a:ext uri="{FF2B5EF4-FFF2-40B4-BE49-F238E27FC236}">
                  <a16:creationId xmlns="" xmlns:a16="http://schemas.microsoft.com/office/drawing/2014/main" id="{BB61E1F2-9267-4B28-A7A3-118844CEEE89}"/>
                </a:ext>
              </a:extLst>
            </p:cNvPr>
            <p:cNvPicPr>
              <a:picLocks noChangeAspect="1"/>
            </p:cNvPicPr>
            <p:nvPr/>
          </p:nvPicPr>
          <p:blipFill>
            <a:blip r:embed="rId10" cstate="print"/>
            <a:stretch>
              <a:fillRect/>
            </a:stretch>
          </p:blipFill>
          <p:spPr>
            <a:xfrm>
              <a:off x="1373012" y="3705712"/>
              <a:ext cx="269535" cy="269535"/>
            </a:xfrm>
            <a:prstGeom prst="rect">
              <a:avLst/>
            </a:prstGeom>
          </p:spPr>
        </p:pic>
        <p:pic>
          <p:nvPicPr>
            <p:cNvPr id="88" name="图片 87">
              <a:extLst>
                <a:ext uri="{FF2B5EF4-FFF2-40B4-BE49-F238E27FC236}">
                  <a16:creationId xmlns="" xmlns:a16="http://schemas.microsoft.com/office/drawing/2014/main" id="{20D95000-4B5F-4C05-8950-001943BCFB53}"/>
                </a:ext>
              </a:extLst>
            </p:cNvPr>
            <p:cNvPicPr>
              <a:picLocks noChangeAspect="1"/>
            </p:cNvPicPr>
            <p:nvPr/>
          </p:nvPicPr>
          <p:blipFill>
            <a:blip r:embed="rId11" cstate="print"/>
            <a:stretch>
              <a:fillRect/>
            </a:stretch>
          </p:blipFill>
          <p:spPr>
            <a:xfrm>
              <a:off x="1338722" y="2169127"/>
              <a:ext cx="327531" cy="327531"/>
            </a:xfrm>
            <a:prstGeom prst="rect">
              <a:avLst/>
            </a:prstGeom>
          </p:spPr>
        </p:pic>
        <p:sp>
          <p:nvSpPr>
            <p:cNvPr id="89" name="Subtitle 2">
              <a:extLst>
                <a:ext uri="{FF2B5EF4-FFF2-40B4-BE49-F238E27FC236}">
                  <a16:creationId xmlns="" xmlns:a16="http://schemas.microsoft.com/office/drawing/2014/main" id="{32491470-CD64-4C99-B09A-92F42B0B91CF}"/>
                </a:ext>
              </a:extLst>
            </p:cNvPr>
            <p:cNvSpPr txBox="1">
              <a:spLocks/>
            </p:cNvSpPr>
            <p:nvPr/>
          </p:nvSpPr>
          <p:spPr bwMode="auto">
            <a:xfrm>
              <a:off x="927090" y="3267141"/>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第三方征信系统</a:t>
              </a:r>
            </a:p>
          </p:txBody>
        </p:sp>
        <p:sp>
          <p:nvSpPr>
            <p:cNvPr id="96" name="Subtitle 2">
              <a:extLst>
                <a:ext uri="{FF2B5EF4-FFF2-40B4-BE49-F238E27FC236}">
                  <a16:creationId xmlns="" xmlns:a16="http://schemas.microsoft.com/office/drawing/2014/main" id="{8D41232B-FAC1-4B10-95B0-CF4793FA263B}"/>
                </a:ext>
              </a:extLst>
            </p:cNvPr>
            <p:cNvSpPr txBox="1">
              <a:spLocks/>
            </p:cNvSpPr>
            <p:nvPr/>
          </p:nvSpPr>
          <p:spPr bwMode="auto">
            <a:xfrm>
              <a:off x="927090" y="4008247"/>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第三方物流</a:t>
              </a:r>
            </a:p>
          </p:txBody>
        </p:sp>
        <p:sp>
          <p:nvSpPr>
            <p:cNvPr id="97" name="Subtitle 2">
              <a:extLst>
                <a:ext uri="{FF2B5EF4-FFF2-40B4-BE49-F238E27FC236}">
                  <a16:creationId xmlns="" xmlns:a16="http://schemas.microsoft.com/office/drawing/2014/main" id="{4EFEAC17-EACF-42EF-9538-4182985417FD}"/>
                </a:ext>
              </a:extLst>
            </p:cNvPr>
            <p:cNvSpPr txBox="1">
              <a:spLocks/>
            </p:cNvSpPr>
            <p:nvPr/>
          </p:nvSpPr>
          <p:spPr bwMode="auto">
            <a:xfrm>
              <a:off x="927090" y="4749353"/>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第三方支付工具</a:t>
              </a:r>
            </a:p>
          </p:txBody>
        </p:sp>
        <p:sp>
          <p:nvSpPr>
            <p:cNvPr id="98" name="Subtitle 2">
              <a:extLst>
                <a:ext uri="{FF2B5EF4-FFF2-40B4-BE49-F238E27FC236}">
                  <a16:creationId xmlns="" xmlns:a16="http://schemas.microsoft.com/office/drawing/2014/main" id="{54D60330-DB10-45C4-AE5F-28235BE37EBA}"/>
                </a:ext>
              </a:extLst>
            </p:cNvPr>
            <p:cNvSpPr txBox="1">
              <a:spLocks/>
            </p:cNvSpPr>
            <p:nvPr/>
          </p:nvSpPr>
          <p:spPr bwMode="auto">
            <a:xfrm>
              <a:off x="927090" y="5490461"/>
              <a:ext cx="1154300"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数据交易</a:t>
              </a:r>
            </a:p>
          </p:txBody>
        </p:sp>
        <p:sp>
          <p:nvSpPr>
            <p:cNvPr id="99" name="矩形 98">
              <a:extLst>
                <a:ext uri="{FF2B5EF4-FFF2-40B4-BE49-F238E27FC236}">
                  <a16:creationId xmlns="" xmlns:a16="http://schemas.microsoft.com/office/drawing/2014/main" id="{102A0CCD-42AC-4701-B8D2-190628609B1A}"/>
                </a:ext>
              </a:extLst>
            </p:cNvPr>
            <p:cNvSpPr/>
            <p:nvPr/>
          </p:nvSpPr>
          <p:spPr>
            <a:xfrm>
              <a:off x="879802" y="1621232"/>
              <a:ext cx="1248878" cy="271388"/>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资源交换域</a:t>
              </a:r>
            </a:p>
          </p:txBody>
        </p:sp>
        <p:cxnSp>
          <p:nvCxnSpPr>
            <p:cNvPr id="100" name="直接箭头连接符 99">
              <a:extLst>
                <a:ext uri="{FF2B5EF4-FFF2-40B4-BE49-F238E27FC236}">
                  <a16:creationId xmlns="" xmlns:a16="http://schemas.microsoft.com/office/drawing/2014/main" id="{2C640E3B-8C8D-4B9C-8481-123B23F7A719}"/>
                </a:ext>
              </a:extLst>
            </p:cNvPr>
            <p:cNvCxnSpPr/>
            <p:nvPr/>
          </p:nvCxnSpPr>
          <p:spPr>
            <a:xfrm flipH="1">
              <a:off x="9197723" y="1221397"/>
              <a:ext cx="140847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 xmlns:a16="http://schemas.microsoft.com/office/drawing/2014/main" id="{B5CFB8FA-E311-4912-B8B9-C2F24AE4047A}"/>
                </a:ext>
              </a:extLst>
            </p:cNvPr>
            <p:cNvCxnSpPr/>
            <p:nvPr/>
          </p:nvCxnSpPr>
          <p:spPr>
            <a:xfrm>
              <a:off x="10603775" y="1218978"/>
              <a:ext cx="0" cy="1008345"/>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 xmlns:a16="http://schemas.microsoft.com/office/drawing/2014/main" id="{D386A569-EE9E-43B6-88C4-82ACE9D872B2}"/>
                </a:ext>
              </a:extLst>
            </p:cNvPr>
            <p:cNvCxnSpPr>
              <a:cxnSpLocks/>
            </p:cNvCxnSpPr>
            <p:nvPr/>
          </p:nvCxnSpPr>
          <p:spPr>
            <a:xfrm flipH="1">
              <a:off x="9197724" y="6198579"/>
              <a:ext cx="140605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 xmlns:a16="http://schemas.microsoft.com/office/drawing/2014/main" id="{CF822FFC-6E93-4C03-ACF9-2AF320A6A339}"/>
                </a:ext>
              </a:extLst>
            </p:cNvPr>
            <p:cNvCxnSpPr>
              <a:cxnSpLocks/>
            </p:cNvCxnSpPr>
            <p:nvPr/>
          </p:nvCxnSpPr>
          <p:spPr>
            <a:xfrm flipV="1">
              <a:off x="10600608" y="5168521"/>
              <a:ext cx="0" cy="103005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 xmlns:a16="http://schemas.microsoft.com/office/drawing/2014/main" id="{E825F718-CA14-4944-B486-CA175A544599}"/>
                </a:ext>
              </a:extLst>
            </p:cNvPr>
            <p:cNvCxnSpPr>
              <a:cxnSpLocks/>
            </p:cNvCxnSpPr>
            <p:nvPr/>
          </p:nvCxnSpPr>
          <p:spPr>
            <a:xfrm>
              <a:off x="1498409" y="1221397"/>
              <a:ext cx="1344379"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 xmlns:a16="http://schemas.microsoft.com/office/drawing/2014/main" id="{B915A57F-E45F-483B-B515-1BF268E54C8B}"/>
                </a:ext>
              </a:extLst>
            </p:cNvPr>
            <p:cNvCxnSpPr>
              <a:cxnSpLocks/>
            </p:cNvCxnSpPr>
            <p:nvPr/>
          </p:nvCxnSpPr>
          <p:spPr>
            <a:xfrm>
              <a:off x="1495989" y="1218978"/>
              <a:ext cx="0" cy="368237"/>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 xmlns:a16="http://schemas.microsoft.com/office/drawing/2014/main" id="{6701DEF3-4708-47AD-AE81-73092B8A5EC6}"/>
                </a:ext>
              </a:extLst>
            </p:cNvPr>
            <p:cNvCxnSpPr>
              <a:cxnSpLocks/>
            </p:cNvCxnSpPr>
            <p:nvPr/>
          </p:nvCxnSpPr>
          <p:spPr>
            <a:xfrm>
              <a:off x="1498409" y="6206408"/>
              <a:ext cx="1496558"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 xmlns:a16="http://schemas.microsoft.com/office/drawing/2014/main" id="{37DC6449-89B5-4A85-885B-61E3B0542A7E}"/>
                </a:ext>
              </a:extLst>
            </p:cNvPr>
            <p:cNvCxnSpPr>
              <a:cxnSpLocks/>
            </p:cNvCxnSpPr>
            <p:nvPr/>
          </p:nvCxnSpPr>
          <p:spPr>
            <a:xfrm flipV="1">
              <a:off x="1498409" y="5932560"/>
              <a:ext cx="0" cy="27384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 xmlns:a16="http://schemas.microsoft.com/office/drawing/2014/main" id="{9F468975-0CC6-4C78-82E5-023EA3602517}"/>
                </a:ext>
              </a:extLst>
            </p:cNvPr>
            <p:cNvGrpSpPr/>
            <p:nvPr/>
          </p:nvGrpSpPr>
          <p:grpSpPr>
            <a:xfrm>
              <a:off x="6021996" y="3490573"/>
              <a:ext cx="148009" cy="395116"/>
              <a:chOff x="6067090" y="1828800"/>
              <a:chExt cx="148009" cy="395116"/>
            </a:xfrm>
          </p:grpSpPr>
          <p:cxnSp>
            <p:nvCxnSpPr>
              <p:cNvPr id="172" name="直接箭头连接符 171">
                <a:extLst>
                  <a:ext uri="{FF2B5EF4-FFF2-40B4-BE49-F238E27FC236}">
                    <a16:creationId xmlns="" xmlns:a16="http://schemas.microsoft.com/office/drawing/2014/main" id="{A2F582A2-6F9C-48A8-9708-83908CBF825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 xmlns:a16="http://schemas.microsoft.com/office/drawing/2014/main" id="{CFC941E2-19D6-4481-B34E-13DEB34041AD}"/>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8" name="组合 117">
              <a:extLst>
                <a:ext uri="{FF2B5EF4-FFF2-40B4-BE49-F238E27FC236}">
                  <a16:creationId xmlns="" xmlns:a16="http://schemas.microsoft.com/office/drawing/2014/main" id="{B9EAD243-2253-4F3F-894F-FCED44499F6A}"/>
                </a:ext>
              </a:extLst>
            </p:cNvPr>
            <p:cNvGrpSpPr/>
            <p:nvPr/>
          </p:nvGrpSpPr>
          <p:grpSpPr>
            <a:xfrm>
              <a:off x="6021996" y="5061189"/>
              <a:ext cx="148009" cy="395116"/>
              <a:chOff x="6067090" y="1828800"/>
              <a:chExt cx="148009" cy="395116"/>
            </a:xfrm>
          </p:grpSpPr>
          <p:cxnSp>
            <p:nvCxnSpPr>
              <p:cNvPr id="155" name="直接箭头连接符 154">
                <a:extLst>
                  <a:ext uri="{FF2B5EF4-FFF2-40B4-BE49-F238E27FC236}">
                    <a16:creationId xmlns="" xmlns:a16="http://schemas.microsoft.com/office/drawing/2014/main" id="{3071E703-EB55-4314-9BDA-0823AF7E2CF1}"/>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 xmlns:a16="http://schemas.microsoft.com/office/drawing/2014/main" id="{E815C387-AABF-4A79-84CE-550E9D2091C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 xmlns:a16="http://schemas.microsoft.com/office/drawing/2014/main" id="{F2B68034-6047-4182-852C-FE34B9F0002E}"/>
                </a:ext>
              </a:extLst>
            </p:cNvPr>
            <p:cNvGrpSpPr/>
            <p:nvPr/>
          </p:nvGrpSpPr>
          <p:grpSpPr>
            <a:xfrm rot="5400000">
              <a:off x="2493488" y="4297397"/>
              <a:ext cx="148009" cy="395116"/>
              <a:chOff x="6067090" y="1828800"/>
              <a:chExt cx="148009" cy="395116"/>
            </a:xfrm>
          </p:grpSpPr>
          <p:cxnSp>
            <p:nvCxnSpPr>
              <p:cNvPr id="153" name="直接箭头连接符 152">
                <a:extLst>
                  <a:ext uri="{FF2B5EF4-FFF2-40B4-BE49-F238E27FC236}">
                    <a16:creationId xmlns="" xmlns:a16="http://schemas.microsoft.com/office/drawing/2014/main" id="{0AC57AC9-1C87-4692-973D-34BD0543461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 xmlns:a16="http://schemas.microsoft.com/office/drawing/2014/main" id="{0183EA51-38E8-4A19-B9AB-5AD0FDA28FC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 xmlns:a16="http://schemas.microsoft.com/office/drawing/2014/main" id="{0E2FBAD3-1B57-4D38-AC55-10E056C69AD0}"/>
                </a:ext>
              </a:extLst>
            </p:cNvPr>
            <p:cNvGrpSpPr/>
            <p:nvPr/>
          </p:nvGrpSpPr>
          <p:grpSpPr>
            <a:xfrm rot="5400000">
              <a:off x="2493488" y="2759054"/>
              <a:ext cx="148009" cy="395116"/>
              <a:chOff x="6067090" y="1828800"/>
              <a:chExt cx="148009" cy="395116"/>
            </a:xfrm>
          </p:grpSpPr>
          <p:cxnSp>
            <p:nvCxnSpPr>
              <p:cNvPr id="151" name="直接箭头连接符 150">
                <a:extLst>
                  <a:ext uri="{FF2B5EF4-FFF2-40B4-BE49-F238E27FC236}">
                    <a16:creationId xmlns="" xmlns:a16="http://schemas.microsoft.com/office/drawing/2014/main" id="{3E93ABAE-966E-46F1-B2FB-9BC6ACF1A56D}"/>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 xmlns:a16="http://schemas.microsoft.com/office/drawing/2014/main" id="{09C48D03-9A34-4F8F-8368-33567B6EB082}"/>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1" name="组合 120">
              <a:extLst>
                <a:ext uri="{FF2B5EF4-FFF2-40B4-BE49-F238E27FC236}">
                  <a16:creationId xmlns="" xmlns:a16="http://schemas.microsoft.com/office/drawing/2014/main" id="{6C386816-447C-4C0C-9C50-1D9A78821DCE}"/>
                </a:ext>
              </a:extLst>
            </p:cNvPr>
            <p:cNvGrpSpPr/>
            <p:nvPr/>
          </p:nvGrpSpPr>
          <p:grpSpPr>
            <a:xfrm rot="5400000">
              <a:off x="9475203" y="2759055"/>
              <a:ext cx="148009" cy="395116"/>
              <a:chOff x="6067090" y="1828800"/>
              <a:chExt cx="148009" cy="395116"/>
            </a:xfrm>
          </p:grpSpPr>
          <p:cxnSp>
            <p:nvCxnSpPr>
              <p:cNvPr id="149" name="直接箭头连接符 148">
                <a:extLst>
                  <a:ext uri="{FF2B5EF4-FFF2-40B4-BE49-F238E27FC236}">
                    <a16:creationId xmlns="" xmlns:a16="http://schemas.microsoft.com/office/drawing/2014/main" id="{DFD2042C-7E4C-4E68-ABF9-09CFCDE7D090}"/>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 xmlns:a16="http://schemas.microsoft.com/office/drawing/2014/main" id="{D3EF826C-521D-4AFE-8B71-5AD1C4206791}"/>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 xmlns:a16="http://schemas.microsoft.com/office/drawing/2014/main" id="{C09456F2-1156-4E35-860B-8ACB260E5F3B}"/>
                </a:ext>
              </a:extLst>
            </p:cNvPr>
            <p:cNvGrpSpPr/>
            <p:nvPr/>
          </p:nvGrpSpPr>
          <p:grpSpPr>
            <a:xfrm rot="5400000">
              <a:off x="9367627" y="4297398"/>
              <a:ext cx="148009" cy="395116"/>
              <a:chOff x="6067090" y="1828800"/>
              <a:chExt cx="148009" cy="395116"/>
            </a:xfrm>
          </p:grpSpPr>
          <p:cxnSp>
            <p:nvCxnSpPr>
              <p:cNvPr id="147" name="直接箭头连接符 146">
                <a:extLst>
                  <a:ext uri="{FF2B5EF4-FFF2-40B4-BE49-F238E27FC236}">
                    <a16:creationId xmlns="" xmlns:a16="http://schemas.microsoft.com/office/drawing/2014/main" id="{A9BB7BEF-C93C-48B0-B83F-FAF3A3B01AC8}"/>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 xmlns:a16="http://schemas.microsoft.com/office/drawing/2014/main" id="{F544CBF3-CCC1-434C-A24B-C1C966972A9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 xmlns:a16="http://schemas.microsoft.com/office/drawing/2014/main" id="{5BF5356E-3D9F-4356-9C58-9846FE887F9B}"/>
                </a:ext>
              </a:extLst>
            </p:cNvPr>
            <p:cNvGrpSpPr/>
            <p:nvPr/>
          </p:nvGrpSpPr>
          <p:grpSpPr>
            <a:xfrm>
              <a:off x="3693890" y="4216612"/>
              <a:ext cx="4804220" cy="307334"/>
              <a:chOff x="3746864" y="4180435"/>
              <a:chExt cx="4804220" cy="307334"/>
            </a:xfrm>
          </p:grpSpPr>
          <p:pic>
            <p:nvPicPr>
              <p:cNvPr id="141" name="图片 140">
                <a:extLst>
                  <a:ext uri="{FF2B5EF4-FFF2-40B4-BE49-F238E27FC236}">
                    <a16:creationId xmlns="" xmlns:a16="http://schemas.microsoft.com/office/drawing/2014/main" id="{8E5F2439-BFFB-425D-9175-99CFEABD3D86}"/>
                  </a:ext>
                </a:extLst>
              </p:cNvPr>
              <p:cNvPicPr>
                <a:picLocks noChangeAspect="1"/>
              </p:cNvPicPr>
              <p:nvPr/>
            </p:nvPicPr>
            <p:blipFill>
              <a:blip r:embed="rId12" cstate="print"/>
              <a:stretch>
                <a:fillRect/>
              </a:stretch>
            </p:blipFill>
            <p:spPr>
              <a:xfrm flipH="1">
                <a:off x="8289383" y="4226068"/>
                <a:ext cx="261701" cy="261701"/>
              </a:xfrm>
              <a:prstGeom prst="rect">
                <a:avLst/>
              </a:prstGeom>
            </p:spPr>
          </p:pic>
          <p:pic>
            <p:nvPicPr>
              <p:cNvPr id="142" name="图片 141">
                <a:extLst>
                  <a:ext uri="{FF2B5EF4-FFF2-40B4-BE49-F238E27FC236}">
                    <a16:creationId xmlns="" xmlns:a16="http://schemas.microsoft.com/office/drawing/2014/main" id="{83C854B1-8229-472C-938D-EAE479368364}"/>
                  </a:ext>
                </a:extLst>
              </p:cNvPr>
              <p:cNvPicPr>
                <a:picLocks noChangeAspect="1"/>
              </p:cNvPicPr>
              <p:nvPr/>
            </p:nvPicPr>
            <p:blipFill rotWithShape="1">
              <a:blip r:embed="rId13" cstate="print"/>
              <a:srcRect t="6880" b="6184"/>
              <a:stretch/>
            </p:blipFill>
            <p:spPr>
              <a:xfrm flipH="1">
                <a:off x="4754663" y="4198414"/>
                <a:ext cx="332840" cy="289355"/>
              </a:xfrm>
              <a:prstGeom prst="rect">
                <a:avLst/>
              </a:prstGeom>
            </p:spPr>
          </p:pic>
          <p:pic>
            <p:nvPicPr>
              <p:cNvPr id="143" name="图片 142">
                <a:extLst>
                  <a:ext uri="{FF2B5EF4-FFF2-40B4-BE49-F238E27FC236}">
                    <a16:creationId xmlns="" xmlns:a16="http://schemas.microsoft.com/office/drawing/2014/main" id="{66460017-D35B-4FB3-AFA3-AB99AA7042D2}"/>
                  </a:ext>
                </a:extLst>
              </p:cNvPr>
              <p:cNvPicPr>
                <a:picLocks noChangeAspect="1"/>
              </p:cNvPicPr>
              <p:nvPr/>
            </p:nvPicPr>
            <p:blipFill rotWithShape="1">
              <a:blip r:embed="rId14" cstate="print"/>
              <a:srcRect l="2701" t="2923" r="3784" b="-294"/>
              <a:stretch/>
            </p:blipFill>
            <p:spPr>
              <a:xfrm flipH="1">
                <a:off x="5657498" y="4180435"/>
                <a:ext cx="295158" cy="307334"/>
              </a:xfrm>
              <a:prstGeom prst="rect">
                <a:avLst/>
              </a:prstGeom>
            </p:spPr>
          </p:pic>
          <p:pic>
            <p:nvPicPr>
              <p:cNvPr id="144" name="图片 143">
                <a:extLst>
                  <a:ext uri="{FF2B5EF4-FFF2-40B4-BE49-F238E27FC236}">
                    <a16:creationId xmlns="" xmlns:a16="http://schemas.microsoft.com/office/drawing/2014/main" id="{2B3B5B69-A1B7-47F9-90D6-E22EEDDFA1DC}"/>
                  </a:ext>
                </a:extLst>
              </p:cNvPr>
              <p:cNvPicPr>
                <a:picLocks noChangeAspect="1"/>
              </p:cNvPicPr>
              <p:nvPr/>
            </p:nvPicPr>
            <p:blipFill rotWithShape="1">
              <a:blip r:embed="rId15" cstate="print"/>
              <a:srcRect l="14096" t="23005" r="13625" b="13236"/>
              <a:stretch/>
            </p:blipFill>
            <p:spPr>
              <a:xfrm flipH="1">
                <a:off x="6542346" y="4205485"/>
                <a:ext cx="320012" cy="282284"/>
              </a:xfrm>
              <a:prstGeom prst="rect">
                <a:avLst/>
              </a:prstGeom>
            </p:spPr>
          </p:pic>
          <p:pic>
            <p:nvPicPr>
              <p:cNvPr id="145" name="图片 144">
                <a:extLst>
                  <a:ext uri="{FF2B5EF4-FFF2-40B4-BE49-F238E27FC236}">
                    <a16:creationId xmlns="" xmlns:a16="http://schemas.microsoft.com/office/drawing/2014/main" id="{F0C4D93A-98E3-47C2-A736-070336D15ABD}"/>
                  </a:ext>
                </a:extLst>
              </p:cNvPr>
              <p:cNvPicPr>
                <a:picLocks noChangeAspect="1"/>
              </p:cNvPicPr>
              <p:nvPr/>
            </p:nvPicPr>
            <p:blipFill>
              <a:blip r:embed="rId16" cstate="print"/>
              <a:stretch>
                <a:fillRect/>
              </a:stretch>
            </p:blipFill>
            <p:spPr>
              <a:xfrm flipH="1">
                <a:off x="7432351" y="4200732"/>
                <a:ext cx="287037" cy="287037"/>
              </a:xfrm>
              <a:prstGeom prst="rect">
                <a:avLst/>
              </a:prstGeom>
            </p:spPr>
          </p:pic>
          <p:pic>
            <p:nvPicPr>
              <p:cNvPr id="146" name="图片 145">
                <a:extLst>
                  <a:ext uri="{FF2B5EF4-FFF2-40B4-BE49-F238E27FC236}">
                    <a16:creationId xmlns="" xmlns:a16="http://schemas.microsoft.com/office/drawing/2014/main" id="{4D0FB619-1DB5-42EB-8146-6E147F32CB5C}"/>
                  </a:ext>
                </a:extLst>
              </p:cNvPr>
              <p:cNvPicPr>
                <a:picLocks noChangeAspect="1"/>
              </p:cNvPicPr>
              <p:nvPr/>
            </p:nvPicPr>
            <p:blipFill rotWithShape="1">
              <a:blip r:embed="rId17" cstate="print"/>
              <a:srcRect t="11549" b="23974"/>
              <a:stretch/>
            </p:blipFill>
            <p:spPr>
              <a:xfrm flipH="1">
                <a:off x="3746864" y="4205484"/>
                <a:ext cx="437806" cy="282285"/>
              </a:xfrm>
              <a:prstGeom prst="rect">
                <a:avLst/>
              </a:prstGeom>
            </p:spPr>
          </p:pic>
        </p:grpSp>
        <p:grpSp>
          <p:nvGrpSpPr>
            <p:cNvPr id="124" name="组合 123">
              <a:extLst>
                <a:ext uri="{FF2B5EF4-FFF2-40B4-BE49-F238E27FC236}">
                  <a16:creationId xmlns="" xmlns:a16="http://schemas.microsoft.com/office/drawing/2014/main" id="{A8DAAF63-40FA-4AA6-B44B-01B899F7C9B3}"/>
                </a:ext>
              </a:extLst>
            </p:cNvPr>
            <p:cNvGrpSpPr/>
            <p:nvPr/>
          </p:nvGrpSpPr>
          <p:grpSpPr>
            <a:xfrm>
              <a:off x="3170883" y="5719520"/>
              <a:ext cx="5798699" cy="723799"/>
              <a:chOff x="3171629" y="5719520"/>
              <a:chExt cx="5798699" cy="723799"/>
            </a:xfrm>
          </p:grpSpPr>
          <p:sp>
            <p:nvSpPr>
              <p:cNvPr id="125" name="Subtitle 2">
                <a:extLst>
                  <a:ext uri="{FF2B5EF4-FFF2-40B4-BE49-F238E27FC236}">
                    <a16:creationId xmlns="" xmlns:a16="http://schemas.microsoft.com/office/drawing/2014/main" id="{69790AB1-A963-4BBA-B4DE-1366791CED0F}"/>
                  </a:ext>
                </a:extLst>
              </p:cNvPr>
              <p:cNvSpPr txBox="1">
                <a:spLocks/>
              </p:cNvSpPr>
              <p:nvPr/>
            </p:nvSpPr>
            <p:spPr bwMode="auto">
              <a:xfrm>
                <a:off x="3171629" y="6130549"/>
                <a:ext cx="589298"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病患</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6" name="Subtitle 2">
                <a:extLst>
                  <a:ext uri="{FF2B5EF4-FFF2-40B4-BE49-F238E27FC236}">
                    <a16:creationId xmlns="" xmlns:a16="http://schemas.microsoft.com/office/drawing/2014/main" id="{402A4D2C-3B56-49F9-9889-DF19BCACB356}"/>
                  </a:ext>
                </a:extLst>
              </p:cNvPr>
              <p:cNvSpPr txBox="1">
                <a:spLocks/>
              </p:cNvSpPr>
              <p:nvPr/>
            </p:nvSpPr>
            <p:spPr bwMode="auto">
              <a:xfrm>
                <a:off x="3879446" y="6130549"/>
                <a:ext cx="611179"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老人</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7" name="Subtitle 2">
                <a:extLst>
                  <a:ext uri="{FF2B5EF4-FFF2-40B4-BE49-F238E27FC236}">
                    <a16:creationId xmlns="" xmlns:a16="http://schemas.microsoft.com/office/drawing/2014/main" id="{768474BC-73D1-41C6-9746-483CD5B4C2CF}"/>
                  </a:ext>
                </a:extLst>
              </p:cNvPr>
              <p:cNvSpPr txBox="1">
                <a:spLocks/>
              </p:cNvSpPr>
              <p:nvPr/>
            </p:nvSpPr>
            <p:spPr bwMode="auto">
              <a:xfrm>
                <a:off x="4607093" y="6130549"/>
                <a:ext cx="554057"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家政</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8" name="Subtitle 2">
                <a:extLst>
                  <a:ext uri="{FF2B5EF4-FFF2-40B4-BE49-F238E27FC236}">
                    <a16:creationId xmlns="" xmlns:a16="http://schemas.microsoft.com/office/drawing/2014/main" id="{5BEEE975-26DC-44D8-B66D-CC5009D9ED57}"/>
                  </a:ext>
                </a:extLst>
              </p:cNvPr>
              <p:cNvSpPr txBox="1">
                <a:spLocks/>
              </p:cNvSpPr>
              <p:nvPr/>
            </p:nvSpPr>
            <p:spPr bwMode="auto">
              <a:xfrm>
                <a:off x="5306707" y="6130549"/>
                <a:ext cx="562332"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设施</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9" name="Subtitle 2">
                <a:extLst>
                  <a:ext uri="{FF2B5EF4-FFF2-40B4-BE49-F238E27FC236}">
                    <a16:creationId xmlns="" xmlns:a16="http://schemas.microsoft.com/office/drawing/2014/main" id="{60E3CB67-3638-41BC-8C79-2901D06D3DEA}"/>
                  </a:ext>
                </a:extLst>
              </p:cNvPr>
              <p:cNvSpPr txBox="1">
                <a:spLocks/>
              </p:cNvSpPr>
              <p:nvPr/>
            </p:nvSpPr>
            <p:spPr bwMode="auto">
              <a:xfrm>
                <a:off x="5897478" y="6130549"/>
                <a:ext cx="845588"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医院</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0" name="Subtitle 2">
                <a:extLst>
                  <a:ext uri="{FF2B5EF4-FFF2-40B4-BE49-F238E27FC236}">
                    <a16:creationId xmlns="" xmlns:a16="http://schemas.microsoft.com/office/drawing/2014/main" id="{49F2EC24-9C10-4C9D-A752-E299508B4AAA}"/>
                  </a:ext>
                </a:extLst>
              </p:cNvPr>
              <p:cNvSpPr txBox="1">
                <a:spLocks/>
              </p:cNvSpPr>
              <p:nvPr/>
            </p:nvSpPr>
            <p:spPr bwMode="auto">
              <a:xfrm>
                <a:off x="6550400" y="6130549"/>
                <a:ext cx="1043026"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养老机构</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1" name="Subtitle 2">
                <a:extLst>
                  <a:ext uri="{FF2B5EF4-FFF2-40B4-BE49-F238E27FC236}">
                    <a16:creationId xmlns="" xmlns:a16="http://schemas.microsoft.com/office/drawing/2014/main" id="{EAE6638C-52F2-4E86-9B5A-8DD7B65C22E1}"/>
                  </a:ext>
                </a:extLst>
              </p:cNvPr>
              <p:cNvSpPr txBox="1">
                <a:spLocks/>
              </p:cNvSpPr>
              <p:nvPr/>
            </p:nvSpPr>
            <p:spPr bwMode="auto">
              <a:xfrm>
                <a:off x="7344421" y="6130549"/>
                <a:ext cx="919875"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医药</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2" name="Subtitle 2">
                <a:extLst>
                  <a:ext uri="{FF2B5EF4-FFF2-40B4-BE49-F238E27FC236}">
                    <a16:creationId xmlns="" xmlns:a16="http://schemas.microsoft.com/office/drawing/2014/main" id="{755AC2F9-FE88-4011-90D4-51AFD7BFFF55}"/>
                  </a:ext>
                </a:extLst>
              </p:cNvPr>
              <p:cNvSpPr txBox="1">
                <a:spLocks/>
              </p:cNvSpPr>
              <p:nvPr/>
            </p:nvSpPr>
            <p:spPr bwMode="auto">
              <a:xfrm>
                <a:off x="8050453" y="6130549"/>
                <a:ext cx="919875"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物流运输</a:t>
                </a:r>
              </a:p>
            </p:txBody>
          </p:sp>
          <p:pic>
            <p:nvPicPr>
              <p:cNvPr id="133" name="图片 132">
                <a:extLst>
                  <a:ext uri="{FF2B5EF4-FFF2-40B4-BE49-F238E27FC236}">
                    <a16:creationId xmlns="" xmlns:a16="http://schemas.microsoft.com/office/drawing/2014/main" id="{71D21FB4-08FF-426C-8734-F73499D5DEA0}"/>
                  </a:ext>
                </a:extLst>
              </p:cNvPr>
              <p:cNvPicPr>
                <a:picLocks noChangeAspect="1"/>
              </p:cNvPicPr>
              <p:nvPr/>
            </p:nvPicPr>
            <p:blipFill>
              <a:blip r:embed="rId18" cstate="print"/>
              <a:stretch>
                <a:fillRect/>
              </a:stretch>
            </p:blipFill>
            <p:spPr>
              <a:xfrm>
                <a:off x="8320508" y="5728016"/>
                <a:ext cx="400815" cy="400815"/>
              </a:xfrm>
              <a:prstGeom prst="rect">
                <a:avLst/>
              </a:prstGeom>
            </p:spPr>
          </p:pic>
          <p:pic>
            <p:nvPicPr>
              <p:cNvPr id="140" name="图片 139">
                <a:extLst>
                  <a:ext uri="{FF2B5EF4-FFF2-40B4-BE49-F238E27FC236}">
                    <a16:creationId xmlns="" xmlns:a16="http://schemas.microsoft.com/office/drawing/2014/main" id="{28884F71-B8BD-4498-8D92-5E314DF30599}"/>
                  </a:ext>
                </a:extLst>
              </p:cNvPr>
              <p:cNvPicPr>
                <a:picLocks noChangeAspect="1"/>
              </p:cNvPicPr>
              <p:nvPr/>
            </p:nvPicPr>
            <p:blipFill>
              <a:blip r:embed="rId19" cstate="print"/>
              <a:stretch>
                <a:fillRect/>
              </a:stretch>
            </p:blipFill>
            <p:spPr>
              <a:xfrm>
                <a:off x="5371561" y="5719520"/>
                <a:ext cx="435495" cy="435495"/>
              </a:xfrm>
              <a:prstGeom prst="rect">
                <a:avLst/>
              </a:prstGeom>
            </p:spPr>
          </p:pic>
        </p:grpSp>
      </p:grpSp>
      <p:sp>
        <p:nvSpPr>
          <p:cNvPr id="156" name="Subtitle 2">
            <a:extLst>
              <a:ext uri="{FF2B5EF4-FFF2-40B4-BE49-F238E27FC236}">
                <a16:creationId xmlns="" xmlns:a16="http://schemas.microsoft.com/office/drawing/2014/main" id="{742B614F-56AB-43E2-979F-D9027ECF35F0}"/>
              </a:ext>
            </a:extLst>
          </p:cNvPr>
          <p:cNvSpPr txBox="1">
            <a:spLocks/>
          </p:cNvSpPr>
          <p:nvPr/>
        </p:nvSpPr>
        <p:spPr bwMode="auto">
          <a:xfrm>
            <a:off x="3968813" y="1661371"/>
            <a:ext cx="718537"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健康服务</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57" name="Subtitle 2">
            <a:extLst>
              <a:ext uri="{FF2B5EF4-FFF2-40B4-BE49-F238E27FC236}">
                <a16:creationId xmlns="" xmlns:a16="http://schemas.microsoft.com/office/drawing/2014/main" id="{742B614F-56AB-43E2-979F-D9027ECF35F0}"/>
              </a:ext>
            </a:extLst>
          </p:cNvPr>
          <p:cNvSpPr txBox="1">
            <a:spLocks/>
          </p:cNvSpPr>
          <p:nvPr/>
        </p:nvSpPr>
        <p:spPr bwMode="auto">
          <a:xfrm>
            <a:off x="4689404" y="1665945"/>
            <a:ext cx="702997"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体检机构</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60" name="Subtitle 2">
            <a:extLst>
              <a:ext uri="{FF2B5EF4-FFF2-40B4-BE49-F238E27FC236}">
                <a16:creationId xmlns="" xmlns:a16="http://schemas.microsoft.com/office/drawing/2014/main" id="{742B614F-56AB-43E2-979F-D9027ECF35F0}"/>
              </a:ext>
            </a:extLst>
          </p:cNvPr>
          <p:cNvSpPr txBox="1">
            <a:spLocks/>
          </p:cNvSpPr>
          <p:nvPr/>
        </p:nvSpPr>
        <p:spPr bwMode="auto">
          <a:xfrm>
            <a:off x="5401470" y="1661371"/>
            <a:ext cx="727133"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社区医疗</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61" name="Subtitle 2">
            <a:extLst>
              <a:ext uri="{FF2B5EF4-FFF2-40B4-BE49-F238E27FC236}">
                <a16:creationId xmlns="" xmlns:a16="http://schemas.microsoft.com/office/drawing/2014/main" id="{742B614F-56AB-43E2-979F-D9027ECF35F0}"/>
              </a:ext>
            </a:extLst>
          </p:cNvPr>
          <p:cNvSpPr txBox="1">
            <a:spLocks/>
          </p:cNvSpPr>
          <p:nvPr/>
        </p:nvSpPr>
        <p:spPr bwMode="auto">
          <a:xfrm>
            <a:off x="6133555" y="1667081"/>
            <a:ext cx="718537" cy="281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养老机构</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62" name="Subtitle 2">
            <a:extLst>
              <a:ext uri="{FF2B5EF4-FFF2-40B4-BE49-F238E27FC236}">
                <a16:creationId xmlns="" xmlns:a16="http://schemas.microsoft.com/office/drawing/2014/main" id="{A5D033B1-99F9-40B3-A6FD-FD768B4A1F02}"/>
              </a:ext>
            </a:extLst>
          </p:cNvPr>
          <p:cNvSpPr txBox="1">
            <a:spLocks/>
          </p:cNvSpPr>
          <p:nvPr/>
        </p:nvSpPr>
        <p:spPr bwMode="auto">
          <a:xfrm>
            <a:off x="7987180" y="1665945"/>
            <a:ext cx="862298"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老人及子女</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pic>
        <p:nvPicPr>
          <p:cNvPr id="163" name="图片 162">
            <a:extLst>
              <a:ext uri="{FF2B5EF4-FFF2-40B4-BE49-F238E27FC236}">
                <a16:creationId xmlns="" xmlns:a16="http://schemas.microsoft.com/office/drawing/2014/main" id="{409D87D3-9EF2-4767-9081-55B2CD3C21D4}"/>
              </a:ext>
            </a:extLst>
          </p:cNvPr>
          <p:cNvPicPr>
            <a:picLocks noChangeAspect="1"/>
          </p:cNvPicPr>
          <p:nvPr/>
        </p:nvPicPr>
        <p:blipFill>
          <a:blip r:embed="rId2" cstate="print"/>
          <a:stretch>
            <a:fillRect/>
          </a:stretch>
        </p:blipFill>
        <p:spPr>
          <a:xfrm>
            <a:off x="8299015" y="1343651"/>
            <a:ext cx="313270" cy="215304"/>
          </a:xfrm>
          <a:prstGeom prst="rect">
            <a:avLst/>
          </a:prstGeom>
        </p:spPr>
      </p:pic>
      <p:pic>
        <p:nvPicPr>
          <p:cNvPr id="2" name="图片 1"/>
          <p:cNvPicPr>
            <a:picLocks noChangeAspect="1"/>
          </p:cNvPicPr>
          <p:nvPr/>
        </p:nvPicPr>
        <p:blipFill>
          <a:blip r:embed="rId20" cstate="print">
            <a:extLst>
              <a:ext uri="{BEBA8EAE-BF5A-486C-A8C5-ECC9F3942E4B}">
                <a14:imgProps xmlns:a14="http://schemas.microsoft.com/office/drawing/2010/main" xmlns="">
                  <a14:imgLayer r:embed="rId21">
                    <a14:imgEffect>
                      <a14:backgroundRemoval t="7923" b="91435" l="7551" r="90000">
                        <a14:foregroundMark x1="16327" y1="50964" x2="16327" y2="50964"/>
                        <a14:foregroundMark x1="46327" y1="90792" x2="46327" y2="90792"/>
                        <a14:foregroundMark x1="46531" y1="8565" x2="46531" y2="8565"/>
                        <a14:foregroundMark x1="47755" y1="91435" x2="47755" y2="91435"/>
                        <a14:foregroundMark x1="8163" y1="49465" x2="8163" y2="49465"/>
                        <a14:foregroundMark x1="7551" y1="49251" x2="7551" y2="49251"/>
                        <a14:foregroundMark x1="87347" y1="50964" x2="87347" y2="50964"/>
                      </a14:backgroundRemoval>
                    </a14:imgEffect>
                  </a14:imgLayer>
                </a14:imgProps>
              </a:ext>
              <a:ext uri="{28A0092B-C50C-407E-A947-70E740481C1C}">
                <a14:useLocalDpi xmlns:a14="http://schemas.microsoft.com/office/drawing/2010/main" xmlns="" val="0"/>
              </a:ext>
            </a:extLst>
          </a:blip>
          <a:stretch>
            <a:fillRect/>
          </a:stretch>
        </p:blipFill>
        <p:spPr>
          <a:xfrm>
            <a:off x="10140498" y="3935824"/>
            <a:ext cx="599496" cy="571356"/>
          </a:xfrm>
          <a:prstGeom prst="rect">
            <a:avLst/>
          </a:prstGeom>
        </p:spPr>
      </p:pic>
      <p:pic>
        <p:nvPicPr>
          <p:cNvPr id="164" name="图片 163"/>
          <p:cNvPicPr>
            <a:picLocks noChangeAspect="1"/>
          </p:cNvPicPr>
          <p:nvPr/>
        </p:nvPicPr>
        <p:blipFill>
          <a:blip r:embed="rId22" cstate="print"/>
          <a:stretch>
            <a:fillRect/>
          </a:stretch>
        </p:blipFill>
        <p:spPr>
          <a:xfrm>
            <a:off x="4851998" y="1301822"/>
            <a:ext cx="408791" cy="410400"/>
          </a:xfrm>
          <a:prstGeom prst="rect">
            <a:avLst/>
          </a:prstGeom>
        </p:spPr>
      </p:pic>
      <p:pic>
        <p:nvPicPr>
          <p:cNvPr id="8" name="图片 7"/>
          <p:cNvPicPr>
            <a:picLocks noChangeAspect="1"/>
          </p:cNvPicPr>
          <p:nvPr/>
        </p:nvPicPr>
        <p:blipFill>
          <a:blip r:embed="rId23" cstate="print"/>
          <a:stretch>
            <a:fillRect/>
          </a:stretch>
        </p:blipFill>
        <p:spPr>
          <a:xfrm>
            <a:off x="7044067" y="1307510"/>
            <a:ext cx="421800" cy="410400"/>
          </a:xfrm>
          <a:prstGeom prst="rect">
            <a:avLst/>
          </a:prstGeom>
        </p:spPr>
      </p:pic>
      <p:pic>
        <p:nvPicPr>
          <p:cNvPr id="165" name="图片 164"/>
          <p:cNvPicPr>
            <a:picLocks noChangeAspect="1"/>
          </p:cNvPicPr>
          <p:nvPr/>
        </p:nvPicPr>
        <p:blipFill>
          <a:blip r:embed="rId24" cstate="print"/>
          <a:stretch>
            <a:fillRect/>
          </a:stretch>
        </p:blipFill>
        <p:spPr>
          <a:xfrm>
            <a:off x="5572941" y="1301822"/>
            <a:ext cx="410400" cy="410400"/>
          </a:xfrm>
          <a:prstGeom prst="rect">
            <a:avLst/>
          </a:prstGeom>
        </p:spPr>
      </p:pic>
      <p:pic>
        <p:nvPicPr>
          <p:cNvPr id="10" name="图片 9"/>
          <p:cNvPicPr>
            <a:picLocks noChangeAspect="1"/>
          </p:cNvPicPr>
          <p:nvPr/>
        </p:nvPicPr>
        <p:blipFill>
          <a:blip r:embed="rId25" cstate="print"/>
          <a:stretch>
            <a:fillRect/>
          </a:stretch>
        </p:blipFill>
        <p:spPr>
          <a:xfrm>
            <a:off x="3506457" y="1293594"/>
            <a:ext cx="409269" cy="412015"/>
          </a:xfrm>
          <a:prstGeom prst="rect">
            <a:avLst/>
          </a:prstGeom>
        </p:spPr>
      </p:pic>
      <p:pic>
        <p:nvPicPr>
          <p:cNvPr id="11" name="图片 10"/>
          <p:cNvPicPr>
            <a:picLocks noChangeAspect="1"/>
          </p:cNvPicPr>
          <p:nvPr/>
        </p:nvPicPr>
        <p:blipFill>
          <a:blip r:embed="rId26" cstate="print"/>
          <a:stretch>
            <a:fillRect/>
          </a:stretch>
        </p:blipFill>
        <p:spPr>
          <a:xfrm>
            <a:off x="4120699" y="1293594"/>
            <a:ext cx="410400" cy="413631"/>
          </a:xfrm>
          <a:prstGeom prst="rect">
            <a:avLst/>
          </a:prstGeom>
        </p:spPr>
      </p:pic>
      <p:pic>
        <p:nvPicPr>
          <p:cNvPr id="12" name="图片 11"/>
          <p:cNvPicPr>
            <a:picLocks noChangeAspect="1"/>
          </p:cNvPicPr>
          <p:nvPr/>
        </p:nvPicPr>
        <p:blipFill>
          <a:blip r:embed="rId27" cstate="print"/>
          <a:stretch>
            <a:fillRect/>
          </a:stretch>
        </p:blipFill>
        <p:spPr>
          <a:xfrm>
            <a:off x="6271451" y="1312437"/>
            <a:ext cx="410400" cy="410400"/>
          </a:xfrm>
          <a:prstGeom prst="rect">
            <a:avLst/>
          </a:prstGeom>
        </p:spPr>
      </p:pic>
      <p:pic>
        <p:nvPicPr>
          <p:cNvPr id="166" name="图片 165"/>
          <p:cNvPicPr>
            <a:picLocks noChangeAspect="1"/>
          </p:cNvPicPr>
          <p:nvPr/>
        </p:nvPicPr>
        <p:blipFill>
          <a:blip r:embed="rId28" cstate="print"/>
          <a:stretch>
            <a:fillRect/>
          </a:stretch>
        </p:blipFill>
        <p:spPr>
          <a:xfrm>
            <a:off x="6033550" y="2725890"/>
            <a:ext cx="177527" cy="177527"/>
          </a:xfrm>
          <a:prstGeom prst="rect">
            <a:avLst/>
          </a:prstGeom>
        </p:spPr>
      </p:pic>
      <p:sp>
        <p:nvSpPr>
          <p:cNvPr id="13" name="前凸弯带形 12"/>
          <p:cNvSpPr/>
          <p:nvPr/>
        </p:nvSpPr>
        <p:spPr>
          <a:xfrm>
            <a:off x="3957810" y="2744562"/>
            <a:ext cx="276011" cy="140181"/>
          </a:xfrm>
          <a:prstGeom prst="ellipseRibbon">
            <a:avLst/>
          </a:prstGeom>
          <a:solidFill>
            <a:srgbClr val="4555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心形 13"/>
          <p:cNvSpPr/>
          <p:nvPr/>
        </p:nvSpPr>
        <p:spPr>
          <a:xfrm>
            <a:off x="4982489" y="2734268"/>
            <a:ext cx="252181" cy="173035"/>
          </a:xfrm>
          <a:prstGeom prst="heart">
            <a:avLst/>
          </a:prstGeom>
          <a:solidFill>
            <a:srgbClr val="4555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7" name="图片 166">
            <a:extLst>
              <a:ext uri="{FF2B5EF4-FFF2-40B4-BE49-F238E27FC236}">
                <a16:creationId xmlns="" xmlns:a16="http://schemas.microsoft.com/office/drawing/2014/main" id="{744F6948-912E-4B5D-BB18-6AAE5E6D6026}"/>
              </a:ext>
            </a:extLst>
          </p:cNvPr>
          <p:cNvPicPr>
            <a:picLocks noChangeAspect="1"/>
          </p:cNvPicPr>
          <p:nvPr/>
        </p:nvPicPr>
        <p:blipFill>
          <a:blip r:embed="rId29"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pic>
        <p:nvPicPr>
          <p:cNvPr id="3" name="图片 2"/>
          <p:cNvPicPr>
            <a:picLocks noChangeAspect="1"/>
          </p:cNvPicPr>
          <p:nvPr/>
        </p:nvPicPr>
        <p:blipFill>
          <a:blip r:embed="rId30" cstate="print"/>
          <a:stretch>
            <a:fillRect/>
          </a:stretch>
        </p:blipFill>
        <p:spPr>
          <a:xfrm>
            <a:off x="3438072" y="5637423"/>
            <a:ext cx="419768" cy="419768"/>
          </a:xfrm>
          <a:prstGeom prst="rect">
            <a:avLst/>
          </a:prstGeom>
        </p:spPr>
      </p:pic>
      <p:pic>
        <p:nvPicPr>
          <p:cNvPr id="4" name="图片 3"/>
          <p:cNvPicPr>
            <a:picLocks noChangeAspect="1"/>
          </p:cNvPicPr>
          <p:nvPr/>
        </p:nvPicPr>
        <p:blipFill>
          <a:blip r:embed="rId31" cstate="print"/>
          <a:stretch>
            <a:fillRect/>
          </a:stretch>
        </p:blipFill>
        <p:spPr>
          <a:xfrm>
            <a:off x="4080181" y="5692184"/>
            <a:ext cx="491435" cy="350554"/>
          </a:xfrm>
          <a:prstGeom prst="rect">
            <a:avLst/>
          </a:prstGeom>
        </p:spPr>
      </p:pic>
      <p:pic>
        <p:nvPicPr>
          <p:cNvPr id="5" name="图片 4"/>
          <p:cNvPicPr>
            <a:picLocks noChangeAspect="1"/>
          </p:cNvPicPr>
          <p:nvPr/>
        </p:nvPicPr>
        <p:blipFill>
          <a:blip r:embed="rId32" cstate="print"/>
          <a:stretch>
            <a:fillRect/>
          </a:stretch>
        </p:blipFill>
        <p:spPr>
          <a:xfrm>
            <a:off x="4802925" y="5672638"/>
            <a:ext cx="370548" cy="372728"/>
          </a:xfrm>
          <a:prstGeom prst="rect">
            <a:avLst/>
          </a:prstGeom>
        </p:spPr>
      </p:pic>
      <p:pic>
        <p:nvPicPr>
          <p:cNvPr id="168" name="图片 167"/>
          <p:cNvPicPr>
            <a:picLocks noChangeAspect="1"/>
          </p:cNvPicPr>
          <p:nvPr/>
        </p:nvPicPr>
        <p:blipFill>
          <a:blip r:embed="rId25" cstate="print"/>
          <a:stretch>
            <a:fillRect/>
          </a:stretch>
        </p:blipFill>
        <p:spPr>
          <a:xfrm>
            <a:off x="6148493" y="5621488"/>
            <a:ext cx="409269" cy="412015"/>
          </a:xfrm>
          <a:prstGeom prst="rect">
            <a:avLst/>
          </a:prstGeom>
        </p:spPr>
      </p:pic>
      <p:pic>
        <p:nvPicPr>
          <p:cNvPr id="169" name="图片 168"/>
          <p:cNvPicPr>
            <a:picLocks noChangeAspect="1"/>
          </p:cNvPicPr>
          <p:nvPr/>
        </p:nvPicPr>
        <p:blipFill>
          <a:blip r:embed="rId27" cstate="print"/>
          <a:stretch>
            <a:fillRect/>
          </a:stretch>
        </p:blipFill>
        <p:spPr>
          <a:xfrm>
            <a:off x="6848276" y="5637423"/>
            <a:ext cx="410400" cy="410400"/>
          </a:xfrm>
          <a:prstGeom prst="rect">
            <a:avLst/>
          </a:prstGeom>
        </p:spPr>
      </p:pic>
      <p:pic>
        <p:nvPicPr>
          <p:cNvPr id="6" name="图片 5"/>
          <p:cNvPicPr>
            <a:picLocks noChangeAspect="1"/>
          </p:cNvPicPr>
          <p:nvPr/>
        </p:nvPicPr>
        <p:blipFill>
          <a:blip r:embed="rId33" cstate="print"/>
          <a:stretch>
            <a:fillRect/>
          </a:stretch>
        </p:blipFill>
        <p:spPr>
          <a:xfrm>
            <a:off x="7512584" y="5621488"/>
            <a:ext cx="410400" cy="410400"/>
          </a:xfrm>
          <a:prstGeom prst="rect">
            <a:avLst/>
          </a:prstGeom>
        </p:spPr>
      </p:pic>
    </p:spTree>
    <p:extLst>
      <p:ext uri="{BB962C8B-B14F-4D97-AF65-F5344CB8AC3E}">
        <p14:creationId xmlns:p14="http://schemas.microsoft.com/office/powerpoint/2010/main" xmlns="" val="2967006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smtClean="0">
                <a:solidFill>
                  <a:schemeClr val="bg1"/>
                </a:solidFill>
                <a:latin typeface="微软雅黑" pitchFamily="34" charset="-122"/>
                <a:ea typeface="微软雅黑" pitchFamily="34" charset="-122"/>
              </a:rPr>
              <a:t>基于“六域模型”的</a:t>
            </a:r>
            <a:r>
              <a:rPr lang="zh-CN" altLang="en-US" sz="2400" b="1" dirty="0" smtClean="0">
                <a:solidFill>
                  <a:schemeClr val="bg1"/>
                </a:solidFill>
                <a:latin typeface="微软雅黑" pitchFamily="34" charset="-122"/>
                <a:ea typeface="微软雅黑" pitchFamily="34" charset="-122"/>
              </a:rPr>
              <a:t>纺织物联网</a:t>
            </a:r>
            <a:r>
              <a:rPr lang="zh-CN" altLang="en-US" sz="2000" dirty="0" smtClean="0">
                <a:solidFill>
                  <a:schemeClr val="bg1"/>
                </a:solidFill>
                <a:latin typeface="微软雅黑" pitchFamily="34" charset="-122"/>
                <a:ea typeface="微软雅黑" pitchFamily="34" charset="-122"/>
              </a:rPr>
              <a:t>参考体系结构</a:t>
            </a:r>
            <a:endParaRPr lang="zh-CN" altLang="en-US" sz="2000" dirty="0">
              <a:solidFill>
                <a:schemeClr val="bg1"/>
              </a:solidFill>
              <a:latin typeface="微软雅黑" pitchFamily="34" charset="-122"/>
              <a:ea typeface="微软雅黑" pitchFamily="34" charset="-122"/>
            </a:endParaRPr>
          </a:p>
        </p:txBody>
      </p:sp>
      <p:grpSp>
        <p:nvGrpSpPr>
          <p:cNvPr id="34" name="组合 33">
            <a:extLst>
              <a:ext uri="{FF2B5EF4-FFF2-40B4-BE49-F238E27FC236}">
                <a16:creationId xmlns="" xmlns:a16="http://schemas.microsoft.com/office/drawing/2014/main" id="{A93106B4-91F0-41FF-BD02-4E984CE3FA51}"/>
              </a:ext>
            </a:extLst>
          </p:cNvPr>
          <p:cNvGrpSpPr/>
          <p:nvPr/>
        </p:nvGrpSpPr>
        <p:grpSpPr>
          <a:xfrm>
            <a:off x="1223063" y="1003721"/>
            <a:ext cx="9745874" cy="5540176"/>
            <a:chOff x="879801" y="782240"/>
            <a:chExt cx="10363060" cy="5891024"/>
          </a:xfrm>
        </p:grpSpPr>
        <p:sp>
          <p:nvSpPr>
            <p:cNvPr id="35" name="矩形 34">
              <a:extLst>
                <a:ext uri="{FF2B5EF4-FFF2-40B4-BE49-F238E27FC236}">
                  <a16:creationId xmlns="" xmlns:a16="http://schemas.microsoft.com/office/drawing/2014/main" id="{FDEF99F2-250E-4536-A058-A8BB4CB276AE}"/>
                </a:ext>
              </a:extLst>
            </p:cNvPr>
            <p:cNvSpPr/>
            <p:nvPr/>
          </p:nvSpPr>
          <p:spPr>
            <a:xfrm>
              <a:off x="3130737" y="787104"/>
              <a:ext cx="5930527" cy="1046280"/>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 xmlns:a16="http://schemas.microsoft.com/office/drawing/2014/main" id="{409D87D3-9EF2-4767-9081-55B2CD3C21D4}"/>
                </a:ext>
              </a:extLst>
            </p:cNvPr>
            <p:cNvPicPr>
              <a:picLocks noChangeAspect="1"/>
            </p:cNvPicPr>
            <p:nvPr/>
          </p:nvPicPr>
          <p:blipFill>
            <a:blip r:embed="rId2" cstate="print"/>
            <a:stretch>
              <a:fillRect/>
            </a:stretch>
          </p:blipFill>
          <p:spPr>
            <a:xfrm>
              <a:off x="7717340" y="1218977"/>
              <a:ext cx="392973" cy="270082"/>
            </a:xfrm>
            <a:prstGeom prst="rect">
              <a:avLst/>
            </a:prstGeom>
          </p:spPr>
        </p:pic>
        <p:sp>
          <p:nvSpPr>
            <p:cNvPr id="50" name="Subtitle 2">
              <a:extLst>
                <a:ext uri="{FF2B5EF4-FFF2-40B4-BE49-F238E27FC236}">
                  <a16:creationId xmlns="" xmlns:a16="http://schemas.microsoft.com/office/drawing/2014/main" id="{DDC66DEC-73EB-48D6-B4C6-45E5D54AFBB4}"/>
                </a:ext>
              </a:extLst>
            </p:cNvPr>
            <p:cNvSpPr txBox="1">
              <a:spLocks/>
            </p:cNvSpPr>
            <p:nvPr/>
          </p:nvSpPr>
          <p:spPr bwMode="auto">
            <a:xfrm>
              <a:off x="6865305" y="1479409"/>
              <a:ext cx="753615"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企业主</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1" name="Subtitle 2">
              <a:extLst>
                <a:ext uri="{FF2B5EF4-FFF2-40B4-BE49-F238E27FC236}">
                  <a16:creationId xmlns="" xmlns:a16="http://schemas.microsoft.com/office/drawing/2014/main" id="{A5D033B1-99F9-40B3-A6FD-FD768B4A1F02}"/>
                </a:ext>
              </a:extLst>
            </p:cNvPr>
            <p:cNvSpPr txBox="1">
              <a:spLocks/>
            </p:cNvSpPr>
            <p:nvPr/>
          </p:nvSpPr>
          <p:spPr bwMode="auto">
            <a:xfrm>
              <a:off x="7509224" y="1491559"/>
              <a:ext cx="717572"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设计师</a:t>
              </a:r>
            </a:p>
          </p:txBody>
        </p:sp>
        <p:sp>
          <p:nvSpPr>
            <p:cNvPr id="52" name="Subtitle 2">
              <a:extLst>
                <a:ext uri="{FF2B5EF4-FFF2-40B4-BE49-F238E27FC236}">
                  <a16:creationId xmlns="" xmlns:a16="http://schemas.microsoft.com/office/drawing/2014/main" id="{A94B80E1-3AEB-443F-A3A2-03AA032137B8}"/>
                </a:ext>
              </a:extLst>
            </p:cNvPr>
            <p:cNvSpPr txBox="1">
              <a:spLocks/>
            </p:cNvSpPr>
            <p:nvPr/>
          </p:nvSpPr>
          <p:spPr bwMode="auto">
            <a:xfrm>
              <a:off x="8229606" y="1474161"/>
              <a:ext cx="808038"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3" name="Subtitle 2">
              <a:extLst>
                <a:ext uri="{FF2B5EF4-FFF2-40B4-BE49-F238E27FC236}">
                  <a16:creationId xmlns="" xmlns:a16="http://schemas.microsoft.com/office/drawing/2014/main" id="{742B614F-56AB-43E2-979F-D9027ECF35F0}"/>
                </a:ext>
              </a:extLst>
            </p:cNvPr>
            <p:cNvSpPr txBox="1">
              <a:spLocks/>
            </p:cNvSpPr>
            <p:nvPr/>
          </p:nvSpPr>
          <p:spPr bwMode="auto">
            <a:xfrm>
              <a:off x="3262896" y="1481538"/>
              <a:ext cx="536537"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政府</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4" name="文本框 53">
              <a:extLst>
                <a:ext uri="{FF2B5EF4-FFF2-40B4-BE49-F238E27FC236}">
                  <a16:creationId xmlns="" xmlns:a16="http://schemas.microsoft.com/office/drawing/2014/main" id="{18DC93B8-C8AF-4DCC-AF06-FE1D0A789816}"/>
                </a:ext>
              </a:extLst>
            </p:cNvPr>
            <p:cNvSpPr txBox="1"/>
            <p:nvPr/>
          </p:nvSpPr>
          <p:spPr>
            <a:xfrm>
              <a:off x="3661852" y="816055"/>
              <a:ext cx="2685143" cy="294541"/>
            </a:xfrm>
            <a:prstGeom prst="rect">
              <a:avLst/>
            </a:prstGeom>
            <a:noFill/>
          </p:spPr>
          <p:txBody>
            <a:bodyPr wrap="square" rtlCol="0">
              <a:spAutoFit/>
            </a:bodyPr>
            <a:lstStyle/>
            <a:p>
              <a:pPr algn="ctr"/>
              <a:r>
                <a:rPr lang="zh-CN" altLang="en-US" sz="1200" dirty="0">
                  <a:solidFill>
                    <a:srgbClr val="43536A"/>
                  </a:solidFill>
                  <a:latin typeface="微软雅黑" panose="020B0503020204020204" pitchFamily="34" charset="-122"/>
                  <a:ea typeface="微软雅黑" panose="020B0503020204020204" pitchFamily="34" charset="-122"/>
                </a:rPr>
                <a:t>用户端</a:t>
              </a:r>
            </a:p>
          </p:txBody>
        </p:sp>
        <p:cxnSp>
          <p:nvCxnSpPr>
            <p:cNvPr id="55" name="直接连接符 54">
              <a:extLst>
                <a:ext uri="{FF2B5EF4-FFF2-40B4-BE49-F238E27FC236}">
                  <a16:creationId xmlns="" xmlns:a16="http://schemas.microsoft.com/office/drawing/2014/main" id="{28E011DC-A457-41B2-B3E0-35847C8C23C9}"/>
                </a:ext>
              </a:extLst>
            </p:cNvPr>
            <p:cNvCxnSpPr>
              <a:cxnSpLocks/>
            </p:cNvCxnSpPr>
            <p:nvPr/>
          </p:nvCxnSpPr>
          <p:spPr>
            <a:xfrm>
              <a:off x="3399060" y="1054507"/>
              <a:ext cx="3210729"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324F177F-6026-4917-8609-5B8676F2318E}"/>
                </a:ext>
              </a:extLst>
            </p:cNvPr>
            <p:cNvCxnSpPr/>
            <p:nvPr/>
          </p:nvCxnSpPr>
          <p:spPr>
            <a:xfrm>
              <a:off x="4690099"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 xmlns:a16="http://schemas.microsoft.com/office/drawing/2014/main" id="{942AF279-B39A-4125-BD34-B4EEAFA10414}"/>
                </a:ext>
              </a:extLst>
            </p:cNvPr>
            <p:cNvCxnSpPr>
              <a:cxnSpLocks/>
              <a:stCxn id="54" idx="2"/>
              <a:endCxn id="54" idx="2"/>
            </p:cNvCxnSpPr>
            <p:nvPr/>
          </p:nvCxnSpPr>
          <p:spPr>
            <a:xfrm>
              <a:off x="5004423" y="111059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0BF7DDC4-4370-4898-809B-BC9FF869BA38}"/>
                </a:ext>
              </a:extLst>
            </p:cNvPr>
            <p:cNvSpPr txBox="1"/>
            <p:nvPr/>
          </p:nvSpPr>
          <p:spPr>
            <a:xfrm>
              <a:off x="7008744" y="836668"/>
              <a:ext cx="2019882" cy="294541"/>
            </a:xfrm>
            <a:prstGeom prst="rect">
              <a:avLst/>
            </a:prstGeom>
            <a:noFill/>
          </p:spPr>
          <p:txBody>
            <a:bodyPr wrap="square" rtlCol="0">
              <a:spAutoFit/>
            </a:bodyPr>
            <a:lstStyle/>
            <a:p>
              <a:pPr algn="ctr"/>
              <a:r>
                <a:rPr lang="en-US" altLang="zh-CN" sz="1200" dirty="0">
                  <a:solidFill>
                    <a:srgbClr val="43536A"/>
                  </a:solidFill>
                  <a:latin typeface="微软雅黑" panose="020B0503020204020204" pitchFamily="34" charset="-122"/>
                  <a:ea typeface="微软雅黑" panose="020B0503020204020204" pitchFamily="34" charset="-122"/>
                </a:rPr>
                <a:t>APP</a:t>
              </a:r>
              <a:endParaRPr lang="zh-CN" altLang="en-US" sz="1200" dirty="0">
                <a:solidFill>
                  <a:srgbClr val="43536A"/>
                </a:solidFill>
                <a:latin typeface="微软雅黑" panose="020B0503020204020204" pitchFamily="34" charset="-122"/>
                <a:ea typeface="微软雅黑" panose="020B0503020204020204" pitchFamily="34" charset="-122"/>
              </a:endParaRPr>
            </a:p>
          </p:txBody>
        </p:sp>
        <p:cxnSp>
          <p:nvCxnSpPr>
            <p:cNvPr id="59" name="直接连接符 58">
              <a:extLst>
                <a:ext uri="{FF2B5EF4-FFF2-40B4-BE49-F238E27FC236}">
                  <a16:creationId xmlns="" xmlns:a16="http://schemas.microsoft.com/office/drawing/2014/main" id="{D477F51F-6163-4E9A-89AE-7DD1781B0F38}"/>
                </a:ext>
              </a:extLst>
            </p:cNvPr>
            <p:cNvCxnSpPr>
              <a:cxnSpLocks/>
            </p:cNvCxnSpPr>
            <p:nvPr/>
          </p:nvCxnSpPr>
          <p:spPr>
            <a:xfrm>
              <a:off x="7190566" y="1054507"/>
              <a:ext cx="1690760"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A65627DB-FA52-4231-987F-3E545B29FF2D}"/>
                </a:ext>
              </a:extLst>
            </p:cNvPr>
            <p:cNvCxnSpPr>
              <a:cxnSpLocks/>
            </p:cNvCxnSpPr>
            <p:nvPr/>
          </p:nvCxnSpPr>
          <p:spPr>
            <a:xfrm>
              <a:off x="7721621"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289850F9-FE31-4242-9812-790D39D715D5}"/>
                </a:ext>
              </a:extLst>
            </p:cNvPr>
            <p:cNvCxnSpPr>
              <a:cxnSpLocks/>
              <a:stCxn id="58" idx="2"/>
              <a:endCxn id="58" idx="2"/>
            </p:cNvCxnSpPr>
            <p:nvPr/>
          </p:nvCxnSpPr>
          <p:spPr>
            <a:xfrm>
              <a:off x="8018686" y="113120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 xmlns:a16="http://schemas.microsoft.com/office/drawing/2014/main" id="{27A87EB5-C55A-43AF-9358-CEB6761903B4}"/>
                </a:ext>
              </a:extLst>
            </p:cNvPr>
            <p:cNvSpPr/>
            <p:nvPr/>
          </p:nvSpPr>
          <p:spPr>
            <a:xfrm>
              <a:off x="2990668" y="782240"/>
              <a:ext cx="272229" cy="105114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 xmlns:a16="http://schemas.microsoft.com/office/drawing/2014/main" id="{55B2D787-3661-4818-A809-68508E0785F1}"/>
                </a:ext>
              </a:extLst>
            </p:cNvPr>
            <p:cNvSpPr txBox="1"/>
            <p:nvPr/>
          </p:nvSpPr>
          <p:spPr>
            <a:xfrm>
              <a:off x="2939328" y="901080"/>
              <a:ext cx="392721" cy="994083"/>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用  户  域</a:t>
              </a:r>
            </a:p>
          </p:txBody>
        </p:sp>
        <p:sp>
          <p:nvSpPr>
            <p:cNvPr id="64" name="矩形 63">
              <a:extLst>
                <a:ext uri="{FF2B5EF4-FFF2-40B4-BE49-F238E27FC236}">
                  <a16:creationId xmlns="" xmlns:a16="http://schemas.microsoft.com/office/drawing/2014/main" id="{FCB924BC-1EEE-4B13-B7F8-BC66C0A11C40}"/>
                </a:ext>
              </a:extLst>
            </p:cNvPr>
            <p:cNvSpPr/>
            <p:nvPr/>
          </p:nvSpPr>
          <p:spPr>
            <a:xfrm>
              <a:off x="3130737" y="2383050"/>
              <a:ext cx="5930527" cy="1068455"/>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 xmlns:a16="http://schemas.microsoft.com/office/drawing/2014/main" id="{35DA10FF-FF53-4766-9433-8305A82FC238}"/>
                </a:ext>
              </a:extLst>
            </p:cNvPr>
            <p:cNvSpPr/>
            <p:nvPr/>
          </p:nvSpPr>
          <p:spPr>
            <a:xfrm>
              <a:off x="8925494" y="2381503"/>
              <a:ext cx="272229" cy="107000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文本框 65">
              <a:extLst>
                <a:ext uri="{FF2B5EF4-FFF2-40B4-BE49-F238E27FC236}">
                  <a16:creationId xmlns="" xmlns:a16="http://schemas.microsoft.com/office/drawing/2014/main" id="{C0FB2EF5-2ED7-4D8E-B1E5-84A3B4637594}"/>
                </a:ext>
              </a:extLst>
            </p:cNvPr>
            <p:cNvSpPr txBox="1"/>
            <p:nvPr/>
          </p:nvSpPr>
          <p:spPr>
            <a:xfrm>
              <a:off x="8890025" y="2439807"/>
              <a:ext cx="392721" cy="1054340"/>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服务提供域</a:t>
              </a:r>
            </a:p>
          </p:txBody>
        </p:sp>
        <p:grpSp>
          <p:nvGrpSpPr>
            <p:cNvPr id="67" name="组合 66">
              <a:extLst>
                <a:ext uri="{FF2B5EF4-FFF2-40B4-BE49-F238E27FC236}">
                  <a16:creationId xmlns="" xmlns:a16="http://schemas.microsoft.com/office/drawing/2014/main" id="{AB053FB6-A5C2-4741-B2B5-3393D806893C}"/>
                </a:ext>
              </a:extLst>
            </p:cNvPr>
            <p:cNvGrpSpPr/>
            <p:nvPr/>
          </p:nvGrpSpPr>
          <p:grpSpPr>
            <a:xfrm>
              <a:off x="3622810" y="2434147"/>
              <a:ext cx="4915049" cy="628972"/>
              <a:chOff x="3820652" y="2031297"/>
              <a:chExt cx="5361057" cy="686047"/>
            </a:xfrm>
          </p:grpSpPr>
          <p:pic>
            <p:nvPicPr>
              <p:cNvPr id="183" name="图片 182">
                <a:extLst>
                  <a:ext uri="{FF2B5EF4-FFF2-40B4-BE49-F238E27FC236}">
                    <a16:creationId xmlns="" xmlns:a16="http://schemas.microsoft.com/office/drawing/2014/main" id="{578BA908-BED1-47AE-8778-71C95D994725}"/>
                  </a:ext>
                </a:extLst>
              </p:cNvPr>
              <p:cNvPicPr>
                <a:picLocks noChangeAspect="1"/>
              </p:cNvPicPr>
              <p:nvPr/>
            </p:nvPicPr>
            <p:blipFill>
              <a:blip r:embed="rId3" cstate="print"/>
              <a:stretch>
                <a:fillRect/>
              </a:stretch>
            </p:blipFill>
            <p:spPr>
              <a:xfrm>
                <a:off x="4989404" y="2031297"/>
                <a:ext cx="686047" cy="686047"/>
              </a:xfrm>
              <a:prstGeom prst="rect">
                <a:avLst/>
              </a:prstGeom>
            </p:spPr>
          </p:pic>
          <p:pic>
            <p:nvPicPr>
              <p:cNvPr id="184" name="图片 183">
                <a:extLst>
                  <a:ext uri="{FF2B5EF4-FFF2-40B4-BE49-F238E27FC236}">
                    <a16:creationId xmlns="" xmlns:a16="http://schemas.microsoft.com/office/drawing/2014/main" id="{66EEB8CA-2657-42B8-A8B0-F589AB5BD191}"/>
                  </a:ext>
                </a:extLst>
              </p:cNvPr>
              <p:cNvPicPr>
                <a:picLocks noChangeAspect="1"/>
              </p:cNvPicPr>
              <p:nvPr/>
            </p:nvPicPr>
            <p:blipFill>
              <a:blip r:embed="rId3" cstate="print"/>
              <a:stretch>
                <a:fillRect/>
              </a:stretch>
            </p:blipFill>
            <p:spPr>
              <a:xfrm>
                <a:off x="3820652" y="2031297"/>
                <a:ext cx="686047" cy="686047"/>
              </a:xfrm>
              <a:prstGeom prst="rect">
                <a:avLst/>
              </a:prstGeom>
            </p:spPr>
          </p:pic>
          <p:pic>
            <p:nvPicPr>
              <p:cNvPr id="185" name="图片 184">
                <a:extLst>
                  <a:ext uri="{FF2B5EF4-FFF2-40B4-BE49-F238E27FC236}">
                    <a16:creationId xmlns="" xmlns:a16="http://schemas.microsoft.com/office/drawing/2014/main" id="{6961E670-5CB6-40E2-ADE3-38DC58C42E61}"/>
                  </a:ext>
                </a:extLst>
              </p:cNvPr>
              <p:cNvPicPr>
                <a:picLocks noChangeAspect="1"/>
              </p:cNvPicPr>
              <p:nvPr/>
            </p:nvPicPr>
            <p:blipFill>
              <a:blip r:embed="rId3" cstate="print"/>
              <a:stretch>
                <a:fillRect/>
              </a:stretch>
            </p:blipFill>
            <p:spPr>
              <a:xfrm>
                <a:off x="6158156" y="2031297"/>
                <a:ext cx="686047" cy="686047"/>
              </a:xfrm>
              <a:prstGeom prst="rect">
                <a:avLst/>
              </a:prstGeom>
            </p:spPr>
          </p:pic>
          <p:pic>
            <p:nvPicPr>
              <p:cNvPr id="186" name="图片 185">
                <a:extLst>
                  <a:ext uri="{FF2B5EF4-FFF2-40B4-BE49-F238E27FC236}">
                    <a16:creationId xmlns="" xmlns:a16="http://schemas.microsoft.com/office/drawing/2014/main" id="{809692A1-027C-4D17-BE94-D17A3DB89809}"/>
                  </a:ext>
                </a:extLst>
              </p:cNvPr>
              <p:cNvPicPr>
                <a:picLocks noChangeAspect="1"/>
              </p:cNvPicPr>
              <p:nvPr/>
            </p:nvPicPr>
            <p:blipFill>
              <a:blip r:embed="rId3" cstate="print"/>
              <a:stretch>
                <a:fillRect/>
              </a:stretch>
            </p:blipFill>
            <p:spPr>
              <a:xfrm>
                <a:off x="7326909" y="2031297"/>
                <a:ext cx="686047" cy="686047"/>
              </a:xfrm>
              <a:prstGeom prst="rect">
                <a:avLst/>
              </a:prstGeom>
            </p:spPr>
          </p:pic>
          <p:pic>
            <p:nvPicPr>
              <p:cNvPr id="187" name="图片 186">
                <a:extLst>
                  <a:ext uri="{FF2B5EF4-FFF2-40B4-BE49-F238E27FC236}">
                    <a16:creationId xmlns="" xmlns:a16="http://schemas.microsoft.com/office/drawing/2014/main" id="{EEF0B381-8606-4CDC-965F-C75B614D0CBF}"/>
                  </a:ext>
                </a:extLst>
              </p:cNvPr>
              <p:cNvPicPr>
                <a:picLocks noChangeAspect="1"/>
              </p:cNvPicPr>
              <p:nvPr/>
            </p:nvPicPr>
            <p:blipFill>
              <a:blip r:embed="rId3" cstate="print"/>
              <a:stretch>
                <a:fillRect/>
              </a:stretch>
            </p:blipFill>
            <p:spPr>
              <a:xfrm>
                <a:off x="8495662" y="2031297"/>
                <a:ext cx="686047" cy="686047"/>
              </a:xfrm>
              <a:prstGeom prst="rect">
                <a:avLst/>
              </a:prstGeom>
            </p:spPr>
          </p:pic>
        </p:grpSp>
        <p:sp>
          <p:nvSpPr>
            <p:cNvPr id="68" name="Subtitle 2">
              <a:extLst>
                <a:ext uri="{FF2B5EF4-FFF2-40B4-BE49-F238E27FC236}">
                  <a16:creationId xmlns="" xmlns:a16="http://schemas.microsoft.com/office/drawing/2014/main" id="{E3BB959D-E390-431C-9FBA-E6D79F4BEA60}"/>
                </a:ext>
              </a:extLst>
            </p:cNvPr>
            <p:cNvSpPr txBox="1">
              <a:spLocks/>
            </p:cNvSpPr>
            <p:nvPr/>
          </p:nvSpPr>
          <p:spPr bwMode="auto">
            <a:xfrm>
              <a:off x="4491267" y="2976246"/>
              <a:ext cx="1078100" cy="286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电商服务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69" name="Subtitle 2">
              <a:extLst>
                <a:ext uri="{FF2B5EF4-FFF2-40B4-BE49-F238E27FC236}">
                  <a16:creationId xmlns="" xmlns:a16="http://schemas.microsoft.com/office/drawing/2014/main" id="{25D06EA4-CC93-414E-9ABF-578C4A7CC290}"/>
                </a:ext>
              </a:extLst>
            </p:cNvPr>
            <p:cNvSpPr txBox="1">
              <a:spLocks/>
            </p:cNvSpPr>
            <p:nvPr/>
          </p:nvSpPr>
          <p:spPr bwMode="auto">
            <a:xfrm>
              <a:off x="5602389" y="2976246"/>
              <a:ext cx="987220"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大宗交易服务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70" name="Subtitle 2">
              <a:extLst>
                <a:ext uri="{FF2B5EF4-FFF2-40B4-BE49-F238E27FC236}">
                  <a16:creationId xmlns="" xmlns:a16="http://schemas.microsoft.com/office/drawing/2014/main" id="{63D64EF0-6664-4489-9DD8-FE64EC640033}"/>
                </a:ext>
              </a:extLst>
            </p:cNvPr>
            <p:cNvSpPr txBox="1">
              <a:spLocks/>
            </p:cNvSpPr>
            <p:nvPr/>
          </p:nvSpPr>
          <p:spPr bwMode="auto">
            <a:xfrm>
              <a:off x="6661649" y="2964315"/>
              <a:ext cx="980407" cy="469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纺织信贷服务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71" name="Subtitle 2">
              <a:extLst>
                <a:ext uri="{FF2B5EF4-FFF2-40B4-BE49-F238E27FC236}">
                  <a16:creationId xmlns="" xmlns:a16="http://schemas.microsoft.com/office/drawing/2014/main" id="{93B4117E-FF46-4D87-AFAA-93A2FFCBF905}"/>
                </a:ext>
              </a:extLst>
            </p:cNvPr>
            <p:cNvSpPr txBox="1">
              <a:spLocks/>
            </p:cNvSpPr>
            <p:nvPr/>
          </p:nvSpPr>
          <p:spPr bwMode="auto">
            <a:xfrm>
              <a:off x="7509223" y="3030689"/>
              <a:ext cx="1428297" cy="221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lnSpc>
                  <a:spcPct val="50000"/>
                </a:lnSpc>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检测认证平台</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2" name="矩形 71">
              <a:extLst>
                <a:ext uri="{FF2B5EF4-FFF2-40B4-BE49-F238E27FC236}">
                  <a16:creationId xmlns="" xmlns:a16="http://schemas.microsoft.com/office/drawing/2014/main" id="{CE3CE5D3-AADC-40F4-8816-D577ABE74FDE}"/>
                </a:ext>
              </a:extLst>
            </p:cNvPr>
            <p:cNvSpPr/>
            <p:nvPr/>
          </p:nvSpPr>
          <p:spPr>
            <a:xfrm>
              <a:off x="3130737" y="3975247"/>
              <a:ext cx="5930527" cy="983896"/>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 xmlns:a16="http://schemas.microsoft.com/office/drawing/2014/main" id="{5FA26E40-B852-4F56-ABFB-D3F2A9AC7892}"/>
                </a:ext>
              </a:extLst>
            </p:cNvPr>
            <p:cNvSpPr/>
            <p:nvPr/>
          </p:nvSpPr>
          <p:spPr>
            <a:xfrm>
              <a:off x="2994967" y="3969444"/>
              <a:ext cx="272229" cy="99479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 xmlns:a16="http://schemas.microsoft.com/office/drawing/2014/main" id="{78B34CD0-87CF-41F6-9E94-99C94E70131E}"/>
                </a:ext>
              </a:extLst>
            </p:cNvPr>
            <p:cNvSpPr txBox="1"/>
            <p:nvPr/>
          </p:nvSpPr>
          <p:spPr>
            <a:xfrm>
              <a:off x="2950095" y="3997406"/>
              <a:ext cx="392721" cy="1082725"/>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感知控制域</a:t>
              </a:r>
            </a:p>
          </p:txBody>
        </p:sp>
        <p:sp>
          <p:nvSpPr>
            <p:cNvPr id="75" name="Subtitle 2">
              <a:extLst>
                <a:ext uri="{FF2B5EF4-FFF2-40B4-BE49-F238E27FC236}">
                  <a16:creationId xmlns="" xmlns:a16="http://schemas.microsoft.com/office/drawing/2014/main" id="{69540690-AF8F-49D5-B59A-EFF80B366EEB}"/>
                </a:ext>
              </a:extLst>
            </p:cNvPr>
            <p:cNvSpPr txBox="1">
              <a:spLocks/>
            </p:cNvSpPr>
            <p:nvPr/>
          </p:nvSpPr>
          <p:spPr bwMode="auto">
            <a:xfrm>
              <a:off x="5145455" y="4565615"/>
              <a:ext cx="1883508" cy="286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纺织行业感知设备及控制系统</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6" name="矩形 75">
              <a:extLst>
                <a:ext uri="{FF2B5EF4-FFF2-40B4-BE49-F238E27FC236}">
                  <a16:creationId xmlns="" xmlns:a16="http://schemas.microsoft.com/office/drawing/2014/main" id="{62D1601E-47EF-4955-B1D9-60BD357D0103}"/>
                </a:ext>
              </a:extLst>
            </p:cNvPr>
            <p:cNvSpPr/>
            <p:nvPr/>
          </p:nvSpPr>
          <p:spPr>
            <a:xfrm>
              <a:off x="3130737" y="5538365"/>
              <a:ext cx="5930527" cy="994795"/>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 xmlns:a16="http://schemas.microsoft.com/office/drawing/2014/main" id="{C8F2CAC5-D862-4359-ABCD-D005AB73D5E8}"/>
                </a:ext>
              </a:extLst>
            </p:cNvPr>
            <p:cNvSpPr/>
            <p:nvPr/>
          </p:nvSpPr>
          <p:spPr>
            <a:xfrm>
              <a:off x="8925494" y="5538366"/>
              <a:ext cx="272229" cy="994794"/>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 xmlns:a16="http://schemas.microsoft.com/office/drawing/2014/main" id="{5718414C-BF3E-4188-BA66-86F312857EAB}"/>
                </a:ext>
              </a:extLst>
            </p:cNvPr>
            <p:cNvSpPr txBox="1"/>
            <p:nvPr/>
          </p:nvSpPr>
          <p:spPr>
            <a:xfrm>
              <a:off x="8886533" y="5558793"/>
              <a:ext cx="392721" cy="1114471"/>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目 标对象域</a:t>
              </a:r>
            </a:p>
          </p:txBody>
        </p:sp>
        <p:grpSp>
          <p:nvGrpSpPr>
            <p:cNvPr id="79" name="组合 78">
              <a:extLst>
                <a:ext uri="{FF2B5EF4-FFF2-40B4-BE49-F238E27FC236}">
                  <a16:creationId xmlns="" xmlns:a16="http://schemas.microsoft.com/office/drawing/2014/main" id="{CB8863CA-64AF-430E-905B-DEBD5CF9A72C}"/>
                </a:ext>
              </a:extLst>
            </p:cNvPr>
            <p:cNvGrpSpPr/>
            <p:nvPr/>
          </p:nvGrpSpPr>
          <p:grpSpPr>
            <a:xfrm>
              <a:off x="6021996" y="1876926"/>
              <a:ext cx="148009" cy="395116"/>
              <a:chOff x="6067090" y="1828800"/>
              <a:chExt cx="148009" cy="395116"/>
            </a:xfrm>
          </p:grpSpPr>
          <p:cxnSp>
            <p:nvCxnSpPr>
              <p:cNvPr id="181" name="直接箭头连接符 180">
                <a:extLst>
                  <a:ext uri="{FF2B5EF4-FFF2-40B4-BE49-F238E27FC236}">
                    <a16:creationId xmlns="" xmlns:a16="http://schemas.microsoft.com/office/drawing/2014/main" id="{7420B075-3907-4CE7-8742-9AE01827B7F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 xmlns:a16="http://schemas.microsoft.com/office/drawing/2014/main" id="{546118D0-58B1-4F3A-A60A-F10C84D2FCE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Subtitle 2">
              <a:extLst>
                <a:ext uri="{FF2B5EF4-FFF2-40B4-BE49-F238E27FC236}">
                  <a16:creationId xmlns="" xmlns:a16="http://schemas.microsoft.com/office/drawing/2014/main" id="{94FDA5B9-69DE-44AC-AD67-D14327E873C5}"/>
                </a:ext>
              </a:extLst>
            </p:cNvPr>
            <p:cNvSpPr txBox="1">
              <a:spLocks/>
            </p:cNvSpPr>
            <p:nvPr/>
          </p:nvSpPr>
          <p:spPr bwMode="auto">
            <a:xfrm>
              <a:off x="3435586" y="2976246"/>
              <a:ext cx="1003417" cy="286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溯源服务平台</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grpSp>
          <p:nvGrpSpPr>
            <p:cNvPr id="81" name="组合 80">
              <a:extLst>
                <a:ext uri="{FF2B5EF4-FFF2-40B4-BE49-F238E27FC236}">
                  <a16:creationId xmlns="" xmlns:a16="http://schemas.microsoft.com/office/drawing/2014/main" id="{93B343E4-897F-4ECF-B7D0-FF07DB6F0F6C}"/>
                </a:ext>
              </a:extLst>
            </p:cNvPr>
            <p:cNvGrpSpPr/>
            <p:nvPr/>
          </p:nvGrpSpPr>
          <p:grpSpPr>
            <a:xfrm>
              <a:off x="9993982" y="2381503"/>
              <a:ext cx="1248879" cy="2725093"/>
              <a:chOff x="10075458" y="2119753"/>
              <a:chExt cx="1248879" cy="2725093"/>
            </a:xfrm>
          </p:grpSpPr>
          <p:sp>
            <p:nvSpPr>
              <p:cNvPr id="176" name="矩形 175">
                <a:extLst>
                  <a:ext uri="{FF2B5EF4-FFF2-40B4-BE49-F238E27FC236}">
                    <a16:creationId xmlns="" xmlns:a16="http://schemas.microsoft.com/office/drawing/2014/main" id="{ED80E49E-5462-41C8-A984-269FC94403AF}"/>
                  </a:ext>
                </a:extLst>
              </p:cNvPr>
              <p:cNvSpPr/>
              <p:nvPr/>
            </p:nvSpPr>
            <p:spPr>
              <a:xfrm>
                <a:off x="10075458" y="2245028"/>
                <a:ext cx="1248879" cy="2599818"/>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7" name="图片 176">
                <a:extLst>
                  <a:ext uri="{FF2B5EF4-FFF2-40B4-BE49-F238E27FC236}">
                    <a16:creationId xmlns="" xmlns:a16="http://schemas.microsoft.com/office/drawing/2014/main" id="{F59E4B52-2A0E-4681-B81C-93E52B519FF5}"/>
                  </a:ext>
                </a:extLst>
              </p:cNvPr>
              <p:cNvPicPr>
                <a:picLocks noChangeAspect="1"/>
              </p:cNvPicPr>
              <p:nvPr/>
            </p:nvPicPr>
            <p:blipFill>
              <a:blip r:embed="rId4" cstate="print"/>
              <a:stretch>
                <a:fillRect/>
              </a:stretch>
            </p:blipFill>
            <p:spPr>
              <a:xfrm>
                <a:off x="10519765" y="2598527"/>
                <a:ext cx="402362" cy="400360"/>
              </a:xfrm>
              <a:prstGeom prst="rect">
                <a:avLst/>
              </a:prstGeom>
            </p:spPr>
          </p:pic>
          <p:sp>
            <p:nvSpPr>
              <p:cNvPr id="178" name="矩形 177">
                <a:extLst>
                  <a:ext uri="{FF2B5EF4-FFF2-40B4-BE49-F238E27FC236}">
                    <a16:creationId xmlns="" xmlns:a16="http://schemas.microsoft.com/office/drawing/2014/main" id="{A0C8C8B4-DF24-42DB-800B-CDCB1DD3A147}"/>
                  </a:ext>
                </a:extLst>
              </p:cNvPr>
              <p:cNvSpPr/>
              <p:nvPr/>
            </p:nvSpPr>
            <p:spPr>
              <a:xfrm>
                <a:off x="10075459" y="2119753"/>
                <a:ext cx="1248878" cy="28535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运营管控域</a:t>
                </a:r>
              </a:p>
            </p:txBody>
          </p:sp>
          <p:sp>
            <p:nvSpPr>
              <p:cNvPr id="179" name="Subtitle 2">
                <a:extLst>
                  <a:ext uri="{FF2B5EF4-FFF2-40B4-BE49-F238E27FC236}">
                    <a16:creationId xmlns="" xmlns:a16="http://schemas.microsoft.com/office/drawing/2014/main" id="{99114F09-60C1-4904-8E76-E522611ACBB8}"/>
                  </a:ext>
                </a:extLst>
              </p:cNvPr>
              <p:cNvSpPr txBox="1">
                <a:spLocks/>
              </p:cNvSpPr>
              <p:nvPr/>
            </p:nvSpPr>
            <p:spPr bwMode="auto">
              <a:xfrm>
                <a:off x="10260270" y="3039587"/>
                <a:ext cx="929365"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运营维护管理平台</a:t>
                </a:r>
              </a:p>
            </p:txBody>
          </p:sp>
          <p:sp>
            <p:nvSpPr>
              <p:cNvPr id="180" name="Subtitle 2">
                <a:extLst>
                  <a:ext uri="{FF2B5EF4-FFF2-40B4-BE49-F238E27FC236}">
                    <a16:creationId xmlns="" xmlns:a16="http://schemas.microsoft.com/office/drawing/2014/main" id="{108DD06E-C2CE-4D3C-8A11-C0AC8AAD3DF1}"/>
                  </a:ext>
                </a:extLst>
              </p:cNvPr>
              <p:cNvSpPr txBox="1">
                <a:spLocks/>
              </p:cNvSpPr>
              <p:nvPr/>
            </p:nvSpPr>
            <p:spPr bwMode="auto">
              <a:xfrm>
                <a:off x="10280323" y="4255900"/>
                <a:ext cx="929365" cy="417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政府监督</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管理平台</a:t>
                </a:r>
              </a:p>
            </p:txBody>
          </p:sp>
        </p:grpSp>
        <p:sp>
          <p:nvSpPr>
            <p:cNvPr id="82" name="矩形 81">
              <a:extLst>
                <a:ext uri="{FF2B5EF4-FFF2-40B4-BE49-F238E27FC236}">
                  <a16:creationId xmlns="" xmlns:a16="http://schemas.microsoft.com/office/drawing/2014/main" id="{B51060AE-EA33-4E99-A79B-034F2EB3451F}"/>
                </a:ext>
              </a:extLst>
            </p:cNvPr>
            <p:cNvSpPr/>
            <p:nvPr/>
          </p:nvSpPr>
          <p:spPr>
            <a:xfrm>
              <a:off x="879801" y="1788785"/>
              <a:ext cx="1248879" cy="4042353"/>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Subtitle 2">
              <a:extLst>
                <a:ext uri="{FF2B5EF4-FFF2-40B4-BE49-F238E27FC236}">
                  <a16:creationId xmlns="" xmlns:a16="http://schemas.microsoft.com/office/drawing/2014/main" id="{20B1A006-69C6-45B8-81B3-D52C2023D1ED}"/>
                </a:ext>
              </a:extLst>
            </p:cNvPr>
            <p:cNvSpPr txBox="1">
              <a:spLocks/>
            </p:cNvSpPr>
            <p:nvPr/>
          </p:nvSpPr>
          <p:spPr bwMode="auto">
            <a:xfrm>
              <a:off x="927090" y="2515696"/>
              <a:ext cx="1154300"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媒体咨询、社交</a:t>
              </a:r>
            </a:p>
          </p:txBody>
        </p:sp>
        <p:pic>
          <p:nvPicPr>
            <p:cNvPr id="84" name="图片 83">
              <a:extLst>
                <a:ext uri="{FF2B5EF4-FFF2-40B4-BE49-F238E27FC236}">
                  <a16:creationId xmlns="" xmlns:a16="http://schemas.microsoft.com/office/drawing/2014/main" id="{773FC1AB-9F7C-4152-A474-8C69ED8DE986}"/>
                </a:ext>
              </a:extLst>
            </p:cNvPr>
            <p:cNvPicPr>
              <a:picLocks noChangeAspect="1"/>
            </p:cNvPicPr>
            <p:nvPr/>
          </p:nvPicPr>
          <p:blipFill>
            <a:blip r:embed="rId5" cstate="print"/>
            <a:stretch>
              <a:fillRect/>
            </a:stretch>
          </p:blipFill>
          <p:spPr>
            <a:xfrm>
              <a:off x="1365293" y="4431995"/>
              <a:ext cx="282590" cy="282590"/>
            </a:xfrm>
            <a:prstGeom prst="rect">
              <a:avLst/>
            </a:prstGeom>
          </p:spPr>
        </p:pic>
        <p:pic>
          <p:nvPicPr>
            <p:cNvPr id="85" name="图片 84">
              <a:extLst>
                <a:ext uri="{FF2B5EF4-FFF2-40B4-BE49-F238E27FC236}">
                  <a16:creationId xmlns="" xmlns:a16="http://schemas.microsoft.com/office/drawing/2014/main" id="{5A5BF1E3-A98A-44BB-B900-EAFA53EA737D}"/>
                </a:ext>
              </a:extLst>
            </p:cNvPr>
            <p:cNvPicPr>
              <a:picLocks noChangeAspect="1"/>
            </p:cNvPicPr>
            <p:nvPr/>
          </p:nvPicPr>
          <p:blipFill>
            <a:blip r:embed="rId6" cstate="print"/>
            <a:stretch>
              <a:fillRect/>
            </a:stretch>
          </p:blipFill>
          <p:spPr>
            <a:xfrm>
              <a:off x="1365293" y="5173715"/>
              <a:ext cx="282590" cy="282590"/>
            </a:xfrm>
            <a:prstGeom prst="rect">
              <a:avLst/>
            </a:prstGeom>
          </p:spPr>
        </p:pic>
        <p:pic>
          <p:nvPicPr>
            <p:cNvPr id="86" name="图片 85">
              <a:extLst>
                <a:ext uri="{FF2B5EF4-FFF2-40B4-BE49-F238E27FC236}">
                  <a16:creationId xmlns="" xmlns:a16="http://schemas.microsoft.com/office/drawing/2014/main" id="{DE41D623-7305-4987-A948-9AD1E8CE2C85}"/>
                </a:ext>
              </a:extLst>
            </p:cNvPr>
            <p:cNvPicPr>
              <a:picLocks noChangeAspect="1"/>
            </p:cNvPicPr>
            <p:nvPr/>
          </p:nvPicPr>
          <p:blipFill>
            <a:blip r:embed="rId7" cstate="print"/>
            <a:stretch>
              <a:fillRect/>
            </a:stretch>
          </p:blipFill>
          <p:spPr>
            <a:xfrm>
              <a:off x="1365293" y="2963991"/>
              <a:ext cx="282590" cy="282590"/>
            </a:xfrm>
            <a:prstGeom prst="rect">
              <a:avLst/>
            </a:prstGeom>
          </p:spPr>
        </p:pic>
        <p:pic>
          <p:nvPicPr>
            <p:cNvPr id="87" name="图片 86">
              <a:extLst>
                <a:ext uri="{FF2B5EF4-FFF2-40B4-BE49-F238E27FC236}">
                  <a16:creationId xmlns="" xmlns:a16="http://schemas.microsoft.com/office/drawing/2014/main" id="{BB61E1F2-9267-4B28-A7A3-118844CEEE89}"/>
                </a:ext>
              </a:extLst>
            </p:cNvPr>
            <p:cNvPicPr>
              <a:picLocks noChangeAspect="1"/>
            </p:cNvPicPr>
            <p:nvPr/>
          </p:nvPicPr>
          <p:blipFill>
            <a:blip r:embed="rId8" cstate="print"/>
            <a:stretch>
              <a:fillRect/>
            </a:stretch>
          </p:blipFill>
          <p:spPr>
            <a:xfrm>
              <a:off x="1373012" y="3705712"/>
              <a:ext cx="269535" cy="269535"/>
            </a:xfrm>
            <a:prstGeom prst="rect">
              <a:avLst/>
            </a:prstGeom>
          </p:spPr>
        </p:pic>
        <p:pic>
          <p:nvPicPr>
            <p:cNvPr id="88" name="图片 87">
              <a:extLst>
                <a:ext uri="{FF2B5EF4-FFF2-40B4-BE49-F238E27FC236}">
                  <a16:creationId xmlns="" xmlns:a16="http://schemas.microsoft.com/office/drawing/2014/main" id="{20D95000-4B5F-4C05-8950-001943BCFB53}"/>
                </a:ext>
              </a:extLst>
            </p:cNvPr>
            <p:cNvPicPr>
              <a:picLocks noChangeAspect="1"/>
            </p:cNvPicPr>
            <p:nvPr/>
          </p:nvPicPr>
          <p:blipFill>
            <a:blip r:embed="rId9" cstate="print"/>
            <a:stretch>
              <a:fillRect/>
            </a:stretch>
          </p:blipFill>
          <p:spPr>
            <a:xfrm>
              <a:off x="1338722" y="2169127"/>
              <a:ext cx="327531" cy="327531"/>
            </a:xfrm>
            <a:prstGeom prst="rect">
              <a:avLst/>
            </a:prstGeom>
          </p:spPr>
        </p:pic>
        <p:sp>
          <p:nvSpPr>
            <p:cNvPr id="89" name="Subtitle 2">
              <a:extLst>
                <a:ext uri="{FF2B5EF4-FFF2-40B4-BE49-F238E27FC236}">
                  <a16:creationId xmlns="" xmlns:a16="http://schemas.microsoft.com/office/drawing/2014/main" id="{32491470-CD64-4C99-B09A-92F42B0B91CF}"/>
                </a:ext>
              </a:extLst>
            </p:cNvPr>
            <p:cNvSpPr txBox="1">
              <a:spLocks/>
            </p:cNvSpPr>
            <p:nvPr/>
          </p:nvSpPr>
          <p:spPr bwMode="auto">
            <a:xfrm>
              <a:off x="927090" y="3267141"/>
              <a:ext cx="1154300"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第三方征信系统</a:t>
              </a:r>
            </a:p>
          </p:txBody>
        </p:sp>
        <p:sp>
          <p:nvSpPr>
            <p:cNvPr id="96" name="Subtitle 2">
              <a:extLst>
                <a:ext uri="{FF2B5EF4-FFF2-40B4-BE49-F238E27FC236}">
                  <a16:creationId xmlns="" xmlns:a16="http://schemas.microsoft.com/office/drawing/2014/main" id="{8D41232B-FAC1-4B10-95B0-CF4793FA263B}"/>
                </a:ext>
              </a:extLst>
            </p:cNvPr>
            <p:cNvSpPr txBox="1">
              <a:spLocks/>
            </p:cNvSpPr>
            <p:nvPr/>
          </p:nvSpPr>
          <p:spPr bwMode="auto">
            <a:xfrm>
              <a:off x="927090" y="4008247"/>
              <a:ext cx="1154300"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第三方物流</a:t>
              </a:r>
            </a:p>
          </p:txBody>
        </p:sp>
        <p:sp>
          <p:nvSpPr>
            <p:cNvPr id="97" name="Subtitle 2">
              <a:extLst>
                <a:ext uri="{FF2B5EF4-FFF2-40B4-BE49-F238E27FC236}">
                  <a16:creationId xmlns="" xmlns:a16="http://schemas.microsoft.com/office/drawing/2014/main" id="{4EFEAC17-EACF-42EF-9538-4182985417FD}"/>
                </a:ext>
              </a:extLst>
            </p:cNvPr>
            <p:cNvSpPr txBox="1">
              <a:spLocks/>
            </p:cNvSpPr>
            <p:nvPr/>
          </p:nvSpPr>
          <p:spPr bwMode="auto">
            <a:xfrm>
              <a:off x="927090" y="4749353"/>
              <a:ext cx="1154300"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第三方支付工具</a:t>
              </a:r>
            </a:p>
          </p:txBody>
        </p:sp>
        <p:sp>
          <p:nvSpPr>
            <p:cNvPr id="98" name="Subtitle 2">
              <a:extLst>
                <a:ext uri="{FF2B5EF4-FFF2-40B4-BE49-F238E27FC236}">
                  <a16:creationId xmlns="" xmlns:a16="http://schemas.microsoft.com/office/drawing/2014/main" id="{54D60330-DB10-45C4-AE5F-28235BE37EBA}"/>
                </a:ext>
              </a:extLst>
            </p:cNvPr>
            <p:cNvSpPr txBox="1">
              <a:spLocks/>
            </p:cNvSpPr>
            <p:nvPr/>
          </p:nvSpPr>
          <p:spPr bwMode="auto">
            <a:xfrm>
              <a:off x="927090" y="5490461"/>
              <a:ext cx="1154300"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数据交易</a:t>
              </a:r>
            </a:p>
          </p:txBody>
        </p:sp>
        <p:sp>
          <p:nvSpPr>
            <p:cNvPr id="99" name="矩形 98">
              <a:extLst>
                <a:ext uri="{FF2B5EF4-FFF2-40B4-BE49-F238E27FC236}">
                  <a16:creationId xmlns="" xmlns:a16="http://schemas.microsoft.com/office/drawing/2014/main" id="{102A0CCD-42AC-4701-B8D2-190628609B1A}"/>
                </a:ext>
              </a:extLst>
            </p:cNvPr>
            <p:cNvSpPr/>
            <p:nvPr/>
          </p:nvSpPr>
          <p:spPr>
            <a:xfrm>
              <a:off x="879802" y="1621232"/>
              <a:ext cx="1248878" cy="271388"/>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资源交换域</a:t>
              </a:r>
            </a:p>
          </p:txBody>
        </p:sp>
        <p:cxnSp>
          <p:nvCxnSpPr>
            <p:cNvPr id="100" name="直接箭头连接符 99">
              <a:extLst>
                <a:ext uri="{FF2B5EF4-FFF2-40B4-BE49-F238E27FC236}">
                  <a16:creationId xmlns="" xmlns:a16="http://schemas.microsoft.com/office/drawing/2014/main" id="{2C640E3B-8C8D-4B9C-8481-123B23F7A719}"/>
                </a:ext>
              </a:extLst>
            </p:cNvPr>
            <p:cNvCxnSpPr/>
            <p:nvPr/>
          </p:nvCxnSpPr>
          <p:spPr>
            <a:xfrm flipH="1">
              <a:off x="9197723" y="1221397"/>
              <a:ext cx="140847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 xmlns:a16="http://schemas.microsoft.com/office/drawing/2014/main" id="{B5CFB8FA-E311-4912-B8B9-C2F24AE4047A}"/>
                </a:ext>
              </a:extLst>
            </p:cNvPr>
            <p:cNvCxnSpPr/>
            <p:nvPr/>
          </p:nvCxnSpPr>
          <p:spPr>
            <a:xfrm>
              <a:off x="10603775" y="1218978"/>
              <a:ext cx="0" cy="1008345"/>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 xmlns:a16="http://schemas.microsoft.com/office/drawing/2014/main" id="{D386A569-EE9E-43B6-88C4-82ACE9D872B2}"/>
                </a:ext>
              </a:extLst>
            </p:cNvPr>
            <p:cNvCxnSpPr>
              <a:cxnSpLocks/>
            </p:cNvCxnSpPr>
            <p:nvPr/>
          </p:nvCxnSpPr>
          <p:spPr>
            <a:xfrm flipH="1">
              <a:off x="9197724" y="6198579"/>
              <a:ext cx="140605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 xmlns:a16="http://schemas.microsoft.com/office/drawing/2014/main" id="{CF822FFC-6E93-4C03-ACF9-2AF320A6A339}"/>
                </a:ext>
              </a:extLst>
            </p:cNvPr>
            <p:cNvCxnSpPr>
              <a:cxnSpLocks/>
            </p:cNvCxnSpPr>
            <p:nvPr/>
          </p:nvCxnSpPr>
          <p:spPr>
            <a:xfrm flipV="1">
              <a:off x="10600608" y="5168521"/>
              <a:ext cx="0" cy="103005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 xmlns:a16="http://schemas.microsoft.com/office/drawing/2014/main" id="{E825F718-CA14-4944-B486-CA175A544599}"/>
                </a:ext>
              </a:extLst>
            </p:cNvPr>
            <p:cNvCxnSpPr>
              <a:cxnSpLocks/>
            </p:cNvCxnSpPr>
            <p:nvPr/>
          </p:nvCxnSpPr>
          <p:spPr>
            <a:xfrm>
              <a:off x="1498409" y="1221397"/>
              <a:ext cx="1344379"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 xmlns:a16="http://schemas.microsoft.com/office/drawing/2014/main" id="{B915A57F-E45F-483B-B515-1BF268E54C8B}"/>
                </a:ext>
              </a:extLst>
            </p:cNvPr>
            <p:cNvCxnSpPr>
              <a:cxnSpLocks/>
            </p:cNvCxnSpPr>
            <p:nvPr/>
          </p:nvCxnSpPr>
          <p:spPr>
            <a:xfrm>
              <a:off x="1495989" y="1218978"/>
              <a:ext cx="0" cy="368237"/>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 xmlns:a16="http://schemas.microsoft.com/office/drawing/2014/main" id="{6701DEF3-4708-47AD-AE81-73092B8A5EC6}"/>
                </a:ext>
              </a:extLst>
            </p:cNvPr>
            <p:cNvCxnSpPr>
              <a:cxnSpLocks/>
            </p:cNvCxnSpPr>
            <p:nvPr/>
          </p:nvCxnSpPr>
          <p:spPr>
            <a:xfrm>
              <a:off x="1498409" y="6206408"/>
              <a:ext cx="1496558"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 xmlns:a16="http://schemas.microsoft.com/office/drawing/2014/main" id="{37DC6449-89B5-4A85-885B-61E3B0542A7E}"/>
                </a:ext>
              </a:extLst>
            </p:cNvPr>
            <p:cNvCxnSpPr>
              <a:cxnSpLocks/>
            </p:cNvCxnSpPr>
            <p:nvPr/>
          </p:nvCxnSpPr>
          <p:spPr>
            <a:xfrm flipV="1">
              <a:off x="1498409" y="5932560"/>
              <a:ext cx="0" cy="27384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 xmlns:a16="http://schemas.microsoft.com/office/drawing/2014/main" id="{9F468975-0CC6-4C78-82E5-023EA3602517}"/>
                </a:ext>
              </a:extLst>
            </p:cNvPr>
            <p:cNvGrpSpPr/>
            <p:nvPr/>
          </p:nvGrpSpPr>
          <p:grpSpPr>
            <a:xfrm>
              <a:off x="6021996" y="3490573"/>
              <a:ext cx="148009" cy="395116"/>
              <a:chOff x="6067090" y="1828800"/>
              <a:chExt cx="148009" cy="395116"/>
            </a:xfrm>
          </p:grpSpPr>
          <p:cxnSp>
            <p:nvCxnSpPr>
              <p:cNvPr id="172" name="直接箭头连接符 171">
                <a:extLst>
                  <a:ext uri="{FF2B5EF4-FFF2-40B4-BE49-F238E27FC236}">
                    <a16:creationId xmlns="" xmlns:a16="http://schemas.microsoft.com/office/drawing/2014/main" id="{A2F582A2-6F9C-48A8-9708-83908CBF825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 xmlns:a16="http://schemas.microsoft.com/office/drawing/2014/main" id="{CFC941E2-19D6-4481-B34E-13DEB34041AD}"/>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8" name="组合 117">
              <a:extLst>
                <a:ext uri="{FF2B5EF4-FFF2-40B4-BE49-F238E27FC236}">
                  <a16:creationId xmlns="" xmlns:a16="http://schemas.microsoft.com/office/drawing/2014/main" id="{B9EAD243-2253-4F3F-894F-FCED44499F6A}"/>
                </a:ext>
              </a:extLst>
            </p:cNvPr>
            <p:cNvGrpSpPr/>
            <p:nvPr/>
          </p:nvGrpSpPr>
          <p:grpSpPr>
            <a:xfrm>
              <a:off x="6021996" y="5061189"/>
              <a:ext cx="148009" cy="395116"/>
              <a:chOff x="6067090" y="1828800"/>
              <a:chExt cx="148009" cy="395116"/>
            </a:xfrm>
          </p:grpSpPr>
          <p:cxnSp>
            <p:nvCxnSpPr>
              <p:cNvPr id="155" name="直接箭头连接符 154">
                <a:extLst>
                  <a:ext uri="{FF2B5EF4-FFF2-40B4-BE49-F238E27FC236}">
                    <a16:creationId xmlns="" xmlns:a16="http://schemas.microsoft.com/office/drawing/2014/main" id="{3071E703-EB55-4314-9BDA-0823AF7E2CF1}"/>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 xmlns:a16="http://schemas.microsoft.com/office/drawing/2014/main" id="{E815C387-AABF-4A79-84CE-550E9D2091C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 xmlns:a16="http://schemas.microsoft.com/office/drawing/2014/main" id="{F2B68034-6047-4182-852C-FE34B9F0002E}"/>
                </a:ext>
              </a:extLst>
            </p:cNvPr>
            <p:cNvGrpSpPr/>
            <p:nvPr/>
          </p:nvGrpSpPr>
          <p:grpSpPr>
            <a:xfrm rot="5400000">
              <a:off x="2493488" y="4297397"/>
              <a:ext cx="148009" cy="395116"/>
              <a:chOff x="6067090" y="1828800"/>
              <a:chExt cx="148009" cy="395116"/>
            </a:xfrm>
          </p:grpSpPr>
          <p:cxnSp>
            <p:nvCxnSpPr>
              <p:cNvPr id="153" name="直接箭头连接符 152">
                <a:extLst>
                  <a:ext uri="{FF2B5EF4-FFF2-40B4-BE49-F238E27FC236}">
                    <a16:creationId xmlns="" xmlns:a16="http://schemas.microsoft.com/office/drawing/2014/main" id="{0AC57AC9-1C87-4692-973D-34BD0543461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 xmlns:a16="http://schemas.microsoft.com/office/drawing/2014/main" id="{0183EA51-38E8-4A19-B9AB-5AD0FDA28FC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 xmlns:a16="http://schemas.microsoft.com/office/drawing/2014/main" id="{0E2FBAD3-1B57-4D38-AC55-10E056C69AD0}"/>
                </a:ext>
              </a:extLst>
            </p:cNvPr>
            <p:cNvGrpSpPr/>
            <p:nvPr/>
          </p:nvGrpSpPr>
          <p:grpSpPr>
            <a:xfrm rot="5400000">
              <a:off x="2493488" y="2759054"/>
              <a:ext cx="148009" cy="395116"/>
              <a:chOff x="6067090" y="1828800"/>
              <a:chExt cx="148009" cy="395116"/>
            </a:xfrm>
          </p:grpSpPr>
          <p:cxnSp>
            <p:nvCxnSpPr>
              <p:cNvPr id="151" name="直接箭头连接符 150">
                <a:extLst>
                  <a:ext uri="{FF2B5EF4-FFF2-40B4-BE49-F238E27FC236}">
                    <a16:creationId xmlns="" xmlns:a16="http://schemas.microsoft.com/office/drawing/2014/main" id="{3E93ABAE-966E-46F1-B2FB-9BC6ACF1A56D}"/>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 xmlns:a16="http://schemas.microsoft.com/office/drawing/2014/main" id="{09C48D03-9A34-4F8F-8368-33567B6EB082}"/>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1" name="组合 120">
              <a:extLst>
                <a:ext uri="{FF2B5EF4-FFF2-40B4-BE49-F238E27FC236}">
                  <a16:creationId xmlns="" xmlns:a16="http://schemas.microsoft.com/office/drawing/2014/main" id="{6C386816-447C-4C0C-9C50-1D9A78821DCE}"/>
                </a:ext>
              </a:extLst>
            </p:cNvPr>
            <p:cNvGrpSpPr/>
            <p:nvPr/>
          </p:nvGrpSpPr>
          <p:grpSpPr>
            <a:xfrm rot="5400000">
              <a:off x="9475203" y="2759055"/>
              <a:ext cx="148009" cy="395116"/>
              <a:chOff x="6067090" y="1828800"/>
              <a:chExt cx="148009" cy="395116"/>
            </a:xfrm>
          </p:grpSpPr>
          <p:cxnSp>
            <p:nvCxnSpPr>
              <p:cNvPr id="149" name="直接箭头连接符 148">
                <a:extLst>
                  <a:ext uri="{FF2B5EF4-FFF2-40B4-BE49-F238E27FC236}">
                    <a16:creationId xmlns="" xmlns:a16="http://schemas.microsoft.com/office/drawing/2014/main" id="{DFD2042C-7E4C-4E68-ABF9-09CFCDE7D090}"/>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 xmlns:a16="http://schemas.microsoft.com/office/drawing/2014/main" id="{D3EF826C-521D-4AFE-8B71-5AD1C4206791}"/>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 xmlns:a16="http://schemas.microsoft.com/office/drawing/2014/main" id="{C09456F2-1156-4E35-860B-8ACB260E5F3B}"/>
                </a:ext>
              </a:extLst>
            </p:cNvPr>
            <p:cNvGrpSpPr/>
            <p:nvPr/>
          </p:nvGrpSpPr>
          <p:grpSpPr>
            <a:xfrm rot="5400000">
              <a:off x="9367627" y="4297398"/>
              <a:ext cx="148009" cy="395116"/>
              <a:chOff x="6067090" y="1828800"/>
              <a:chExt cx="148009" cy="395116"/>
            </a:xfrm>
          </p:grpSpPr>
          <p:cxnSp>
            <p:nvCxnSpPr>
              <p:cNvPr id="147" name="直接箭头连接符 146">
                <a:extLst>
                  <a:ext uri="{FF2B5EF4-FFF2-40B4-BE49-F238E27FC236}">
                    <a16:creationId xmlns="" xmlns:a16="http://schemas.microsoft.com/office/drawing/2014/main" id="{A9BB7BEF-C93C-48B0-B83F-FAF3A3B01AC8}"/>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 xmlns:a16="http://schemas.microsoft.com/office/drawing/2014/main" id="{F544CBF3-CCC1-434C-A24B-C1C966972A9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 xmlns:a16="http://schemas.microsoft.com/office/drawing/2014/main" id="{5BF5356E-3D9F-4356-9C58-9846FE887F9B}"/>
                </a:ext>
              </a:extLst>
            </p:cNvPr>
            <p:cNvGrpSpPr/>
            <p:nvPr/>
          </p:nvGrpSpPr>
          <p:grpSpPr>
            <a:xfrm>
              <a:off x="3693890" y="4216612"/>
              <a:ext cx="4804220" cy="307334"/>
              <a:chOff x="3746864" y="4180435"/>
              <a:chExt cx="4804220" cy="307334"/>
            </a:xfrm>
          </p:grpSpPr>
          <p:pic>
            <p:nvPicPr>
              <p:cNvPr id="141" name="图片 140">
                <a:extLst>
                  <a:ext uri="{FF2B5EF4-FFF2-40B4-BE49-F238E27FC236}">
                    <a16:creationId xmlns="" xmlns:a16="http://schemas.microsoft.com/office/drawing/2014/main" id="{8E5F2439-BFFB-425D-9175-99CFEABD3D86}"/>
                  </a:ext>
                </a:extLst>
              </p:cNvPr>
              <p:cNvPicPr>
                <a:picLocks noChangeAspect="1"/>
              </p:cNvPicPr>
              <p:nvPr/>
            </p:nvPicPr>
            <p:blipFill>
              <a:blip r:embed="rId10" cstate="print"/>
              <a:stretch>
                <a:fillRect/>
              </a:stretch>
            </p:blipFill>
            <p:spPr>
              <a:xfrm flipH="1">
                <a:off x="8289383" y="4226068"/>
                <a:ext cx="261701" cy="261701"/>
              </a:xfrm>
              <a:prstGeom prst="rect">
                <a:avLst/>
              </a:prstGeom>
            </p:spPr>
          </p:pic>
          <p:pic>
            <p:nvPicPr>
              <p:cNvPr id="142" name="图片 141">
                <a:extLst>
                  <a:ext uri="{FF2B5EF4-FFF2-40B4-BE49-F238E27FC236}">
                    <a16:creationId xmlns="" xmlns:a16="http://schemas.microsoft.com/office/drawing/2014/main" id="{83C854B1-8229-472C-938D-EAE479368364}"/>
                  </a:ext>
                </a:extLst>
              </p:cNvPr>
              <p:cNvPicPr>
                <a:picLocks noChangeAspect="1"/>
              </p:cNvPicPr>
              <p:nvPr/>
            </p:nvPicPr>
            <p:blipFill rotWithShape="1">
              <a:blip r:embed="rId11" cstate="print"/>
              <a:srcRect t="6880" b="6184"/>
              <a:stretch/>
            </p:blipFill>
            <p:spPr>
              <a:xfrm flipH="1">
                <a:off x="4754663" y="4198414"/>
                <a:ext cx="332840" cy="289355"/>
              </a:xfrm>
              <a:prstGeom prst="rect">
                <a:avLst/>
              </a:prstGeom>
            </p:spPr>
          </p:pic>
          <p:pic>
            <p:nvPicPr>
              <p:cNvPr id="143" name="图片 142">
                <a:extLst>
                  <a:ext uri="{FF2B5EF4-FFF2-40B4-BE49-F238E27FC236}">
                    <a16:creationId xmlns="" xmlns:a16="http://schemas.microsoft.com/office/drawing/2014/main" id="{66460017-D35B-4FB3-AFA3-AB99AA7042D2}"/>
                  </a:ext>
                </a:extLst>
              </p:cNvPr>
              <p:cNvPicPr>
                <a:picLocks noChangeAspect="1"/>
              </p:cNvPicPr>
              <p:nvPr/>
            </p:nvPicPr>
            <p:blipFill rotWithShape="1">
              <a:blip r:embed="rId12" cstate="print"/>
              <a:srcRect l="2701" t="2923" r="3784" b="-294"/>
              <a:stretch/>
            </p:blipFill>
            <p:spPr>
              <a:xfrm flipH="1">
                <a:off x="5657498" y="4180435"/>
                <a:ext cx="295158" cy="307334"/>
              </a:xfrm>
              <a:prstGeom prst="rect">
                <a:avLst/>
              </a:prstGeom>
            </p:spPr>
          </p:pic>
          <p:pic>
            <p:nvPicPr>
              <p:cNvPr id="144" name="图片 143">
                <a:extLst>
                  <a:ext uri="{FF2B5EF4-FFF2-40B4-BE49-F238E27FC236}">
                    <a16:creationId xmlns="" xmlns:a16="http://schemas.microsoft.com/office/drawing/2014/main" id="{2B3B5B69-A1B7-47F9-90D6-E22EEDDFA1DC}"/>
                  </a:ext>
                </a:extLst>
              </p:cNvPr>
              <p:cNvPicPr>
                <a:picLocks noChangeAspect="1"/>
              </p:cNvPicPr>
              <p:nvPr/>
            </p:nvPicPr>
            <p:blipFill rotWithShape="1">
              <a:blip r:embed="rId13" cstate="print"/>
              <a:srcRect l="14096" t="23005" r="13625" b="13236"/>
              <a:stretch/>
            </p:blipFill>
            <p:spPr>
              <a:xfrm flipH="1">
                <a:off x="6542346" y="4205485"/>
                <a:ext cx="320012" cy="282284"/>
              </a:xfrm>
              <a:prstGeom prst="rect">
                <a:avLst/>
              </a:prstGeom>
            </p:spPr>
          </p:pic>
          <p:pic>
            <p:nvPicPr>
              <p:cNvPr id="145" name="图片 144">
                <a:extLst>
                  <a:ext uri="{FF2B5EF4-FFF2-40B4-BE49-F238E27FC236}">
                    <a16:creationId xmlns="" xmlns:a16="http://schemas.microsoft.com/office/drawing/2014/main" id="{F0C4D93A-98E3-47C2-A736-070336D15ABD}"/>
                  </a:ext>
                </a:extLst>
              </p:cNvPr>
              <p:cNvPicPr>
                <a:picLocks noChangeAspect="1"/>
              </p:cNvPicPr>
              <p:nvPr/>
            </p:nvPicPr>
            <p:blipFill>
              <a:blip r:embed="rId14" cstate="print"/>
              <a:stretch>
                <a:fillRect/>
              </a:stretch>
            </p:blipFill>
            <p:spPr>
              <a:xfrm flipH="1">
                <a:off x="7432351" y="4200732"/>
                <a:ext cx="287037" cy="287037"/>
              </a:xfrm>
              <a:prstGeom prst="rect">
                <a:avLst/>
              </a:prstGeom>
            </p:spPr>
          </p:pic>
          <p:pic>
            <p:nvPicPr>
              <p:cNvPr id="146" name="图片 145">
                <a:extLst>
                  <a:ext uri="{FF2B5EF4-FFF2-40B4-BE49-F238E27FC236}">
                    <a16:creationId xmlns="" xmlns:a16="http://schemas.microsoft.com/office/drawing/2014/main" id="{4D0FB619-1DB5-42EB-8146-6E147F32CB5C}"/>
                  </a:ext>
                </a:extLst>
              </p:cNvPr>
              <p:cNvPicPr>
                <a:picLocks noChangeAspect="1"/>
              </p:cNvPicPr>
              <p:nvPr/>
            </p:nvPicPr>
            <p:blipFill rotWithShape="1">
              <a:blip r:embed="rId15" cstate="print"/>
              <a:srcRect t="11549" b="23974"/>
              <a:stretch/>
            </p:blipFill>
            <p:spPr>
              <a:xfrm flipH="1">
                <a:off x="3746864" y="4205484"/>
                <a:ext cx="437806" cy="282285"/>
              </a:xfrm>
              <a:prstGeom prst="rect">
                <a:avLst/>
              </a:prstGeom>
            </p:spPr>
          </p:pic>
        </p:grpSp>
        <p:grpSp>
          <p:nvGrpSpPr>
            <p:cNvPr id="124" name="组合 123">
              <a:extLst>
                <a:ext uri="{FF2B5EF4-FFF2-40B4-BE49-F238E27FC236}">
                  <a16:creationId xmlns="" xmlns:a16="http://schemas.microsoft.com/office/drawing/2014/main" id="{A8DAAF63-40FA-4AA6-B44B-01B899F7C9B3}"/>
                </a:ext>
              </a:extLst>
            </p:cNvPr>
            <p:cNvGrpSpPr/>
            <p:nvPr/>
          </p:nvGrpSpPr>
          <p:grpSpPr>
            <a:xfrm>
              <a:off x="3170883" y="6130549"/>
              <a:ext cx="5798699" cy="469858"/>
              <a:chOff x="3171629" y="6130549"/>
              <a:chExt cx="5798699" cy="469858"/>
            </a:xfrm>
          </p:grpSpPr>
          <p:sp>
            <p:nvSpPr>
              <p:cNvPr id="125" name="Subtitle 2">
                <a:extLst>
                  <a:ext uri="{FF2B5EF4-FFF2-40B4-BE49-F238E27FC236}">
                    <a16:creationId xmlns="" xmlns:a16="http://schemas.microsoft.com/office/drawing/2014/main" id="{69790AB1-A963-4BBA-B4DE-1366791CED0F}"/>
                  </a:ext>
                </a:extLst>
              </p:cNvPr>
              <p:cNvSpPr txBox="1">
                <a:spLocks/>
              </p:cNvSpPr>
              <p:nvPr/>
            </p:nvSpPr>
            <p:spPr bwMode="auto">
              <a:xfrm>
                <a:off x="3171629" y="6130549"/>
                <a:ext cx="589298" cy="469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天然纤维</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6" name="Subtitle 2">
                <a:extLst>
                  <a:ext uri="{FF2B5EF4-FFF2-40B4-BE49-F238E27FC236}">
                    <a16:creationId xmlns="" xmlns:a16="http://schemas.microsoft.com/office/drawing/2014/main" id="{402A4D2C-3B56-49F9-9889-DF19BCACB356}"/>
                  </a:ext>
                </a:extLst>
              </p:cNvPr>
              <p:cNvSpPr txBox="1">
                <a:spLocks/>
              </p:cNvSpPr>
              <p:nvPr/>
            </p:nvSpPr>
            <p:spPr bwMode="auto">
              <a:xfrm>
                <a:off x="3879446" y="6130549"/>
                <a:ext cx="611179" cy="469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化学纤维</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7" name="Subtitle 2">
                <a:extLst>
                  <a:ext uri="{FF2B5EF4-FFF2-40B4-BE49-F238E27FC236}">
                    <a16:creationId xmlns="" xmlns:a16="http://schemas.microsoft.com/office/drawing/2014/main" id="{768474BC-73D1-41C6-9746-483CD5B4C2CF}"/>
                  </a:ext>
                </a:extLst>
              </p:cNvPr>
              <p:cNvSpPr txBox="1">
                <a:spLocks/>
              </p:cNvSpPr>
              <p:nvPr/>
            </p:nvSpPr>
            <p:spPr bwMode="auto">
              <a:xfrm>
                <a:off x="4607093" y="6130549"/>
                <a:ext cx="554057"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纺纱</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8" name="Subtitle 2">
                <a:extLst>
                  <a:ext uri="{FF2B5EF4-FFF2-40B4-BE49-F238E27FC236}">
                    <a16:creationId xmlns="" xmlns:a16="http://schemas.microsoft.com/office/drawing/2014/main" id="{5BEEE975-26DC-44D8-B66D-CC5009D9ED57}"/>
                  </a:ext>
                </a:extLst>
              </p:cNvPr>
              <p:cNvSpPr txBox="1">
                <a:spLocks/>
              </p:cNvSpPr>
              <p:nvPr/>
            </p:nvSpPr>
            <p:spPr bwMode="auto">
              <a:xfrm>
                <a:off x="5306707" y="6130549"/>
                <a:ext cx="562332"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棉布</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9" name="Subtitle 2">
                <a:extLst>
                  <a:ext uri="{FF2B5EF4-FFF2-40B4-BE49-F238E27FC236}">
                    <a16:creationId xmlns="" xmlns:a16="http://schemas.microsoft.com/office/drawing/2014/main" id="{60E3CB67-3638-41BC-8C79-2901D06D3DEA}"/>
                  </a:ext>
                </a:extLst>
              </p:cNvPr>
              <p:cNvSpPr txBox="1">
                <a:spLocks/>
              </p:cNvSpPr>
              <p:nvPr/>
            </p:nvSpPr>
            <p:spPr bwMode="auto">
              <a:xfrm>
                <a:off x="5897478" y="6130549"/>
                <a:ext cx="845588"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呢绒</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0" name="Subtitle 2">
                <a:extLst>
                  <a:ext uri="{FF2B5EF4-FFF2-40B4-BE49-F238E27FC236}">
                    <a16:creationId xmlns="" xmlns:a16="http://schemas.microsoft.com/office/drawing/2014/main" id="{49F2EC24-9C10-4C9D-A752-E299508B4AAA}"/>
                  </a:ext>
                </a:extLst>
              </p:cNvPr>
              <p:cNvSpPr txBox="1">
                <a:spLocks/>
              </p:cNvSpPr>
              <p:nvPr/>
            </p:nvSpPr>
            <p:spPr bwMode="auto">
              <a:xfrm>
                <a:off x="6550400" y="6130549"/>
                <a:ext cx="1043026"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服装</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1" name="Subtitle 2">
                <a:extLst>
                  <a:ext uri="{FF2B5EF4-FFF2-40B4-BE49-F238E27FC236}">
                    <a16:creationId xmlns="" xmlns:a16="http://schemas.microsoft.com/office/drawing/2014/main" id="{EAE6638C-52F2-4E86-9B5A-8DD7B65C22E1}"/>
                  </a:ext>
                </a:extLst>
              </p:cNvPr>
              <p:cNvSpPr txBox="1">
                <a:spLocks/>
              </p:cNvSpPr>
              <p:nvPr/>
            </p:nvSpPr>
            <p:spPr bwMode="auto">
              <a:xfrm>
                <a:off x="7344421" y="6130549"/>
                <a:ext cx="919875" cy="299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家纺</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2" name="Subtitle 2">
                <a:extLst>
                  <a:ext uri="{FF2B5EF4-FFF2-40B4-BE49-F238E27FC236}">
                    <a16:creationId xmlns="" xmlns:a16="http://schemas.microsoft.com/office/drawing/2014/main" id="{755AC2F9-FE88-4011-90D4-51AFD7BFFF55}"/>
                  </a:ext>
                </a:extLst>
              </p:cNvPr>
              <p:cNvSpPr txBox="1">
                <a:spLocks/>
              </p:cNvSpPr>
              <p:nvPr/>
            </p:nvSpPr>
            <p:spPr bwMode="auto">
              <a:xfrm>
                <a:off x="8050453" y="6130549"/>
                <a:ext cx="919875" cy="312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物流运输</a:t>
                </a:r>
              </a:p>
            </p:txBody>
          </p:sp>
        </p:grpSp>
      </p:grpSp>
      <p:sp>
        <p:nvSpPr>
          <p:cNvPr id="156" name="Subtitle 2">
            <a:extLst>
              <a:ext uri="{FF2B5EF4-FFF2-40B4-BE49-F238E27FC236}">
                <a16:creationId xmlns="" xmlns:a16="http://schemas.microsoft.com/office/drawing/2014/main" id="{742B614F-56AB-43E2-979F-D9027ECF35F0}"/>
              </a:ext>
            </a:extLst>
          </p:cNvPr>
          <p:cNvSpPr txBox="1">
            <a:spLocks/>
          </p:cNvSpPr>
          <p:nvPr/>
        </p:nvSpPr>
        <p:spPr bwMode="auto">
          <a:xfrm>
            <a:off x="3968813" y="1661371"/>
            <a:ext cx="718537"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lnSpc>
                <a:spcPct val="120000"/>
              </a:lnSpc>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行业协会</a:t>
            </a:r>
          </a:p>
        </p:txBody>
      </p:sp>
      <p:sp>
        <p:nvSpPr>
          <p:cNvPr id="157" name="Subtitle 2">
            <a:extLst>
              <a:ext uri="{FF2B5EF4-FFF2-40B4-BE49-F238E27FC236}">
                <a16:creationId xmlns="" xmlns:a16="http://schemas.microsoft.com/office/drawing/2014/main" id="{742B614F-56AB-43E2-979F-D9027ECF35F0}"/>
              </a:ext>
            </a:extLst>
          </p:cNvPr>
          <p:cNvSpPr txBox="1">
            <a:spLocks/>
          </p:cNvSpPr>
          <p:nvPr/>
        </p:nvSpPr>
        <p:spPr bwMode="auto">
          <a:xfrm>
            <a:off x="4689404" y="1665945"/>
            <a:ext cx="702997"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纺纱企业</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60" name="Subtitle 2">
            <a:extLst>
              <a:ext uri="{FF2B5EF4-FFF2-40B4-BE49-F238E27FC236}">
                <a16:creationId xmlns="" xmlns:a16="http://schemas.microsoft.com/office/drawing/2014/main" id="{742B614F-56AB-43E2-979F-D9027ECF35F0}"/>
              </a:ext>
            </a:extLst>
          </p:cNvPr>
          <p:cNvSpPr txBox="1">
            <a:spLocks/>
          </p:cNvSpPr>
          <p:nvPr/>
        </p:nvSpPr>
        <p:spPr bwMode="auto">
          <a:xfrm>
            <a:off x="5401470" y="1661371"/>
            <a:ext cx="727133"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印染企业</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61" name="Subtitle 2">
            <a:extLst>
              <a:ext uri="{FF2B5EF4-FFF2-40B4-BE49-F238E27FC236}">
                <a16:creationId xmlns="" xmlns:a16="http://schemas.microsoft.com/office/drawing/2014/main" id="{742B614F-56AB-43E2-979F-D9027ECF35F0}"/>
              </a:ext>
            </a:extLst>
          </p:cNvPr>
          <p:cNvSpPr txBox="1">
            <a:spLocks/>
          </p:cNvSpPr>
          <p:nvPr/>
        </p:nvSpPr>
        <p:spPr bwMode="auto">
          <a:xfrm>
            <a:off x="6133555" y="1667081"/>
            <a:ext cx="718537"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成衣企业</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62" name="Subtitle 2">
            <a:extLst>
              <a:ext uri="{FF2B5EF4-FFF2-40B4-BE49-F238E27FC236}">
                <a16:creationId xmlns="" xmlns:a16="http://schemas.microsoft.com/office/drawing/2014/main" id="{A5D033B1-99F9-40B3-A6FD-FD768B4A1F02}"/>
              </a:ext>
            </a:extLst>
          </p:cNvPr>
          <p:cNvSpPr txBox="1">
            <a:spLocks/>
          </p:cNvSpPr>
          <p:nvPr/>
        </p:nvSpPr>
        <p:spPr bwMode="auto">
          <a:xfrm>
            <a:off x="7987180" y="1665945"/>
            <a:ext cx="862298" cy="294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消费者</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pic>
        <p:nvPicPr>
          <p:cNvPr id="163" name="图片 162">
            <a:extLst>
              <a:ext uri="{FF2B5EF4-FFF2-40B4-BE49-F238E27FC236}">
                <a16:creationId xmlns="" xmlns:a16="http://schemas.microsoft.com/office/drawing/2014/main" id="{409D87D3-9EF2-4767-9081-55B2CD3C21D4}"/>
              </a:ext>
            </a:extLst>
          </p:cNvPr>
          <p:cNvPicPr>
            <a:picLocks noChangeAspect="1"/>
          </p:cNvPicPr>
          <p:nvPr/>
        </p:nvPicPr>
        <p:blipFill>
          <a:blip r:embed="rId16" cstate="print"/>
          <a:stretch>
            <a:fillRect/>
          </a:stretch>
        </p:blipFill>
        <p:spPr>
          <a:xfrm>
            <a:off x="8184388" y="1448596"/>
            <a:ext cx="313270" cy="215304"/>
          </a:xfrm>
          <a:prstGeom prst="rect">
            <a:avLst/>
          </a:prstGeom>
        </p:spPr>
      </p:pic>
      <p:sp>
        <p:nvSpPr>
          <p:cNvPr id="13" name="前凸弯带形 12"/>
          <p:cNvSpPr/>
          <p:nvPr/>
        </p:nvSpPr>
        <p:spPr>
          <a:xfrm>
            <a:off x="3957810" y="2744562"/>
            <a:ext cx="276011" cy="140181"/>
          </a:xfrm>
          <a:prstGeom prst="ellipseRibbon">
            <a:avLst/>
          </a:prstGeom>
          <a:solidFill>
            <a:srgbClr val="4555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7" name="图片 166">
            <a:extLst>
              <a:ext uri="{FF2B5EF4-FFF2-40B4-BE49-F238E27FC236}">
                <a16:creationId xmlns="" xmlns:a16="http://schemas.microsoft.com/office/drawing/2014/main" id="{744F6948-912E-4B5D-BB18-6AAE5E6D6026}"/>
              </a:ext>
            </a:extLst>
          </p:cNvPr>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pic>
        <p:nvPicPr>
          <p:cNvPr id="3" name="图片 2"/>
          <p:cNvPicPr>
            <a:picLocks noChangeAspect="1"/>
          </p:cNvPicPr>
          <p:nvPr/>
        </p:nvPicPr>
        <p:blipFill>
          <a:blip r:embed="rId18" cstate="print"/>
          <a:stretch>
            <a:fillRect/>
          </a:stretch>
        </p:blipFill>
        <p:spPr>
          <a:xfrm>
            <a:off x="3515110" y="1295963"/>
            <a:ext cx="406538" cy="416010"/>
          </a:xfrm>
          <a:prstGeom prst="rect">
            <a:avLst/>
          </a:prstGeom>
        </p:spPr>
      </p:pic>
      <p:pic>
        <p:nvPicPr>
          <p:cNvPr id="4" name="图片 3"/>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4151008" y="1301201"/>
            <a:ext cx="335367" cy="410772"/>
          </a:xfrm>
          <a:prstGeom prst="rect">
            <a:avLst/>
          </a:prstGeom>
        </p:spPr>
      </p:pic>
      <p:pic>
        <p:nvPicPr>
          <p:cNvPr id="5" name="图片 4"/>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4801990" y="1297319"/>
            <a:ext cx="498967" cy="414653"/>
          </a:xfrm>
          <a:prstGeom prst="rect">
            <a:avLst/>
          </a:prstGeom>
        </p:spPr>
      </p:pic>
      <p:pic>
        <p:nvPicPr>
          <p:cNvPr id="168" name="图片 167"/>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5484753" y="1292351"/>
            <a:ext cx="498967" cy="414653"/>
          </a:xfrm>
          <a:prstGeom prst="rect">
            <a:avLst/>
          </a:prstGeom>
        </p:spPr>
      </p:pic>
      <p:pic>
        <p:nvPicPr>
          <p:cNvPr id="169" name="图片 168"/>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6208480" y="1288540"/>
            <a:ext cx="498967" cy="414653"/>
          </a:xfrm>
          <a:prstGeom prst="rect">
            <a:avLst/>
          </a:prstGeom>
        </p:spPr>
      </p:pic>
      <p:pic>
        <p:nvPicPr>
          <p:cNvPr id="170" name="图片 169">
            <a:extLst>
              <a:ext uri="{FF2B5EF4-FFF2-40B4-BE49-F238E27FC236}">
                <a16:creationId xmlns="" xmlns:a16="http://schemas.microsoft.com/office/drawing/2014/main" id="{6CD6289E-989E-4304-A129-73F2CC475A79}"/>
              </a:ext>
            </a:extLst>
          </p:cNvPr>
          <p:cNvPicPr>
            <a:picLocks noChangeAspect="1"/>
          </p:cNvPicPr>
          <p:nvPr/>
        </p:nvPicPr>
        <p:blipFill>
          <a:blip r:embed="rId21" cstate="print"/>
          <a:stretch>
            <a:fillRect/>
          </a:stretch>
        </p:blipFill>
        <p:spPr>
          <a:xfrm>
            <a:off x="7076852" y="1369902"/>
            <a:ext cx="264946" cy="300746"/>
          </a:xfrm>
          <a:prstGeom prst="rect">
            <a:avLst/>
          </a:prstGeom>
        </p:spPr>
      </p:pic>
      <p:pic>
        <p:nvPicPr>
          <p:cNvPr id="171" name="图片 170">
            <a:extLst>
              <a:ext uri="{FF2B5EF4-FFF2-40B4-BE49-F238E27FC236}">
                <a16:creationId xmlns="" xmlns:a16="http://schemas.microsoft.com/office/drawing/2014/main" id="{409D87D3-9EF2-4767-9081-55B2CD3C21D4}"/>
              </a:ext>
            </a:extLst>
          </p:cNvPr>
          <p:cNvPicPr>
            <a:picLocks noChangeAspect="1"/>
          </p:cNvPicPr>
          <p:nvPr/>
        </p:nvPicPr>
        <p:blipFill>
          <a:blip r:embed="rId16" cstate="print"/>
          <a:stretch>
            <a:fillRect/>
          </a:stretch>
        </p:blipFill>
        <p:spPr>
          <a:xfrm>
            <a:off x="8451198" y="1444058"/>
            <a:ext cx="313270" cy="215304"/>
          </a:xfrm>
          <a:prstGeom prst="rect">
            <a:avLst/>
          </a:prstGeom>
        </p:spPr>
      </p:pic>
      <p:pic>
        <p:nvPicPr>
          <p:cNvPr id="174" name="图片 173">
            <a:extLst>
              <a:ext uri="{FF2B5EF4-FFF2-40B4-BE49-F238E27FC236}">
                <a16:creationId xmlns="" xmlns:a16="http://schemas.microsoft.com/office/drawing/2014/main" id="{409D87D3-9EF2-4767-9081-55B2CD3C21D4}"/>
              </a:ext>
            </a:extLst>
          </p:cNvPr>
          <p:cNvPicPr>
            <a:picLocks noChangeAspect="1"/>
          </p:cNvPicPr>
          <p:nvPr/>
        </p:nvPicPr>
        <p:blipFill>
          <a:blip r:embed="rId22" cstate="print"/>
          <a:stretch>
            <a:fillRect/>
          </a:stretch>
        </p:blipFill>
        <p:spPr>
          <a:xfrm>
            <a:off x="4961971" y="2703545"/>
            <a:ext cx="298039" cy="204836"/>
          </a:xfrm>
          <a:prstGeom prst="rect">
            <a:avLst/>
          </a:prstGeom>
        </p:spPr>
      </p:pic>
      <p:pic>
        <p:nvPicPr>
          <p:cNvPr id="175" name="图片 174">
            <a:extLst>
              <a:ext uri="{FF2B5EF4-FFF2-40B4-BE49-F238E27FC236}">
                <a16:creationId xmlns="" xmlns:a16="http://schemas.microsoft.com/office/drawing/2014/main" id="{C838025C-86C6-4FD9-81EA-807D7F80F82E}"/>
              </a:ext>
            </a:extLst>
          </p:cNvPr>
          <p:cNvPicPr>
            <a:picLocks noChangeAspect="1"/>
          </p:cNvPicPr>
          <p:nvPr/>
        </p:nvPicPr>
        <p:blipFill>
          <a:blip r:embed="rId23" cstate="print"/>
          <a:stretch>
            <a:fillRect/>
          </a:stretch>
        </p:blipFill>
        <p:spPr>
          <a:xfrm>
            <a:off x="6011575" y="2729304"/>
            <a:ext cx="186627" cy="170696"/>
          </a:xfrm>
          <a:prstGeom prst="rect">
            <a:avLst/>
          </a:prstGeom>
        </p:spPr>
      </p:pic>
      <p:pic>
        <p:nvPicPr>
          <p:cNvPr id="188" name="图片 187">
            <a:extLst>
              <a:ext uri="{FF2B5EF4-FFF2-40B4-BE49-F238E27FC236}">
                <a16:creationId xmlns="" xmlns:a16="http://schemas.microsoft.com/office/drawing/2014/main" id="{FFE43432-0841-4026-9860-3F1A75A633EB}"/>
              </a:ext>
            </a:extLst>
          </p:cNvPr>
          <p:cNvPicPr>
            <a:picLocks noChangeAspect="1"/>
          </p:cNvPicPr>
          <p:nvPr/>
        </p:nvPicPr>
        <p:blipFill>
          <a:blip r:embed="rId24" cstate="print"/>
          <a:stretch>
            <a:fillRect/>
          </a:stretch>
        </p:blipFill>
        <p:spPr>
          <a:xfrm>
            <a:off x="7042004" y="2688197"/>
            <a:ext cx="182255" cy="236693"/>
          </a:xfrm>
          <a:prstGeom prst="rect">
            <a:avLst/>
          </a:prstGeom>
        </p:spPr>
      </p:pic>
      <p:pic>
        <p:nvPicPr>
          <p:cNvPr id="189" name="图片 188">
            <a:extLst>
              <a:ext uri="{FF2B5EF4-FFF2-40B4-BE49-F238E27FC236}">
                <a16:creationId xmlns="" xmlns:a16="http://schemas.microsoft.com/office/drawing/2014/main" id="{F0C4D93A-98E3-47C2-A736-070336D15ABD}"/>
              </a:ext>
            </a:extLst>
          </p:cNvPr>
          <p:cNvPicPr>
            <a:picLocks noChangeAspect="1"/>
          </p:cNvPicPr>
          <p:nvPr/>
        </p:nvPicPr>
        <p:blipFill>
          <a:blip r:embed="rId25" cstate="print"/>
          <a:stretch>
            <a:fillRect/>
          </a:stretch>
        </p:blipFill>
        <p:spPr>
          <a:xfrm flipH="1">
            <a:off x="8034662" y="2699087"/>
            <a:ext cx="213751" cy="213751"/>
          </a:xfrm>
          <a:prstGeom prst="rect">
            <a:avLst/>
          </a:prstGeom>
        </p:spPr>
      </p:pic>
      <p:pic>
        <p:nvPicPr>
          <p:cNvPr id="192" name="图片 191">
            <a:extLst>
              <a:ext uri="{FF2B5EF4-FFF2-40B4-BE49-F238E27FC236}">
                <a16:creationId xmlns="" xmlns:a16="http://schemas.microsoft.com/office/drawing/2014/main" id="{FC480DD2-F977-43EB-AE9E-38A94AC3B710}"/>
              </a:ext>
            </a:extLst>
          </p:cNvPr>
          <p:cNvPicPr>
            <a:picLocks noChangeAspect="1"/>
          </p:cNvPicPr>
          <p:nvPr/>
        </p:nvPicPr>
        <p:blipFill>
          <a:blip r:embed="rId26" cstate="print"/>
          <a:stretch>
            <a:fillRect/>
          </a:stretch>
        </p:blipFill>
        <p:spPr>
          <a:xfrm>
            <a:off x="10220577" y="4024064"/>
            <a:ext cx="372361" cy="403884"/>
          </a:xfrm>
          <a:prstGeom prst="rect">
            <a:avLst/>
          </a:prstGeom>
        </p:spPr>
      </p:pic>
      <p:pic>
        <p:nvPicPr>
          <p:cNvPr id="6" name="图片 5"/>
          <p:cNvPicPr>
            <a:picLocks noChangeAspect="1"/>
          </p:cNvPicPr>
          <p:nvPr/>
        </p:nvPicPr>
        <p:blipFill>
          <a:blip r:embed="rId27" cstate="print">
            <a:extLst>
              <a:ext uri="{28A0092B-C50C-407E-A947-70E740481C1C}">
                <a14:useLocalDpi xmlns:a14="http://schemas.microsoft.com/office/drawing/2010/main" xmlns="" val="0"/>
              </a:ext>
            </a:extLst>
          </a:blip>
          <a:stretch>
            <a:fillRect/>
          </a:stretch>
        </p:blipFill>
        <p:spPr>
          <a:xfrm>
            <a:off x="3381648" y="5656002"/>
            <a:ext cx="540000" cy="382610"/>
          </a:xfrm>
          <a:prstGeom prst="rect">
            <a:avLst/>
          </a:prstGeom>
        </p:spPr>
      </p:pic>
      <p:pic>
        <p:nvPicPr>
          <p:cNvPr id="7" name="图片 6"/>
          <p:cNvPicPr>
            <a:picLocks noChangeAspect="1"/>
          </p:cNvPicPr>
          <p:nvPr/>
        </p:nvPicPr>
        <p:blipFill>
          <a:blip r:embed="rId28" cstate="print">
            <a:extLst>
              <a:ext uri="{28A0092B-C50C-407E-A947-70E740481C1C}">
                <a14:useLocalDpi xmlns:a14="http://schemas.microsoft.com/office/drawing/2010/main" xmlns="" val="0"/>
              </a:ext>
            </a:extLst>
          </a:blip>
          <a:stretch>
            <a:fillRect/>
          </a:stretch>
        </p:blipFill>
        <p:spPr>
          <a:xfrm flipH="1">
            <a:off x="4054392" y="5656002"/>
            <a:ext cx="540000" cy="374462"/>
          </a:xfrm>
          <a:prstGeom prst="rect">
            <a:avLst/>
          </a:prstGeom>
        </p:spPr>
      </p:pic>
      <p:pic>
        <p:nvPicPr>
          <p:cNvPr id="9" name="图片 8"/>
          <p:cNvPicPr>
            <a:picLocks noChangeAspect="1"/>
          </p:cNvPicPr>
          <p:nvPr/>
        </p:nvPicPr>
        <p:blipFill>
          <a:blip r:embed="rId29" cstate="print">
            <a:extLst>
              <a:ext uri="{28A0092B-C50C-407E-A947-70E740481C1C}">
                <a14:useLocalDpi xmlns:a14="http://schemas.microsoft.com/office/drawing/2010/main" xmlns="" val="0"/>
              </a:ext>
            </a:extLst>
          </a:blip>
          <a:stretch>
            <a:fillRect/>
          </a:stretch>
        </p:blipFill>
        <p:spPr>
          <a:xfrm>
            <a:off x="4703391" y="5695172"/>
            <a:ext cx="540000" cy="343440"/>
          </a:xfrm>
          <a:prstGeom prst="rect">
            <a:avLst/>
          </a:prstGeom>
        </p:spPr>
      </p:pic>
      <p:pic>
        <p:nvPicPr>
          <p:cNvPr id="15" name="图片 14"/>
          <p:cNvPicPr>
            <a:picLocks noChangeAspect="1"/>
          </p:cNvPicPr>
          <p:nvPr/>
        </p:nvPicPr>
        <p:blipFill rotWithShape="1">
          <a:blip r:embed="rId30" cstate="print">
            <a:extLst>
              <a:ext uri="{28A0092B-C50C-407E-A947-70E740481C1C}">
                <a14:useLocalDpi xmlns:a14="http://schemas.microsoft.com/office/drawing/2010/main" xmlns="" val="0"/>
              </a:ext>
            </a:extLst>
          </a:blip>
          <a:srcRect t="16945" b="5443"/>
          <a:stretch/>
        </p:blipFill>
        <p:spPr>
          <a:xfrm>
            <a:off x="5401078" y="5619512"/>
            <a:ext cx="540000" cy="419100"/>
          </a:xfrm>
          <a:prstGeom prst="rect">
            <a:avLst/>
          </a:prstGeom>
        </p:spPr>
      </p:pic>
      <p:pic>
        <p:nvPicPr>
          <p:cNvPr id="16" name="图片 15"/>
          <p:cNvPicPr>
            <a:picLocks noChangeAspect="1"/>
          </p:cNvPicPr>
          <p:nvPr/>
        </p:nvPicPr>
        <p:blipFill>
          <a:blip r:embed="rId31" cstate="print">
            <a:extLst>
              <a:ext uri="{28A0092B-C50C-407E-A947-70E740481C1C}">
                <a14:useLocalDpi xmlns:a14="http://schemas.microsoft.com/office/drawing/2010/main" xmlns="" val="0"/>
              </a:ext>
            </a:extLst>
          </a:blip>
          <a:stretch>
            <a:fillRect/>
          </a:stretch>
        </p:blipFill>
        <p:spPr>
          <a:xfrm>
            <a:off x="6074268" y="5663819"/>
            <a:ext cx="540000" cy="378000"/>
          </a:xfrm>
          <a:prstGeom prst="rect">
            <a:avLst/>
          </a:prstGeom>
        </p:spPr>
      </p:pic>
      <p:pic>
        <p:nvPicPr>
          <p:cNvPr id="17" name="图片 16"/>
          <p:cNvPicPr>
            <a:picLocks noChangeAspect="1"/>
          </p:cNvPicPr>
          <p:nvPr/>
        </p:nvPicPr>
        <p:blipFill>
          <a:blip r:embed="rId32" cstate="print">
            <a:extLst>
              <a:ext uri="{28A0092B-C50C-407E-A947-70E740481C1C}">
                <a14:useLocalDpi xmlns:a14="http://schemas.microsoft.com/office/drawing/2010/main" xmlns="" val="0"/>
              </a:ext>
            </a:extLst>
          </a:blip>
          <a:stretch>
            <a:fillRect/>
          </a:stretch>
        </p:blipFill>
        <p:spPr>
          <a:xfrm>
            <a:off x="6782312" y="5633612"/>
            <a:ext cx="540000" cy="405000"/>
          </a:xfrm>
          <a:prstGeom prst="rect">
            <a:avLst/>
          </a:prstGeom>
        </p:spPr>
      </p:pic>
      <p:pic>
        <p:nvPicPr>
          <p:cNvPr id="18" name="图片 17"/>
          <p:cNvPicPr>
            <a:picLocks noChangeAspect="1"/>
          </p:cNvPicPr>
          <p:nvPr/>
        </p:nvPicPr>
        <p:blipFill>
          <a:blip r:embed="rId33" cstate="print">
            <a:extLst>
              <a:ext uri="{28A0092B-C50C-407E-A947-70E740481C1C}">
                <a14:useLocalDpi xmlns:a14="http://schemas.microsoft.com/office/drawing/2010/main" xmlns="" val="0"/>
              </a:ext>
            </a:extLst>
          </a:blip>
          <a:stretch>
            <a:fillRect/>
          </a:stretch>
        </p:blipFill>
        <p:spPr>
          <a:xfrm>
            <a:off x="7459541" y="5657965"/>
            <a:ext cx="540000" cy="389707"/>
          </a:xfrm>
          <a:prstGeom prst="rect">
            <a:avLst/>
          </a:prstGeom>
        </p:spPr>
      </p:pic>
      <p:pic>
        <p:nvPicPr>
          <p:cNvPr id="20" name="图片 19"/>
          <p:cNvPicPr>
            <a:picLocks noChangeAspect="1"/>
          </p:cNvPicPr>
          <p:nvPr/>
        </p:nvPicPr>
        <p:blipFill>
          <a:blip r:embed="rId34" cstate="print">
            <a:extLst>
              <a:ext uri="{28A0092B-C50C-407E-A947-70E740481C1C}">
                <a14:useLocalDpi xmlns:a14="http://schemas.microsoft.com/office/drawing/2010/main" xmlns="" val="0"/>
              </a:ext>
            </a:extLst>
          </a:blip>
          <a:stretch>
            <a:fillRect/>
          </a:stretch>
        </p:blipFill>
        <p:spPr>
          <a:xfrm>
            <a:off x="8132258" y="5564223"/>
            <a:ext cx="540000" cy="484920"/>
          </a:xfrm>
          <a:prstGeom prst="rect">
            <a:avLst/>
          </a:prstGeom>
        </p:spPr>
      </p:pic>
    </p:spTree>
    <p:extLst>
      <p:ext uri="{BB962C8B-B14F-4D97-AF65-F5344CB8AC3E}">
        <p14:creationId xmlns:p14="http://schemas.microsoft.com/office/powerpoint/2010/main" xmlns="" val="4129363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81947" y="229545"/>
            <a:ext cx="11240719"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smtClean="0">
                <a:solidFill>
                  <a:schemeClr val="bg1"/>
                </a:solidFill>
                <a:latin typeface="微软雅黑" pitchFamily="34" charset="-122"/>
                <a:ea typeface="微软雅黑" pitchFamily="34" charset="-122"/>
              </a:rPr>
              <a:t>物联网“连接”：提升发、储、输、变、配、用管理效率，</a:t>
            </a:r>
            <a:r>
              <a:rPr lang="zh-CN" altLang="en-US" sz="2000" dirty="0">
                <a:solidFill>
                  <a:schemeClr val="bg1"/>
                </a:solidFill>
                <a:latin typeface="微软雅黑" pitchFamily="34" charset="-122"/>
                <a:ea typeface="微软雅黑" pitchFamily="34" charset="-122"/>
              </a:rPr>
              <a:t>把</a:t>
            </a:r>
            <a:r>
              <a:rPr lang="zh-CN" altLang="en-US" sz="2000" dirty="0" smtClean="0">
                <a:solidFill>
                  <a:schemeClr val="bg1"/>
                </a:solidFill>
                <a:latin typeface="微软雅黑" pitchFamily="34" charset="-122"/>
                <a:ea typeface="微软雅黑" pitchFamily="34" charset="-122"/>
              </a:rPr>
              <a:t>控能源安全，构建</a:t>
            </a:r>
            <a:r>
              <a:rPr lang="zh-CN" altLang="en-US" sz="2400" b="1" dirty="0" smtClean="0">
                <a:solidFill>
                  <a:schemeClr val="bg1"/>
                </a:solidFill>
                <a:latin typeface="微软雅黑" pitchFamily="34" charset="-122"/>
                <a:ea typeface="微软雅黑" pitchFamily="34" charset="-122"/>
              </a:rPr>
              <a:t>新能源商业生态</a:t>
            </a:r>
            <a:endParaRPr lang="zh-CN" altLang="en-US" sz="2000" b="1" dirty="0">
              <a:solidFill>
                <a:schemeClr val="bg1"/>
              </a:solidFill>
              <a:latin typeface="微软雅黑" pitchFamily="34" charset="-122"/>
              <a:ea typeface="微软雅黑" pitchFamily="34" charset="-122"/>
            </a:endParaRPr>
          </a:p>
        </p:txBody>
      </p:sp>
      <p:grpSp>
        <p:nvGrpSpPr>
          <p:cNvPr id="34" name="组合 33">
            <a:extLst>
              <a:ext uri="{FF2B5EF4-FFF2-40B4-BE49-F238E27FC236}">
                <a16:creationId xmlns="" xmlns:a16="http://schemas.microsoft.com/office/drawing/2014/main" id="{A93106B4-91F0-41FF-BD02-4E984CE3FA51}"/>
              </a:ext>
            </a:extLst>
          </p:cNvPr>
          <p:cNvGrpSpPr/>
          <p:nvPr/>
        </p:nvGrpSpPr>
        <p:grpSpPr>
          <a:xfrm>
            <a:off x="1223063" y="1003721"/>
            <a:ext cx="9745874" cy="5540176"/>
            <a:chOff x="879801" y="782240"/>
            <a:chExt cx="10363061" cy="5891026"/>
          </a:xfrm>
        </p:grpSpPr>
        <p:sp>
          <p:nvSpPr>
            <p:cNvPr id="35" name="矩形 34">
              <a:extLst>
                <a:ext uri="{FF2B5EF4-FFF2-40B4-BE49-F238E27FC236}">
                  <a16:creationId xmlns="" xmlns:a16="http://schemas.microsoft.com/office/drawing/2014/main" id="{FDEF99F2-250E-4536-A058-A8BB4CB276AE}"/>
                </a:ext>
              </a:extLst>
            </p:cNvPr>
            <p:cNvSpPr/>
            <p:nvPr/>
          </p:nvSpPr>
          <p:spPr>
            <a:xfrm>
              <a:off x="3130737" y="787104"/>
              <a:ext cx="5930527" cy="1046280"/>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 xmlns:a16="http://schemas.microsoft.com/office/drawing/2014/main" id="{A0215B5A-2EC9-4773-8A5C-8440EC17440E}"/>
                </a:ext>
              </a:extLst>
            </p:cNvPr>
            <p:cNvPicPr>
              <a:picLocks noChangeAspect="1"/>
            </p:cNvPicPr>
            <p:nvPr/>
          </p:nvPicPr>
          <p:blipFill>
            <a:blip r:embed="rId2" cstate="print"/>
            <a:stretch>
              <a:fillRect/>
            </a:stretch>
          </p:blipFill>
          <p:spPr>
            <a:xfrm>
              <a:off x="6345848" y="1180669"/>
              <a:ext cx="269038" cy="251929"/>
            </a:xfrm>
            <a:prstGeom prst="rect">
              <a:avLst/>
            </a:prstGeom>
          </p:spPr>
        </p:pic>
        <p:pic>
          <p:nvPicPr>
            <p:cNvPr id="37" name="图片 36">
              <a:extLst>
                <a:ext uri="{FF2B5EF4-FFF2-40B4-BE49-F238E27FC236}">
                  <a16:creationId xmlns="" xmlns:a16="http://schemas.microsoft.com/office/drawing/2014/main" id="{5EE4D1C4-CE1B-46FE-801A-5133E2545EE0}"/>
                </a:ext>
              </a:extLst>
            </p:cNvPr>
            <p:cNvPicPr>
              <a:picLocks noChangeAspect="1"/>
            </p:cNvPicPr>
            <p:nvPr/>
          </p:nvPicPr>
          <p:blipFill>
            <a:blip r:embed="rId3" cstate="print"/>
            <a:stretch>
              <a:fillRect/>
            </a:stretch>
          </p:blipFill>
          <p:spPr>
            <a:xfrm>
              <a:off x="5147348" y="1180821"/>
              <a:ext cx="226517" cy="251682"/>
            </a:xfrm>
            <a:prstGeom prst="rect">
              <a:avLst/>
            </a:prstGeom>
          </p:spPr>
        </p:pic>
        <p:pic>
          <p:nvPicPr>
            <p:cNvPr id="38" name="图片 37">
              <a:extLst>
                <a:ext uri="{FF2B5EF4-FFF2-40B4-BE49-F238E27FC236}">
                  <a16:creationId xmlns="" xmlns:a16="http://schemas.microsoft.com/office/drawing/2014/main" id="{DA92A723-67C3-4F94-A483-B49D91388A7F}"/>
                </a:ext>
              </a:extLst>
            </p:cNvPr>
            <p:cNvPicPr>
              <a:picLocks noChangeAspect="1"/>
            </p:cNvPicPr>
            <p:nvPr/>
          </p:nvPicPr>
          <p:blipFill>
            <a:blip r:embed="rId4" cstate="print"/>
            <a:stretch>
              <a:fillRect/>
            </a:stretch>
          </p:blipFill>
          <p:spPr>
            <a:xfrm>
              <a:off x="5727458" y="1183106"/>
              <a:ext cx="247909" cy="247908"/>
            </a:xfrm>
            <a:prstGeom prst="rect">
              <a:avLst/>
            </a:prstGeom>
          </p:spPr>
        </p:pic>
        <p:pic>
          <p:nvPicPr>
            <p:cNvPr id="39" name="图片 38">
              <a:extLst>
                <a:ext uri="{FF2B5EF4-FFF2-40B4-BE49-F238E27FC236}">
                  <a16:creationId xmlns="" xmlns:a16="http://schemas.microsoft.com/office/drawing/2014/main" id="{FFE43432-0841-4026-9860-3F1A75A633EB}"/>
                </a:ext>
              </a:extLst>
            </p:cNvPr>
            <p:cNvPicPr>
              <a:picLocks noChangeAspect="1"/>
            </p:cNvPicPr>
            <p:nvPr/>
          </p:nvPicPr>
          <p:blipFill>
            <a:blip r:embed="rId5" cstate="print"/>
            <a:stretch>
              <a:fillRect/>
            </a:stretch>
          </p:blipFill>
          <p:spPr>
            <a:xfrm>
              <a:off x="4609562" y="1180821"/>
              <a:ext cx="193797" cy="251682"/>
            </a:xfrm>
            <a:prstGeom prst="rect">
              <a:avLst/>
            </a:prstGeom>
          </p:spPr>
        </p:pic>
        <p:pic>
          <p:nvPicPr>
            <p:cNvPr id="40" name="图片 39">
              <a:extLst>
                <a:ext uri="{FF2B5EF4-FFF2-40B4-BE49-F238E27FC236}">
                  <a16:creationId xmlns="" xmlns:a16="http://schemas.microsoft.com/office/drawing/2014/main" id="{933EBE99-98B7-49A4-ABC7-B341B238ECA5}"/>
                </a:ext>
              </a:extLst>
            </p:cNvPr>
            <p:cNvPicPr>
              <a:picLocks noChangeAspect="1"/>
            </p:cNvPicPr>
            <p:nvPr/>
          </p:nvPicPr>
          <p:blipFill>
            <a:blip r:embed="rId6" cstate="print"/>
            <a:stretch>
              <a:fillRect/>
            </a:stretch>
          </p:blipFill>
          <p:spPr>
            <a:xfrm>
              <a:off x="8488540" y="1183713"/>
              <a:ext cx="277976" cy="246906"/>
            </a:xfrm>
            <a:prstGeom prst="rect">
              <a:avLst/>
            </a:prstGeom>
          </p:spPr>
        </p:pic>
        <p:pic>
          <p:nvPicPr>
            <p:cNvPr id="42" name="图片 41">
              <a:extLst>
                <a:ext uri="{FF2B5EF4-FFF2-40B4-BE49-F238E27FC236}">
                  <a16:creationId xmlns="" xmlns:a16="http://schemas.microsoft.com/office/drawing/2014/main" id="{409D87D3-9EF2-4767-9081-55B2CD3C21D4}"/>
                </a:ext>
              </a:extLst>
            </p:cNvPr>
            <p:cNvPicPr>
              <a:picLocks noChangeAspect="1"/>
            </p:cNvPicPr>
            <p:nvPr/>
          </p:nvPicPr>
          <p:blipFill>
            <a:blip r:embed="rId7" cstate="print"/>
            <a:stretch>
              <a:fillRect/>
            </a:stretch>
          </p:blipFill>
          <p:spPr>
            <a:xfrm>
              <a:off x="7779917" y="1194599"/>
              <a:ext cx="333109" cy="228939"/>
            </a:xfrm>
            <a:prstGeom prst="rect">
              <a:avLst/>
            </a:prstGeom>
          </p:spPr>
        </p:pic>
        <p:pic>
          <p:nvPicPr>
            <p:cNvPr id="43" name="图片 42">
              <a:extLst>
                <a:ext uri="{FF2B5EF4-FFF2-40B4-BE49-F238E27FC236}">
                  <a16:creationId xmlns="" xmlns:a16="http://schemas.microsoft.com/office/drawing/2014/main" id="{6CD6289E-989E-4304-A129-73F2CC475A79}"/>
                </a:ext>
              </a:extLst>
            </p:cNvPr>
            <p:cNvPicPr>
              <a:picLocks noChangeAspect="1"/>
            </p:cNvPicPr>
            <p:nvPr/>
          </p:nvPicPr>
          <p:blipFill>
            <a:blip r:embed="rId8" cstate="print"/>
            <a:stretch>
              <a:fillRect/>
            </a:stretch>
          </p:blipFill>
          <p:spPr>
            <a:xfrm>
              <a:off x="7246227" y="1205217"/>
              <a:ext cx="186247" cy="211413"/>
            </a:xfrm>
            <a:prstGeom prst="rect">
              <a:avLst/>
            </a:prstGeom>
          </p:spPr>
        </p:pic>
        <p:sp>
          <p:nvSpPr>
            <p:cNvPr id="45" name="Subtitle 2">
              <a:extLst>
                <a:ext uri="{FF2B5EF4-FFF2-40B4-BE49-F238E27FC236}">
                  <a16:creationId xmlns="" xmlns:a16="http://schemas.microsoft.com/office/drawing/2014/main" id="{1AAA850E-FCFA-463F-8FF8-7992450233BB}"/>
                </a:ext>
              </a:extLst>
            </p:cNvPr>
            <p:cNvSpPr txBox="1">
              <a:spLocks/>
            </p:cNvSpPr>
            <p:nvPr/>
          </p:nvSpPr>
          <p:spPr bwMode="auto">
            <a:xfrm>
              <a:off x="3777126" y="1474159"/>
              <a:ext cx="748762"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46" name="Subtitle 2">
              <a:extLst>
                <a:ext uri="{FF2B5EF4-FFF2-40B4-BE49-F238E27FC236}">
                  <a16:creationId xmlns="" xmlns:a16="http://schemas.microsoft.com/office/drawing/2014/main" id="{DC339497-BEB8-4BB7-89BD-72F2C3CB602F}"/>
                </a:ext>
              </a:extLst>
            </p:cNvPr>
            <p:cNvSpPr txBox="1">
              <a:spLocks/>
            </p:cNvSpPr>
            <p:nvPr/>
          </p:nvSpPr>
          <p:spPr bwMode="auto">
            <a:xfrm>
              <a:off x="4328847" y="1474159"/>
              <a:ext cx="748762" cy="294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金融</a:t>
              </a:r>
            </a:p>
          </p:txBody>
        </p:sp>
        <p:sp>
          <p:nvSpPr>
            <p:cNvPr id="47" name="Subtitle 2">
              <a:extLst>
                <a:ext uri="{FF2B5EF4-FFF2-40B4-BE49-F238E27FC236}">
                  <a16:creationId xmlns="" xmlns:a16="http://schemas.microsoft.com/office/drawing/2014/main" id="{8514430B-31F6-4710-AEA8-410BEC21B9FB}"/>
                </a:ext>
              </a:extLst>
            </p:cNvPr>
            <p:cNvSpPr txBox="1">
              <a:spLocks/>
            </p:cNvSpPr>
            <p:nvPr/>
          </p:nvSpPr>
          <p:spPr bwMode="auto">
            <a:xfrm>
              <a:off x="4886224" y="1474159"/>
              <a:ext cx="748762" cy="294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保险</a:t>
              </a:r>
            </a:p>
          </p:txBody>
        </p:sp>
        <p:sp>
          <p:nvSpPr>
            <p:cNvPr id="48" name="Subtitle 2">
              <a:extLst>
                <a:ext uri="{FF2B5EF4-FFF2-40B4-BE49-F238E27FC236}">
                  <a16:creationId xmlns="" xmlns:a16="http://schemas.microsoft.com/office/drawing/2014/main" id="{02BC1D00-5BFE-426D-BED0-14D4B58F5FB6}"/>
                </a:ext>
              </a:extLst>
            </p:cNvPr>
            <p:cNvSpPr txBox="1">
              <a:spLocks/>
            </p:cNvSpPr>
            <p:nvPr/>
          </p:nvSpPr>
          <p:spPr bwMode="auto">
            <a:xfrm>
              <a:off x="5445325" y="1474159"/>
              <a:ext cx="812176"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发电厂</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49" name="Subtitle 2">
              <a:extLst>
                <a:ext uri="{FF2B5EF4-FFF2-40B4-BE49-F238E27FC236}">
                  <a16:creationId xmlns="" xmlns:a16="http://schemas.microsoft.com/office/drawing/2014/main" id="{222A9813-FEF5-4A5C-B4E0-182C10C0FD85}"/>
                </a:ext>
              </a:extLst>
            </p:cNvPr>
            <p:cNvSpPr txBox="1">
              <a:spLocks/>
            </p:cNvSpPr>
            <p:nvPr/>
          </p:nvSpPr>
          <p:spPr bwMode="auto">
            <a:xfrm>
              <a:off x="6105987" y="1474160"/>
              <a:ext cx="748762"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电力公司</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0" name="Subtitle 2">
              <a:extLst>
                <a:ext uri="{FF2B5EF4-FFF2-40B4-BE49-F238E27FC236}">
                  <a16:creationId xmlns="" xmlns:a16="http://schemas.microsoft.com/office/drawing/2014/main" id="{DDC66DEC-73EB-48D6-B4C6-45E5D54AFBB4}"/>
                </a:ext>
              </a:extLst>
            </p:cNvPr>
            <p:cNvSpPr txBox="1">
              <a:spLocks/>
            </p:cNvSpPr>
            <p:nvPr/>
          </p:nvSpPr>
          <p:spPr bwMode="auto">
            <a:xfrm>
              <a:off x="6871587" y="1519173"/>
              <a:ext cx="842144" cy="26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8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分布式发电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1" name="Subtitle 2">
              <a:extLst>
                <a:ext uri="{FF2B5EF4-FFF2-40B4-BE49-F238E27FC236}">
                  <a16:creationId xmlns="" xmlns:a16="http://schemas.microsoft.com/office/drawing/2014/main" id="{A5D033B1-99F9-40B3-A6FD-FD768B4A1F02}"/>
                </a:ext>
              </a:extLst>
            </p:cNvPr>
            <p:cNvSpPr txBox="1">
              <a:spLocks/>
            </p:cNvSpPr>
            <p:nvPr/>
          </p:nvSpPr>
          <p:spPr bwMode="auto">
            <a:xfrm>
              <a:off x="7571816" y="1474159"/>
              <a:ext cx="748762" cy="294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消费者</a:t>
              </a:r>
            </a:p>
          </p:txBody>
        </p:sp>
        <p:sp>
          <p:nvSpPr>
            <p:cNvPr id="52" name="Subtitle 2">
              <a:extLst>
                <a:ext uri="{FF2B5EF4-FFF2-40B4-BE49-F238E27FC236}">
                  <a16:creationId xmlns="" xmlns:a16="http://schemas.microsoft.com/office/drawing/2014/main" id="{A94B80E1-3AEB-443F-A3A2-03AA032137B8}"/>
                </a:ext>
              </a:extLst>
            </p:cNvPr>
            <p:cNvSpPr txBox="1">
              <a:spLocks/>
            </p:cNvSpPr>
            <p:nvPr/>
          </p:nvSpPr>
          <p:spPr bwMode="auto">
            <a:xfrm>
              <a:off x="8229606" y="1474162"/>
              <a:ext cx="808038"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需求侧</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3" name="Subtitle 2">
              <a:extLst>
                <a:ext uri="{FF2B5EF4-FFF2-40B4-BE49-F238E27FC236}">
                  <a16:creationId xmlns="" xmlns:a16="http://schemas.microsoft.com/office/drawing/2014/main" id="{742B614F-56AB-43E2-979F-D9027ECF35F0}"/>
                </a:ext>
              </a:extLst>
            </p:cNvPr>
            <p:cNvSpPr txBox="1">
              <a:spLocks/>
            </p:cNvSpPr>
            <p:nvPr/>
          </p:nvSpPr>
          <p:spPr bwMode="auto">
            <a:xfrm>
              <a:off x="3195063" y="1474159"/>
              <a:ext cx="748762"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电动车</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54" name="文本框 53">
              <a:extLst>
                <a:ext uri="{FF2B5EF4-FFF2-40B4-BE49-F238E27FC236}">
                  <a16:creationId xmlns="" xmlns:a16="http://schemas.microsoft.com/office/drawing/2014/main" id="{18DC93B8-C8AF-4DCC-AF06-FE1D0A789816}"/>
                </a:ext>
              </a:extLst>
            </p:cNvPr>
            <p:cNvSpPr txBox="1"/>
            <p:nvPr/>
          </p:nvSpPr>
          <p:spPr>
            <a:xfrm>
              <a:off x="3661852" y="816055"/>
              <a:ext cx="2685144" cy="276999"/>
            </a:xfrm>
            <a:prstGeom prst="rect">
              <a:avLst/>
            </a:prstGeom>
            <a:noFill/>
          </p:spPr>
          <p:txBody>
            <a:bodyPr wrap="square" rtlCol="0">
              <a:spAutoFit/>
            </a:bodyPr>
            <a:lstStyle/>
            <a:p>
              <a:pPr algn="ctr"/>
              <a:r>
                <a:rPr lang="zh-CN" altLang="en-US" sz="1200" dirty="0">
                  <a:solidFill>
                    <a:srgbClr val="43536A"/>
                  </a:solidFill>
                  <a:latin typeface="微软雅黑" panose="020B0503020204020204" pitchFamily="34" charset="-122"/>
                  <a:ea typeface="微软雅黑" panose="020B0503020204020204" pitchFamily="34" charset="-122"/>
                </a:rPr>
                <a:t>用户端</a:t>
              </a:r>
            </a:p>
          </p:txBody>
        </p:sp>
        <p:cxnSp>
          <p:nvCxnSpPr>
            <p:cNvPr id="55" name="直接连接符 54">
              <a:extLst>
                <a:ext uri="{FF2B5EF4-FFF2-40B4-BE49-F238E27FC236}">
                  <a16:creationId xmlns="" xmlns:a16="http://schemas.microsoft.com/office/drawing/2014/main" id="{28E011DC-A457-41B2-B3E0-35847C8C23C9}"/>
                </a:ext>
              </a:extLst>
            </p:cNvPr>
            <p:cNvCxnSpPr>
              <a:cxnSpLocks/>
            </p:cNvCxnSpPr>
            <p:nvPr/>
          </p:nvCxnSpPr>
          <p:spPr>
            <a:xfrm>
              <a:off x="3399060" y="1054507"/>
              <a:ext cx="3210730"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324F177F-6026-4917-8609-5B8676F2318E}"/>
                </a:ext>
              </a:extLst>
            </p:cNvPr>
            <p:cNvCxnSpPr/>
            <p:nvPr/>
          </p:nvCxnSpPr>
          <p:spPr>
            <a:xfrm>
              <a:off x="4690100"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 xmlns:a16="http://schemas.microsoft.com/office/drawing/2014/main" id="{942AF279-B39A-4125-BD34-B4EEAFA10414}"/>
                </a:ext>
              </a:extLst>
            </p:cNvPr>
            <p:cNvCxnSpPr>
              <a:cxnSpLocks/>
              <a:stCxn id="54" idx="2"/>
              <a:endCxn id="54" idx="2"/>
            </p:cNvCxnSpPr>
            <p:nvPr/>
          </p:nvCxnSpPr>
          <p:spPr>
            <a:xfrm>
              <a:off x="5004425" y="109305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 xmlns:a16="http://schemas.microsoft.com/office/drawing/2014/main" id="{0BF7DDC4-4370-4898-809B-BC9FF869BA38}"/>
                </a:ext>
              </a:extLst>
            </p:cNvPr>
            <p:cNvSpPr txBox="1"/>
            <p:nvPr/>
          </p:nvSpPr>
          <p:spPr>
            <a:xfrm>
              <a:off x="7008745" y="836668"/>
              <a:ext cx="2019882" cy="276999"/>
            </a:xfrm>
            <a:prstGeom prst="rect">
              <a:avLst/>
            </a:prstGeom>
            <a:noFill/>
          </p:spPr>
          <p:txBody>
            <a:bodyPr wrap="square" rtlCol="0">
              <a:spAutoFit/>
            </a:bodyPr>
            <a:lstStyle/>
            <a:p>
              <a:pPr algn="ctr"/>
              <a:r>
                <a:rPr lang="en-US" altLang="zh-CN" sz="1200" dirty="0">
                  <a:solidFill>
                    <a:srgbClr val="43536A"/>
                  </a:solidFill>
                  <a:latin typeface="微软雅黑" panose="020B0503020204020204" pitchFamily="34" charset="-122"/>
                  <a:ea typeface="微软雅黑" panose="020B0503020204020204" pitchFamily="34" charset="-122"/>
                </a:rPr>
                <a:t>APP</a:t>
              </a:r>
              <a:endParaRPr lang="zh-CN" altLang="en-US" sz="1200" dirty="0">
                <a:solidFill>
                  <a:srgbClr val="43536A"/>
                </a:solidFill>
                <a:latin typeface="微软雅黑" panose="020B0503020204020204" pitchFamily="34" charset="-122"/>
                <a:ea typeface="微软雅黑" panose="020B0503020204020204" pitchFamily="34" charset="-122"/>
              </a:endParaRPr>
            </a:p>
          </p:txBody>
        </p:sp>
        <p:cxnSp>
          <p:nvCxnSpPr>
            <p:cNvPr id="59" name="直接连接符 58">
              <a:extLst>
                <a:ext uri="{FF2B5EF4-FFF2-40B4-BE49-F238E27FC236}">
                  <a16:creationId xmlns="" xmlns:a16="http://schemas.microsoft.com/office/drawing/2014/main" id="{D477F51F-6163-4E9A-89AE-7DD1781B0F38}"/>
                </a:ext>
              </a:extLst>
            </p:cNvPr>
            <p:cNvCxnSpPr>
              <a:cxnSpLocks/>
            </p:cNvCxnSpPr>
            <p:nvPr/>
          </p:nvCxnSpPr>
          <p:spPr>
            <a:xfrm>
              <a:off x="7190567" y="1054507"/>
              <a:ext cx="1690761" cy="0"/>
            </a:xfrm>
            <a:prstGeom prst="line">
              <a:avLst/>
            </a:prstGeom>
            <a:ln w="12700">
              <a:solidFill>
                <a:srgbClr val="D0CECE"/>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A65627DB-FA52-4231-987F-3E545B29FF2D}"/>
                </a:ext>
              </a:extLst>
            </p:cNvPr>
            <p:cNvCxnSpPr>
              <a:cxnSpLocks/>
            </p:cNvCxnSpPr>
            <p:nvPr/>
          </p:nvCxnSpPr>
          <p:spPr>
            <a:xfrm>
              <a:off x="7721621" y="1054507"/>
              <a:ext cx="628650"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289850F9-FE31-4242-9812-790D39D715D5}"/>
                </a:ext>
              </a:extLst>
            </p:cNvPr>
            <p:cNvCxnSpPr>
              <a:cxnSpLocks/>
              <a:stCxn id="58" idx="2"/>
              <a:endCxn id="58" idx="2"/>
            </p:cNvCxnSpPr>
            <p:nvPr/>
          </p:nvCxnSpPr>
          <p:spPr>
            <a:xfrm>
              <a:off x="8018686" y="111366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 xmlns:a16="http://schemas.microsoft.com/office/drawing/2014/main" id="{27A87EB5-C55A-43AF-9358-CEB6761903B4}"/>
                </a:ext>
              </a:extLst>
            </p:cNvPr>
            <p:cNvSpPr/>
            <p:nvPr/>
          </p:nvSpPr>
          <p:spPr>
            <a:xfrm>
              <a:off x="2990668" y="782240"/>
              <a:ext cx="272229" cy="1051145"/>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 xmlns:a16="http://schemas.microsoft.com/office/drawing/2014/main" id="{55B2D787-3661-4818-A809-68508E0785F1}"/>
                </a:ext>
              </a:extLst>
            </p:cNvPr>
            <p:cNvSpPr txBox="1"/>
            <p:nvPr/>
          </p:nvSpPr>
          <p:spPr>
            <a:xfrm>
              <a:off x="2939328" y="901080"/>
              <a:ext cx="392721" cy="994083"/>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用  户  域</a:t>
              </a:r>
            </a:p>
          </p:txBody>
        </p:sp>
        <p:sp>
          <p:nvSpPr>
            <p:cNvPr id="64" name="矩形 63">
              <a:extLst>
                <a:ext uri="{FF2B5EF4-FFF2-40B4-BE49-F238E27FC236}">
                  <a16:creationId xmlns="" xmlns:a16="http://schemas.microsoft.com/office/drawing/2014/main" id="{FCB924BC-1EEE-4B13-B7F8-BC66C0A11C40}"/>
                </a:ext>
              </a:extLst>
            </p:cNvPr>
            <p:cNvSpPr/>
            <p:nvPr/>
          </p:nvSpPr>
          <p:spPr>
            <a:xfrm>
              <a:off x="3130737" y="2383051"/>
              <a:ext cx="5930527" cy="1068456"/>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 xmlns:a16="http://schemas.microsoft.com/office/drawing/2014/main" id="{35DA10FF-FF53-4766-9433-8305A82FC238}"/>
                </a:ext>
              </a:extLst>
            </p:cNvPr>
            <p:cNvSpPr/>
            <p:nvPr/>
          </p:nvSpPr>
          <p:spPr>
            <a:xfrm>
              <a:off x="8925495" y="2381504"/>
              <a:ext cx="272229" cy="1070003"/>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文本框 65">
              <a:extLst>
                <a:ext uri="{FF2B5EF4-FFF2-40B4-BE49-F238E27FC236}">
                  <a16:creationId xmlns="" xmlns:a16="http://schemas.microsoft.com/office/drawing/2014/main" id="{C0FB2EF5-2ED7-4D8E-B1E5-84A3B4637594}"/>
                </a:ext>
              </a:extLst>
            </p:cNvPr>
            <p:cNvSpPr txBox="1"/>
            <p:nvPr/>
          </p:nvSpPr>
          <p:spPr>
            <a:xfrm>
              <a:off x="8890025" y="2439807"/>
              <a:ext cx="392721" cy="1054340"/>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服务提供域</a:t>
              </a:r>
            </a:p>
          </p:txBody>
        </p:sp>
        <p:grpSp>
          <p:nvGrpSpPr>
            <p:cNvPr id="67" name="组合 66">
              <a:extLst>
                <a:ext uri="{FF2B5EF4-FFF2-40B4-BE49-F238E27FC236}">
                  <a16:creationId xmlns="" xmlns:a16="http://schemas.microsoft.com/office/drawing/2014/main" id="{AB053FB6-A5C2-4741-B2B5-3393D806893C}"/>
                </a:ext>
              </a:extLst>
            </p:cNvPr>
            <p:cNvGrpSpPr/>
            <p:nvPr/>
          </p:nvGrpSpPr>
          <p:grpSpPr>
            <a:xfrm>
              <a:off x="3622810" y="2434147"/>
              <a:ext cx="4915050" cy="628972"/>
              <a:chOff x="3820652" y="2031297"/>
              <a:chExt cx="5361057" cy="686047"/>
            </a:xfrm>
          </p:grpSpPr>
          <p:pic>
            <p:nvPicPr>
              <p:cNvPr id="183" name="图片 182">
                <a:extLst>
                  <a:ext uri="{FF2B5EF4-FFF2-40B4-BE49-F238E27FC236}">
                    <a16:creationId xmlns="" xmlns:a16="http://schemas.microsoft.com/office/drawing/2014/main" id="{578BA908-BED1-47AE-8778-71C95D994725}"/>
                  </a:ext>
                </a:extLst>
              </p:cNvPr>
              <p:cNvPicPr>
                <a:picLocks noChangeAspect="1"/>
              </p:cNvPicPr>
              <p:nvPr/>
            </p:nvPicPr>
            <p:blipFill>
              <a:blip r:embed="rId9" cstate="print"/>
              <a:stretch>
                <a:fillRect/>
              </a:stretch>
            </p:blipFill>
            <p:spPr>
              <a:xfrm>
                <a:off x="4989404" y="2031297"/>
                <a:ext cx="686047" cy="686047"/>
              </a:xfrm>
              <a:prstGeom prst="rect">
                <a:avLst/>
              </a:prstGeom>
            </p:spPr>
          </p:pic>
          <p:pic>
            <p:nvPicPr>
              <p:cNvPr id="184" name="图片 183">
                <a:extLst>
                  <a:ext uri="{FF2B5EF4-FFF2-40B4-BE49-F238E27FC236}">
                    <a16:creationId xmlns="" xmlns:a16="http://schemas.microsoft.com/office/drawing/2014/main" id="{66EEB8CA-2657-42B8-A8B0-F589AB5BD191}"/>
                  </a:ext>
                </a:extLst>
              </p:cNvPr>
              <p:cNvPicPr>
                <a:picLocks noChangeAspect="1"/>
              </p:cNvPicPr>
              <p:nvPr/>
            </p:nvPicPr>
            <p:blipFill>
              <a:blip r:embed="rId9" cstate="print"/>
              <a:stretch>
                <a:fillRect/>
              </a:stretch>
            </p:blipFill>
            <p:spPr>
              <a:xfrm>
                <a:off x="3820652" y="2031297"/>
                <a:ext cx="686047" cy="686047"/>
              </a:xfrm>
              <a:prstGeom prst="rect">
                <a:avLst/>
              </a:prstGeom>
            </p:spPr>
          </p:pic>
          <p:pic>
            <p:nvPicPr>
              <p:cNvPr id="185" name="图片 184">
                <a:extLst>
                  <a:ext uri="{FF2B5EF4-FFF2-40B4-BE49-F238E27FC236}">
                    <a16:creationId xmlns="" xmlns:a16="http://schemas.microsoft.com/office/drawing/2014/main" id="{6961E670-5CB6-40E2-ADE3-38DC58C42E61}"/>
                  </a:ext>
                </a:extLst>
              </p:cNvPr>
              <p:cNvPicPr>
                <a:picLocks noChangeAspect="1"/>
              </p:cNvPicPr>
              <p:nvPr/>
            </p:nvPicPr>
            <p:blipFill>
              <a:blip r:embed="rId9" cstate="print"/>
              <a:stretch>
                <a:fillRect/>
              </a:stretch>
            </p:blipFill>
            <p:spPr>
              <a:xfrm>
                <a:off x="6158156" y="2031297"/>
                <a:ext cx="686047" cy="686047"/>
              </a:xfrm>
              <a:prstGeom prst="rect">
                <a:avLst/>
              </a:prstGeom>
            </p:spPr>
          </p:pic>
          <p:pic>
            <p:nvPicPr>
              <p:cNvPr id="186" name="图片 185">
                <a:extLst>
                  <a:ext uri="{FF2B5EF4-FFF2-40B4-BE49-F238E27FC236}">
                    <a16:creationId xmlns="" xmlns:a16="http://schemas.microsoft.com/office/drawing/2014/main" id="{809692A1-027C-4D17-BE94-D17A3DB89809}"/>
                  </a:ext>
                </a:extLst>
              </p:cNvPr>
              <p:cNvPicPr>
                <a:picLocks noChangeAspect="1"/>
              </p:cNvPicPr>
              <p:nvPr/>
            </p:nvPicPr>
            <p:blipFill>
              <a:blip r:embed="rId9" cstate="print"/>
              <a:stretch>
                <a:fillRect/>
              </a:stretch>
            </p:blipFill>
            <p:spPr>
              <a:xfrm>
                <a:off x="7326909" y="2031297"/>
                <a:ext cx="686047" cy="686047"/>
              </a:xfrm>
              <a:prstGeom prst="rect">
                <a:avLst/>
              </a:prstGeom>
            </p:spPr>
          </p:pic>
          <p:pic>
            <p:nvPicPr>
              <p:cNvPr id="187" name="图片 186">
                <a:extLst>
                  <a:ext uri="{FF2B5EF4-FFF2-40B4-BE49-F238E27FC236}">
                    <a16:creationId xmlns="" xmlns:a16="http://schemas.microsoft.com/office/drawing/2014/main" id="{EEF0B381-8606-4CDC-965F-C75B614D0CBF}"/>
                  </a:ext>
                </a:extLst>
              </p:cNvPr>
              <p:cNvPicPr>
                <a:picLocks noChangeAspect="1"/>
              </p:cNvPicPr>
              <p:nvPr/>
            </p:nvPicPr>
            <p:blipFill>
              <a:blip r:embed="rId9" cstate="print"/>
              <a:stretch>
                <a:fillRect/>
              </a:stretch>
            </p:blipFill>
            <p:spPr>
              <a:xfrm>
                <a:off x="8495662" y="2031297"/>
                <a:ext cx="686047" cy="686047"/>
              </a:xfrm>
              <a:prstGeom prst="rect">
                <a:avLst/>
              </a:prstGeom>
            </p:spPr>
          </p:pic>
          <p:pic>
            <p:nvPicPr>
              <p:cNvPr id="188" name="图片 187">
                <a:extLst>
                  <a:ext uri="{FF2B5EF4-FFF2-40B4-BE49-F238E27FC236}">
                    <a16:creationId xmlns="" xmlns:a16="http://schemas.microsoft.com/office/drawing/2014/main" id="{586FF7E4-29FC-44C7-B9CC-79E8E22F28F0}"/>
                  </a:ext>
                </a:extLst>
              </p:cNvPr>
              <p:cNvPicPr>
                <a:picLocks noChangeAspect="1"/>
              </p:cNvPicPr>
              <p:nvPr/>
            </p:nvPicPr>
            <p:blipFill>
              <a:blip r:embed="rId10" cstate="print"/>
              <a:stretch>
                <a:fillRect/>
              </a:stretch>
            </p:blipFill>
            <p:spPr>
              <a:xfrm>
                <a:off x="4083863" y="2220775"/>
                <a:ext cx="179955" cy="204094"/>
              </a:xfrm>
              <a:prstGeom prst="rect">
                <a:avLst/>
              </a:prstGeom>
            </p:spPr>
          </p:pic>
          <p:pic>
            <p:nvPicPr>
              <p:cNvPr id="189" name="图片 188">
                <a:extLst>
                  <a:ext uri="{FF2B5EF4-FFF2-40B4-BE49-F238E27FC236}">
                    <a16:creationId xmlns="" xmlns:a16="http://schemas.microsoft.com/office/drawing/2014/main" id="{2748CDD2-95CF-4C3F-8D7E-94D339807232}"/>
                  </a:ext>
                </a:extLst>
              </p:cNvPr>
              <p:cNvPicPr>
                <a:picLocks noChangeAspect="1"/>
              </p:cNvPicPr>
              <p:nvPr/>
            </p:nvPicPr>
            <p:blipFill>
              <a:blip r:embed="rId11" cstate="print"/>
              <a:stretch>
                <a:fillRect/>
              </a:stretch>
            </p:blipFill>
            <p:spPr>
              <a:xfrm>
                <a:off x="5249912" y="2218962"/>
                <a:ext cx="158550" cy="205907"/>
              </a:xfrm>
              <a:prstGeom prst="rect">
                <a:avLst/>
              </a:prstGeom>
            </p:spPr>
          </p:pic>
          <p:pic>
            <p:nvPicPr>
              <p:cNvPr id="190" name="图片 189">
                <a:extLst>
                  <a:ext uri="{FF2B5EF4-FFF2-40B4-BE49-F238E27FC236}">
                    <a16:creationId xmlns="" xmlns:a16="http://schemas.microsoft.com/office/drawing/2014/main" id="{C838025C-86C6-4FD9-81EA-807D7F80F82E}"/>
                  </a:ext>
                </a:extLst>
              </p:cNvPr>
              <p:cNvPicPr>
                <a:picLocks noChangeAspect="1"/>
              </p:cNvPicPr>
              <p:nvPr/>
            </p:nvPicPr>
            <p:blipFill>
              <a:blip r:embed="rId12" cstate="print"/>
              <a:stretch>
                <a:fillRect/>
              </a:stretch>
            </p:blipFill>
            <p:spPr>
              <a:xfrm>
                <a:off x="8746339" y="2226893"/>
                <a:ext cx="216453" cy="197976"/>
              </a:xfrm>
              <a:prstGeom prst="rect">
                <a:avLst/>
              </a:prstGeom>
            </p:spPr>
          </p:pic>
          <p:pic>
            <p:nvPicPr>
              <p:cNvPr id="191" name="图片 190">
                <a:extLst>
                  <a:ext uri="{FF2B5EF4-FFF2-40B4-BE49-F238E27FC236}">
                    <a16:creationId xmlns="" xmlns:a16="http://schemas.microsoft.com/office/drawing/2014/main" id="{51A86AFA-60AA-4B51-8460-D7C7ADA9974E}"/>
                  </a:ext>
                </a:extLst>
              </p:cNvPr>
              <p:cNvPicPr>
                <a:picLocks noChangeAspect="1"/>
              </p:cNvPicPr>
              <p:nvPr/>
            </p:nvPicPr>
            <p:blipFill>
              <a:blip r:embed="rId13" cstate="print"/>
              <a:stretch>
                <a:fillRect/>
              </a:stretch>
            </p:blipFill>
            <p:spPr>
              <a:xfrm>
                <a:off x="7558571" y="2220775"/>
                <a:ext cx="222723" cy="197976"/>
              </a:xfrm>
              <a:prstGeom prst="rect">
                <a:avLst/>
              </a:prstGeom>
            </p:spPr>
          </p:pic>
          <p:pic>
            <p:nvPicPr>
              <p:cNvPr id="192" name="图片 191">
                <a:extLst>
                  <a:ext uri="{FF2B5EF4-FFF2-40B4-BE49-F238E27FC236}">
                    <a16:creationId xmlns="" xmlns:a16="http://schemas.microsoft.com/office/drawing/2014/main" id="{065B7B58-E8AD-4338-952E-C5D6F1FBF7DD}"/>
                  </a:ext>
                </a:extLst>
              </p:cNvPr>
              <p:cNvPicPr>
                <a:picLocks noChangeAspect="1"/>
              </p:cNvPicPr>
              <p:nvPr/>
            </p:nvPicPr>
            <p:blipFill>
              <a:blip r:embed="rId14" cstate="print"/>
              <a:stretch>
                <a:fillRect/>
              </a:stretch>
            </p:blipFill>
            <p:spPr>
              <a:xfrm>
                <a:off x="6382826" y="2204804"/>
                <a:ext cx="244279" cy="244279"/>
              </a:xfrm>
              <a:prstGeom prst="rect">
                <a:avLst/>
              </a:prstGeom>
            </p:spPr>
          </p:pic>
        </p:grpSp>
        <p:sp>
          <p:nvSpPr>
            <p:cNvPr id="68" name="Subtitle 2">
              <a:extLst>
                <a:ext uri="{FF2B5EF4-FFF2-40B4-BE49-F238E27FC236}">
                  <a16:creationId xmlns="" xmlns:a16="http://schemas.microsoft.com/office/drawing/2014/main" id="{E3BB959D-E390-431C-9FBA-E6D79F4BEA60}"/>
                </a:ext>
              </a:extLst>
            </p:cNvPr>
            <p:cNvSpPr txBox="1">
              <a:spLocks/>
            </p:cNvSpPr>
            <p:nvPr/>
          </p:nvSpPr>
          <p:spPr bwMode="auto">
            <a:xfrm>
              <a:off x="4491267" y="2976247"/>
              <a:ext cx="1078100" cy="417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能源金融服务</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平台</a:t>
              </a:r>
            </a:p>
          </p:txBody>
        </p:sp>
        <p:sp>
          <p:nvSpPr>
            <p:cNvPr id="69" name="Subtitle 2">
              <a:extLst>
                <a:ext uri="{FF2B5EF4-FFF2-40B4-BE49-F238E27FC236}">
                  <a16:creationId xmlns="" xmlns:a16="http://schemas.microsoft.com/office/drawing/2014/main" id="{25D06EA4-CC93-414E-9ABF-578C4A7CC290}"/>
                </a:ext>
              </a:extLst>
            </p:cNvPr>
            <p:cNvSpPr txBox="1">
              <a:spLocks/>
            </p:cNvSpPr>
            <p:nvPr/>
          </p:nvSpPr>
          <p:spPr bwMode="auto">
            <a:xfrm>
              <a:off x="5602390" y="2976247"/>
              <a:ext cx="987220" cy="417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设施监管、服务</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0" name="Subtitle 2">
              <a:extLst>
                <a:ext uri="{FF2B5EF4-FFF2-40B4-BE49-F238E27FC236}">
                  <a16:creationId xmlns="" xmlns:a16="http://schemas.microsoft.com/office/drawing/2014/main" id="{63D64EF0-6664-4489-9DD8-FE64EC640033}"/>
                </a:ext>
              </a:extLst>
            </p:cNvPr>
            <p:cNvSpPr txBox="1">
              <a:spLocks/>
            </p:cNvSpPr>
            <p:nvPr/>
          </p:nvSpPr>
          <p:spPr bwMode="auto">
            <a:xfrm>
              <a:off x="6661649" y="2964316"/>
              <a:ext cx="980408" cy="465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新能源车能源管理</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1" name="Subtitle 2">
              <a:extLst>
                <a:ext uri="{FF2B5EF4-FFF2-40B4-BE49-F238E27FC236}">
                  <a16:creationId xmlns="" xmlns:a16="http://schemas.microsoft.com/office/drawing/2014/main" id="{93B4117E-FF46-4D87-AFAA-93A2FFCBF905}"/>
                </a:ext>
              </a:extLst>
            </p:cNvPr>
            <p:cNvSpPr txBox="1">
              <a:spLocks/>
            </p:cNvSpPr>
            <p:nvPr/>
          </p:nvSpPr>
          <p:spPr bwMode="auto">
            <a:xfrm>
              <a:off x="7509224" y="3030690"/>
              <a:ext cx="1428297" cy="2320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a:lnSpc>
                  <a:spcPct val="50000"/>
                </a:lnSpc>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需求侧节能管理</a:t>
              </a:r>
              <a:endParaRPr lang="en-US" altLang="zh-CN"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72" name="矩形 71">
              <a:extLst>
                <a:ext uri="{FF2B5EF4-FFF2-40B4-BE49-F238E27FC236}">
                  <a16:creationId xmlns="" xmlns:a16="http://schemas.microsoft.com/office/drawing/2014/main" id="{CE3CE5D3-AADC-40F4-8816-D577ABE74FDE}"/>
                </a:ext>
              </a:extLst>
            </p:cNvPr>
            <p:cNvSpPr/>
            <p:nvPr/>
          </p:nvSpPr>
          <p:spPr>
            <a:xfrm>
              <a:off x="3130737" y="3975248"/>
              <a:ext cx="5930527" cy="983897"/>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 xmlns:a16="http://schemas.microsoft.com/office/drawing/2014/main" id="{5FA26E40-B852-4F56-ABFB-D3F2A9AC7892}"/>
                </a:ext>
              </a:extLst>
            </p:cNvPr>
            <p:cNvSpPr/>
            <p:nvPr/>
          </p:nvSpPr>
          <p:spPr>
            <a:xfrm>
              <a:off x="2994967" y="3969446"/>
              <a:ext cx="272229" cy="994795"/>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 xmlns:a16="http://schemas.microsoft.com/office/drawing/2014/main" id="{78B34CD0-87CF-41F6-9E94-99C94E70131E}"/>
                </a:ext>
              </a:extLst>
            </p:cNvPr>
            <p:cNvSpPr txBox="1"/>
            <p:nvPr/>
          </p:nvSpPr>
          <p:spPr>
            <a:xfrm>
              <a:off x="2950095" y="3997407"/>
              <a:ext cx="392721" cy="1082725"/>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感知控制域</a:t>
              </a:r>
            </a:p>
          </p:txBody>
        </p:sp>
        <p:sp>
          <p:nvSpPr>
            <p:cNvPr id="75" name="Subtitle 2">
              <a:extLst>
                <a:ext uri="{FF2B5EF4-FFF2-40B4-BE49-F238E27FC236}">
                  <a16:creationId xmlns="" xmlns:a16="http://schemas.microsoft.com/office/drawing/2014/main" id="{69540690-AF8F-49D5-B59A-EFF80B366EEB}"/>
                </a:ext>
              </a:extLst>
            </p:cNvPr>
            <p:cNvSpPr txBox="1">
              <a:spLocks/>
            </p:cNvSpPr>
            <p:nvPr/>
          </p:nvSpPr>
          <p:spPr bwMode="auto">
            <a:xfrm>
              <a:off x="5145455" y="4565617"/>
              <a:ext cx="1883508" cy="2695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检测和控制设备</a:t>
              </a:r>
            </a:p>
          </p:txBody>
        </p:sp>
        <p:sp>
          <p:nvSpPr>
            <p:cNvPr id="76" name="矩形 75">
              <a:extLst>
                <a:ext uri="{FF2B5EF4-FFF2-40B4-BE49-F238E27FC236}">
                  <a16:creationId xmlns="" xmlns:a16="http://schemas.microsoft.com/office/drawing/2014/main" id="{62D1601E-47EF-4955-B1D9-60BD357D0103}"/>
                </a:ext>
              </a:extLst>
            </p:cNvPr>
            <p:cNvSpPr/>
            <p:nvPr/>
          </p:nvSpPr>
          <p:spPr>
            <a:xfrm>
              <a:off x="3130737" y="5538366"/>
              <a:ext cx="5930527" cy="994796"/>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 xmlns:a16="http://schemas.microsoft.com/office/drawing/2014/main" id="{C8F2CAC5-D862-4359-ABCD-D005AB73D5E8}"/>
                </a:ext>
              </a:extLst>
            </p:cNvPr>
            <p:cNvSpPr/>
            <p:nvPr/>
          </p:nvSpPr>
          <p:spPr>
            <a:xfrm>
              <a:off x="8925495" y="5538367"/>
              <a:ext cx="272229" cy="994795"/>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 xmlns:a16="http://schemas.microsoft.com/office/drawing/2014/main" id="{5718414C-BF3E-4188-BA66-86F312857EAB}"/>
                </a:ext>
              </a:extLst>
            </p:cNvPr>
            <p:cNvSpPr txBox="1"/>
            <p:nvPr/>
          </p:nvSpPr>
          <p:spPr>
            <a:xfrm>
              <a:off x="8886533" y="5558795"/>
              <a:ext cx="392721" cy="1114471"/>
            </a:xfrm>
            <a:prstGeom prst="rect">
              <a:avLst/>
            </a:prstGeom>
            <a:noFill/>
          </p:spPr>
          <p:txBody>
            <a:bodyPr vert="eaVert"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目 标对象域</a:t>
              </a:r>
            </a:p>
          </p:txBody>
        </p:sp>
        <p:grpSp>
          <p:nvGrpSpPr>
            <p:cNvPr id="79" name="组合 78">
              <a:extLst>
                <a:ext uri="{FF2B5EF4-FFF2-40B4-BE49-F238E27FC236}">
                  <a16:creationId xmlns="" xmlns:a16="http://schemas.microsoft.com/office/drawing/2014/main" id="{CB8863CA-64AF-430E-905B-DEBD5CF9A72C}"/>
                </a:ext>
              </a:extLst>
            </p:cNvPr>
            <p:cNvGrpSpPr/>
            <p:nvPr/>
          </p:nvGrpSpPr>
          <p:grpSpPr>
            <a:xfrm>
              <a:off x="6021997" y="1876926"/>
              <a:ext cx="148009" cy="395116"/>
              <a:chOff x="6067090" y="1828800"/>
              <a:chExt cx="148009" cy="395116"/>
            </a:xfrm>
          </p:grpSpPr>
          <p:cxnSp>
            <p:nvCxnSpPr>
              <p:cNvPr id="181" name="直接箭头连接符 180">
                <a:extLst>
                  <a:ext uri="{FF2B5EF4-FFF2-40B4-BE49-F238E27FC236}">
                    <a16:creationId xmlns="" xmlns:a16="http://schemas.microsoft.com/office/drawing/2014/main" id="{7420B075-3907-4CE7-8742-9AE01827B7F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 xmlns:a16="http://schemas.microsoft.com/office/drawing/2014/main" id="{546118D0-58B1-4F3A-A60A-F10C84D2FCE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Subtitle 2">
              <a:extLst>
                <a:ext uri="{FF2B5EF4-FFF2-40B4-BE49-F238E27FC236}">
                  <a16:creationId xmlns="" xmlns:a16="http://schemas.microsoft.com/office/drawing/2014/main" id="{94FDA5B9-69DE-44AC-AD67-D14327E873C5}"/>
                </a:ext>
              </a:extLst>
            </p:cNvPr>
            <p:cNvSpPr txBox="1">
              <a:spLocks/>
            </p:cNvSpPr>
            <p:nvPr/>
          </p:nvSpPr>
          <p:spPr bwMode="auto">
            <a:xfrm>
              <a:off x="3435586" y="2976247"/>
              <a:ext cx="1003417" cy="2865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能源计量</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grpSp>
          <p:nvGrpSpPr>
            <p:cNvPr id="81" name="组合 80">
              <a:extLst>
                <a:ext uri="{FF2B5EF4-FFF2-40B4-BE49-F238E27FC236}">
                  <a16:creationId xmlns="" xmlns:a16="http://schemas.microsoft.com/office/drawing/2014/main" id="{93B343E4-897F-4ECF-B7D0-FF07DB6F0F6C}"/>
                </a:ext>
              </a:extLst>
            </p:cNvPr>
            <p:cNvGrpSpPr/>
            <p:nvPr/>
          </p:nvGrpSpPr>
          <p:grpSpPr>
            <a:xfrm>
              <a:off x="9993983" y="2381504"/>
              <a:ext cx="1248879" cy="2725093"/>
              <a:chOff x="10075458" y="2119753"/>
              <a:chExt cx="1248879" cy="2725093"/>
            </a:xfrm>
          </p:grpSpPr>
          <p:pic>
            <p:nvPicPr>
              <p:cNvPr id="174" name="图片 173">
                <a:extLst>
                  <a:ext uri="{FF2B5EF4-FFF2-40B4-BE49-F238E27FC236}">
                    <a16:creationId xmlns="" xmlns:a16="http://schemas.microsoft.com/office/drawing/2014/main" id="{FC480DD2-F977-43EB-AE9E-38A94AC3B710}"/>
                  </a:ext>
                </a:extLst>
              </p:cNvPr>
              <p:cNvPicPr>
                <a:picLocks noChangeAspect="1"/>
              </p:cNvPicPr>
              <p:nvPr/>
            </p:nvPicPr>
            <p:blipFill>
              <a:blip r:embed="rId15" cstate="print"/>
              <a:stretch>
                <a:fillRect/>
              </a:stretch>
            </p:blipFill>
            <p:spPr>
              <a:xfrm>
                <a:off x="10528585" y="3732106"/>
                <a:ext cx="395942" cy="429461"/>
              </a:xfrm>
              <a:prstGeom prst="rect">
                <a:avLst/>
              </a:prstGeom>
            </p:spPr>
          </p:pic>
          <p:sp>
            <p:nvSpPr>
              <p:cNvPr id="176" name="矩形 175">
                <a:extLst>
                  <a:ext uri="{FF2B5EF4-FFF2-40B4-BE49-F238E27FC236}">
                    <a16:creationId xmlns="" xmlns:a16="http://schemas.microsoft.com/office/drawing/2014/main" id="{ED80E49E-5462-41C8-A984-269FC94403AF}"/>
                  </a:ext>
                </a:extLst>
              </p:cNvPr>
              <p:cNvSpPr/>
              <p:nvPr/>
            </p:nvSpPr>
            <p:spPr>
              <a:xfrm>
                <a:off x="10075458" y="2245028"/>
                <a:ext cx="1248879" cy="2599818"/>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7" name="图片 176">
                <a:extLst>
                  <a:ext uri="{FF2B5EF4-FFF2-40B4-BE49-F238E27FC236}">
                    <a16:creationId xmlns="" xmlns:a16="http://schemas.microsoft.com/office/drawing/2014/main" id="{F59E4B52-2A0E-4681-B81C-93E52B519FF5}"/>
                  </a:ext>
                </a:extLst>
              </p:cNvPr>
              <p:cNvPicPr>
                <a:picLocks noChangeAspect="1"/>
              </p:cNvPicPr>
              <p:nvPr/>
            </p:nvPicPr>
            <p:blipFill>
              <a:blip r:embed="rId16" cstate="print"/>
              <a:stretch>
                <a:fillRect/>
              </a:stretch>
            </p:blipFill>
            <p:spPr>
              <a:xfrm>
                <a:off x="10519765" y="2598527"/>
                <a:ext cx="402362" cy="400360"/>
              </a:xfrm>
              <a:prstGeom prst="rect">
                <a:avLst/>
              </a:prstGeom>
            </p:spPr>
          </p:pic>
          <p:sp>
            <p:nvSpPr>
              <p:cNvPr id="178" name="矩形 177">
                <a:extLst>
                  <a:ext uri="{FF2B5EF4-FFF2-40B4-BE49-F238E27FC236}">
                    <a16:creationId xmlns="" xmlns:a16="http://schemas.microsoft.com/office/drawing/2014/main" id="{A0C8C8B4-DF24-42DB-800B-CDCB1DD3A147}"/>
                  </a:ext>
                </a:extLst>
              </p:cNvPr>
              <p:cNvSpPr/>
              <p:nvPr/>
            </p:nvSpPr>
            <p:spPr>
              <a:xfrm>
                <a:off x="10075459" y="2119753"/>
                <a:ext cx="1248878" cy="285352"/>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运营管控域</a:t>
                </a:r>
              </a:p>
            </p:txBody>
          </p:sp>
          <p:sp>
            <p:nvSpPr>
              <p:cNvPr id="179" name="Subtitle 2">
                <a:extLst>
                  <a:ext uri="{FF2B5EF4-FFF2-40B4-BE49-F238E27FC236}">
                    <a16:creationId xmlns="" xmlns:a16="http://schemas.microsoft.com/office/drawing/2014/main" id="{99114F09-60C1-4904-8E76-E522611ACBB8}"/>
                  </a:ext>
                </a:extLst>
              </p:cNvPr>
              <p:cNvSpPr txBox="1">
                <a:spLocks/>
              </p:cNvSpPr>
              <p:nvPr/>
            </p:nvSpPr>
            <p:spPr bwMode="auto">
              <a:xfrm>
                <a:off x="10260270" y="3039587"/>
                <a:ext cx="929365" cy="3926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运营维护管理平台</a:t>
                </a:r>
              </a:p>
            </p:txBody>
          </p:sp>
          <p:sp>
            <p:nvSpPr>
              <p:cNvPr id="180" name="Subtitle 2">
                <a:extLst>
                  <a:ext uri="{FF2B5EF4-FFF2-40B4-BE49-F238E27FC236}">
                    <a16:creationId xmlns="" xmlns:a16="http://schemas.microsoft.com/office/drawing/2014/main" id="{108DD06E-C2CE-4D3C-8A11-C0AC8AAD3DF1}"/>
                  </a:ext>
                </a:extLst>
              </p:cNvPr>
              <p:cNvSpPr txBox="1">
                <a:spLocks/>
              </p:cNvSpPr>
              <p:nvPr/>
            </p:nvSpPr>
            <p:spPr bwMode="auto">
              <a:xfrm>
                <a:off x="10280323" y="4255900"/>
                <a:ext cx="929365" cy="417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能源安全监督</a:t>
                </a:r>
                <a:r>
                  <a:rPr lang="zh-CN" altLang="en-US" sz="800" dirty="0">
                    <a:solidFill>
                      <a:schemeClr val="bg1">
                        <a:lumMod val="50000"/>
                      </a:schemeClr>
                    </a:solidFill>
                    <a:latin typeface="微软雅黑" charset="0"/>
                    <a:ea typeface="微软雅黑" charset="0"/>
                    <a:cs typeface="Lantinghei SC Demibold" charset="-122"/>
                    <a:sym typeface="时尚中黑简体" charset="0"/>
                  </a:rPr>
                  <a:t>管理平台</a:t>
                </a:r>
              </a:p>
            </p:txBody>
          </p:sp>
        </p:grpSp>
        <p:sp>
          <p:nvSpPr>
            <p:cNvPr id="82" name="矩形 81">
              <a:extLst>
                <a:ext uri="{FF2B5EF4-FFF2-40B4-BE49-F238E27FC236}">
                  <a16:creationId xmlns="" xmlns:a16="http://schemas.microsoft.com/office/drawing/2014/main" id="{B51060AE-EA33-4E99-A79B-034F2EB3451F}"/>
                </a:ext>
              </a:extLst>
            </p:cNvPr>
            <p:cNvSpPr/>
            <p:nvPr/>
          </p:nvSpPr>
          <p:spPr>
            <a:xfrm>
              <a:off x="879801" y="1788786"/>
              <a:ext cx="1248879" cy="4042354"/>
            </a:xfrm>
            <a:prstGeom prst="rect">
              <a:avLst/>
            </a:prstGeom>
            <a:noFill/>
            <a:ln>
              <a:solidFill>
                <a:srgbClr val="D0C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Subtitle 2">
              <a:extLst>
                <a:ext uri="{FF2B5EF4-FFF2-40B4-BE49-F238E27FC236}">
                  <a16:creationId xmlns="" xmlns:a16="http://schemas.microsoft.com/office/drawing/2014/main" id="{20B1A006-69C6-45B8-81B3-D52C2023D1ED}"/>
                </a:ext>
              </a:extLst>
            </p:cNvPr>
            <p:cNvSpPr txBox="1">
              <a:spLocks/>
            </p:cNvSpPr>
            <p:nvPr/>
          </p:nvSpPr>
          <p:spPr bwMode="auto">
            <a:xfrm>
              <a:off x="927090" y="2526036"/>
              <a:ext cx="1154300" cy="281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媒体咨询、社交</a:t>
              </a:r>
            </a:p>
          </p:txBody>
        </p:sp>
        <p:pic>
          <p:nvPicPr>
            <p:cNvPr id="84" name="图片 83">
              <a:extLst>
                <a:ext uri="{FF2B5EF4-FFF2-40B4-BE49-F238E27FC236}">
                  <a16:creationId xmlns="" xmlns:a16="http://schemas.microsoft.com/office/drawing/2014/main" id="{773FC1AB-9F7C-4152-A474-8C69ED8DE986}"/>
                </a:ext>
              </a:extLst>
            </p:cNvPr>
            <p:cNvPicPr>
              <a:picLocks noChangeAspect="1"/>
            </p:cNvPicPr>
            <p:nvPr/>
          </p:nvPicPr>
          <p:blipFill>
            <a:blip r:embed="rId17" cstate="print"/>
            <a:stretch>
              <a:fillRect/>
            </a:stretch>
          </p:blipFill>
          <p:spPr>
            <a:xfrm>
              <a:off x="1365293" y="4431996"/>
              <a:ext cx="282590" cy="282590"/>
            </a:xfrm>
            <a:prstGeom prst="rect">
              <a:avLst/>
            </a:prstGeom>
          </p:spPr>
        </p:pic>
        <p:pic>
          <p:nvPicPr>
            <p:cNvPr id="85" name="图片 84">
              <a:extLst>
                <a:ext uri="{FF2B5EF4-FFF2-40B4-BE49-F238E27FC236}">
                  <a16:creationId xmlns="" xmlns:a16="http://schemas.microsoft.com/office/drawing/2014/main" id="{5A5BF1E3-A98A-44BB-B900-EAFA53EA737D}"/>
                </a:ext>
              </a:extLst>
            </p:cNvPr>
            <p:cNvPicPr>
              <a:picLocks noChangeAspect="1"/>
            </p:cNvPicPr>
            <p:nvPr/>
          </p:nvPicPr>
          <p:blipFill>
            <a:blip r:embed="rId18" cstate="print"/>
            <a:stretch>
              <a:fillRect/>
            </a:stretch>
          </p:blipFill>
          <p:spPr>
            <a:xfrm>
              <a:off x="1365293" y="5173717"/>
              <a:ext cx="282590" cy="282590"/>
            </a:xfrm>
            <a:prstGeom prst="rect">
              <a:avLst/>
            </a:prstGeom>
          </p:spPr>
        </p:pic>
        <p:pic>
          <p:nvPicPr>
            <p:cNvPr id="86" name="图片 85">
              <a:extLst>
                <a:ext uri="{FF2B5EF4-FFF2-40B4-BE49-F238E27FC236}">
                  <a16:creationId xmlns="" xmlns:a16="http://schemas.microsoft.com/office/drawing/2014/main" id="{DE41D623-7305-4987-A948-9AD1E8CE2C85}"/>
                </a:ext>
              </a:extLst>
            </p:cNvPr>
            <p:cNvPicPr>
              <a:picLocks noChangeAspect="1"/>
            </p:cNvPicPr>
            <p:nvPr/>
          </p:nvPicPr>
          <p:blipFill>
            <a:blip r:embed="rId19" cstate="print"/>
            <a:stretch>
              <a:fillRect/>
            </a:stretch>
          </p:blipFill>
          <p:spPr>
            <a:xfrm>
              <a:off x="1365293" y="2963992"/>
              <a:ext cx="282590" cy="282590"/>
            </a:xfrm>
            <a:prstGeom prst="rect">
              <a:avLst/>
            </a:prstGeom>
          </p:spPr>
        </p:pic>
        <p:pic>
          <p:nvPicPr>
            <p:cNvPr id="87" name="图片 86">
              <a:extLst>
                <a:ext uri="{FF2B5EF4-FFF2-40B4-BE49-F238E27FC236}">
                  <a16:creationId xmlns="" xmlns:a16="http://schemas.microsoft.com/office/drawing/2014/main" id="{BB61E1F2-9267-4B28-A7A3-118844CEEE89}"/>
                </a:ext>
              </a:extLst>
            </p:cNvPr>
            <p:cNvPicPr>
              <a:picLocks noChangeAspect="1"/>
            </p:cNvPicPr>
            <p:nvPr/>
          </p:nvPicPr>
          <p:blipFill>
            <a:blip r:embed="rId20" cstate="print"/>
            <a:stretch>
              <a:fillRect/>
            </a:stretch>
          </p:blipFill>
          <p:spPr>
            <a:xfrm>
              <a:off x="1373012" y="3705714"/>
              <a:ext cx="269535" cy="269535"/>
            </a:xfrm>
            <a:prstGeom prst="rect">
              <a:avLst/>
            </a:prstGeom>
          </p:spPr>
        </p:pic>
        <p:pic>
          <p:nvPicPr>
            <p:cNvPr id="88" name="图片 87">
              <a:extLst>
                <a:ext uri="{FF2B5EF4-FFF2-40B4-BE49-F238E27FC236}">
                  <a16:creationId xmlns="" xmlns:a16="http://schemas.microsoft.com/office/drawing/2014/main" id="{20D95000-4B5F-4C05-8950-001943BCFB53}"/>
                </a:ext>
              </a:extLst>
            </p:cNvPr>
            <p:cNvPicPr>
              <a:picLocks noChangeAspect="1"/>
            </p:cNvPicPr>
            <p:nvPr/>
          </p:nvPicPr>
          <p:blipFill>
            <a:blip r:embed="rId21" cstate="print"/>
            <a:stretch>
              <a:fillRect/>
            </a:stretch>
          </p:blipFill>
          <p:spPr>
            <a:xfrm>
              <a:off x="1338722" y="2169128"/>
              <a:ext cx="327531" cy="327531"/>
            </a:xfrm>
            <a:prstGeom prst="rect">
              <a:avLst/>
            </a:prstGeom>
          </p:spPr>
        </p:pic>
        <p:sp>
          <p:nvSpPr>
            <p:cNvPr id="89" name="Subtitle 2">
              <a:extLst>
                <a:ext uri="{FF2B5EF4-FFF2-40B4-BE49-F238E27FC236}">
                  <a16:creationId xmlns="" xmlns:a16="http://schemas.microsoft.com/office/drawing/2014/main" id="{32491470-CD64-4C99-B09A-92F42B0B91CF}"/>
                </a:ext>
              </a:extLst>
            </p:cNvPr>
            <p:cNvSpPr txBox="1">
              <a:spLocks/>
            </p:cNvSpPr>
            <p:nvPr/>
          </p:nvSpPr>
          <p:spPr bwMode="auto">
            <a:xfrm>
              <a:off x="927090" y="3267142"/>
              <a:ext cx="1154300" cy="281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第三方征信系统</a:t>
              </a:r>
            </a:p>
          </p:txBody>
        </p:sp>
        <p:sp>
          <p:nvSpPr>
            <p:cNvPr id="96" name="Subtitle 2">
              <a:extLst>
                <a:ext uri="{FF2B5EF4-FFF2-40B4-BE49-F238E27FC236}">
                  <a16:creationId xmlns="" xmlns:a16="http://schemas.microsoft.com/office/drawing/2014/main" id="{8D41232B-FAC1-4B10-95B0-CF4793FA263B}"/>
                </a:ext>
              </a:extLst>
            </p:cNvPr>
            <p:cNvSpPr txBox="1">
              <a:spLocks/>
            </p:cNvSpPr>
            <p:nvPr/>
          </p:nvSpPr>
          <p:spPr bwMode="auto">
            <a:xfrm>
              <a:off x="927090" y="4008248"/>
              <a:ext cx="1154300" cy="2816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a:solidFill>
                    <a:schemeClr val="bg1">
                      <a:lumMod val="50000"/>
                    </a:schemeClr>
                  </a:solidFill>
                  <a:latin typeface="微软雅黑" charset="0"/>
                  <a:ea typeface="微软雅黑" charset="0"/>
                  <a:cs typeface="Lantinghei SC Demibold" charset="-122"/>
                  <a:sym typeface="时尚中黑简体" charset="0"/>
                </a:rPr>
                <a:t>第三方物流</a:t>
              </a:r>
            </a:p>
          </p:txBody>
        </p:sp>
        <p:sp>
          <p:nvSpPr>
            <p:cNvPr id="97" name="Subtitle 2">
              <a:extLst>
                <a:ext uri="{FF2B5EF4-FFF2-40B4-BE49-F238E27FC236}">
                  <a16:creationId xmlns="" xmlns:a16="http://schemas.microsoft.com/office/drawing/2014/main" id="{4EFEAC17-EACF-42EF-9538-4182985417FD}"/>
                </a:ext>
              </a:extLst>
            </p:cNvPr>
            <p:cNvSpPr txBox="1">
              <a:spLocks/>
            </p:cNvSpPr>
            <p:nvPr/>
          </p:nvSpPr>
          <p:spPr bwMode="auto">
            <a:xfrm>
              <a:off x="927090" y="4749354"/>
              <a:ext cx="1154300"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第三方支付结算</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98" name="Subtitle 2">
              <a:extLst>
                <a:ext uri="{FF2B5EF4-FFF2-40B4-BE49-F238E27FC236}">
                  <a16:creationId xmlns="" xmlns:a16="http://schemas.microsoft.com/office/drawing/2014/main" id="{54D60330-DB10-45C4-AE5F-28235BE37EBA}"/>
                </a:ext>
              </a:extLst>
            </p:cNvPr>
            <p:cNvSpPr txBox="1">
              <a:spLocks/>
            </p:cNvSpPr>
            <p:nvPr/>
          </p:nvSpPr>
          <p:spPr bwMode="auto">
            <a:xfrm>
              <a:off x="927090" y="5490462"/>
              <a:ext cx="1154300" cy="308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能源交易</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99" name="矩形 98">
              <a:extLst>
                <a:ext uri="{FF2B5EF4-FFF2-40B4-BE49-F238E27FC236}">
                  <a16:creationId xmlns="" xmlns:a16="http://schemas.microsoft.com/office/drawing/2014/main" id="{102A0CCD-42AC-4701-B8D2-190628609B1A}"/>
                </a:ext>
              </a:extLst>
            </p:cNvPr>
            <p:cNvSpPr/>
            <p:nvPr/>
          </p:nvSpPr>
          <p:spPr>
            <a:xfrm>
              <a:off x="879802" y="1621233"/>
              <a:ext cx="1248878" cy="271388"/>
            </a:xfrm>
            <a:prstGeom prst="rect">
              <a:avLst/>
            </a:prstGeom>
            <a:solidFill>
              <a:srgbClr val="43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资源交换域</a:t>
              </a:r>
            </a:p>
          </p:txBody>
        </p:sp>
        <p:cxnSp>
          <p:nvCxnSpPr>
            <p:cNvPr id="100" name="直接箭头连接符 99">
              <a:extLst>
                <a:ext uri="{FF2B5EF4-FFF2-40B4-BE49-F238E27FC236}">
                  <a16:creationId xmlns="" xmlns:a16="http://schemas.microsoft.com/office/drawing/2014/main" id="{2C640E3B-8C8D-4B9C-8481-123B23F7A719}"/>
                </a:ext>
              </a:extLst>
            </p:cNvPr>
            <p:cNvCxnSpPr/>
            <p:nvPr/>
          </p:nvCxnSpPr>
          <p:spPr>
            <a:xfrm flipH="1">
              <a:off x="9197724" y="1221397"/>
              <a:ext cx="140847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 xmlns:a16="http://schemas.microsoft.com/office/drawing/2014/main" id="{B5CFB8FA-E311-4912-B8B9-C2F24AE4047A}"/>
                </a:ext>
              </a:extLst>
            </p:cNvPr>
            <p:cNvCxnSpPr/>
            <p:nvPr/>
          </p:nvCxnSpPr>
          <p:spPr>
            <a:xfrm>
              <a:off x="10603776" y="1218978"/>
              <a:ext cx="0" cy="100834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 xmlns:a16="http://schemas.microsoft.com/office/drawing/2014/main" id="{D386A569-EE9E-43B6-88C4-82ACE9D872B2}"/>
                </a:ext>
              </a:extLst>
            </p:cNvPr>
            <p:cNvCxnSpPr>
              <a:cxnSpLocks/>
            </p:cNvCxnSpPr>
            <p:nvPr/>
          </p:nvCxnSpPr>
          <p:spPr>
            <a:xfrm flipH="1">
              <a:off x="9197724" y="6198581"/>
              <a:ext cx="1406051"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 xmlns:a16="http://schemas.microsoft.com/office/drawing/2014/main" id="{CF822FFC-6E93-4C03-ACF9-2AF320A6A339}"/>
                </a:ext>
              </a:extLst>
            </p:cNvPr>
            <p:cNvCxnSpPr>
              <a:cxnSpLocks/>
            </p:cNvCxnSpPr>
            <p:nvPr/>
          </p:nvCxnSpPr>
          <p:spPr>
            <a:xfrm flipV="1">
              <a:off x="10600608" y="5168522"/>
              <a:ext cx="0" cy="103005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 xmlns:a16="http://schemas.microsoft.com/office/drawing/2014/main" id="{E825F718-CA14-4944-B486-CA175A544599}"/>
                </a:ext>
              </a:extLst>
            </p:cNvPr>
            <p:cNvCxnSpPr>
              <a:cxnSpLocks/>
            </p:cNvCxnSpPr>
            <p:nvPr/>
          </p:nvCxnSpPr>
          <p:spPr>
            <a:xfrm>
              <a:off x="1498409" y="1221397"/>
              <a:ext cx="1344379"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 xmlns:a16="http://schemas.microsoft.com/office/drawing/2014/main" id="{B915A57F-E45F-483B-B515-1BF268E54C8B}"/>
                </a:ext>
              </a:extLst>
            </p:cNvPr>
            <p:cNvCxnSpPr>
              <a:cxnSpLocks/>
            </p:cNvCxnSpPr>
            <p:nvPr/>
          </p:nvCxnSpPr>
          <p:spPr>
            <a:xfrm>
              <a:off x="1495989" y="1218978"/>
              <a:ext cx="0" cy="368237"/>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 xmlns:a16="http://schemas.microsoft.com/office/drawing/2014/main" id="{6701DEF3-4708-47AD-AE81-73092B8A5EC6}"/>
                </a:ext>
              </a:extLst>
            </p:cNvPr>
            <p:cNvCxnSpPr>
              <a:cxnSpLocks/>
            </p:cNvCxnSpPr>
            <p:nvPr/>
          </p:nvCxnSpPr>
          <p:spPr>
            <a:xfrm>
              <a:off x="1498409" y="6206409"/>
              <a:ext cx="1496558" cy="0"/>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 xmlns:a16="http://schemas.microsoft.com/office/drawing/2014/main" id="{37DC6449-89B5-4A85-885B-61E3B0542A7E}"/>
                </a:ext>
              </a:extLst>
            </p:cNvPr>
            <p:cNvCxnSpPr>
              <a:cxnSpLocks/>
            </p:cNvCxnSpPr>
            <p:nvPr/>
          </p:nvCxnSpPr>
          <p:spPr>
            <a:xfrm flipV="1">
              <a:off x="1498409" y="5932562"/>
              <a:ext cx="0" cy="273848"/>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 xmlns:a16="http://schemas.microsoft.com/office/drawing/2014/main" id="{9F468975-0CC6-4C78-82E5-023EA3602517}"/>
                </a:ext>
              </a:extLst>
            </p:cNvPr>
            <p:cNvGrpSpPr/>
            <p:nvPr/>
          </p:nvGrpSpPr>
          <p:grpSpPr>
            <a:xfrm>
              <a:off x="6021996" y="3490574"/>
              <a:ext cx="148009" cy="395116"/>
              <a:chOff x="6067090" y="1828800"/>
              <a:chExt cx="148009" cy="395116"/>
            </a:xfrm>
          </p:grpSpPr>
          <p:cxnSp>
            <p:nvCxnSpPr>
              <p:cNvPr id="172" name="直接箭头连接符 171">
                <a:extLst>
                  <a:ext uri="{FF2B5EF4-FFF2-40B4-BE49-F238E27FC236}">
                    <a16:creationId xmlns="" xmlns:a16="http://schemas.microsoft.com/office/drawing/2014/main" id="{A2F582A2-6F9C-48A8-9708-83908CBF825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 xmlns:a16="http://schemas.microsoft.com/office/drawing/2014/main" id="{CFC941E2-19D6-4481-B34E-13DEB34041AD}"/>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8" name="组合 117">
              <a:extLst>
                <a:ext uri="{FF2B5EF4-FFF2-40B4-BE49-F238E27FC236}">
                  <a16:creationId xmlns="" xmlns:a16="http://schemas.microsoft.com/office/drawing/2014/main" id="{B9EAD243-2253-4F3F-894F-FCED44499F6A}"/>
                </a:ext>
              </a:extLst>
            </p:cNvPr>
            <p:cNvGrpSpPr/>
            <p:nvPr/>
          </p:nvGrpSpPr>
          <p:grpSpPr>
            <a:xfrm>
              <a:off x="6021996" y="5061190"/>
              <a:ext cx="148009" cy="395116"/>
              <a:chOff x="6067090" y="1828800"/>
              <a:chExt cx="148009" cy="395116"/>
            </a:xfrm>
          </p:grpSpPr>
          <p:cxnSp>
            <p:nvCxnSpPr>
              <p:cNvPr id="155" name="直接箭头连接符 154">
                <a:extLst>
                  <a:ext uri="{FF2B5EF4-FFF2-40B4-BE49-F238E27FC236}">
                    <a16:creationId xmlns="" xmlns:a16="http://schemas.microsoft.com/office/drawing/2014/main" id="{3071E703-EB55-4314-9BDA-0823AF7E2CF1}"/>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 xmlns:a16="http://schemas.microsoft.com/office/drawing/2014/main" id="{E815C387-AABF-4A79-84CE-550E9D2091CA}"/>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 xmlns:a16="http://schemas.microsoft.com/office/drawing/2014/main" id="{F2B68034-6047-4182-852C-FE34B9F0002E}"/>
                </a:ext>
              </a:extLst>
            </p:cNvPr>
            <p:cNvGrpSpPr/>
            <p:nvPr/>
          </p:nvGrpSpPr>
          <p:grpSpPr>
            <a:xfrm rot="5400000">
              <a:off x="2493488" y="4297398"/>
              <a:ext cx="148009" cy="395116"/>
              <a:chOff x="6067090" y="1828800"/>
              <a:chExt cx="148009" cy="395116"/>
            </a:xfrm>
          </p:grpSpPr>
          <p:cxnSp>
            <p:nvCxnSpPr>
              <p:cNvPr id="153" name="直接箭头连接符 152">
                <a:extLst>
                  <a:ext uri="{FF2B5EF4-FFF2-40B4-BE49-F238E27FC236}">
                    <a16:creationId xmlns="" xmlns:a16="http://schemas.microsoft.com/office/drawing/2014/main" id="{0AC57AC9-1C87-4692-973D-34BD05434619}"/>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 xmlns:a16="http://schemas.microsoft.com/office/drawing/2014/main" id="{0183EA51-38E8-4A19-B9AB-5AD0FDA28FC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a:extLst>
                <a:ext uri="{FF2B5EF4-FFF2-40B4-BE49-F238E27FC236}">
                  <a16:creationId xmlns="" xmlns:a16="http://schemas.microsoft.com/office/drawing/2014/main" id="{0E2FBAD3-1B57-4D38-AC55-10E056C69AD0}"/>
                </a:ext>
              </a:extLst>
            </p:cNvPr>
            <p:cNvGrpSpPr/>
            <p:nvPr/>
          </p:nvGrpSpPr>
          <p:grpSpPr>
            <a:xfrm rot="5400000">
              <a:off x="2493488" y="2759055"/>
              <a:ext cx="148009" cy="395116"/>
              <a:chOff x="6067090" y="1828800"/>
              <a:chExt cx="148009" cy="395116"/>
            </a:xfrm>
          </p:grpSpPr>
          <p:cxnSp>
            <p:nvCxnSpPr>
              <p:cNvPr id="151" name="直接箭头连接符 150">
                <a:extLst>
                  <a:ext uri="{FF2B5EF4-FFF2-40B4-BE49-F238E27FC236}">
                    <a16:creationId xmlns="" xmlns:a16="http://schemas.microsoft.com/office/drawing/2014/main" id="{3E93ABAE-966E-46F1-B2FB-9BC6ACF1A56D}"/>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 xmlns:a16="http://schemas.microsoft.com/office/drawing/2014/main" id="{09C48D03-9A34-4F8F-8368-33567B6EB082}"/>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1" name="组合 120">
              <a:extLst>
                <a:ext uri="{FF2B5EF4-FFF2-40B4-BE49-F238E27FC236}">
                  <a16:creationId xmlns="" xmlns:a16="http://schemas.microsoft.com/office/drawing/2014/main" id="{6C386816-447C-4C0C-9C50-1D9A78821DCE}"/>
                </a:ext>
              </a:extLst>
            </p:cNvPr>
            <p:cNvGrpSpPr/>
            <p:nvPr/>
          </p:nvGrpSpPr>
          <p:grpSpPr>
            <a:xfrm rot="5400000">
              <a:off x="9475201" y="2759055"/>
              <a:ext cx="148009" cy="395116"/>
              <a:chOff x="6067090" y="1828800"/>
              <a:chExt cx="148009" cy="395116"/>
            </a:xfrm>
          </p:grpSpPr>
          <p:cxnSp>
            <p:nvCxnSpPr>
              <p:cNvPr id="149" name="直接箭头连接符 148">
                <a:extLst>
                  <a:ext uri="{FF2B5EF4-FFF2-40B4-BE49-F238E27FC236}">
                    <a16:creationId xmlns="" xmlns:a16="http://schemas.microsoft.com/office/drawing/2014/main" id="{DFD2042C-7E4C-4E68-ABF9-09CFCDE7D090}"/>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 xmlns:a16="http://schemas.microsoft.com/office/drawing/2014/main" id="{D3EF826C-521D-4AFE-8B71-5AD1C4206791}"/>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2" name="组合 121">
              <a:extLst>
                <a:ext uri="{FF2B5EF4-FFF2-40B4-BE49-F238E27FC236}">
                  <a16:creationId xmlns="" xmlns:a16="http://schemas.microsoft.com/office/drawing/2014/main" id="{C09456F2-1156-4E35-860B-8ACB260E5F3B}"/>
                </a:ext>
              </a:extLst>
            </p:cNvPr>
            <p:cNvGrpSpPr/>
            <p:nvPr/>
          </p:nvGrpSpPr>
          <p:grpSpPr>
            <a:xfrm rot="5400000">
              <a:off x="9367626" y="4297398"/>
              <a:ext cx="148009" cy="395116"/>
              <a:chOff x="6067090" y="1828800"/>
              <a:chExt cx="148009" cy="395116"/>
            </a:xfrm>
          </p:grpSpPr>
          <p:cxnSp>
            <p:nvCxnSpPr>
              <p:cNvPr id="147" name="直接箭头连接符 146">
                <a:extLst>
                  <a:ext uri="{FF2B5EF4-FFF2-40B4-BE49-F238E27FC236}">
                    <a16:creationId xmlns="" xmlns:a16="http://schemas.microsoft.com/office/drawing/2014/main" id="{A9BB7BEF-C93C-48B0-B83F-FAF3A3B01AC8}"/>
                  </a:ext>
                </a:extLst>
              </p:cNvPr>
              <p:cNvCxnSpPr>
                <a:cxnSpLocks/>
              </p:cNvCxnSpPr>
              <p:nvPr/>
            </p:nvCxnSpPr>
            <p:spPr>
              <a:xfrm flipV="1">
                <a:off x="6067090"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 xmlns:a16="http://schemas.microsoft.com/office/drawing/2014/main" id="{F544CBF3-CCC1-434C-A24B-C1C966972A90}"/>
                  </a:ext>
                </a:extLst>
              </p:cNvPr>
              <p:cNvCxnSpPr>
                <a:cxnSpLocks/>
              </p:cNvCxnSpPr>
              <p:nvPr/>
            </p:nvCxnSpPr>
            <p:spPr>
              <a:xfrm>
                <a:off x="6215099" y="1828800"/>
                <a:ext cx="0" cy="395116"/>
              </a:xfrm>
              <a:prstGeom prst="straightConnector1">
                <a:avLst/>
              </a:prstGeom>
              <a:ln>
                <a:solidFill>
                  <a:srgbClr val="4353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a:extLst>
                <a:ext uri="{FF2B5EF4-FFF2-40B4-BE49-F238E27FC236}">
                  <a16:creationId xmlns="" xmlns:a16="http://schemas.microsoft.com/office/drawing/2014/main" id="{5BF5356E-3D9F-4356-9C58-9846FE887F9B}"/>
                </a:ext>
              </a:extLst>
            </p:cNvPr>
            <p:cNvGrpSpPr/>
            <p:nvPr/>
          </p:nvGrpSpPr>
          <p:grpSpPr>
            <a:xfrm>
              <a:off x="3693889" y="4216612"/>
              <a:ext cx="4804219" cy="307334"/>
              <a:chOff x="3746864" y="4180435"/>
              <a:chExt cx="4804220" cy="307334"/>
            </a:xfrm>
          </p:grpSpPr>
          <p:pic>
            <p:nvPicPr>
              <p:cNvPr id="141" name="图片 140">
                <a:extLst>
                  <a:ext uri="{FF2B5EF4-FFF2-40B4-BE49-F238E27FC236}">
                    <a16:creationId xmlns="" xmlns:a16="http://schemas.microsoft.com/office/drawing/2014/main" id="{8E5F2439-BFFB-425D-9175-99CFEABD3D86}"/>
                  </a:ext>
                </a:extLst>
              </p:cNvPr>
              <p:cNvPicPr>
                <a:picLocks noChangeAspect="1"/>
              </p:cNvPicPr>
              <p:nvPr/>
            </p:nvPicPr>
            <p:blipFill>
              <a:blip r:embed="rId22" cstate="print"/>
              <a:stretch>
                <a:fillRect/>
              </a:stretch>
            </p:blipFill>
            <p:spPr>
              <a:xfrm flipH="1">
                <a:off x="8289383" y="4226068"/>
                <a:ext cx="261701" cy="261701"/>
              </a:xfrm>
              <a:prstGeom prst="rect">
                <a:avLst/>
              </a:prstGeom>
            </p:spPr>
          </p:pic>
          <p:pic>
            <p:nvPicPr>
              <p:cNvPr id="142" name="图片 141">
                <a:extLst>
                  <a:ext uri="{FF2B5EF4-FFF2-40B4-BE49-F238E27FC236}">
                    <a16:creationId xmlns="" xmlns:a16="http://schemas.microsoft.com/office/drawing/2014/main" id="{83C854B1-8229-472C-938D-EAE479368364}"/>
                  </a:ext>
                </a:extLst>
              </p:cNvPr>
              <p:cNvPicPr>
                <a:picLocks noChangeAspect="1"/>
              </p:cNvPicPr>
              <p:nvPr/>
            </p:nvPicPr>
            <p:blipFill rotWithShape="1">
              <a:blip r:embed="rId23" cstate="print"/>
              <a:srcRect t="6880" b="6184"/>
              <a:stretch/>
            </p:blipFill>
            <p:spPr>
              <a:xfrm flipH="1">
                <a:off x="4754663" y="4198414"/>
                <a:ext cx="332840" cy="289355"/>
              </a:xfrm>
              <a:prstGeom prst="rect">
                <a:avLst/>
              </a:prstGeom>
            </p:spPr>
          </p:pic>
          <p:pic>
            <p:nvPicPr>
              <p:cNvPr id="143" name="图片 142">
                <a:extLst>
                  <a:ext uri="{FF2B5EF4-FFF2-40B4-BE49-F238E27FC236}">
                    <a16:creationId xmlns="" xmlns:a16="http://schemas.microsoft.com/office/drawing/2014/main" id="{66460017-D35B-4FB3-AFA3-AB99AA7042D2}"/>
                  </a:ext>
                </a:extLst>
              </p:cNvPr>
              <p:cNvPicPr>
                <a:picLocks noChangeAspect="1"/>
              </p:cNvPicPr>
              <p:nvPr/>
            </p:nvPicPr>
            <p:blipFill rotWithShape="1">
              <a:blip r:embed="rId24" cstate="print"/>
              <a:srcRect l="2701" t="2923" r="3784" b="-294"/>
              <a:stretch/>
            </p:blipFill>
            <p:spPr>
              <a:xfrm flipH="1">
                <a:off x="5657498" y="4180435"/>
                <a:ext cx="295158" cy="307334"/>
              </a:xfrm>
              <a:prstGeom prst="rect">
                <a:avLst/>
              </a:prstGeom>
            </p:spPr>
          </p:pic>
          <p:pic>
            <p:nvPicPr>
              <p:cNvPr id="144" name="图片 143">
                <a:extLst>
                  <a:ext uri="{FF2B5EF4-FFF2-40B4-BE49-F238E27FC236}">
                    <a16:creationId xmlns="" xmlns:a16="http://schemas.microsoft.com/office/drawing/2014/main" id="{2B3B5B69-A1B7-47F9-90D6-E22EEDDFA1DC}"/>
                  </a:ext>
                </a:extLst>
              </p:cNvPr>
              <p:cNvPicPr>
                <a:picLocks noChangeAspect="1"/>
              </p:cNvPicPr>
              <p:nvPr/>
            </p:nvPicPr>
            <p:blipFill rotWithShape="1">
              <a:blip r:embed="rId25" cstate="print"/>
              <a:srcRect l="14096" t="23005" r="13625" b="13236"/>
              <a:stretch/>
            </p:blipFill>
            <p:spPr>
              <a:xfrm flipH="1">
                <a:off x="6542346" y="4205485"/>
                <a:ext cx="320012" cy="282284"/>
              </a:xfrm>
              <a:prstGeom prst="rect">
                <a:avLst/>
              </a:prstGeom>
            </p:spPr>
          </p:pic>
          <p:pic>
            <p:nvPicPr>
              <p:cNvPr id="145" name="图片 144">
                <a:extLst>
                  <a:ext uri="{FF2B5EF4-FFF2-40B4-BE49-F238E27FC236}">
                    <a16:creationId xmlns="" xmlns:a16="http://schemas.microsoft.com/office/drawing/2014/main" id="{F0C4D93A-98E3-47C2-A736-070336D15ABD}"/>
                  </a:ext>
                </a:extLst>
              </p:cNvPr>
              <p:cNvPicPr>
                <a:picLocks noChangeAspect="1"/>
              </p:cNvPicPr>
              <p:nvPr/>
            </p:nvPicPr>
            <p:blipFill>
              <a:blip r:embed="rId26" cstate="print"/>
              <a:stretch>
                <a:fillRect/>
              </a:stretch>
            </p:blipFill>
            <p:spPr>
              <a:xfrm flipH="1">
                <a:off x="7432351" y="4200732"/>
                <a:ext cx="287037" cy="287037"/>
              </a:xfrm>
              <a:prstGeom prst="rect">
                <a:avLst/>
              </a:prstGeom>
            </p:spPr>
          </p:pic>
          <p:pic>
            <p:nvPicPr>
              <p:cNvPr id="146" name="图片 145">
                <a:extLst>
                  <a:ext uri="{FF2B5EF4-FFF2-40B4-BE49-F238E27FC236}">
                    <a16:creationId xmlns="" xmlns:a16="http://schemas.microsoft.com/office/drawing/2014/main" id="{4D0FB619-1DB5-42EB-8146-6E147F32CB5C}"/>
                  </a:ext>
                </a:extLst>
              </p:cNvPr>
              <p:cNvPicPr>
                <a:picLocks noChangeAspect="1"/>
              </p:cNvPicPr>
              <p:nvPr/>
            </p:nvPicPr>
            <p:blipFill rotWithShape="1">
              <a:blip r:embed="rId27" cstate="print"/>
              <a:srcRect t="11549" b="23974"/>
              <a:stretch/>
            </p:blipFill>
            <p:spPr>
              <a:xfrm flipH="1">
                <a:off x="3746864" y="4205484"/>
                <a:ext cx="437806" cy="282285"/>
              </a:xfrm>
              <a:prstGeom prst="rect">
                <a:avLst/>
              </a:prstGeom>
            </p:spPr>
          </p:pic>
        </p:grpSp>
        <p:grpSp>
          <p:nvGrpSpPr>
            <p:cNvPr id="124" name="组合 123">
              <a:extLst>
                <a:ext uri="{FF2B5EF4-FFF2-40B4-BE49-F238E27FC236}">
                  <a16:creationId xmlns="" xmlns:a16="http://schemas.microsoft.com/office/drawing/2014/main" id="{A8DAAF63-40FA-4AA6-B44B-01B899F7C9B3}"/>
                </a:ext>
              </a:extLst>
            </p:cNvPr>
            <p:cNvGrpSpPr/>
            <p:nvPr/>
          </p:nvGrpSpPr>
          <p:grpSpPr>
            <a:xfrm>
              <a:off x="3170884" y="6130549"/>
              <a:ext cx="5648656" cy="431697"/>
              <a:chOff x="3171629" y="6130549"/>
              <a:chExt cx="5648656" cy="431697"/>
            </a:xfrm>
          </p:grpSpPr>
          <p:sp>
            <p:nvSpPr>
              <p:cNvPr id="125" name="Subtitle 2">
                <a:extLst>
                  <a:ext uri="{FF2B5EF4-FFF2-40B4-BE49-F238E27FC236}">
                    <a16:creationId xmlns="" xmlns:a16="http://schemas.microsoft.com/office/drawing/2014/main" id="{69790AB1-A963-4BBA-B4DE-1366791CED0F}"/>
                  </a:ext>
                </a:extLst>
              </p:cNvPr>
              <p:cNvSpPr txBox="1">
                <a:spLocks/>
              </p:cNvSpPr>
              <p:nvPr/>
            </p:nvSpPr>
            <p:spPr bwMode="auto">
              <a:xfrm>
                <a:off x="3171629" y="6130549"/>
                <a:ext cx="589297"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发电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6" name="Subtitle 2">
                <a:extLst>
                  <a:ext uri="{FF2B5EF4-FFF2-40B4-BE49-F238E27FC236}">
                    <a16:creationId xmlns="" xmlns:a16="http://schemas.microsoft.com/office/drawing/2014/main" id="{402A4D2C-3B56-49F9-9889-DF19BCACB356}"/>
                  </a:ext>
                </a:extLst>
              </p:cNvPr>
              <p:cNvSpPr txBox="1">
                <a:spLocks/>
              </p:cNvSpPr>
              <p:nvPr/>
            </p:nvSpPr>
            <p:spPr bwMode="auto">
              <a:xfrm>
                <a:off x="3879446" y="6130549"/>
                <a:ext cx="611179"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输电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7" name="Subtitle 2">
                <a:extLst>
                  <a:ext uri="{FF2B5EF4-FFF2-40B4-BE49-F238E27FC236}">
                    <a16:creationId xmlns="" xmlns:a16="http://schemas.microsoft.com/office/drawing/2014/main" id="{768474BC-73D1-41C6-9746-483CD5B4C2CF}"/>
                  </a:ext>
                </a:extLst>
              </p:cNvPr>
              <p:cNvSpPr txBox="1">
                <a:spLocks/>
              </p:cNvSpPr>
              <p:nvPr/>
            </p:nvSpPr>
            <p:spPr bwMode="auto">
              <a:xfrm>
                <a:off x="4607093" y="6130549"/>
                <a:ext cx="554057"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变电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8" name="Subtitle 2">
                <a:extLst>
                  <a:ext uri="{FF2B5EF4-FFF2-40B4-BE49-F238E27FC236}">
                    <a16:creationId xmlns="" xmlns:a16="http://schemas.microsoft.com/office/drawing/2014/main" id="{5BEEE975-26DC-44D8-B66D-CC5009D9ED57}"/>
                  </a:ext>
                </a:extLst>
              </p:cNvPr>
              <p:cNvSpPr txBox="1">
                <a:spLocks/>
              </p:cNvSpPr>
              <p:nvPr/>
            </p:nvSpPr>
            <p:spPr bwMode="auto">
              <a:xfrm>
                <a:off x="5306707" y="6130549"/>
                <a:ext cx="562331"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配电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29" name="Subtitle 2">
                <a:extLst>
                  <a:ext uri="{FF2B5EF4-FFF2-40B4-BE49-F238E27FC236}">
                    <a16:creationId xmlns="" xmlns:a16="http://schemas.microsoft.com/office/drawing/2014/main" id="{60E3CB67-3638-41BC-8C79-2901D06D3DEA}"/>
                  </a:ext>
                </a:extLst>
              </p:cNvPr>
              <p:cNvSpPr txBox="1">
                <a:spLocks/>
              </p:cNvSpPr>
              <p:nvPr/>
            </p:nvSpPr>
            <p:spPr bwMode="auto">
              <a:xfrm>
                <a:off x="5897478" y="6130549"/>
                <a:ext cx="845588"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分布式发电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0" name="Subtitle 2">
                <a:extLst>
                  <a:ext uri="{FF2B5EF4-FFF2-40B4-BE49-F238E27FC236}">
                    <a16:creationId xmlns="" xmlns:a16="http://schemas.microsoft.com/office/drawing/2014/main" id="{49F2EC24-9C10-4C9D-A752-E299508B4AAA}"/>
                  </a:ext>
                </a:extLst>
              </p:cNvPr>
              <p:cNvSpPr txBox="1">
                <a:spLocks/>
              </p:cNvSpPr>
              <p:nvPr/>
            </p:nvSpPr>
            <p:spPr bwMode="auto">
              <a:xfrm>
                <a:off x="6490381" y="6190568"/>
                <a:ext cx="1043026" cy="3716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7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电动汽车</a:t>
                </a:r>
                <a:endParaRPr lang="en-US" altLang="zh-CN" sz="800" dirty="0" smtClean="0">
                  <a:solidFill>
                    <a:schemeClr val="bg1">
                      <a:lumMod val="50000"/>
                    </a:schemeClr>
                  </a:solidFill>
                  <a:latin typeface="微软雅黑" charset="0"/>
                  <a:ea typeface="微软雅黑" charset="0"/>
                  <a:cs typeface="Lantinghei SC Demibold" charset="-122"/>
                  <a:sym typeface="时尚中黑简体" charset="0"/>
                </a:endParaRPr>
              </a:p>
              <a:p>
                <a:pPr algn="ctr" eaLnBrk="1" hangingPunct="1">
                  <a:lnSpc>
                    <a:spcPct val="7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充电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1" name="Subtitle 2">
                <a:extLst>
                  <a:ext uri="{FF2B5EF4-FFF2-40B4-BE49-F238E27FC236}">
                    <a16:creationId xmlns="" xmlns:a16="http://schemas.microsoft.com/office/drawing/2014/main" id="{EAE6638C-52F2-4E86-9B5A-8DD7B65C22E1}"/>
                  </a:ext>
                </a:extLst>
              </p:cNvPr>
              <p:cNvSpPr txBox="1">
                <a:spLocks/>
              </p:cNvSpPr>
              <p:nvPr/>
            </p:nvSpPr>
            <p:spPr bwMode="auto">
              <a:xfrm>
                <a:off x="7239388" y="6130549"/>
                <a:ext cx="919874"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电机</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
            <p:nvSpPr>
              <p:cNvPr id="132" name="Subtitle 2">
                <a:extLst>
                  <a:ext uri="{FF2B5EF4-FFF2-40B4-BE49-F238E27FC236}">
                    <a16:creationId xmlns="" xmlns:a16="http://schemas.microsoft.com/office/drawing/2014/main" id="{755AC2F9-FE88-4011-90D4-51AFD7BFFF55}"/>
                  </a:ext>
                </a:extLst>
              </p:cNvPr>
              <p:cNvSpPr txBox="1">
                <a:spLocks/>
              </p:cNvSpPr>
              <p:nvPr/>
            </p:nvSpPr>
            <p:spPr bwMode="auto">
              <a:xfrm>
                <a:off x="7900409" y="6130549"/>
                <a:ext cx="919876" cy="308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12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家电</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grpSp>
      </p:grpSp>
      <p:pic>
        <p:nvPicPr>
          <p:cNvPr id="156" name="图片 155">
            <a:extLst>
              <a:ext uri="{FF2B5EF4-FFF2-40B4-BE49-F238E27FC236}">
                <a16:creationId xmlns="" xmlns:a16="http://schemas.microsoft.com/office/drawing/2014/main" id="{744F6948-912E-4B5D-BB18-6AAE5E6D6026}"/>
              </a:ext>
            </a:extLst>
          </p:cNvPr>
          <p:cNvPicPr>
            <a:picLocks noChangeAspect="1"/>
          </p:cNvPicPr>
          <p:nvPr/>
        </p:nvPicPr>
        <p:blipFill>
          <a:blip r:embed="rId28" cstate="print">
            <a:extLst>
              <a:ext uri="{28A0092B-C50C-407E-A947-70E740481C1C}">
                <a14:useLocalDpi xmlns:a14="http://schemas.microsoft.com/office/drawing/2010/main" xmlns="" val="0"/>
              </a:ext>
            </a:extLst>
          </a:blip>
          <a:stretch>
            <a:fillRect/>
          </a:stretch>
        </p:blipFill>
        <p:spPr>
          <a:xfrm>
            <a:off x="365815" y="215477"/>
            <a:ext cx="324812" cy="386961"/>
          </a:xfrm>
          <a:prstGeom prst="rect">
            <a:avLst/>
          </a:prstGeom>
        </p:spPr>
      </p:pic>
      <p:pic>
        <p:nvPicPr>
          <p:cNvPr id="160" name="图片 159"/>
          <p:cNvPicPr>
            <a:picLocks noChangeAspect="1"/>
          </p:cNvPicPr>
          <p:nvPr/>
        </p:nvPicPr>
        <p:blipFill>
          <a:blip r:embed="rId29" cstate="print"/>
          <a:stretch>
            <a:fillRect/>
          </a:stretch>
        </p:blipFill>
        <p:spPr>
          <a:xfrm>
            <a:off x="3414889" y="5545665"/>
            <a:ext cx="529200" cy="529200"/>
          </a:xfrm>
          <a:prstGeom prst="rect">
            <a:avLst/>
          </a:prstGeom>
        </p:spPr>
      </p:pic>
      <p:pic>
        <p:nvPicPr>
          <p:cNvPr id="162" name="图片 161"/>
          <p:cNvPicPr>
            <a:picLocks noChangeAspect="1"/>
          </p:cNvPicPr>
          <p:nvPr/>
        </p:nvPicPr>
        <p:blipFill>
          <a:blip r:embed="rId30" cstate="print"/>
          <a:stretch>
            <a:fillRect/>
          </a:stretch>
        </p:blipFill>
        <p:spPr>
          <a:xfrm>
            <a:off x="6063544" y="5545665"/>
            <a:ext cx="529200" cy="529200"/>
          </a:xfrm>
          <a:prstGeom prst="rect">
            <a:avLst/>
          </a:prstGeom>
        </p:spPr>
      </p:pic>
      <p:pic>
        <p:nvPicPr>
          <p:cNvPr id="163" name="图片 162"/>
          <p:cNvPicPr>
            <a:picLocks noChangeAspect="1"/>
          </p:cNvPicPr>
          <p:nvPr/>
        </p:nvPicPr>
        <p:blipFill>
          <a:blip r:embed="rId31" cstate="print"/>
          <a:stretch>
            <a:fillRect/>
          </a:stretch>
        </p:blipFill>
        <p:spPr>
          <a:xfrm>
            <a:off x="4064002" y="5545665"/>
            <a:ext cx="529200" cy="529200"/>
          </a:xfrm>
          <a:prstGeom prst="rect">
            <a:avLst/>
          </a:prstGeom>
        </p:spPr>
      </p:pic>
      <p:pic>
        <p:nvPicPr>
          <p:cNvPr id="164" name="图片 163"/>
          <p:cNvPicPr>
            <a:picLocks noChangeAspect="1"/>
          </p:cNvPicPr>
          <p:nvPr/>
        </p:nvPicPr>
        <p:blipFill>
          <a:blip r:embed="rId32" cstate="print"/>
          <a:stretch>
            <a:fillRect/>
          </a:stretch>
        </p:blipFill>
        <p:spPr>
          <a:xfrm>
            <a:off x="4741334" y="5545665"/>
            <a:ext cx="529200" cy="529200"/>
          </a:xfrm>
          <a:prstGeom prst="rect">
            <a:avLst/>
          </a:prstGeom>
        </p:spPr>
      </p:pic>
      <p:pic>
        <p:nvPicPr>
          <p:cNvPr id="165" name="图片 164"/>
          <p:cNvPicPr>
            <a:picLocks noChangeAspect="1"/>
          </p:cNvPicPr>
          <p:nvPr/>
        </p:nvPicPr>
        <p:blipFill>
          <a:blip r:embed="rId33" cstate="print"/>
          <a:stretch>
            <a:fillRect/>
          </a:stretch>
        </p:blipFill>
        <p:spPr>
          <a:xfrm>
            <a:off x="5418668" y="5545665"/>
            <a:ext cx="529200" cy="529200"/>
          </a:xfrm>
          <a:prstGeom prst="rect">
            <a:avLst/>
          </a:prstGeom>
        </p:spPr>
      </p:pic>
      <p:pic>
        <p:nvPicPr>
          <p:cNvPr id="167" name="图片 166"/>
          <p:cNvPicPr>
            <a:picLocks noChangeAspect="1"/>
          </p:cNvPicPr>
          <p:nvPr/>
        </p:nvPicPr>
        <p:blipFill>
          <a:blip r:embed="rId34" cstate="print"/>
          <a:stretch>
            <a:fillRect/>
          </a:stretch>
        </p:blipFill>
        <p:spPr>
          <a:xfrm>
            <a:off x="7968545" y="5545665"/>
            <a:ext cx="529200" cy="529200"/>
          </a:xfrm>
          <a:prstGeom prst="rect">
            <a:avLst/>
          </a:prstGeom>
        </p:spPr>
      </p:pic>
      <p:pic>
        <p:nvPicPr>
          <p:cNvPr id="168" name="图片 167"/>
          <p:cNvPicPr>
            <a:picLocks noChangeAspect="1"/>
          </p:cNvPicPr>
          <p:nvPr/>
        </p:nvPicPr>
        <p:blipFill>
          <a:blip r:embed="rId35" cstate="print"/>
          <a:stretch>
            <a:fillRect/>
          </a:stretch>
        </p:blipFill>
        <p:spPr>
          <a:xfrm>
            <a:off x="7358946" y="5545665"/>
            <a:ext cx="529200" cy="529200"/>
          </a:xfrm>
          <a:prstGeom prst="rect">
            <a:avLst/>
          </a:prstGeom>
        </p:spPr>
      </p:pic>
      <p:pic>
        <p:nvPicPr>
          <p:cNvPr id="169" name="图片 168"/>
          <p:cNvPicPr>
            <a:picLocks noChangeAspect="1"/>
          </p:cNvPicPr>
          <p:nvPr/>
        </p:nvPicPr>
        <p:blipFill>
          <a:blip r:embed="rId36" cstate="print"/>
          <a:stretch>
            <a:fillRect/>
          </a:stretch>
        </p:blipFill>
        <p:spPr>
          <a:xfrm>
            <a:off x="6688668" y="5545665"/>
            <a:ext cx="529200" cy="529200"/>
          </a:xfrm>
          <a:prstGeom prst="rect">
            <a:avLst/>
          </a:prstGeom>
        </p:spPr>
      </p:pic>
      <p:pic>
        <p:nvPicPr>
          <p:cNvPr id="3" name="图片 2"/>
          <p:cNvPicPr>
            <a:picLocks noChangeAspect="1"/>
          </p:cNvPicPr>
          <p:nvPr/>
        </p:nvPicPr>
        <p:blipFill>
          <a:blip r:embed="rId37" cstate="print"/>
          <a:stretch>
            <a:fillRect/>
          </a:stretch>
        </p:blipFill>
        <p:spPr>
          <a:xfrm>
            <a:off x="3589866" y="1376473"/>
            <a:ext cx="417690" cy="280170"/>
          </a:xfrm>
          <a:prstGeom prst="rect">
            <a:avLst/>
          </a:prstGeom>
        </p:spPr>
      </p:pic>
      <p:pic>
        <p:nvPicPr>
          <p:cNvPr id="4" name="图片 3"/>
          <p:cNvPicPr>
            <a:picLocks noChangeAspect="1"/>
          </p:cNvPicPr>
          <p:nvPr/>
        </p:nvPicPr>
        <p:blipFill>
          <a:blip r:embed="rId38" cstate="print"/>
          <a:stretch>
            <a:fillRect/>
          </a:stretch>
        </p:blipFill>
        <p:spPr>
          <a:xfrm>
            <a:off x="4162777" y="1393472"/>
            <a:ext cx="352778" cy="234950"/>
          </a:xfrm>
          <a:prstGeom prst="rect">
            <a:avLst/>
          </a:prstGeom>
        </p:spPr>
      </p:pic>
      <p:sp>
        <p:nvSpPr>
          <p:cNvPr id="170" name="Subtitle 2">
            <a:extLst>
              <a:ext uri="{FF2B5EF4-FFF2-40B4-BE49-F238E27FC236}">
                <a16:creationId xmlns="" xmlns:a16="http://schemas.microsoft.com/office/drawing/2014/main" id="{DC339497-BEB8-4BB7-89BD-72F2C3CB602F}"/>
              </a:ext>
            </a:extLst>
          </p:cNvPr>
          <p:cNvSpPr txBox="1">
            <a:spLocks/>
          </p:cNvSpPr>
          <p:nvPr/>
        </p:nvSpPr>
        <p:spPr bwMode="auto">
          <a:xfrm>
            <a:off x="3922888" y="1693943"/>
            <a:ext cx="850043" cy="249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438">
              <a:spcBef>
                <a:spcPct val="20000"/>
              </a:spcBef>
              <a:buChar char="•"/>
              <a:defRPr sz="3200">
                <a:solidFill>
                  <a:schemeClr val="tx1"/>
                </a:solidFill>
                <a:latin typeface="Arial" charset="0"/>
                <a:ea typeface="宋体" charset="0"/>
              </a:defRPr>
            </a:lvl1pPr>
            <a:lvl2pPr marL="1087438" indent="-285750" defTabSz="1087438">
              <a:spcBef>
                <a:spcPct val="20000"/>
              </a:spcBef>
              <a:buChar char="–"/>
              <a:defRPr sz="2800">
                <a:solidFill>
                  <a:schemeClr val="tx1"/>
                </a:solidFill>
                <a:latin typeface="Arial" charset="0"/>
                <a:ea typeface="宋体" charset="0"/>
              </a:defRPr>
            </a:lvl2pPr>
            <a:lvl3pPr marL="2174875" indent="-228600" defTabSz="1087438">
              <a:spcBef>
                <a:spcPct val="20000"/>
              </a:spcBef>
              <a:buChar char="•"/>
              <a:defRPr sz="2400">
                <a:solidFill>
                  <a:schemeClr val="tx1"/>
                </a:solidFill>
                <a:latin typeface="Arial" charset="0"/>
                <a:ea typeface="宋体" charset="0"/>
              </a:defRPr>
            </a:lvl3pPr>
            <a:lvl4pPr marL="3262313" indent="-228600" defTabSz="1087438">
              <a:spcBef>
                <a:spcPct val="20000"/>
              </a:spcBef>
              <a:buChar char="–"/>
              <a:defRPr sz="2000">
                <a:solidFill>
                  <a:schemeClr val="tx1"/>
                </a:solidFill>
                <a:latin typeface="Arial" charset="0"/>
                <a:ea typeface="宋体" charset="0"/>
              </a:defRPr>
            </a:lvl4pPr>
            <a:lvl5pPr marL="4349750" indent="-228600" defTabSz="1087438">
              <a:spcBef>
                <a:spcPct val="20000"/>
              </a:spcBef>
              <a:buChar char="»"/>
              <a:defRPr sz="2000">
                <a:solidFill>
                  <a:schemeClr val="tx1"/>
                </a:solidFill>
                <a:latin typeface="Arial" charset="0"/>
                <a:ea typeface="宋体" charset="0"/>
              </a:defRPr>
            </a:lvl5pPr>
            <a:lvl6pPr marL="4806950" indent="-228600" defTabSz="1087438" eaLnBrk="0" fontAlgn="base" hangingPunct="0">
              <a:spcBef>
                <a:spcPct val="20000"/>
              </a:spcBef>
              <a:spcAft>
                <a:spcPct val="0"/>
              </a:spcAft>
              <a:buChar char="»"/>
              <a:defRPr sz="2000">
                <a:solidFill>
                  <a:schemeClr val="tx1"/>
                </a:solidFill>
                <a:latin typeface="Arial" charset="0"/>
                <a:ea typeface="宋体" charset="0"/>
              </a:defRPr>
            </a:lvl6pPr>
            <a:lvl7pPr marL="5264150" indent="-228600" defTabSz="1087438" eaLnBrk="0" fontAlgn="base" hangingPunct="0">
              <a:spcBef>
                <a:spcPct val="20000"/>
              </a:spcBef>
              <a:spcAft>
                <a:spcPct val="0"/>
              </a:spcAft>
              <a:buChar char="»"/>
              <a:defRPr sz="2000">
                <a:solidFill>
                  <a:schemeClr val="tx1"/>
                </a:solidFill>
                <a:latin typeface="Arial" charset="0"/>
                <a:ea typeface="宋体" charset="0"/>
              </a:defRPr>
            </a:lvl7pPr>
            <a:lvl8pPr marL="5721350" indent="-228600" defTabSz="1087438" eaLnBrk="0" fontAlgn="base" hangingPunct="0">
              <a:spcBef>
                <a:spcPct val="20000"/>
              </a:spcBef>
              <a:spcAft>
                <a:spcPct val="0"/>
              </a:spcAft>
              <a:buChar char="»"/>
              <a:defRPr sz="2000">
                <a:solidFill>
                  <a:schemeClr val="tx1"/>
                </a:solidFill>
                <a:latin typeface="Arial" charset="0"/>
                <a:ea typeface="宋体" charset="0"/>
              </a:defRPr>
            </a:lvl8pPr>
            <a:lvl9pPr marL="6178550" indent="-228600" defTabSz="1087438" eaLnBrk="0" fontAlgn="base" hangingPunct="0">
              <a:spcBef>
                <a:spcPct val="20000"/>
              </a:spcBef>
              <a:spcAft>
                <a:spcPct val="0"/>
              </a:spcAft>
              <a:buChar char="»"/>
              <a:defRPr sz="2000">
                <a:solidFill>
                  <a:schemeClr val="tx1"/>
                </a:solidFill>
                <a:latin typeface="Arial" charset="0"/>
                <a:ea typeface="宋体" charset="0"/>
              </a:defRPr>
            </a:lvl9pPr>
          </a:lstStyle>
          <a:p>
            <a:pPr algn="ctr" eaLnBrk="1" hangingPunct="1">
              <a:lnSpc>
                <a:spcPct val="80000"/>
              </a:lnSpc>
              <a:buFontTx/>
              <a:buNone/>
            </a:pPr>
            <a:r>
              <a:rPr lang="zh-CN" altLang="en-US" sz="800" dirty="0" smtClean="0">
                <a:solidFill>
                  <a:schemeClr val="bg1">
                    <a:lumMod val="50000"/>
                  </a:schemeClr>
                </a:solidFill>
                <a:latin typeface="微软雅黑" charset="0"/>
                <a:ea typeface="微软雅黑" charset="0"/>
                <a:cs typeface="Lantinghei SC Demibold" charset="-122"/>
                <a:sym typeface="时尚中黑简体" charset="0"/>
              </a:rPr>
              <a:t>能源供给方</a:t>
            </a:r>
            <a:endParaRPr lang="zh-CN" altLang="en-US" sz="800" dirty="0">
              <a:solidFill>
                <a:schemeClr val="bg1">
                  <a:lumMod val="50000"/>
                </a:schemeClr>
              </a:solidFill>
              <a:latin typeface="微软雅黑" charset="0"/>
              <a:ea typeface="微软雅黑" charset="0"/>
              <a:cs typeface="Lantinghei SC Demibold" charset="-122"/>
              <a:sym typeface="时尚中黑简体" charset="0"/>
            </a:endParaRPr>
          </a:p>
        </p:txBody>
      </p:sp>
    </p:spTree>
    <p:extLst>
      <p:ext uri="{BB962C8B-B14F-4D97-AF65-F5344CB8AC3E}">
        <p14:creationId xmlns:p14="http://schemas.microsoft.com/office/powerpoint/2010/main" xmlns="" val="4268126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1F17318C-1C22-4040-9C99-62F1DF1A05D6}"/>
              </a:ext>
            </a:extLst>
          </p:cNvPr>
          <p:cNvGrpSpPr/>
          <p:nvPr/>
        </p:nvGrpSpPr>
        <p:grpSpPr>
          <a:xfrm>
            <a:off x="3891673" y="2507475"/>
            <a:ext cx="4408654" cy="2110621"/>
            <a:chOff x="3369627" y="1381541"/>
            <a:chExt cx="5452748" cy="2610476"/>
          </a:xfrm>
        </p:grpSpPr>
        <p:sp>
          <p:nvSpPr>
            <p:cNvPr id="23" name="矩形 22">
              <a:extLst>
                <a:ext uri="{FF2B5EF4-FFF2-40B4-BE49-F238E27FC236}">
                  <a16:creationId xmlns="" xmlns:a16="http://schemas.microsoft.com/office/drawing/2014/main" id="{78A97342-E6B6-494E-B48A-4F2625D9564E}"/>
                </a:ext>
              </a:extLst>
            </p:cNvPr>
            <p:cNvSpPr/>
            <p:nvPr/>
          </p:nvSpPr>
          <p:spPr>
            <a:xfrm>
              <a:off x="5404402" y="1381541"/>
              <a:ext cx="1383196" cy="10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rgbClr val="2DB2A4"/>
                  </a:solidFill>
                </a:rPr>
                <a:t>04</a:t>
              </a:r>
              <a:endParaRPr lang="zh-CN" altLang="en-US" sz="6000" b="1" dirty="0">
                <a:solidFill>
                  <a:srgbClr val="2DB2A4"/>
                </a:solidFill>
              </a:endParaRPr>
            </a:p>
          </p:txBody>
        </p:sp>
        <p:sp>
          <p:nvSpPr>
            <p:cNvPr id="24" name="矩形 23">
              <a:extLst>
                <a:ext uri="{FF2B5EF4-FFF2-40B4-BE49-F238E27FC236}">
                  <a16:creationId xmlns="" xmlns:a16="http://schemas.microsoft.com/office/drawing/2014/main" id="{15DD5506-E5DF-4C6B-9363-290933FD2979}"/>
                </a:ext>
              </a:extLst>
            </p:cNvPr>
            <p:cNvSpPr/>
            <p:nvPr/>
          </p:nvSpPr>
          <p:spPr>
            <a:xfrm>
              <a:off x="3369627" y="2579206"/>
              <a:ext cx="5452748" cy="96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rgbClr val="2DB2A4"/>
                  </a:solidFill>
                  <a:latin typeface="微软雅黑" panose="020B0503020204020204" pitchFamily="34" charset="-122"/>
                  <a:ea typeface="微软雅黑" panose="020B0503020204020204" pitchFamily="34" charset="-122"/>
                </a:rPr>
                <a:t>发 展 计 划</a:t>
              </a:r>
            </a:p>
          </p:txBody>
        </p:sp>
        <p:sp>
          <p:nvSpPr>
            <p:cNvPr id="25" name="矩形 24">
              <a:extLst>
                <a:ext uri="{FF2B5EF4-FFF2-40B4-BE49-F238E27FC236}">
                  <a16:creationId xmlns="" xmlns:a16="http://schemas.microsoft.com/office/drawing/2014/main" id="{A120A48E-DB86-4951-B532-A08B2353FF62}"/>
                </a:ext>
              </a:extLst>
            </p:cNvPr>
            <p:cNvSpPr/>
            <p:nvPr/>
          </p:nvSpPr>
          <p:spPr>
            <a:xfrm flipH="1">
              <a:off x="4291219"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 xmlns:a16="http://schemas.microsoft.com/office/drawing/2014/main" id="{D34B51FA-268B-4ACF-BE09-A25330E64CFD}"/>
                </a:ext>
              </a:extLst>
            </p:cNvPr>
            <p:cNvSpPr/>
            <p:nvPr/>
          </p:nvSpPr>
          <p:spPr>
            <a:xfrm flipH="1">
              <a:off x="4291218" y="3518684"/>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3F155561-F0BB-4AAF-B6F5-ACB4FE091486}"/>
                </a:ext>
              </a:extLst>
            </p:cNvPr>
            <p:cNvSpPr/>
            <p:nvPr/>
          </p:nvSpPr>
          <p:spPr>
            <a:xfrm rot="5400000" flipH="1">
              <a:off x="6073139" y="2164376"/>
              <a:ext cx="45719" cy="360956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 xmlns:a16="http://schemas.microsoft.com/office/drawing/2014/main" id="{13E83F48-037E-4887-8BD4-BE3F62A22606}"/>
                </a:ext>
              </a:extLst>
            </p:cNvPr>
            <p:cNvSpPr/>
            <p:nvPr/>
          </p:nvSpPr>
          <p:spPr>
            <a:xfrm rot="5400000">
              <a:off x="7321329" y="1473976"/>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BD4DBE43-823E-4E1F-A6FF-0F8E7FEB5C6A}"/>
                </a:ext>
              </a:extLst>
            </p:cNvPr>
            <p:cNvSpPr/>
            <p:nvPr/>
          </p:nvSpPr>
          <p:spPr>
            <a:xfrm rot="5400000">
              <a:off x="4824948" y="1473977"/>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60B95DB2-5E22-4717-A519-9E343BB645AB}"/>
                </a:ext>
              </a:extLst>
            </p:cNvPr>
            <p:cNvSpPr/>
            <p:nvPr/>
          </p:nvSpPr>
          <p:spPr>
            <a:xfrm flipH="1">
              <a:off x="7854776"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 xmlns:a16="http://schemas.microsoft.com/office/drawing/2014/main" id="{4B68CF69-5B76-4F89-84F7-D7440671A0C1}"/>
                </a:ext>
              </a:extLst>
            </p:cNvPr>
            <p:cNvSpPr/>
            <p:nvPr/>
          </p:nvSpPr>
          <p:spPr>
            <a:xfrm flipH="1">
              <a:off x="7854776" y="3539787"/>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a:extLst>
              <a:ext uri="{FF2B5EF4-FFF2-40B4-BE49-F238E27FC236}">
                <a16:creationId xmlns="" xmlns:a16="http://schemas.microsoft.com/office/drawing/2014/main" id="{39952F98-C019-4725-AD01-BEB9C1698B3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792" y="111971"/>
            <a:ext cx="1695451" cy="527830"/>
          </a:xfrm>
          <a:prstGeom prst="rect">
            <a:avLst/>
          </a:prstGeom>
        </p:spPr>
      </p:pic>
      <p:sp>
        <p:nvSpPr>
          <p:cNvPr id="13" name="矩形 12"/>
          <p:cNvSpPr/>
          <p:nvPr/>
        </p:nvSpPr>
        <p:spPr>
          <a:xfrm>
            <a:off x="2644102" y="215069"/>
            <a:ext cx="3985386" cy="424732"/>
          </a:xfrm>
          <a:prstGeom prst="rect">
            <a:avLst/>
          </a:prstGeom>
        </p:spPr>
        <p:txBody>
          <a:bodyPr wrap="none">
            <a:spAutoFit/>
          </a:bodyPr>
          <a:lstStyle/>
          <a:p>
            <a:pPr fontAlgn="auto">
              <a:lnSpc>
                <a:spcPct val="90000"/>
              </a:lnSpc>
              <a:spcBef>
                <a:spcPct val="0"/>
              </a:spcBef>
              <a:spcAft>
                <a:spcPts val="0"/>
              </a:spcAft>
              <a:defRPr/>
            </a:pPr>
            <a:r>
              <a:rPr lang="en-US" altLang="zh-CN" sz="2400" dirty="0" err="1">
                <a:solidFill>
                  <a:schemeClr val="bg1"/>
                </a:solidFill>
                <a:latin typeface="微软雅黑" panose="020B0503020204020204" pitchFamily="34" charset="-122"/>
                <a:ea typeface="微软雅黑" panose="020B0503020204020204" pitchFamily="34" charset="-122"/>
                <a:cs typeface="+mj-cs"/>
                <a:sym typeface="微软雅黑" pitchFamily="34" charset="-122"/>
              </a:rPr>
              <a:t>SDChain</a:t>
            </a:r>
            <a:r>
              <a:rPr lang="zh-CN" altLang="en-US" sz="2400"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－智慧革命新引擎</a:t>
            </a:r>
            <a:r>
              <a:rPr lang="en-US" altLang="zh-CN" sz="2400"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cs typeface="+mj-cs"/>
              <a:sym typeface="微软雅黑" pitchFamily="34" charset="-122"/>
            </a:endParaRPr>
          </a:p>
        </p:txBody>
      </p:sp>
    </p:spTree>
    <p:extLst>
      <p:ext uri="{BB962C8B-B14F-4D97-AF65-F5344CB8AC3E}">
        <p14:creationId xmlns:p14="http://schemas.microsoft.com/office/powerpoint/2010/main" xmlns="" val="2100330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87" name="组合 86">
            <a:extLst>
              <a:ext uri="{FF2B5EF4-FFF2-40B4-BE49-F238E27FC236}">
                <a16:creationId xmlns="" xmlns:a16="http://schemas.microsoft.com/office/drawing/2014/main" id="{7A9EDF2E-C7C8-46E0-9228-EC9890F93579}"/>
              </a:ext>
            </a:extLst>
          </p:cNvPr>
          <p:cNvGrpSpPr/>
          <p:nvPr/>
        </p:nvGrpSpPr>
        <p:grpSpPr>
          <a:xfrm>
            <a:off x="953348" y="1505156"/>
            <a:ext cx="10285304" cy="4199905"/>
            <a:chOff x="1246013" y="1226861"/>
            <a:chExt cx="10285304" cy="4199905"/>
          </a:xfrm>
        </p:grpSpPr>
        <p:sp>
          <p:nvSpPr>
            <p:cNvPr id="13" name="原创设计师QQ598969553          _4">
              <a:extLst>
                <a:ext uri="{FF2B5EF4-FFF2-40B4-BE49-F238E27FC236}">
                  <a16:creationId xmlns="" xmlns:a16="http://schemas.microsoft.com/office/drawing/2014/main" id="{2080F79B-185C-49C7-BA7F-96A0FADB1633}"/>
                </a:ext>
              </a:extLst>
            </p:cNvPr>
            <p:cNvSpPr/>
            <p:nvPr/>
          </p:nvSpPr>
          <p:spPr>
            <a:xfrm>
              <a:off x="4437259" y="2113386"/>
              <a:ext cx="3313381" cy="3313380"/>
            </a:xfrm>
            <a:prstGeom prst="ellipse">
              <a:avLst/>
            </a:prstGeom>
            <a:noFill/>
            <a:ln w="127000" cap="flat" cmpd="sng" algn="ctr">
              <a:solidFill>
                <a:sysClr val="window" lastClr="FFFFFF">
                  <a:lumMod val="85000"/>
                  <a:alpha val="50000"/>
                </a:sysClr>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4" name="原创设计师QQ598969553          _5">
              <a:extLst>
                <a:ext uri="{FF2B5EF4-FFF2-40B4-BE49-F238E27FC236}">
                  <a16:creationId xmlns="" xmlns:a16="http://schemas.microsoft.com/office/drawing/2014/main" id="{71EDE30D-9F37-4CEB-ACAA-2B1C5618407F}"/>
                </a:ext>
              </a:extLst>
            </p:cNvPr>
            <p:cNvSpPr/>
            <p:nvPr/>
          </p:nvSpPr>
          <p:spPr>
            <a:xfrm>
              <a:off x="4640401" y="2316528"/>
              <a:ext cx="2907098" cy="2907096"/>
            </a:xfrm>
            <a:prstGeom prst="ellipse">
              <a:avLst/>
            </a:prstGeom>
            <a:noFill/>
            <a:ln w="127000" cap="flat" cmpd="sng" algn="ctr">
              <a:solidFill>
                <a:sysClr val="window" lastClr="FFFFFF">
                  <a:lumMod val="85000"/>
                  <a:alpha val="50000"/>
                </a:sysClr>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5" name="原创设计师QQ598969553          _6">
              <a:extLst>
                <a:ext uri="{FF2B5EF4-FFF2-40B4-BE49-F238E27FC236}">
                  <a16:creationId xmlns="" xmlns:a16="http://schemas.microsoft.com/office/drawing/2014/main" id="{50C7A848-157A-4718-8C23-B4B1EB96FD33}"/>
                </a:ext>
              </a:extLst>
            </p:cNvPr>
            <p:cNvSpPr/>
            <p:nvPr/>
          </p:nvSpPr>
          <p:spPr>
            <a:xfrm>
              <a:off x="4842201" y="2518329"/>
              <a:ext cx="2503496" cy="2503496"/>
            </a:xfrm>
            <a:prstGeom prst="ellipse">
              <a:avLst/>
            </a:prstGeom>
            <a:noFill/>
            <a:ln w="127000" cap="flat" cmpd="sng" algn="ctr">
              <a:solidFill>
                <a:sysClr val="window" lastClr="FFFFFF">
                  <a:lumMod val="85000"/>
                  <a:alpha val="50000"/>
                </a:sysClr>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6" name="原创设计师QQ598969553          _7">
              <a:extLst>
                <a:ext uri="{FF2B5EF4-FFF2-40B4-BE49-F238E27FC236}">
                  <a16:creationId xmlns="" xmlns:a16="http://schemas.microsoft.com/office/drawing/2014/main" id="{F33609C2-DF86-4001-ADA9-41E0F3ABD85A}"/>
                </a:ext>
              </a:extLst>
            </p:cNvPr>
            <p:cNvSpPr/>
            <p:nvPr/>
          </p:nvSpPr>
          <p:spPr>
            <a:xfrm>
              <a:off x="5045737" y="2721865"/>
              <a:ext cx="2096424" cy="2096423"/>
            </a:xfrm>
            <a:prstGeom prst="ellipse">
              <a:avLst/>
            </a:prstGeom>
            <a:noFill/>
            <a:ln w="127000" cap="rnd" cmpd="sng" algn="ctr">
              <a:solidFill>
                <a:sysClr val="window" lastClr="FFFFFF">
                  <a:lumMod val="85000"/>
                  <a:alpha val="50000"/>
                </a:sysClr>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7" name="原创设计师QQ598969553          _8">
              <a:extLst>
                <a:ext uri="{FF2B5EF4-FFF2-40B4-BE49-F238E27FC236}">
                  <a16:creationId xmlns="" xmlns:a16="http://schemas.microsoft.com/office/drawing/2014/main" id="{0CA3C359-EEF6-41A1-9671-257AB1504A19}"/>
                </a:ext>
              </a:extLst>
            </p:cNvPr>
            <p:cNvSpPr/>
            <p:nvPr/>
          </p:nvSpPr>
          <p:spPr>
            <a:xfrm>
              <a:off x="4437259" y="2113386"/>
              <a:ext cx="3313381" cy="3313380"/>
            </a:xfrm>
            <a:prstGeom prst="arc">
              <a:avLst>
                <a:gd name="adj1" fmla="val 20616940"/>
                <a:gd name="adj2" fmla="val 580834"/>
              </a:avLst>
            </a:prstGeom>
            <a:noFill/>
            <a:ln w="127000" cap="rnd" cmpd="sng" algn="ctr">
              <a:solidFill>
                <a:srgbClr val="556F8C"/>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8" name="原创设计师QQ598969553          _9">
              <a:extLst>
                <a:ext uri="{FF2B5EF4-FFF2-40B4-BE49-F238E27FC236}">
                  <a16:creationId xmlns="" xmlns:a16="http://schemas.microsoft.com/office/drawing/2014/main" id="{D5D18AEC-453C-4098-BAF5-9AEAB1848838}"/>
                </a:ext>
              </a:extLst>
            </p:cNvPr>
            <p:cNvSpPr/>
            <p:nvPr/>
          </p:nvSpPr>
          <p:spPr>
            <a:xfrm>
              <a:off x="4640401" y="2316527"/>
              <a:ext cx="2907098" cy="2907096"/>
            </a:xfrm>
            <a:prstGeom prst="arc">
              <a:avLst>
                <a:gd name="adj1" fmla="val 12350273"/>
                <a:gd name="adj2" fmla="val 14094634"/>
              </a:avLst>
            </a:prstGeom>
            <a:noFill/>
            <a:ln w="127000" cap="rnd" cmpd="sng" algn="ctr">
              <a:solidFill>
                <a:srgbClr val="2DB2A4"/>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19" name="原创设计师QQ598969553          _10">
              <a:extLst>
                <a:ext uri="{FF2B5EF4-FFF2-40B4-BE49-F238E27FC236}">
                  <a16:creationId xmlns="" xmlns:a16="http://schemas.microsoft.com/office/drawing/2014/main" id="{DB8CB1E9-C9DA-4044-813D-3A4BF1E32914}"/>
                </a:ext>
              </a:extLst>
            </p:cNvPr>
            <p:cNvSpPr/>
            <p:nvPr/>
          </p:nvSpPr>
          <p:spPr>
            <a:xfrm>
              <a:off x="4842201" y="2518329"/>
              <a:ext cx="2503496" cy="2503496"/>
            </a:xfrm>
            <a:prstGeom prst="arc">
              <a:avLst>
                <a:gd name="adj1" fmla="val 6152919"/>
                <a:gd name="adj2" fmla="val 8908631"/>
              </a:avLst>
            </a:prstGeom>
            <a:noFill/>
            <a:ln w="127000" cap="rnd" cmpd="sng" algn="ctr">
              <a:solidFill>
                <a:srgbClr val="2DB2A4"/>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0" name="原创设计师QQ598969553          _11">
              <a:extLst>
                <a:ext uri="{FF2B5EF4-FFF2-40B4-BE49-F238E27FC236}">
                  <a16:creationId xmlns="" xmlns:a16="http://schemas.microsoft.com/office/drawing/2014/main" id="{A15241B8-37A4-4543-92F9-312125FA69A8}"/>
                </a:ext>
              </a:extLst>
            </p:cNvPr>
            <p:cNvSpPr/>
            <p:nvPr/>
          </p:nvSpPr>
          <p:spPr>
            <a:xfrm>
              <a:off x="5045737" y="2721865"/>
              <a:ext cx="2096424" cy="2096423"/>
            </a:xfrm>
            <a:prstGeom prst="arc">
              <a:avLst>
                <a:gd name="adj1" fmla="val 1121595"/>
                <a:gd name="adj2" fmla="val 4130842"/>
              </a:avLst>
            </a:prstGeom>
            <a:noFill/>
            <a:ln w="127000" cap="rnd" cmpd="sng" algn="ctr">
              <a:solidFill>
                <a:srgbClr val="2DB2A4"/>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1" name="原创设计师QQ598969553          _12">
              <a:extLst>
                <a:ext uri="{FF2B5EF4-FFF2-40B4-BE49-F238E27FC236}">
                  <a16:creationId xmlns="" xmlns:a16="http://schemas.microsoft.com/office/drawing/2014/main" id="{E0D516ED-F5C3-4437-AF64-6AD919430201}"/>
                </a:ext>
              </a:extLst>
            </p:cNvPr>
            <p:cNvSpPr txBox="1"/>
            <p:nvPr/>
          </p:nvSpPr>
          <p:spPr>
            <a:xfrm>
              <a:off x="5246401" y="3417997"/>
              <a:ext cx="1695096" cy="64633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cs typeface="Open Sans" panose="020B0606030504020204" pitchFamily="34" charset="0"/>
                </a:rPr>
                <a:t>区块链在物联网中应用全景</a:t>
              </a:r>
              <a:endParaRPr kumimoji="0" lang="en-US" b="0" i="0" u="none" strike="noStrike" kern="0" cap="none" spc="0" normalizeH="0" baseline="0" noProof="0" dirty="0">
                <a:ln>
                  <a:noFill/>
                </a:ln>
                <a:solidFill>
                  <a:sysClr val="windowText" lastClr="000000">
                    <a:lumMod val="50000"/>
                    <a:lumOff val="50000"/>
                  </a:sysClr>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cxnSp>
          <p:nvCxnSpPr>
            <p:cNvPr id="32" name="原创设计师QQ598969553          _13">
              <a:extLst>
                <a:ext uri="{FF2B5EF4-FFF2-40B4-BE49-F238E27FC236}">
                  <a16:creationId xmlns="" xmlns:a16="http://schemas.microsoft.com/office/drawing/2014/main" id="{A7D1E8B4-2149-4AFB-9742-B9A48BFF6FFE}"/>
                </a:ext>
              </a:extLst>
            </p:cNvPr>
            <p:cNvCxnSpPr>
              <a:cxnSpLocks/>
            </p:cNvCxnSpPr>
            <p:nvPr/>
          </p:nvCxnSpPr>
          <p:spPr>
            <a:xfrm>
              <a:off x="6091518" y="1721457"/>
              <a:ext cx="1388186" cy="0"/>
            </a:xfrm>
            <a:prstGeom prst="line">
              <a:avLst/>
            </a:prstGeom>
            <a:noFill/>
            <a:ln w="3175" cap="flat" cmpd="sng" algn="ctr">
              <a:solidFill>
                <a:srgbClr val="556F8C"/>
              </a:solidFill>
              <a:prstDash val="dash"/>
              <a:miter lim="800000"/>
              <a:tailEnd type="oval"/>
            </a:ln>
            <a:effectLst/>
          </p:spPr>
        </p:cxnSp>
        <p:cxnSp>
          <p:nvCxnSpPr>
            <p:cNvPr id="33" name="原创设计师QQ598969553          _14">
              <a:extLst>
                <a:ext uri="{FF2B5EF4-FFF2-40B4-BE49-F238E27FC236}">
                  <a16:creationId xmlns="" xmlns:a16="http://schemas.microsoft.com/office/drawing/2014/main" id="{50CE7AD4-5206-447D-96EE-3AE363699906}"/>
                </a:ext>
              </a:extLst>
            </p:cNvPr>
            <p:cNvCxnSpPr/>
            <p:nvPr/>
          </p:nvCxnSpPr>
          <p:spPr>
            <a:xfrm>
              <a:off x="6784238" y="4697438"/>
              <a:ext cx="1526522" cy="0"/>
            </a:xfrm>
            <a:prstGeom prst="line">
              <a:avLst/>
            </a:prstGeom>
            <a:noFill/>
            <a:ln w="3175" cap="flat" cmpd="sng" algn="ctr">
              <a:solidFill>
                <a:srgbClr val="2DB2A4"/>
              </a:solidFill>
              <a:prstDash val="dash"/>
              <a:miter lim="800000"/>
              <a:tailEnd type="oval"/>
            </a:ln>
            <a:effectLst/>
          </p:spPr>
        </p:cxnSp>
        <p:cxnSp>
          <p:nvCxnSpPr>
            <p:cNvPr id="36" name="原创设计师QQ598969553          _19">
              <a:extLst>
                <a:ext uri="{FF2B5EF4-FFF2-40B4-BE49-F238E27FC236}">
                  <a16:creationId xmlns="" xmlns:a16="http://schemas.microsoft.com/office/drawing/2014/main" id="{09D6C553-8403-4989-9490-FCC5F4D53667}"/>
                </a:ext>
              </a:extLst>
            </p:cNvPr>
            <p:cNvCxnSpPr/>
            <p:nvPr/>
          </p:nvCxnSpPr>
          <p:spPr>
            <a:xfrm>
              <a:off x="4006422" y="2592160"/>
              <a:ext cx="1017681" cy="0"/>
            </a:xfrm>
            <a:prstGeom prst="line">
              <a:avLst/>
            </a:prstGeom>
            <a:noFill/>
            <a:ln w="3175" cap="flat" cmpd="sng" algn="ctr">
              <a:solidFill>
                <a:srgbClr val="2DB2A4"/>
              </a:solidFill>
              <a:prstDash val="dash"/>
              <a:miter lim="800000"/>
              <a:headEnd type="oval"/>
              <a:tailEnd type="none"/>
            </a:ln>
            <a:effectLst/>
          </p:spPr>
        </p:cxnSp>
        <p:cxnSp>
          <p:nvCxnSpPr>
            <p:cNvPr id="39" name="原创设计师QQ598969553          _23">
              <a:extLst>
                <a:ext uri="{FF2B5EF4-FFF2-40B4-BE49-F238E27FC236}">
                  <a16:creationId xmlns="" xmlns:a16="http://schemas.microsoft.com/office/drawing/2014/main" id="{2D0A1F9C-7542-44D9-8D60-D65D9FC20A0C}"/>
                </a:ext>
              </a:extLst>
            </p:cNvPr>
            <p:cNvCxnSpPr>
              <a:cxnSpLocks/>
            </p:cNvCxnSpPr>
            <p:nvPr/>
          </p:nvCxnSpPr>
          <p:spPr>
            <a:xfrm flipH="1">
              <a:off x="3748293" y="3480244"/>
              <a:ext cx="1171577" cy="0"/>
            </a:xfrm>
            <a:prstGeom prst="line">
              <a:avLst/>
            </a:prstGeom>
            <a:noFill/>
            <a:ln w="3175" cap="flat" cmpd="sng" algn="ctr">
              <a:solidFill>
                <a:srgbClr val="556F8C"/>
              </a:solidFill>
              <a:prstDash val="dash"/>
              <a:miter lim="800000"/>
              <a:tailEnd type="oval"/>
            </a:ln>
            <a:effectLst/>
          </p:spPr>
        </p:cxnSp>
        <p:sp>
          <p:nvSpPr>
            <p:cNvPr id="42" name="文本框 41">
              <a:extLst>
                <a:ext uri="{FF2B5EF4-FFF2-40B4-BE49-F238E27FC236}">
                  <a16:creationId xmlns="" xmlns:a16="http://schemas.microsoft.com/office/drawing/2014/main" id="{CEB32002-8616-4CED-9276-B9816350715F}"/>
                </a:ext>
              </a:extLst>
            </p:cNvPr>
            <p:cNvSpPr txBox="1"/>
            <p:nvPr/>
          </p:nvSpPr>
          <p:spPr>
            <a:xfrm>
              <a:off x="1246013" y="3131410"/>
              <a:ext cx="2502279" cy="646331"/>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农业的科技化作业监管服务，农资和农产品溯源，农业信贷和保险</a:t>
              </a:r>
            </a:p>
          </p:txBody>
        </p:sp>
        <p:sp>
          <p:nvSpPr>
            <p:cNvPr id="45" name="文本框 44">
              <a:extLst>
                <a:ext uri="{FF2B5EF4-FFF2-40B4-BE49-F238E27FC236}">
                  <a16:creationId xmlns="" xmlns:a16="http://schemas.microsoft.com/office/drawing/2014/main" id="{A6A8E017-7EA1-447E-BEC3-AB1F56DD48F7}"/>
                </a:ext>
              </a:extLst>
            </p:cNvPr>
            <p:cNvSpPr txBox="1"/>
            <p:nvPr/>
          </p:nvSpPr>
          <p:spPr>
            <a:xfrm>
              <a:off x="2184023" y="2093893"/>
              <a:ext cx="1741298" cy="613694"/>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健康医疗大数据、医保控费、居民健康数据</a:t>
              </a:r>
            </a:p>
          </p:txBody>
        </p:sp>
        <p:sp>
          <p:nvSpPr>
            <p:cNvPr id="59" name="原创设计师QQ598969553          _11">
              <a:extLst>
                <a:ext uri="{FF2B5EF4-FFF2-40B4-BE49-F238E27FC236}">
                  <a16:creationId xmlns="" xmlns:a16="http://schemas.microsoft.com/office/drawing/2014/main" id="{44F7E0F9-A320-4821-BDED-D6256E83E33A}"/>
                </a:ext>
              </a:extLst>
            </p:cNvPr>
            <p:cNvSpPr/>
            <p:nvPr/>
          </p:nvSpPr>
          <p:spPr>
            <a:xfrm>
              <a:off x="5040451" y="2721865"/>
              <a:ext cx="2096424" cy="2096423"/>
            </a:xfrm>
            <a:prstGeom prst="arc">
              <a:avLst>
                <a:gd name="adj1" fmla="val 9442642"/>
                <a:gd name="adj2" fmla="val 12198478"/>
              </a:avLst>
            </a:prstGeom>
            <a:noFill/>
            <a:ln w="127000" cap="rnd" cmpd="sng" algn="ctr">
              <a:solidFill>
                <a:srgbClr val="556F8C"/>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0" name="原创设计师QQ598969553          _9">
              <a:extLst>
                <a:ext uri="{FF2B5EF4-FFF2-40B4-BE49-F238E27FC236}">
                  <a16:creationId xmlns="" xmlns:a16="http://schemas.microsoft.com/office/drawing/2014/main" id="{8271781B-A102-4C3F-B696-A53AF35B5B4A}"/>
                </a:ext>
              </a:extLst>
            </p:cNvPr>
            <p:cNvSpPr/>
            <p:nvPr/>
          </p:nvSpPr>
          <p:spPr>
            <a:xfrm>
              <a:off x="4640401" y="2308820"/>
              <a:ext cx="2907098" cy="2907096"/>
            </a:xfrm>
            <a:prstGeom prst="arc">
              <a:avLst>
                <a:gd name="adj1" fmla="val 3471888"/>
                <a:gd name="adj2" fmla="val 5759025"/>
              </a:avLst>
            </a:prstGeom>
            <a:noFill/>
            <a:ln w="127000" cap="rnd" cmpd="sng" algn="ctr">
              <a:solidFill>
                <a:srgbClr val="556F8C"/>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 name="文本框 3">
              <a:extLst>
                <a:ext uri="{FF2B5EF4-FFF2-40B4-BE49-F238E27FC236}">
                  <a16:creationId xmlns="" xmlns:a16="http://schemas.microsoft.com/office/drawing/2014/main" id="{2563ED37-A9AD-4F3B-AADD-212B297C5FEF}"/>
                </a:ext>
              </a:extLst>
            </p:cNvPr>
            <p:cNvSpPr txBox="1"/>
            <p:nvPr/>
          </p:nvSpPr>
          <p:spPr>
            <a:xfrm>
              <a:off x="4180631" y="2222828"/>
              <a:ext cx="646331"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医疗</a:t>
              </a:r>
            </a:p>
          </p:txBody>
        </p:sp>
        <p:sp>
          <p:nvSpPr>
            <p:cNvPr id="61" name="文本框 60">
              <a:extLst>
                <a:ext uri="{FF2B5EF4-FFF2-40B4-BE49-F238E27FC236}">
                  <a16:creationId xmlns="" xmlns:a16="http://schemas.microsoft.com/office/drawing/2014/main" id="{ECDDE338-C90C-47BD-B815-33D8C42B4CE8}"/>
                </a:ext>
              </a:extLst>
            </p:cNvPr>
            <p:cNvSpPr txBox="1"/>
            <p:nvPr/>
          </p:nvSpPr>
          <p:spPr>
            <a:xfrm>
              <a:off x="3990465" y="3110911"/>
              <a:ext cx="646331"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农业</a:t>
              </a:r>
            </a:p>
          </p:txBody>
        </p:sp>
        <p:cxnSp>
          <p:nvCxnSpPr>
            <p:cNvPr id="62" name="原创设计师QQ598969553          _19">
              <a:extLst>
                <a:ext uri="{FF2B5EF4-FFF2-40B4-BE49-F238E27FC236}">
                  <a16:creationId xmlns="" xmlns:a16="http://schemas.microsoft.com/office/drawing/2014/main" id="{24A285C6-9613-46D0-B24D-B6E2F01D22B7}"/>
                </a:ext>
              </a:extLst>
            </p:cNvPr>
            <p:cNvCxnSpPr>
              <a:cxnSpLocks/>
            </p:cNvCxnSpPr>
            <p:nvPr/>
          </p:nvCxnSpPr>
          <p:spPr>
            <a:xfrm>
              <a:off x="3926908" y="4448442"/>
              <a:ext cx="992962" cy="0"/>
            </a:xfrm>
            <a:prstGeom prst="line">
              <a:avLst/>
            </a:prstGeom>
            <a:noFill/>
            <a:ln w="3175" cap="flat" cmpd="sng" algn="ctr">
              <a:solidFill>
                <a:srgbClr val="2DB2A4"/>
              </a:solidFill>
              <a:prstDash val="dash"/>
              <a:miter lim="800000"/>
              <a:headEnd type="oval"/>
              <a:tailEnd type="none"/>
            </a:ln>
            <a:effectLst/>
          </p:spPr>
        </p:cxnSp>
        <p:sp>
          <p:nvSpPr>
            <p:cNvPr id="63" name="文本框 62">
              <a:extLst>
                <a:ext uri="{FF2B5EF4-FFF2-40B4-BE49-F238E27FC236}">
                  <a16:creationId xmlns="" xmlns:a16="http://schemas.microsoft.com/office/drawing/2014/main" id="{FDCD450A-8968-495D-9AF8-979F95C5C4DD}"/>
                </a:ext>
              </a:extLst>
            </p:cNvPr>
            <p:cNvSpPr txBox="1"/>
            <p:nvPr/>
          </p:nvSpPr>
          <p:spPr>
            <a:xfrm>
              <a:off x="2097870" y="4070758"/>
              <a:ext cx="1747937" cy="646331"/>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物流、溯源、供应链金融、港口管理</a:t>
              </a:r>
            </a:p>
          </p:txBody>
        </p:sp>
        <p:sp>
          <p:nvSpPr>
            <p:cNvPr id="64" name="文本框 63">
              <a:extLst>
                <a:ext uri="{FF2B5EF4-FFF2-40B4-BE49-F238E27FC236}">
                  <a16:creationId xmlns="" xmlns:a16="http://schemas.microsoft.com/office/drawing/2014/main" id="{8A5EF818-27C2-4D97-A568-A32117A97A60}"/>
                </a:ext>
              </a:extLst>
            </p:cNvPr>
            <p:cNvSpPr txBox="1"/>
            <p:nvPr/>
          </p:nvSpPr>
          <p:spPr>
            <a:xfrm>
              <a:off x="3979947" y="4079110"/>
              <a:ext cx="877163" cy="369332"/>
            </a:xfrm>
            <a:prstGeom prst="rect">
              <a:avLst/>
            </a:prstGeom>
            <a:noFill/>
          </p:spPr>
          <p:txBody>
            <a:bodyPr wrap="none" rtlCol="0">
              <a:spAutoFit/>
            </a:bodyPr>
            <a:lstStyle/>
            <a:p>
              <a:r>
                <a:rPr lang="zh-CN" altLang="en-US" dirty="0">
                  <a:solidFill>
                    <a:srgbClr val="2DB2A4"/>
                  </a:solidFill>
                  <a:latin typeface="微软雅黑" panose="020B0503020204020204" pitchFamily="34" charset="-122"/>
                  <a:ea typeface="微软雅黑" panose="020B0503020204020204" pitchFamily="34" charset="-122"/>
                </a:rPr>
                <a:t>供应链</a:t>
              </a:r>
            </a:p>
          </p:txBody>
        </p:sp>
        <p:sp>
          <p:nvSpPr>
            <p:cNvPr id="65" name="文本框 64">
              <a:extLst>
                <a:ext uri="{FF2B5EF4-FFF2-40B4-BE49-F238E27FC236}">
                  <a16:creationId xmlns="" xmlns:a16="http://schemas.microsoft.com/office/drawing/2014/main" id="{680C92D4-7170-4C4B-97E7-A2D2EA4701B0}"/>
                </a:ext>
              </a:extLst>
            </p:cNvPr>
            <p:cNvSpPr txBox="1"/>
            <p:nvPr/>
          </p:nvSpPr>
          <p:spPr>
            <a:xfrm>
              <a:off x="7650256" y="1226861"/>
              <a:ext cx="3143640" cy="646331"/>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排放检测、空气污染监测、材料回收、材料产地确定、环保数据管理、环保监管</a:t>
              </a:r>
            </a:p>
          </p:txBody>
        </p:sp>
        <p:sp>
          <p:nvSpPr>
            <p:cNvPr id="66" name="文本框 65">
              <a:extLst>
                <a:ext uri="{FF2B5EF4-FFF2-40B4-BE49-F238E27FC236}">
                  <a16:creationId xmlns="" xmlns:a16="http://schemas.microsoft.com/office/drawing/2014/main" id="{FD15B20B-D6E0-4097-B269-E444F00600C5}"/>
                </a:ext>
              </a:extLst>
            </p:cNvPr>
            <p:cNvSpPr txBox="1"/>
            <p:nvPr/>
          </p:nvSpPr>
          <p:spPr>
            <a:xfrm>
              <a:off x="6499978" y="1349042"/>
              <a:ext cx="646331"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环保</a:t>
              </a:r>
            </a:p>
          </p:txBody>
        </p:sp>
        <p:sp>
          <p:nvSpPr>
            <p:cNvPr id="67" name="原创设计师QQ598969553          _10">
              <a:extLst>
                <a:ext uri="{FF2B5EF4-FFF2-40B4-BE49-F238E27FC236}">
                  <a16:creationId xmlns="" xmlns:a16="http://schemas.microsoft.com/office/drawing/2014/main" id="{50DC364F-7227-4DEA-9972-E1A5866AB251}"/>
                </a:ext>
              </a:extLst>
            </p:cNvPr>
            <p:cNvSpPr/>
            <p:nvPr/>
          </p:nvSpPr>
          <p:spPr>
            <a:xfrm>
              <a:off x="4842201" y="2526187"/>
              <a:ext cx="2503496" cy="2503496"/>
            </a:xfrm>
            <a:prstGeom prst="arc">
              <a:avLst>
                <a:gd name="adj1" fmla="val 17308225"/>
                <a:gd name="adj2" fmla="val 19557502"/>
              </a:avLst>
            </a:prstGeom>
            <a:noFill/>
            <a:ln w="127000" cap="rnd" cmpd="sng" algn="ctr">
              <a:solidFill>
                <a:srgbClr val="2DB2A4"/>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8" name="原创设计师QQ598969553          _8">
              <a:extLst>
                <a:ext uri="{FF2B5EF4-FFF2-40B4-BE49-F238E27FC236}">
                  <a16:creationId xmlns="" xmlns:a16="http://schemas.microsoft.com/office/drawing/2014/main" id="{D9647725-8E77-40D4-95C2-E66D79A864CC}"/>
                </a:ext>
              </a:extLst>
            </p:cNvPr>
            <p:cNvSpPr/>
            <p:nvPr/>
          </p:nvSpPr>
          <p:spPr>
            <a:xfrm>
              <a:off x="4448019" y="2113386"/>
              <a:ext cx="3313381" cy="3313380"/>
            </a:xfrm>
            <a:prstGeom prst="arc">
              <a:avLst>
                <a:gd name="adj1" fmla="val 14639983"/>
                <a:gd name="adj2" fmla="val 16703285"/>
              </a:avLst>
            </a:prstGeom>
            <a:noFill/>
            <a:ln w="127000" cap="rnd" cmpd="sng" algn="ctr">
              <a:solidFill>
                <a:srgbClr val="556F8C"/>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cxnSp>
          <p:nvCxnSpPr>
            <p:cNvPr id="69" name="原创设计师QQ598969553          _22">
              <a:extLst>
                <a:ext uri="{FF2B5EF4-FFF2-40B4-BE49-F238E27FC236}">
                  <a16:creationId xmlns="" xmlns:a16="http://schemas.microsoft.com/office/drawing/2014/main" id="{4174EDE5-B208-4D3A-863C-8F900243F023}"/>
                </a:ext>
              </a:extLst>
            </p:cNvPr>
            <p:cNvCxnSpPr>
              <a:cxnSpLocks/>
            </p:cNvCxnSpPr>
            <p:nvPr/>
          </p:nvCxnSpPr>
          <p:spPr>
            <a:xfrm flipV="1">
              <a:off x="6091518" y="1718374"/>
              <a:ext cx="0" cy="280709"/>
            </a:xfrm>
            <a:prstGeom prst="line">
              <a:avLst/>
            </a:prstGeom>
            <a:noFill/>
            <a:ln w="3175" cap="flat" cmpd="sng" algn="ctr">
              <a:solidFill>
                <a:srgbClr val="556F8C"/>
              </a:solidFill>
              <a:prstDash val="dash"/>
              <a:miter lim="800000"/>
              <a:headEnd type="none"/>
              <a:tailEnd type="none"/>
            </a:ln>
            <a:effectLst/>
          </p:spPr>
        </p:cxnSp>
        <p:cxnSp>
          <p:nvCxnSpPr>
            <p:cNvPr id="70" name="原创设计师QQ598969553          _14">
              <a:extLst>
                <a:ext uri="{FF2B5EF4-FFF2-40B4-BE49-F238E27FC236}">
                  <a16:creationId xmlns="" xmlns:a16="http://schemas.microsoft.com/office/drawing/2014/main" id="{CF970D6B-AD40-409C-BC9F-ADE3878286F1}"/>
                </a:ext>
              </a:extLst>
            </p:cNvPr>
            <p:cNvCxnSpPr>
              <a:cxnSpLocks/>
            </p:cNvCxnSpPr>
            <p:nvPr/>
          </p:nvCxnSpPr>
          <p:spPr>
            <a:xfrm>
              <a:off x="6955210" y="2721865"/>
              <a:ext cx="1314147" cy="0"/>
            </a:xfrm>
            <a:prstGeom prst="line">
              <a:avLst/>
            </a:prstGeom>
            <a:noFill/>
            <a:ln w="3175" cap="flat" cmpd="sng" algn="ctr">
              <a:solidFill>
                <a:srgbClr val="2DB2A4"/>
              </a:solidFill>
              <a:prstDash val="dash"/>
              <a:miter lim="800000"/>
              <a:tailEnd type="oval"/>
            </a:ln>
            <a:effectLst/>
          </p:spPr>
        </p:cxnSp>
        <p:sp>
          <p:nvSpPr>
            <p:cNvPr id="71" name="文本框 70">
              <a:extLst>
                <a:ext uri="{FF2B5EF4-FFF2-40B4-BE49-F238E27FC236}">
                  <a16:creationId xmlns="" xmlns:a16="http://schemas.microsoft.com/office/drawing/2014/main" id="{E1B833CE-30AF-4EED-BE83-4F743A6B0D45}"/>
                </a:ext>
              </a:extLst>
            </p:cNvPr>
            <p:cNvSpPr txBox="1"/>
            <p:nvPr/>
          </p:nvSpPr>
          <p:spPr>
            <a:xfrm>
              <a:off x="7022531" y="2341520"/>
              <a:ext cx="1107996" cy="369332"/>
            </a:xfrm>
            <a:prstGeom prst="rect">
              <a:avLst/>
            </a:prstGeom>
            <a:noFill/>
          </p:spPr>
          <p:txBody>
            <a:bodyPr wrap="none" rtlCol="0">
              <a:spAutoFit/>
            </a:bodyPr>
            <a:lstStyle/>
            <a:p>
              <a:r>
                <a:rPr lang="zh-CN" altLang="en-US" dirty="0">
                  <a:solidFill>
                    <a:srgbClr val="2DB2A4"/>
                  </a:solidFill>
                  <a:latin typeface="微软雅黑" panose="020B0503020204020204" pitchFamily="34" charset="-122"/>
                  <a:ea typeface="微软雅黑" panose="020B0503020204020204" pitchFamily="34" charset="-122"/>
                </a:rPr>
                <a:t>智能制造</a:t>
              </a:r>
            </a:p>
          </p:txBody>
        </p:sp>
        <p:sp>
          <p:nvSpPr>
            <p:cNvPr id="73" name="文本框 72">
              <a:extLst>
                <a:ext uri="{FF2B5EF4-FFF2-40B4-BE49-F238E27FC236}">
                  <a16:creationId xmlns="" xmlns:a16="http://schemas.microsoft.com/office/drawing/2014/main" id="{5D8C3FFC-FC22-4E8D-8F03-8C0355FC6607}"/>
                </a:ext>
              </a:extLst>
            </p:cNvPr>
            <p:cNvSpPr txBox="1"/>
            <p:nvPr/>
          </p:nvSpPr>
          <p:spPr>
            <a:xfrm>
              <a:off x="8387677" y="2203020"/>
              <a:ext cx="3143640" cy="646331"/>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工业物联网管理、设备管理、产品生命周期管理、工业供应链协作、产能共享</a:t>
              </a:r>
            </a:p>
          </p:txBody>
        </p:sp>
        <p:cxnSp>
          <p:nvCxnSpPr>
            <p:cNvPr id="74" name="原创设计师QQ598969553          _13">
              <a:extLst>
                <a:ext uri="{FF2B5EF4-FFF2-40B4-BE49-F238E27FC236}">
                  <a16:creationId xmlns="" xmlns:a16="http://schemas.microsoft.com/office/drawing/2014/main" id="{9189AA8D-20C4-425A-8D9F-001FEA6E3796}"/>
                </a:ext>
              </a:extLst>
            </p:cNvPr>
            <p:cNvCxnSpPr>
              <a:cxnSpLocks/>
            </p:cNvCxnSpPr>
            <p:nvPr/>
          </p:nvCxnSpPr>
          <p:spPr>
            <a:xfrm>
              <a:off x="7871901" y="3747728"/>
              <a:ext cx="627827" cy="0"/>
            </a:xfrm>
            <a:prstGeom prst="line">
              <a:avLst/>
            </a:prstGeom>
            <a:noFill/>
            <a:ln w="3175" cap="flat" cmpd="sng" algn="ctr">
              <a:solidFill>
                <a:srgbClr val="556F8C"/>
              </a:solidFill>
              <a:prstDash val="dash"/>
              <a:miter lim="800000"/>
              <a:tailEnd type="oval"/>
            </a:ln>
            <a:effectLst/>
          </p:spPr>
        </p:cxnSp>
        <p:sp>
          <p:nvSpPr>
            <p:cNvPr id="75" name="文本框 74">
              <a:extLst>
                <a:ext uri="{FF2B5EF4-FFF2-40B4-BE49-F238E27FC236}">
                  <a16:creationId xmlns="" xmlns:a16="http://schemas.microsoft.com/office/drawing/2014/main" id="{1F4F1C82-D7B1-4137-A538-2A543E05570A}"/>
                </a:ext>
              </a:extLst>
            </p:cNvPr>
            <p:cNvSpPr txBox="1"/>
            <p:nvPr/>
          </p:nvSpPr>
          <p:spPr>
            <a:xfrm>
              <a:off x="8551896" y="3253132"/>
              <a:ext cx="2979421" cy="613694"/>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电动汽车充放电、分布式能源交易、微电网管理</a:t>
              </a:r>
            </a:p>
          </p:txBody>
        </p:sp>
        <p:sp>
          <p:nvSpPr>
            <p:cNvPr id="76" name="文本框 75">
              <a:extLst>
                <a:ext uri="{FF2B5EF4-FFF2-40B4-BE49-F238E27FC236}">
                  <a16:creationId xmlns="" xmlns:a16="http://schemas.microsoft.com/office/drawing/2014/main" id="{32459C00-583F-4D12-9FBF-60FD9695A4CD}"/>
                </a:ext>
              </a:extLst>
            </p:cNvPr>
            <p:cNvSpPr txBox="1"/>
            <p:nvPr/>
          </p:nvSpPr>
          <p:spPr>
            <a:xfrm>
              <a:off x="7853397" y="3375313"/>
              <a:ext cx="646331" cy="369332"/>
            </a:xfrm>
            <a:prstGeom prst="rect">
              <a:avLst/>
            </a:prstGeom>
            <a:noFill/>
          </p:spPr>
          <p:txBody>
            <a:bodyPr wrap="none" rtlCol="0">
              <a:spAutoFit/>
            </a:bodyPr>
            <a:lstStyle/>
            <a:p>
              <a:r>
                <a:rPr lang="zh-CN" altLang="en-US" dirty="0">
                  <a:solidFill>
                    <a:srgbClr val="2DB2A4"/>
                  </a:solidFill>
                  <a:latin typeface="微软雅黑" panose="020B0503020204020204" pitchFamily="34" charset="-122"/>
                  <a:ea typeface="微软雅黑" panose="020B0503020204020204" pitchFamily="34" charset="-122"/>
                </a:rPr>
                <a:t>能源</a:t>
              </a:r>
            </a:p>
          </p:txBody>
        </p:sp>
        <p:sp>
          <p:nvSpPr>
            <p:cNvPr id="78" name="文本框 77">
              <a:extLst>
                <a:ext uri="{FF2B5EF4-FFF2-40B4-BE49-F238E27FC236}">
                  <a16:creationId xmlns="" xmlns:a16="http://schemas.microsoft.com/office/drawing/2014/main" id="{8D3B3E7F-112C-4B93-9812-C636CEC245A1}"/>
                </a:ext>
              </a:extLst>
            </p:cNvPr>
            <p:cNvSpPr txBox="1"/>
            <p:nvPr/>
          </p:nvSpPr>
          <p:spPr>
            <a:xfrm>
              <a:off x="7022531" y="4335607"/>
              <a:ext cx="1107996" cy="369332"/>
            </a:xfrm>
            <a:prstGeom prst="rect">
              <a:avLst/>
            </a:prstGeom>
            <a:noFill/>
          </p:spPr>
          <p:txBody>
            <a:bodyPr wrap="none" rtlCol="0">
              <a:spAutoFit/>
            </a:bodyPr>
            <a:lstStyle/>
            <a:p>
              <a:r>
                <a:rPr lang="zh-CN" altLang="en-US" dirty="0">
                  <a:solidFill>
                    <a:srgbClr val="2DB2A4"/>
                  </a:solidFill>
                  <a:latin typeface="微软雅黑" panose="020B0503020204020204" pitchFamily="34" charset="-122"/>
                  <a:ea typeface="微软雅黑" panose="020B0503020204020204" pitchFamily="34" charset="-122"/>
                </a:rPr>
                <a:t>智能交通</a:t>
              </a:r>
            </a:p>
          </p:txBody>
        </p:sp>
        <p:sp>
          <p:nvSpPr>
            <p:cNvPr id="79" name="文本框 78">
              <a:extLst>
                <a:ext uri="{FF2B5EF4-FFF2-40B4-BE49-F238E27FC236}">
                  <a16:creationId xmlns="" xmlns:a16="http://schemas.microsoft.com/office/drawing/2014/main" id="{1D34676A-DAF7-42FD-A1D5-1C2A206DC4F1}"/>
                </a:ext>
              </a:extLst>
            </p:cNvPr>
            <p:cNvSpPr txBox="1"/>
            <p:nvPr/>
          </p:nvSpPr>
          <p:spPr>
            <a:xfrm>
              <a:off x="8368820" y="4481303"/>
              <a:ext cx="3143640" cy="336695"/>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车辆租凭、航空系统验证、零件管理</a:t>
              </a:r>
            </a:p>
          </p:txBody>
        </p:sp>
        <p:cxnSp>
          <p:nvCxnSpPr>
            <p:cNvPr id="84" name="原创设计师QQ598969553          _23">
              <a:extLst>
                <a:ext uri="{FF2B5EF4-FFF2-40B4-BE49-F238E27FC236}">
                  <a16:creationId xmlns="" xmlns:a16="http://schemas.microsoft.com/office/drawing/2014/main" id="{C44F9003-41CE-4EB2-9284-9FE95E5DE826}"/>
                </a:ext>
              </a:extLst>
            </p:cNvPr>
            <p:cNvCxnSpPr>
              <a:cxnSpLocks/>
            </p:cNvCxnSpPr>
            <p:nvPr/>
          </p:nvCxnSpPr>
          <p:spPr>
            <a:xfrm flipH="1">
              <a:off x="4584790" y="5250057"/>
              <a:ext cx="1171577" cy="0"/>
            </a:xfrm>
            <a:prstGeom prst="line">
              <a:avLst/>
            </a:prstGeom>
            <a:noFill/>
            <a:ln w="3175" cap="flat" cmpd="sng" algn="ctr">
              <a:solidFill>
                <a:srgbClr val="556F8C"/>
              </a:solidFill>
              <a:prstDash val="dash"/>
              <a:miter lim="800000"/>
              <a:tailEnd type="oval"/>
            </a:ln>
            <a:effectLst/>
          </p:spPr>
        </p:cxnSp>
        <p:sp>
          <p:nvSpPr>
            <p:cNvPr id="85" name="文本框 84">
              <a:extLst>
                <a:ext uri="{FF2B5EF4-FFF2-40B4-BE49-F238E27FC236}">
                  <a16:creationId xmlns="" xmlns:a16="http://schemas.microsoft.com/office/drawing/2014/main" id="{DD8371A5-6163-4D41-A413-29BD3F484568}"/>
                </a:ext>
              </a:extLst>
            </p:cNvPr>
            <p:cNvSpPr txBox="1"/>
            <p:nvPr/>
          </p:nvSpPr>
          <p:spPr>
            <a:xfrm>
              <a:off x="1945740" y="4989809"/>
              <a:ext cx="2502279" cy="336695"/>
            </a:xfrm>
            <a:prstGeom prst="rect">
              <a:avLst/>
            </a:prstGeom>
            <a:noFill/>
          </p:spPr>
          <p:txBody>
            <a:bodyPr wrap="square" rtlCol="0">
              <a:spAutoFit/>
            </a:bodyPr>
            <a:lstStyle/>
            <a:p>
              <a:pPr algn="r">
                <a:lnSpc>
                  <a:spcPct val="150000"/>
                </a:lnSpc>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 xmlns:a16="http://schemas.microsoft.com/office/drawing/2014/main" id="{E2F5301E-FFFF-42B8-86E1-FA8DA7F33D10}"/>
                </a:ext>
              </a:extLst>
            </p:cNvPr>
            <p:cNvSpPr txBox="1"/>
            <p:nvPr/>
          </p:nvSpPr>
          <p:spPr>
            <a:xfrm>
              <a:off x="4826962" y="4880724"/>
              <a:ext cx="646331" cy="369332"/>
            </a:xfrm>
            <a:prstGeom prst="rect">
              <a:avLst/>
            </a:prstGeom>
            <a:noFill/>
          </p:spPr>
          <p:txBody>
            <a:bodyPr wrap="square" rtlCol="0">
              <a:spAutoFit/>
            </a:bodyPr>
            <a:lstStyle/>
            <a:p>
              <a:pPr algn="ctr"/>
              <a:r>
                <a:rPr lang="en-US" altLang="zh-CN" dirty="0">
                  <a:solidFill>
                    <a:srgbClr val="556F8C"/>
                  </a:solidFill>
                  <a:latin typeface="微软雅黑" panose="020B0503020204020204" pitchFamily="34" charset="-122"/>
                  <a:ea typeface="微软雅黑" panose="020B0503020204020204" pitchFamily="34" charset="-122"/>
                </a:rPr>
                <a:t>…</a:t>
              </a:r>
              <a:endParaRPr lang="zh-CN" altLang="en-US" dirty="0">
                <a:solidFill>
                  <a:srgbClr val="556F8C"/>
                </a:solidFill>
                <a:latin typeface="微软雅黑" panose="020B0503020204020204" pitchFamily="34" charset="-122"/>
                <a:ea typeface="微软雅黑" panose="020B0503020204020204" pitchFamily="34" charset="-122"/>
              </a:endParaRPr>
            </a:p>
          </p:txBody>
        </p:sp>
      </p:grpSp>
      <p:sp>
        <p:nvSpPr>
          <p:cNvPr id="90" name="标题 8">
            <a:extLst>
              <a:ext uri="{FF2B5EF4-FFF2-40B4-BE49-F238E27FC236}">
                <a16:creationId xmlns="" xmlns:a16="http://schemas.microsoft.com/office/drawing/2014/main" id="{F246987D-2B3B-41FB-83E4-1431A456B46C}"/>
              </a:ext>
            </a:extLst>
          </p:cNvPr>
          <p:cNvSpPr txBox="1">
            <a:spLocks/>
          </p:cNvSpPr>
          <p:nvPr/>
        </p:nvSpPr>
        <p:spPr>
          <a:xfrm>
            <a:off x="2467508" y="222311"/>
            <a:ext cx="3510177"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50000"/>
              </a:spcBef>
              <a:spcAft>
                <a:spcPct val="10000"/>
              </a:spcAft>
              <a:defRPr/>
            </a:pPr>
            <a:r>
              <a:rPr lang="zh-CN" altLang="en-US" sz="2000" b="1" dirty="0" smtClean="0">
                <a:ln/>
                <a:solidFill>
                  <a:srgbClr val="FFFFFF"/>
                </a:solidFill>
                <a:latin typeface="微软雅黑" pitchFamily="34" charset="-122"/>
                <a:ea typeface="微软雅黑" pitchFamily="34" charset="-122"/>
                <a:sym typeface="微软雅黑" pitchFamily="34" charset="-122"/>
              </a:rPr>
              <a:t>产品开发计划</a:t>
            </a:r>
            <a:endParaRPr lang="en-US" altLang="zh-CN" sz="2000" b="1" dirty="0">
              <a:ln/>
              <a:solidFill>
                <a:srgbClr val="FFFFFF"/>
              </a:solidFill>
              <a:latin typeface="微软雅黑" pitchFamily="34" charset="-122"/>
              <a:ea typeface="微软雅黑" pitchFamily="34" charset="-122"/>
              <a:sym typeface="微软雅黑" pitchFamily="34" charset="-122"/>
            </a:endParaRPr>
          </a:p>
        </p:txBody>
      </p:sp>
      <p:pic>
        <p:nvPicPr>
          <p:cNvPr id="44" name="图片 43">
            <a:extLst>
              <a:ext uri="{FF2B5EF4-FFF2-40B4-BE49-F238E27FC236}">
                <a16:creationId xmlns="" xmlns:a16="http://schemas.microsoft.com/office/drawing/2014/main" id="{39952F98-C019-4725-AD01-BEB9C1698B3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7792" y="111971"/>
            <a:ext cx="1695451" cy="527830"/>
          </a:xfrm>
          <a:prstGeom prst="rect">
            <a:avLst/>
          </a:prstGeom>
        </p:spPr>
      </p:pic>
    </p:spTree>
    <p:extLst>
      <p:ext uri="{BB962C8B-B14F-4D97-AF65-F5344CB8AC3E}">
        <p14:creationId xmlns:p14="http://schemas.microsoft.com/office/powerpoint/2010/main" xmlns="" val="687693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61A50D67-7411-4BB0-A4DE-63D0349FEF0B}"/>
              </a:ext>
            </a:extLst>
          </p:cNvPr>
          <p:cNvGrpSpPr/>
          <p:nvPr/>
        </p:nvGrpSpPr>
        <p:grpSpPr>
          <a:xfrm>
            <a:off x="-22518" y="1409197"/>
            <a:ext cx="12237036" cy="4730322"/>
            <a:chOff x="-556642" y="1324797"/>
            <a:chExt cx="13089033" cy="5059669"/>
          </a:xfrm>
        </p:grpSpPr>
        <p:grpSp>
          <p:nvGrpSpPr>
            <p:cNvPr id="43" name="组合 42">
              <a:extLst>
                <a:ext uri="{FF2B5EF4-FFF2-40B4-BE49-F238E27FC236}">
                  <a16:creationId xmlns="" xmlns:a16="http://schemas.microsoft.com/office/drawing/2014/main" id="{59E7392F-9901-411C-88BB-500A4038D16B}"/>
                </a:ext>
              </a:extLst>
            </p:cNvPr>
            <p:cNvGrpSpPr/>
            <p:nvPr/>
          </p:nvGrpSpPr>
          <p:grpSpPr>
            <a:xfrm>
              <a:off x="-531165" y="2342074"/>
              <a:ext cx="13063556" cy="1972777"/>
              <a:chOff x="1396991" y="2554921"/>
              <a:chExt cx="9262749" cy="1398803"/>
            </a:xfrm>
          </p:grpSpPr>
          <p:sp>
            <p:nvSpPr>
              <p:cNvPr id="44" name="任意多边形 31">
                <a:extLst>
                  <a:ext uri="{FF2B5EF4-FFF2-40B4-BE49-F238E27FC236}">
                    <a16:creationId xmlns="" xmlns:a16="http://schemas.microsoft.com/office/drawing/2014/main" id="{C53F1ED7-AE85-415E-BECB-5FDF4DB4D2E4}"/>
                  </a:ext>
                </a:extLst>
              </p:cNvPr>
              <p:cNvSpPr/>
              <p:nvPr/>
            </p:nvSpPr>
            <p:spPr>
              <a:xfrm>
                <a:off x="1396991" y="2838195"/>
                <a:ext cx="9262749" cy="962767"/>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 fmla="*/ 0 w 12721389"/>
                  <a:gd name="connsiteY0" fmla="*/ 503854 h 1049626"/>
                  <a:gd name="connsiteX1" fmla="*/ 3593431 w 12721389"/>
                  <a:gd name="connsiteY1" fmla="*/ 22591 h 1049626"/>
                  <a:gd name="connsiteX2" fmla="*/ 7908758 w 12721389"/>
                  <a:gd name="connsiteY2" fmla="*/ 1049286 h 1049626"/>
                  <a:gd name="connsiteX3" fmla="*/ 11774905 w 12721389"/>
                  <a:gd name="connsiteY3" fmla="*/ 134886 h 1049626"/>
                  <a:gd name="connsiteX4" fmla="*/ 12721389 w 12721389"/>
                  <a:gd name="connsiteY4" fmla="*/ 6549 h 1049626"/>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4197"/>
                  <a:gd name="connsiteX1" fmla="*/ 3593431 w 12368463"/>
                  <a:gd name="connsiteY1" fmla="*/ 17170 h 1044197"/>
                  <a:gd name="connsiteX2" fmla="*/ 7908758 w 12368463"/>
                  <a:gd name="connsiteY2" fmla="*/ 1043865 h 1044197"/>
                  <a:gd name="connsiteX3" fmla="*/ 11774905 w 12368463"/>
                  <a:gd name="connsiteY3" fmla="*/ 129465 h 1044197"/>
                  <a:gd name="connsiteX4" fmla="*/ 12368463 w 12368463"/>
                  <a:gd name="connsiteY4" fmla="*/ 113423 h 1044197"/>
                  <a:gd name="connsiteX0" fmla="*/ 0 w 12368463"/>
                  <a:gd name="connsiteY0" fmla="*/ 498433 h 1045860"/>
                  <a:gd name="connsiteX1" fmla="*/ 3593431 w 12368463"/>
                  <a:gd name="connsiteY1" fmla="*/ 17170 h 1045860"/>
                  <a:gd name="connsiteX2" fmla="*/ 7908758 w 12368463"/>
                  <a:gd name="connsiteY2" fmla="*/ 1043865 h 1045860"/>
                  <a:gd name="connsiteX3" fmla="*/ 11357810 w 12368463"/>
                  <a:gd name="connsiteY3" fmla="*/ 273844 h 1045860"/>
                  <a:gd name="connsiteX4" fmla="*/ 12368463 w 12368463"/>
                  <a:gd name="connsiteY4" fmla="*/ 113423 h 1045860"/>
                  <a:gd name="connsiteX0" fmla="*/ 0 w 12368463"/>
                  <a:gd name="connsiteY0" fmla="*/ 503294 h 1146765"/>
                  <a:gd name="connsiteX1" fmla="*/ 3593431 w 12368463"/>
                  <a:gd name="connsiteY1" fmla="*/ 22031 h 1146765"/>
                  <a:gd name="connsiteX2" fmla="*/ 8855242 w 12368463"/>
                  <a:gd name="connsiteY2" fmla="*/ 1144979 h 1146765"/>
                  <a:gd name="connsiteX3" fmla="*/ 11357810 w 12368463"/>
                  <a:gd name="connsiteY3" fmla="*/ 278705 h 1146765"/>
                  <a:gd name="connsiteX4" fmla="*/ 12368463 w 12368463"/>
                  <a:gd name="connsiteY4" fmla="*/ 118284 h 1146765"/>
                  <a:gd name="connsiteX0" fmla="*/ 0 w 12368463"/>
                  <a:gd name="connsiteY0" fmla="*/ 503294 h 1157827"/>
                  <a:gd name="connsiteX1" fmla="*/ 3593431 w 12368463"/>
                  <a:gd name="connsiteY1" fmla="*/ 22031 h 1157827"/>
                  <a:gd name="connsiteX2" fmla="*/ 8855242 w 12368463"/>
                  <a:gd name="connsiteY2" fmla="*/ 1144979 h 1157827"/>
                  <a:gd name="connsiteX3" fmla="*/ 11357810 w 12368463"/>
                  <a:gd name="connsiteY3" fmla="*/ 599547 h 1157827"/>
                  <a:gd name="connsiteX4" fmla="*/ 12368463 w 12368463"/>
                  <a:gd name="connsiteY4" fmla="*/ 118284 h 1157827"/>
                  <a:gd name="connsiteX0" fmla="*/ 0 w 12368463"/>
                  <a:gd name="connsiteY0" fmla="*/ 503294 h 1161527"/>
                  <a:gd name="connsiteX1" fmla="*/ 3593431 w 12368463"/>
                  <a:gd name="connsiteY1" fmla="*/ 22031 h 1161527"/>
                  <a:gd name="connsiteX2" fmla="*/ 8855242 w 12368463"/>
                  <a:gd name="connsiteY2" fmla="*/ 1144979 h 1161527"/>
                  <a:gd name="connsiteX3" fmla="*/ 11357810 w 12368463"/>
                  <a:gd name="connsiteY3" fmla="*/ 599547 h 1161527"/>
                  <a:gd name="connsiteX4" fmla="*/ 12368463 w 12368463"/>
                  <a:gd name="connsiteY4" fmla="*/ 118284 h 1161527"/>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855242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57530"/>
                  <a:gd name="connsiteX1" fmla="*/ 3593431 w 12609094"/>
                  <a:gd name="connsiteY1" fmla="*/ 22031 h 1157530"/>
                  <a:gd name="connsiteX2" fmla="*/ 8678779 w 12609094"/>
                  <a:gd name="connsiteY2" fmla="*/ 1144979 h 1157530"/>
                  <a:gd name="connsiteX3" fmla="*/ 11357810 w 12609094"/>
                  <a:gd name="connsiteY3" fmla="*/ 599547 h 1157530"/>
                  <a:gd name="connsiteX4" fmla="*/ 12609094 w 12609094"/>
                  <a:gd name="connsiteY4" fmla="*/ 198494 h 1157530"/>
                  <a:gd name="connsiteX0" fmla="*/ 0 w 12609094"/>
                  <a:gd name="connsiteY0" fmla="*/ 503294 h 1145790"/>
                  <a:gd name="connsiteX1" fmla="*/ 3593431 w 12609094"/>
                  <a:gd name="connsiteY1" fmla="*/ 22031 h 1145790"/>
                  <a:gd name="connsiteX2" fmla="*/ 8678779 w 12609094"/>
                  <a:gd name="connsiteY2" fmla="*/ 1144979 h 1145790"/>
                  <a:gd name="connsiteX3" fmla="*/ 12609094 w 12609094"/>
                  <a:gd name="connsiteY3" fmla="*/ 198494 h 1145790"/>
                  <a:gd name="connsiteX0" fmla="*/ 0 w 12609094"/>
                  <a:gd name="connsiteY0" fmla="*/ 458098 h 1100219"/>
                  <a:gd name="connsiteX1" fmla="*/ 4010526 w 12609094"/>
                  <a:gd name="connsiteY1" fmla="*/ 24961 h 1100219"/>
                  <a:gd name="connsiteX2" fmla="*/ 8678779 w 12609094"/>
                  <a:gd name="connsiteY2" fmla="*/ 1099783 h 1100219"/>
                  <a:gd name="connsiteX3" fmla="*/ 12609094 w 12609094"/>
                  <a:gd name="connsiteY3" fmla="*/ 153298 h 1100219"/>
                  <a:gd name="connsiteX0" fmla="*/ 0 w 12609094"/>
                  <a:gd name="connsiteY0" fmla="*/ 459006 h 1117160"/>
                  <a:gd name="connsiteX1" fmla="*/ 4010526 w 12609094"/>
                  <a:gd name="connsiteY1" fmla="*/ 25869 h 1117160"/>
                  <a:gd name="connsiteX2" fmla="*/ 8999621 w 12609094"/>
                  <a:gd name="connsiteY2" fmla="*/ 1116733 h 1117160"/>
                  <a:gd name="connsiteX3" fmla="*/ 12609094 w 12609094"/>
                  <a:gd name="connsiteY3" fmla="*/ 154206 h 1117160"/>
                  <a:gd name="connsiteX0" fmla="*/ 0 w 12288251"/>
                  <a:gd name="connsiteY0" fmla="*/ 459006 h 1118949"/>
                  <a:gd name="connsiteX1" fmla="*/ 4010526 w 12288251"/>
                  <a:gd name="connsiteY1" fmla="*/ 25869 h 1118949"/>
                  <a:gd name="connsiteX2" fmla="*/ 8999621 w 12288251"/>
                  <a:gd name="connsiteY2" fmla="*/ 1116733 h 1118949"/>
                  <a:gd name="connsiteX3" fmla="*/ 12288251 w 12288251"/>
                  <a:gd name="connsiteY3" fmla="*/ 298585 h 1118949"/>
                  <a:gd name="connsiteX0" fmla="*/ 0 w 12288251"/>
                  <a:gd name="connsiteY0" fmla="*/ 459006 h 1119678"/>
                  <a:gd name="connsiteX1" fmla="*/ 4010526 w 12288251"/>
                  <a:gd name="connsiteY1" fmla="*/ 25869 h 1119678"/>
                  <a:gd name="connsiteX2" fmla="*/ 8999621 w 12288251"/>
                  <a:gd name="connsiteY2" fmla="*/ 1116733 h 1119678"/>
                  <a:gd name="connsiteX3" fmla="*/ 12288251 w 12288251"/>
                  <a:gd name="connsiteY3" fmla="*/ 298585 h 1119678"/>
                  <a:gd name="connsiteX0" fmla="*/ 0 w 12336378"/>
                  <a:gd name="connsiteY0" fmla="*/ 459006 h 1119678"/>
                  <a:gd name="connsiteX1" fmla="*/ 4010526 w 12336378"/>
                  <a:gd name="connsiteY1" fmla="*/ 25869 h 1119678"/>
                  <a:gd name="connsiteX2" fmla="*/ 8999621 w 12336378"/>
                  <a:gd name="connsiteY2" fmla="*/ 1116733 h 1119678"/>
                  <a:gd name="connsiteX3" fmla="*/ 12336378 w 12336378"/>
                  <a:gd name="connsiteY3" fmla="*/ 298585 h 1119678"/>
                  <a:gd name="connsiteX0" fmla="*/ 0 w 12336378"/>
                  <a:gd name="connsiteY0" fmla="*/ 459006 h 1119864"/>
                  <a:gd name="connsiteX1" fmla="*/ 4010526 w 12336378"/>
                  <a:gd name="connsiteY1" fmla="*/ 25869 h 1119864"/>
                  <a:gd name="connsiteX2" fmla="*/ 8999621 w 12336378"/>
                  <a:gd name="connsiteY2" fmla="*/ 1116733 h 1119864"/>
                  <a:gd name="connsiteX3" fmla="*/ 12336378 w 12336378"/>
                  <a:gd name="connsiteY3" fmla="*/ 298585 h 1119864"/>
                  <a:gd name="connsiteX0" fmla="*/ 0 w 12336378"/>
                  <a:gd name="connsiteY0" fmla="*/ 459920 h 1136723"/>
                  <a:gd name="connsiteX1" fmla="*/ 4010526 w 12336378"/>
                  <a:gd name="connsiteY1" fmla="*/ 26783 h 1136723"/>
                  <a:gd name="connsiteX2" fmla="*/ 9160042 w 12336378"/>
                  <a:gd name="connsiteY2" fmla="*/ 1133689 h 1136723"/>
                  <a:gd name="connsiteX3" fmla="*/ 12336378 w 12336378"/>
                  <a:gd name="connsiteY3" fmla="*/ 299499 h 1136723"/>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7372"/>
                  <a:gd name="connsiteX1" fmla="*/ 3930315 w 12336378"/>
                  <a:gd name="connsiteY1" fmla="*/ 24662 h 1167372"/>
                  <a:gd name="connsiteX2" fmla="*/ 9160042 w 12336378"/>
                  <a:gd name="connsiteY2" fmla="*/ 1163652 h 1167372"/>
                  <a:gd name="connsiteX3" fmla="*/ 12336378 w 12336378"/>
                  <a:gd name="connsiteY3" fmla="*/ 329462 h 1167372"/>
                  <a:gd name="connsiteX0" fmla="*/ 0 w 12336378"/>
                  <a:gd name="connsiteY0" fmla="*/ 489883 h 1166384"/>
                  <a:gd name="connsiteX1" fmla="*/ 3930315 w 12336378"/>
                  <a:gd name="connsiteY1" fmla="*/ 24662 h 1166384"/>
                  <a:gd name="connsiteX2" fmla="*/ 9160042 w 12336378"/>
                  <a:gd name="connsiteY2" fmla="*/ 1163652 h 1166384"/>
                  <a:gd name="connsiteX3" fmla="*/ 12336378 w 12336378"/>
                  <a:gd name="connsiteY3" fmla="*/ 329462 h 1166384"/>
                  <a:gd name="connsiteX0" fmla="*/ 0 w 12256167"/>
                  <a:gd name="connsiteY0" fmla="*/ 489883 h 1168885"/>
                  <a:gd name="connsiteX1" fmla="*/ 3930315 w 12256167"/>
                  <a:gd name="connsiteY1" fmla="*/ 24662 h 1168885"/>
                  <a:gd name="connsiteX2" fmla="*/ 9160042 w 12256167"/>
                  <a:gd name="connsiteY2" fmla="*/ 1163652 h 1168885"/>
                  <a:gd name="connsiteX3" fmla="*/ 12256167 w 12256167"/>
                  <a:gd name="connsiteY3" fmla="*/ 425715 h 1168885"/>
                  <a:gd name="connsiteX0" fmla="*/ 0 w 12240125"/>
                  <a:gd name="connsiteY0" fmla="*/ 238646 h 1254532"/>
                  <a:gd name="connsiteX1" fmla="*/ 3914273 w 12240125"/>
                  <a:gd name="connsiteY1" fmla="*/ 110309 h 1254532"/>
                  <a:gd name="connsiteX2" fmla="*/ 9144000 w 12240125"/>
                  <a:gd name="connsiteY2" fmla="*/ 1249299 h 1254532"/>
                  <a:gd name="connsiteX3" fmla="*/ 12240125 w 12240125"/>
                  <a:gd name="connsiteY3" fmla="*/ 511362 h 1254532"/>
                  <a:gd name="connsiteX0" fmla="*/ 0 w 12240125"/>
                  <a:gd name="connsiteY0" fmla="*/ 259219 h 1275890"/>
                  <a:gd name="connsiteX1" fmla="*/ 3978441 w 12240125"/>
                  <a:gd name="connsiteY1" fmla="*/ 98798 h 1275890"/>
                  <a:gd name="connsiteX2" fmla="*/ 9144000 w 12240125"/>
                  <a:gd name="connsiteY2" fmla="*/ 1269872 h 1275890"/>
                  <a:gd name="connsiteX3" fmla="*/ 12240125 w 12240125"/>
                  <a:gd name="connsiteY3" fmla="*/ 531935 h 1275890"/>
                  <a:gd name="connsiteX0" fmla="*/ 0 w 12240125"/>
                  <a:gd name="connsiteY0" fmla="*/ 259219 h 1271902"/>
                  <a:gd name="connsiteX1" fmla="*/ 3978441 w 12240125"/>
                  <a:gd name="connsiteY1" fmla="*/ 98798 h 1271902"/>
                  <a:gd name="connsiteX2" fmla="*/ 9144000 w 12240125"/>
                  <a:gd name="connsiteY2" fmla="*/ 1269872 h 1271902"/>
                  <a:gd name="connsiteX3" fmla="*/ 12240125 w 12240125"/>
                  <a:gd name="connsiteY3" fmla="*/ 531935 h 1271902"/>
                  <a:gd name="connsiteX0" fmla="*/ 0 w 12240125"/>
                  <a:gd name="connsiteY0" fmla="*/ 259219 h 1271902"/>
                  <a:gd name="connsiteX1" fmla="*/ 3978441 w 12240125"/>
                  <a:gd name="connsiteY1" fmla="*/ 98798 h 1271902"/>
                  <a:gd name="connsiteX2" fmla="*/ 8999621 w 12240125"/>
                  <a:gd name="connsiteY2" fmla="*/ 1269872 h 1271902"/>
                  <a:gd name="connsiteX3" fmla="*/ 12240125 w 12240125"/>
                  <a:gd name="connsiteY3" fmla="*/ 531935 h 1271902"/>
                </a:gdLst>
                <a:ahLst/>
                <a:cxnLst>
                  <a:cxn ang="0">
                    <a:pos x="connsiteX0" y="connsiteY0"/>
                  </a:cxn>
                  <a:cxn ang="0">
                    <a:pos x="connsiteX1" y="connsiteY1"/>
                  </a:cxn>
                  <a:cxn ang="0">
                    <a:pos x="connsiteX2" y="connsiteY2"/>
                  </a:cxn>
                  <a:cxn ang="0">
                    <a:pos x="connsiteX3" y="connsiteY3"/>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cap="flat" cmpd="sng" algn="ctr">
                <a:solidFill>
                  <a:srgbClr val="3F404B"/>
                </a:solidFill>
                <a:prstDash val="dashDot"/>
              </a:ln>
              <a:effectLst/>
            </p:spPr>
            <p:txBody>
              <a:bodyPr lIns="68562" tIns="34281" rIns="68562" bIns="34281"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46" name="组合 45">
                <a:extLst>
                  <a:ext uri="{FF2B5EF4-FFF2-40B4-BE49-F238E27FC236}">
                    <a16:creationId xmlns="" xmlns:a16="http://schemas.microsoft.com/office/drawing/2014/main" id="{7A635BE1-6F6C-46EC-8BD3-A1BC83859239}"/>
                  </a:ext>
                </a:extLst>
              </p:cNvPr>
              <p:cNvGrpSpPr/>
              <p:nvPr/>
            </p:nvGrpSpPr>
            <p:grpSpPr>
              <a:xfrm>
                <a:off x="2515087" y="2554921"/>
                <a:ext cx="497214" cy="497344"/>
                <a:chOff x="8077071" y="845254"/>
                <a:chExt cx="2036801" cy="2036802"/>
              </a:xfrm>
            </p:grpSpPr>
            <p:sp>
              <p:nvSpPr>
                <p:cNvPr id="81" name="椭圆 80">
                  <a:extLst>
                    <a:ext uri="{FF2B5EF4-FFF2-40B4-BE49-F238E27FC236}">
                      <a16:creationId xmlns="" xmlns:a16="http://schemas.microsoft.com/office/drawing/2014/main" id="{DC878D66-0302-4F3C-8B74-CE873918A484}"/>
                    </a:ext>
                  </a:extLst>
                </p:cNvPr>
                <p:cNvSpPr/>
                <p:nvPr/>
              </p:nvSpPr>
              <p:spPr>
                <a:xfrm>
                  <a:off x="8077071" y="845254"/>
                  <a:ext cx="2036801" cy="2036802"/>
                </a:xfrm>
                <a:prstGeom prst="ellipse">
                  <a:avLst/>
                </a:prstGeom>
                <a:solidFill>
                  <a:srgbClr val="2DB2A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2" name="Freeform 126">
                  <a:extLst>
                    <a:ext uri="{FF2B5EF4-FFF2-40B4-BE49-F238E27FC236}">
                      <a16:creationId xmlns="" xmlns:a16="http://schemas.microsoft.com/office/drawing/2014/main" id="{D53B05EE-FDC3-4060-A9D7-77CE4881FA7F}"/>
                    </a:ext>
                  </a:extLst>
                </p:cNvPr>
                <p:cNvSpPr>
                  <a:spLocks noChangeAspect="1" noEditPoints="1"/>
                </p:cNvSpPr>
                <p:nvPr/>
              </p:nvSpPr>
              <p:spPr bwMode="auto">
                <a:xfrm>
                  <a:off x="8639337" y="1292885"/>
                  <a:ext cx="912278" cy="1141540"/>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grpSp>
          <p:grpSp>
            <p:nvGrpSpPr>
              <p:cNvPr id="47" name="组合 46">
                <a:extLst>
                  <a:ext uri="{FF2B5EF4-FFF2-40B4-BE49-F238E27FC236}">
                    <a16:creationId xmlns="" xmlns:a16="http://schemas.microsoft.com/office/drawing/2014/main" id="{4990A9DC-A998-4798-835D-A68B209A3CFA}"/>
                  </a:ext>
                </a:extLst>
              </p:cNvPr>
              <p:cNvGrpSpPr/>
              <p:nvPr/>
            </p:nvGrpSpPr>
            <p:grpSpPr>
              <a:xfrm>
                <a:off x="4214889" y="2626903"/>
                <a:ext cx="497214" cy="497344"/>
                <a:chOff x="8125599" y="1434035"/>
                <a:chExt cx="2036802" cy="2036802"/>
              </a:xfrm>
            </p:grpSpPr>
            <p:sp>
              <p:nvSpPr>
                <p:cNvPr id="77" name="椭圆 76">
                  <a:extLst>
                    <a:ext uri="{FF2B5EF4-FFF2-40B4-BE49-F238E27FC236}">
                      <a16:creationId xmlns="" xmlns:a16="http://schemas.microsoft.com/office/drawing/2014/main" id="{C6092950-0C3B-4809-AC09-55A8B5199BF7}"/>
                    </a:ext>
                  </a:extLst>
                </p:cNvPr>
                <p:cNvSpPr/>
                <p:nvPr/>
              </p:nvSpPr>
              <p:spPr>
                <a:xfrm>
                  <a:off x="8125599" y="1434035"/>
                  <a:ext cx="2036802" cy="2036802"/>
                </a:xfrm>
                <a:prstGeom prst="ellipse">
                  <a:avLst/>
                </a:prstGeom>
                <a:solidFill>
                  <a:srgbClr val="556F8C"/>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0" name="Freeform 261">
                  <a:extLst>
                    <a:ext uri="{FF2B5EF4-FFF2-40B4-BE49-F238E27FC236}">
                      <a16:creationId xmlns="" xmlns:a16="http://schemas.microsoft.com/office/drawing/2014/main" id="{30824A83-1128-4099-835F-6BDE55F49007}"/>
                    </a:ext>
                  </a:extLst>
                </p:cNvPr>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8" name="组合 47">
                <a:extLst>
                  <a:ext uri="{FF2B5EF4-FFF2-40B4-BE49-F238E27FC236}">
                    <a16:creationId xmlns="" xmlns:a16="http://schemas.microsoft.com/office/drawing/2014/main" id="{98EDF7A1-E2D6-480C-B139-8EEDC7EC1335}"/>
                  </a:ext>
                </a:extLst>
              </p:cNvPr>
              <p:cNvGrpSpPr/>
              <p:nvPr/>
            </p:nvGrpSpPr>
            <p:grpSpPr>
              <a:xfrm>
                <a:off x="5921570" y="3009465"/>
                <a:ext cx="497214" cy="497344"/>
                <a:chOff x="8125599" y="1434035"/>
                <a:chExt cx="2036802" cy="2036802"/>
              </a:xfrm>
            </p:grpSpPr>
            <p:sp>
              <p:nvSpPr>
                <p:cNvPr id="55" name="椭圆 54">
                  <a:extLst>
                    <a:ext uri="{FF2B5EF4-FFF2-40B4-BE49-F238E27FC236}">
                      <a16:creationId xmlns="" xmlns:a16="http://schemas.microsoft.com/office/drawing/2014/main" id="{E380F20A-AEDC-4B8D-B499-A18E7724EDDA}"/>
                    </a:ext>
                  </a:extLst>
                </p:cNvPr>
                <p:cNvSpPr/>
                <p:nvPr/>
              </p:nvSpPr>
              <p:spPr>
                <a:xfrm>
                  <a:off x="8125599" y="1434035"/>
                  <a:ext cx="2036802" cy="2036802"/>
                </a:xfrm>
                <a:prstGeom prst="ellipse">
                  <a:avLst/>
                </a:prstGeom>
                <a:solidFill>
                  <a:srgbClr val="2DB2A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56" name="组合 55">
                  <a:extLst>
                    <a:ext uri="{FF2B5EF4-FFF2-40B4-BE49-F238E27FC236}">
                      <a16:creationId xmlns="" xmlns:a16="http://schemas.microsoft.com/office/drawing/2014/main" id="{8BC136E2-3C39-456C-863B-210F09889AB0}"/>
                    </a:ext>
                  </a:extLst>
                </p:cNvPr>
                <p:cNvGrpSpPr>
                  <a:grpSpLocks noChangeAspect="1"/>
                </p:cNvGrpSpPr>
                <p:nvPr/>
              </p:nvGrpSpPr>
              <p:grpSpPr>
                <a:xfrm>
                  <a:off x="8518659" y="1890292"/>
                  <a:ext cx="1310642" cy="1124282"/>
                  <a:chOff x="5084763" y="971548"/>
                  <a:chExt cx="323865" cy="277813"/>
                </a:xfrm>
                <a:solidFill>
                  <a:sysClr val="window" lastClr="FFFFFF">
                    <a:lumMod val="95000"/>
                  </a:sysClr>
                </a:solidFill>
              </p:grpSpPr>
              <p:sp>
                <p:nvSpPr>
                  <p:cNvPr id="57" name="Freeform 301">
                    <a:extLst>
                      <a:ext uri="{FF2B5EF4-FFF2-40B4-BE49-F238E27FC236}">
                        <a16:creationId xmlns="" xmlns:a16="http://schemas.microsoft.com/office/drawing/2014/main" id="{3F03A8FA-B53B-4947-80DA-8EE9EA80942C}"/>
                      </a:ext>
                    </a:extLst>
                  </p:cNvPr>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bg1"/>
                  </a:solidFill>
                  <a:ln w="25400" cap="flat" cmpd="sng" algn="ctr">
                    <a:noFill/>
                    <a:prstDash val="solid"/>
                  </a:ln>
                  <a:effectLst/>
                  <a:ex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8" name="Freeform 302">
                    <a:extLst>
                      <a:ext uri="{FF2B5EF4-FFF2-40B4-BE49-F238E27FC236}">
                        <a16:creationId xmlns="" xmlns:a16="http://schemas.microsoft.com/office/drawing/2014/main" id="{632CCE14-BA61-4585-BD5D-7CC39962338A}"/>
                      </a:ext>
                    </a:extLst>
                  </p:cNvPr>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bg1"/>
                  </a:solidFill>
                  <a:ln w="25400" cap="flat" cmpd="sng" algn="ctr">
                    <a:noFill/>
                    <a:prstDash val="solid"/>
                  </a:ln>
                  <a:effectLst/>
                  <a:ex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72" name="Freeform 303">
                    <a:extLst>
                      <a:ext uri="{FF2B5EF4-FFF2-40B4-BE49-F238E27FC236}">
                        <a16:creationId xmlns="" xmlns:a16="http://schemas.microsoft.com/office/drawing/2014/main" id="{347D3452-28C4-445F-ABB0-666F7160460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bg1"/>
                  </a:solidFill>
                  <a:ln w="25400" cap="flat" cmpd="sng" algn="ctr">
                    <a:noFill/>
                    <a:prstDash val="solid"/>
                  </a:ln>
                  <a:effectLst/>
                  <a:ex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grpSp>
            <p:nvGrpSpPr>
              <p:cNvPr id="49" name="组合 48">
                <a:extLst>
                  <a:ext uri="{FF2B5EF4-FFF2-40B4-BE49-F238E27FC236}">
                    <a16:creationId xmlns="" xmlns:a16="http://schemas.microsoft.com/office/drawing/2014/main" id="{3447C354-FC86-42FC-8469-20CBF97DD07B}"/>
                  </a:ext>
                </a:extLst>
              </p:cNvPr>
              <p:cNvGrpSpPr/>
              <p:nvPr/>
            </p:nvGrpSpPr>
            <p:grpSpPr>
              <a:xfrm>
                <a:off x="7518745" y="3456380"/>
                <a:ext cx="497214" cy="497344"/>
                <a:chOff x="8125599" y="1434035"/>
                <a:chExt cx="2036802" cy="2036802"/>
              </a:xfrm>
            </p:grpSpPr>
            <p:sp>
              <p:nvSpPr>
                <p:cNvPr id="53" name="椭圆 52">
                  <a:extLst>
                    <a:ext uri="{FF2B5EF4-FFF2-40B4-BE49-F238E27FC236}">
                      <a16:creationId xmlns="" xmlns:a16="http://schemas.microsoft.com/office/drawing/2014/main" id="{0841C240-89A6-40B5-AE95-C99096DB4D05}"/>
                    </a:ext>
                  </a:extLst>
                </p:cNvPr>
                <p:cNvSpPr/>
                <p:nvPr/>
              </p:nvSpPr>
              <p:spPr>
                <a:xfrm>
                  <a:off x="8125599" y="1434035"/>
                  <a:ext cx="2036802" cy="2036802"/>
                </a:xfrm>
                <a:prstGeom prst="ellipse">
                  <a:avLst/>
                </a:prstGeom>
                <a:solidFill>
                  <a:srgbClr val="556F8C"/>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4" name="Freeform 9">
                  <a:extLst>
                    <a:ext uri="{FF2B5EF4-FFF2-40B4-BE49-F238E27FC236}">
                      <a16:creationId xmlns="" xmlns:a16="http://schemas.microsoft.com/office/drawing/2014/main" id="{A63EFF28-0C96-49F5-AE6E-1A0F90D4AD86}"/>
                    </a:ext>
                  </a:extLst>
                </p:cNvPr>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grpSp>
          <p:grpSp>
            <p:nvGrpSpPr>
              <p:cNvPr id="50" name="组合 49">
                <a:extLst>
                  <a:ext uri="{FF2B5EF4-FFF2-40B4-BE49-F238E27FC236}">
                    <a16:creationId xmlns="" xmlns:a16="http://schemas.microsoft.com/office/drawing/2014/main" id="{420DBE32-7F85-4466-A275-9E96E57B8DB3}"/>
                  </a:ext>
                </a:extLst>
              </p:cNvPr>
              <p:cNvGrpSpPr/>
              <p:nvPr/>
            </p:nvGrpSpPr>
            <p:grpSpPr>
              <a:xfrm>
                <a:off x="9191204" y="3397801"/>
                <a:ext cx="497214" cy="497344"/>
                <a:chOff x="8125599" y="1434035"/>
                <a:chExt cx="2036802" cy="2036802"/>
              </a:xfrm>
            </p:grpSpPr>
            <p:sp>
              <p:nvSpPr>
                <p:cNvPr id="51" name="椭圆 50">
                  <a:extLst>
                    <a:ext uri="{FF2B5EF4-FFF2-40B4-BE49-F238E27FC236}">
                      <a16:creationId xmlns="" xmlns:a16="http://schemas.microsoft.com/office/drawing/2014/main" id="{A3C3DA16-8086-49CF-9245-BC9BED3C3FFC}"/>
                    </a:ext>
                  </a:extLst>
                </p:cNvPr>
                <p:cNvSpPr/>
                <p:nvPr/>
              </p:nvSpPr>
              <p:spPr>
                <a:xfrm>
                  <a:off x="8125599" y="1434035"/>
                  <a:ext cx="2036802" cy="2036802"/>
                </a:xfrm>
                <a:prstGeom prst="ellipse">
                  <a:avLst/>
                </a:prstGeom>
                <a:solidFill>
                  <a:srgbClr val="2DB2A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2" name="Freeform 206">
                  <a:extLst>
                    <a:ext uri="{FF2B5EF4-FFF2-40B4-BE49-F238E27FC236}">
                      <a16:creationId xmlns="" xmlns:a16="http://schemas.microsoft.com/office/drawing/2014/main" id="{111A3853-11E8-4DB1-9C23-75B41099393F}"/>
                    </a:ext>
                  </a:extLst>
                </p:cNvPr>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cs typeface="Arial" panose="020B0604020202020204" pitchFamily="34" charset="0"/>
                  </a:endParaRPr>
                </a:p>
              </p:txBody>
            </p:sp>
          </p:grpSp>
        </p:grpSp>
        <p:grpSp>
          <p:nvGrpSpPr>
            <p:cNvPr id="83" name="组合 82">
              <a:extLst>
                <a:ext uri="{FF2B5EF4-FFF2-40B4-BE49-F238E27FC236}">
                  <a16:creationId xmlns="" xmlns:a16="http://schemas.microsoft.com/office/drawing/2014/main" id="{11871607-12CB-4A66-96CC-9382D28BF4ED}"/>
                </a:ext>
              </a:extLst>
            </p:cNvPr>
            <p:cNvGrpSpPr/>
            <p:nvPr/>
          </p:nvGrpSpPr>
          <p:grpSpPr>
            <a:xfrm>
              <a:off x="3259710" y="3669207"/>
              <a:ext cx="3694306" cy="1007981"/>
              <a:chOff x="7631616" y="2038453"/>
              <a:chExt cx="3694306" cy="1007981"/>
            </a:xfrm>
          </p:grpSpPr>
          <p:sp>
            <p:nvSpPr>
              <p:cNvPr id="88" name="文本框 87">
                <a:extLst>
                  <a:ext uri="{FF2B5EF4-FFF2-40B4-BE49-F238E27FC236}">
                    <a16:creationId xmlns="" xmlns:a16="http://schemas.microsoft.com/office/drawing/2014/main" id="{A5BF5867-8691-4C9F-8DC0-7FE3A92FF7CF}"/>
                  </a:ext>
                </a:extLst>
              </p:cNvPr>
              <p:cNvSpPr txBox="1"/>
              <p:nvPr/>
            </p:nvSpPr>
            <p:spPr>
              <a:xfrm>
                <a:off x="7631616" y="2355102"/>
                <a:ext cx="3694306" cy="691332"/>
              </a:xfrm>
              <a:prstGeom prst="rect">
                <a:avLst/>
              </a:prstGeom>
              <a:noFill/>
            </p:spPr>
            <p:txBody>
              <a:bodyPr wrap="square" rtlCol="0">
                <a:spAutoFit/>
              </a:bodyPr>
              <a:lstStyle/>
              <a:p>
                <a:pPr algn="r">
                  <a:lnSpc>
                    <a:spcPct val="150000"/>
                  </a:lnSpc>
                </a:pPr>
                <a:r>
                  <a:rPr lang="en-US" altLang="zh-CN" sz="1200" dirty="0" err="1">
                    <a:solidFill>
                      <a:schemeClr val="tx1">
                        <a:lumMod val="50000"/>
                        <a:lumOff val="50000"/>
                      </a:schemeClr>
                    </a:solidFill>
                    <a:latin typeface="微软雅黑" panose="020B0503020204020204" pitchFamily="34" charset="-122"/>
                    <a:ea typeface="微软雅黑" panose="020B0503020204020204" pitchFamily="34" charset="-122"/>
                  </a:rPr>
                  <a:t>SDChain</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 Beta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版本上线，邀请社区成员参与组成内测组，并对系统进行测试、修正、调优工作</a:t>
                </a:r>
              </a:p>
            </p:txBody>
          </p:sp>
          <p:sp>
            <p:nvSpPr>
              <p:cNvPr id="89" name="矩形 88">
                <a:extLst>
                  <a:ext uri="{FF2B5EF4-FFF2-40B4-BE49-F238E27FC236}">
                    <a16:creationId xmlns="" xmlns:a16="http://schemas.microsoft.com/office/drawing/2014/main" id="{628809CB-65C0-4CD8-9E75-7EE3480D44F4}"/>
                  </a:ext>
                </a:extLst>
              </p:cNvPr>
              <p:cNvSpPr/>
              <p:nvPr/>
            </p:nvSpPr>
            <p:spPr>
              <a:xfrm>
                <a:off x="7631616" y="2038453"/>
                <a:ext cx="3694306"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zh-CN" sz="1600" dirty="0">
                    <a:solidFill>
                      <a:srgbClr val="2DB2A4"/>
                    </a:solidFill>
                    <a:latin typeface="微软雅黑" panose="020B0503020204020204" pitchFamily="34" charset="-122"/>
                    <a:ea typeface="微软雅黑" panose="020B0503020204020204" pitchFamily="34" charset="-122"/>
                  </a:rPr>
                  <a:t>Exploration - 2018 </a:t>
                </a:r>
                <a:r>
                  <a:rPr lang="zh-CN" altLang="en-US" sz="1600" dirty="0">
                    <a:solidFill>
                      <a:srgbClr val="2DB2A4"/>
                    </a:solidFill>
                    <a:latin typeface="微软雅黑" panose="020B0503020204020204" pitchFamily="34" charset="-122"/>
                    <a:ea typeface="微软雅黑" panose="020B0503020204020204" pitchFamily="34" charset="-122"/>
                  </a:rPr>
                  <a:t>年 </a:t>
                </a:r>
                <a:r>
                  <a:rPr lang="en-US" altLang="zh-CN" sz="1600" dirty="0">
                    <a:solidFill>
                      <a:srgbClr val="2DB2A4"/>
                    </a:solidFill>
                    <a:latin typeface="微软雅黑" panose="020B0503020204020204" pitchFamily="34" charset="-122"/>
                    <a:ea typeface="微软雅黑" panose="020B0503020204020204" pitchFamily="34" charset="-122"/>
                  </a:rPr>
                  <a:t>4 </a:t>
                </a:r>
                <a:r>
                  <a:rPr lang="zh-CN" altLang="en-US" sz="1600" dirty="0">
                    <a:solidFill>
                      <a:srgbClr val="2DB2A4"/>
                    </a:solidFill>
                    <a:latin typeface="微软雅黑" panose="020B0503020204020204" pitchFamily="34" charset="-122"/>
                    <a:ea typeface="微软雅黑" panose="020B0503020204020204" pitchFamily="34" charset="-122"/>
                  </a:rPr>
                  <a:t>月</a:t>
                </a:r>
              </a:p>
            </p:txBody>
          </p:sp>
        </p:grpSp>
        <p:grpSp>
          <p:nvGrpSpPr>
            <p:cNvPr id="91" name="组合 90">
              <a:extLst>
                <a:ext uri="{FF2B5EF4-FFF2-40B4-BE49-F238E27FC236}">
                  <a16:creationId xmlns="" xmlns:a16="http://schemas.microsoft.com/office/drawing/2014/main" id="{A19289EC-02EF-49B3-B3F3-5E0A11BF1888}"/>
                </a:ext>
              </a:extLst>
            </p:cNvPr>
            <p:cNvGrpSpPr/>
            <p:nvPr/>
          </p:nvGrpSpPr>
          <p:grpSpPr>
            <a:xfrm>
              <a:off x="555307" y="3176795"/>
              <a:ext cx="2383303" cy="724878"/>
              <a:chOff x="8366670" y="2047341"/>
              <a:chExt cx="2383303" cy="724878"/>
            </a:xfrm>
          </p:grpSpPr>
          <p:sp>
            <p:nvSpPr>
              <p:cNvPr id="92" name="文本框 91">
                <a:extLst>
                  <a:ext uri="{FF2B5EF4-FFF2-40B4-BE49-F238E27FC236}">
                    <a16:creationId xmlns="" xmlns:a16="http://schemas.microsoft.com/office/drawing/2014/main" id="{A92681A1-0708-4B4F-92A8-29D7B3A45659}"/>
                  </a:ext>
                </a:extLst>
              </p:cNvPr>
              <p:cNvSpPr txBox="1"/>
              <p:nvPr/>
            </p:nvSpPr>
            <p:spPr>
              <a:xfrm>
                <a:off x="8366670" y="2435524"/>
                <a:ext cx="2383303" cy="336695"/>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六域链</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50000"/>
                        <a:lumOff val="50000"/>
                      </a:schemeClr>
                    </a:solidFill>
                    <a:latin typeface="微软雅黑" panose="020B0503020204020204" pitchFamily="34" charset="-122"/>
                    <a:ea typeface="微软雅黑" panose="020B0503020204020204" pitchFamily="34" charset="-122"/>
                  </a:rPr>
                  <a:t>SDChain</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项目启动</a:t>
                </a:r>
              </a:p>
            </p:txBody>
          </p:sp>
          <p:sp>
            <p:nvSpPr>
              <p:cNvPr id="93" name="矩形 92">
                <a:extLst>
                  <a:ext uri="{FF2B5EF4-FFF2-40B4-BE49-F238E27FC236}">
                    <a16:creationId xmlns="" xmlns:a16="http://schemas.microsoft.com/office/drawing/2014/main" id="{7610F684-F9B1-4884-8DA8-D0B63693EF65}"/>
                  </a:ext>
                </a:extLst>
              </p:cNvPr>
              <p:cNvSpPr/>
              <p:nvPr/>
            </p:nvSpPr>
            <p:spPr>
              <a:xfrm>
                <a:off x="8366670" y="2047341"/>
                <a:ext cx="2186779"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2DB2A4"/>
                    </a:solidFill>
                    <a:latin typeface="微软雅黑" panose="020B0503020204020204" pitchFamily="34" charset="-122"/>
                    <a:ea typeface="微软雅黑" panose="020B0503020204020204" pitchFamily="34" charset="-122"/>
                  </a:rPr>
                  <a:t>2017 </a:t>
                </a:r>
                <a:r>
                  <a:rPr lang="zh-CN" altLang="en-US" sz="1600" dirty="0">
                    <a:solidFill>
                      <a:srgbClr val="2DB2A4"/>
                    </a:solidFill>
                    <a:latin typeface="微软雅黑" panose="020B0503020204020204" pitchFamily="34" charset="-122"/>
                    <a:ea typeface="微软雅黑" panose="020B0503020204020204" pitchFamily="34" charset="-122"/>
                  </a:rPr>
                  <a:t>年 </a:t>
                </a:r>
                <a:r>
                  <a:rPr lang="en-US" altLang="zh-CN" sz="1600" dirty="0">
                    <a:solidFill>
                      <a:srgbClr val="2DB2A4"/>
                    </a:solidFill>
                    <a:latin typeface="微软雅黑" panose="020B0503020204020204" pitchFamily="34" charset="-122"/>
                    <a:ea typeface="微软雅黑" panose="020B0503020204020204" pitchFamily="34" charset="-122"/>
                  </a:rPr>
                  <a:t>5 </a:t>
                </a:r>
                <a:r>
                  <a:rPr lang="zh-CN" altLang="en-US" sz="1600" dirty="0">
                    <a:solidFill>
                      <a:srgbClr val="2DB2A4"/>
                    </a:solidFill>
                    <a:latin typeface="微软雅黑" panose="020B0503020204020204" pitchFamily="34" charset="-122"/>
                    <a:ea typeface="微软雅黑" panose="020B0503020204020204" pitchFamily="34" charset="-122"/>
                  </a:rPr>
                  <a:t>月六域链</a:t>
                </a:r>
              </a:p>
            </p:txBody>
          </p:sp>
        </p:grpSp>
        <p:grpSp>
          <p:nvGrpSpPr>
            <p:cNvPr id="100" name="组合 99">
              <a:extLst>
                <a:ext uri="{FF2B5EF4-FFF2-40B4-BE49-F238E27FC236}">
                  <a16:creationId xmlns="" xmlns:a16="http://schemas.microsoft.com/office/drawing/2014/main" id="{6E9C7F34-CD54-4B03-A793-ED62BD84D82D}"/>
                </a:ext>
              </a:extLst>
            </p:cNvPr>
            <p:cNvGrpSpPr/>
            <p:nvPr/>
          </p:nvGrpSpPr>
          <p:grpSpPr>
            <a:xfrm>
              <a:off x="2525712" y="1345492"/>
              <a:ext cx="3018921" cy="1078536"/>
              <a:chOff x="8640064" y="2145130"/>
              <a:chExt cx="3018921" cy="1078536"/>
            </a:xfrm>
          </p:grpSpPr>
          <p:sp>
            <p:nvSpPr>
              <p:cNvPr id="101" name="文本框 100">
                <a:extLst>
                  <a:ext uri="{FF2B5EF4-FFF2-40B4-BE49-F238E27FC236}">
                    <a16:creationId xmlns="" xmlns:a16="http://schemas.microsoft.com/office/drawing/2014/main" id="{A868D702-7B50-450A-BD5F-03300A3109EA}"/>
                  </a:ext>
                </a:extLst>
              </p:cNvPr>
              <p:cNvSpPr txBox="1"/>
              <p:nvPr/>
            </p:nvSpPr>
            <p:spPr>
              <a:xfrm>
                <a:off x="8640064" y="2532335"/>
                <a:ext cx="3018921" cy="691331"/>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六域</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链完成基础层和核心层研发，通过了国家工信部开展的区块链技术测试</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2" name="矩形 101">
                <a:extLst>
                  <a:ext uri="{FF2B5EF4-FFF2-40B4-BE49-F238E27FC236}">
                    <a16:creationId xmlns="" xmlns:a16="http://schemas.microsoft.com/office/drawing/2014/main" id="{02E9F15F-C64A-4284-9458-BE9B6AE5927C}"/>
                  </a:ext>
                </a:extLst>
              </p:cNvPr>
              <p:cNvSpPr/>
              <p:nvPr/>
            </p:nvSpPr>
            <p:spPr>
              <a:xfrm>
                <a:off x="8856436" y="2145130"/>
                <a:ext cx="2092761"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dirty="0">
                    <a:solidFill>
                      <a:srgbClr val="556F8C"/>
                    </a:solidFill>
                    <a:latin typeface="微软雅黑" panose="020B0503020204020204" pitchFamily="34" charset="-122"/>
                    <a:ea typeface="微软雅黑" panose="020B0503020204020204" pitchFamily="34" charset="-122"/>
                  </a:rPr>
                  <a:t>2017 </a:t>
                </a:r>
                <a:r>
                  <a:rPr lang="zh-CN" altLang="en-US" dirty="0">
                    <a:solidFill>
                      <a:srgbClr val="556F8C"/>
                    </a:solidFill>
                    <a:latin typeface="微软雅黑" panose="020B0503020204020204" pitchFamily="34" charset="-122"/>
                    <a:ea typeface="微软雅黑" panose="020B0503020204020204" pitchFamily="34" charset="-122"/>
                  </a:rPr>
                  <a:t>年 </a:t>
                </a:r>
                <a:r>
                  <a:rPr lang="en-US" altLang="zh-CN" dirty="0" smtClean="0">
                    <a:solidFill>
                      <a:srgbClr val="556F8C"/>
                    </a:solidFill>
                    <a:latin typeface="微软雅黑" panose="020B0503020204020204" pitchFamily="34" charset="-122"/>
                    <a:ea typeface="微软雅黑" panose="020B0503020204020204" pitchFamily="34" charset="-122"/>
                  </a:rPr>
                  <a:t>10 </a:t>
                </a:r>
                <a:r>
                  <a:rPr lang="zh-CN" altLang="en-US" dirty="0">
                    <a:solidFill>
                      <a:srgbClr val="556F8C"/>
                    </a:solidFill>
                    <a:latin typeface="微软雅黑" panose="020B0503020204020204" pitchFamily="34" charset="-122"/>
                    <a:ea typeface="微软雅黑" panose="020B0503020204020204" pitchFamily="34" charset="-122"/>
                  </a:rPr>
                  <a:t>月</a:t>
                </a:r>
              </a:p>
            </p:txBody>
          </p:sp>
        </p:grpSp>
        <p:sp>
          <p:nvSpPr>
            <p:cNvPr id="2" name="矩形 1">
              <a:extLst>
                <a:ext uri="{FF2B5EF4-FFF2-40B4-BE49-F238E27FC236}">
                  <a16:creationId xmlns="" xmlns:a16="http://schemas.microsoft.com/office/drawing/2014/main" id="{9C2E1587-3E58-4D41-B940-9425CC8F153B}"/>
                </a:ext>
              </a:extLst>
            </p:cNvPr>
            <p:cNvSpPr/>
            <p:nvPr/>
          </p:nvSpPr>
          <p:spPr>
            <a:xfrm>
              <a:off x="-556642" y="5237734"/>
              <a:ext cx="4607199" cy="1146732"/>
            </a:xfrm>
            <a:prstGeom prst="rect">
              <a:avLst/>
            </a:prstGeom>
          </p:spPr>
          <p:txBody>
            <a:bodyPr wrap="square">
              <a:spAutoFit/>
            </a:bodyPr>
            <a:lstStyle/>
            <a:p>
              <a:r>
                <a:rPr lang="en-US" altLang="zh-CN" sz="1200" b="1" kern="100" dirty="0">
                  <a:solidFill>
                    <a:srgbClr val="2DB2A4"/>
                  </a:solidFill>
                  <a:latin typeface="微软雅黑" panose="020B0503020204020204" pitchFamily="34" charset="-122"/>
                  <a:ea typeface="微软雅黑" panose="020B0503020204020204" pitchFamily="34" charset="-122"/>
                </a:rPr>
                <a:t>      2017.08 – 2017.12</a:t>
              </a:r>
              <a:endParaRPr lang="zh-CN" altLang="zh-CN" sz="1200" kern="100" dirty="0">
                <a:solidFill>
                  <a:srgbClr val="2DB2A4"/>
                </a:solidFill>
                <a:effectLst/>
                <a:latin typeface="微软雅黑" panose="020B0503020204020204" pitchFamily="34" charset="-122"/>
                <a:ea typeface="微软雅黑" panose="020B0503020204020204" pitchFamily="34" charset="-122"/>
              </a:endParaRPr>
            </a:p>
            <a:p>
              <a:pPr>
                <a:lnSpc>
                  <a:spcPts val="645"/>
                </a:lnSpc>
              </a:pPr>
              <a:r>
                <a:rPr lang="en-US" altLang="zh-CN" sz="1200" kern="100" dirty="0">
                  <a:latin typeface="微软雅黑" panose="020B0503020204020204" pitchFamily="34" charset="-122"/>
                  <a:ea typeface="微软雅黑" panose="020B0503020204020204" pitchFamily="34" charset="-122"/>
                </a:rPr>
                <a:t> </a:t>
              </a:r>
              <a:endParaRPr lang="zh-CN" altLang="zh-CN" sz="1200" kern="100" dirty="0">
                <a:effectLst/>
                <a:latin typeface="微软雅黑" panose="020B0503020204020204" pitchFamily="34" charset="-122"/>
                <a:ea typeface="微软雅黑" panose="020B0503020204020204" pitchFamily="34" charset="-122"/>
              </a:endParaRPr>
            </a:p>
            <a:p>
              <a:pPr indent="266700" algn="just">
                <a:lnSpc>
                  <a:spcPts val="1420"/>
                </a:lnSpc>
              </a:pPr>
              <a:r>
                <a:rPr lang="zh-CN" altLang="zh-CN" sz="1050" kern="100" dirty="0">
                  <a:solidFill>
                    <a:srgbClr val="7F7F7F"/>
                  </a:solidFill>
                  <a:latin typeface="微软雅黑" panose="020B0503020204020204" pitchFamily="34" charset="-122"/>
                  <a:ea typeface="微软雅黑" panose="020B0503020204020204" pitchFamily="34" charset="-122"/>
                </a:rPr>
                <a:t>应用层开发：</a:t>
              </a:r>
              <a:r>
                <a:rPr lang="en-US" altLang="zh-CN" sz="1050" kern="100" dirty="0">
                  <a:solidFill>
                    <a:srgbClr val="7F7F7F"/>
                  </a:solidFill>
                  <a:latin typeface="微软雅黑" panose="020B0503020204020204" pitchFamily="34" charset="-122"/>
                  <a:ea typeface="微软雅黑" panose="020B0503020204020204" pitchFamily="34" charset="-122"/>
                </a:rPr>
                <a:t>iOS </a:t>
              </a:r>
              <a:r>
                <a:rPr lang="zh-CN" altLang="zh-CN" sz="1050" kern="100" dirty="0">
                  <a:solidFill>
                    <a:srgbClr val="7F7F7F"/>
                  </a:solidFill>
                  <a:latin typeface="微软雅黑" panose="020B0503020204020204" pitchFamily="34" charset="-122"/>
                  <a:ea typeface="微软雅黑" panose="020B0503020204020204" pitchFamily="34" charset="-122"/>
                </a:rPr>
                <a:t>和 </a:t>
              </a:r>
              <a:r>
                <a:rPr lang="en-US" altLang="zh-CN" sz="1050" kern="100" dirty="0">
                  <a:solidFill>
                    <a:srgbClr val="7F7F7F"/>
                  </a:solidFill>
                  <a:latin typeface="微软雅黑" panose="020B0503020204020204" pitchFamily="34" charset="-122"/>
                  <a:ea typeface="微软雅黑" panose="020B0503020204020204" pitchFamily="34" charset="-122"/>
                </a:rPr>
                <a:t>Android </a:t>
              </a:r>
              <a:r>
                <a:rPr lang="zh-CN" altLang="zh-CN" sz="1050" kern="100" dirty="0">
                  <a:solidFill>
                    <a:srgbClr val="7F7F7F"/>
                  </a:solidFill>
                  <a:latin typeface="微软雅黑" panose="020B0503020204020204" pitchFamily="34" charset="-122"/>
                  <a:ea typeface="微软雅黑" panose="020B0503020204020204" pitchFamily="34" charset="-122"/>
                </a:rPr>
                <a:t>客户端，账号创建，</a:t>
              </a:r>
              <a:r>
                <a:rPr lang="en-US" altLang="zh-CN" sz="1050" kern="100" dirty="0">
                  <a:solidFill>
                    <a:srgbClr val="7F7F7F"/>
                  </a:solidFill>
                  <a:latin typeface="微软雅黑" panose="020B0503020204020204" pitchFamily="34" charset="-122"/>
                  <a:ea typeface="微软雅黑" panose="020B0503020204020204" pitchFamily="34" charset="-122"/>
                </a:rPr>
                <a:t>SDT </a:t>
              </a:r>
              <a:r>
                <a:rPr lang="zh-CN" altLang="zh-CN" sz="1050" kern="100" dirty="0">
                  <a:solidFill>
                    <a:srgbClr val="7F7F7F"/>
                  </a:solidFill>
                  <a:latin typeface="微软雅黑" panose="020B0503020204020204" pitchFamily="34" charset="-122"/>
                  <a:ea typeface="微软雅黑" panose="020B0503020204020204" pitchFamily="34" charset="-122"/>
                </a:rPr>
                <a:t>转账</a:t>
              </a:r>
              <a:endParaRPr lang="zh-CN" altLang="zh-CN" sz="1050" kern="100" dirty="0">
                <a:solidFill>
                  <a:srgbClr val="7F7F7F"/>
                </a:solidFill>
                <a:effectLst/>
                <a:latin typeface="微软雅黑" panose="020B0503020204020204" pitchFamily="34" charset="-122"/>
                <a:ea typeface="微软雅黑" panose="020B0503020204020204" pitchFamily="34" charset="-122"/>
              </a:endParaRPr>
            </a:p>
            <a:p>
              <a:pPr indent="266700" algn="just">
                <a:lnSpc>
                  <a:spcPts val="1420"/>
                </a:lnSpc>
              </a:pPr>
              <a:r>
                <a:rPr lang="zh-CN" altLang="zh-CN" sz="1050" kern="100" dirty="0">
                  <a:solidFill>
                    <a:srgbClr val="7F7F7F"/>
                  </a:solidFill>
                  <a:latin typeface="微软雅黑" panose="020B0503020204020204" pitchFamily="34" charset="-122"/>
                  <a:ea typeface="微软雅黑" panose="020B0503020204020204" pitchFamily="34" charset="-122"/>
                </a:rPr>
                <a:t>服务层开发：账户创建，存储发布，</a:t>
              </a:r>
              <a:r>
                <a:rPr lang="en-US" altLang="zh-CN" sz="1050" kern="100" dirty="0">
                  <a:solidFill>
                    <a:srgbClr val="7F7F7F"/>
                  </a:solidFill>
                  <a:latin typeface="微软雅黑" panose="020B0503020204020204" pitchFamily="34" charset="-122"/>
                  <a:ea typeface="微软雅黑" panose="020B0503020204020204" pitchFamily="34" charset="-122"/>
                </a:rPr>
                <a:t>SDT</a:t>
              </a:r>
              <a:r>
                <a:rPr lang="zh-CN" altLang="zh-CN" sz="1050" kern="100" dirty="0">
                  <a:solidFill>
                    <a:srgbClr val="7F7F7F"/>
                  </a:solidFill>
                  <a:latin typeface="微软雅黑" panose="020B0503020204020204" pitchFamily="34" charset="-122"/>
                  <a:ea typeface="微软雅黑" panose="020B0503020204020204" pitchFamily="34" charset="-122"/>
                </a:rPr>
                <a:t>，</a:t>
              </a:r>
              <a:r>
                <a:rPr lang="en-US" altLang="zh-CN" sz="1050" kern="100" dirty="0" err="1">
                  <a:solidFill>
                    <a:srgbClr val="7F7F7F"/>
                  </a:solidFill>
                  <a:latin typeface="微软雅黑" panose="020B0503020204020204" pitchFamily="34" charset="-122"/>
                  <a:ea typeface="微软雅黑" panose="020B0503020204020204" pitchFamily="34" charset="-122"/>
                </a:rPr>
                <a:t>SDChain</a:t>
              </a:r>
              <a:r>
                <a:rPr lang="en-US" altLang="zh-CN" sz="1050" kern="100" dirty="0">
                  <a:solidFill>
                    <a:srgbClr val="7F7F7F"/>
                  </a:solidFill>
                  <a:latin typeface="微软雅黑" panose="020B0503020204020204" pitchFamily="34" charset="-122"/>
                  <a:ea typeface="微软雅黑" panose="020B0503020204020204" pitchFamily="34" charset="-122"/>
                </a:rPr>
                <a:t> Node </a:t>
              </a:r>
              <a:r>
                <a:rPr lang="zh-CN" altLang="zh-CN" sz="1050" kern="100" dirty="0">
                  <a:solidFill>
                    <a:srgbClr val="7F7F7F"/>
                  </a:solidFill>
                  <a:latin typeface="微软雅黑" panose="020B0503020204020204" pitchFamily="34" charset="-122"/>
                  <a:ea typeface="微软雅黑" panose="020B0503020204020204" pitchFamily="34" charset="-122"/>
                </a:rPr>
                <a:t>激励</a:t>
              </a:r>
              <a:endParaRPr lang="zh-CN" altLang="zh-CN" sz="1050" kern="100" dirty="0">
                <a:solidFill>
                  <a:srgbClr val="7F7F7F"/>
                </a:solidFill>
                <a:effectLst/>
                <a:latin typeface="微软雅黑" panose="020B0503020204020204" pitchFamily="34" charset="-122"/>
                <a:ea typeface="微软雅黑" panose="020B0503020204020204" pitchFamily="34" charset="-122"/>
              </a:endParaRPr>
            </a:p>
            <a:p>
              <a:pPr indent="266700" algn="just">
                <a:lnSpc>
                  <a:spcPts val="1420"/>
                </a:lnSpc>
              </a:pPr>
              <a:r>
                <a:rPr lang="zh-CN" altLang="zh-CN" sz="1050" kern="100" dirty="0">
                  <a:solidFill>
                    <a:srgbClr val="7F7F7F"/>
                  </a:solidFill>
                  <a:latin typeface="微软雅黑" panose="020B0503020204020204" pitchFamily="34" charset="-122"/>
                  <a:ea typeface="微软雅黑" panose="020B0503020204020204" pitchFamily="34" charset="-122"/>
                </a:rPr>
                <a:t>核心层开发：</a:t>
              </a:r>
              <a:r>
                <a:rPr lang="en-US" altLang="zh-CN" sz="1050" kern="100" dirty="0" err="1">
                  <a:solidFill>
                    <a:srgbClr val="7F7F7F"/>
                  </a:solidFill>
                  <a:latin typeface="微软雅黑" panose="020B0503020204020204" pitchFamily="34" charset="-122"/>
                  <a:ea typeface="微软雅黑" panose="020B0503020204020204" pitchFamily="34" charset="-122"/>
                </a:rPr>
                <a:t>SDChain</a:t>
              </a:r>
              <a:r>
                <a:rPr lang="en-US" altLang="zh-CN" sz="1050" kern="100" dirty="0">
                  <a:solidFill>
                    <a:srgbClr val="7F7F7F"/>
                  </a:solidFill>
                  <a:latin typeface="微软雅黑" panose="020B0503020204020204" pitchFamily="34" charset="-122"/>
                  <a:ea typeface="微软雅黑" panose="020B0503020204020204" pitchFamily="34" charset="-122"/>
                </a:rPr>
                <a:t> Node</a:t>
              </a:r>
              <a:r>
                <a:rPr lang="zh-CN" altLang="zh-CN" sz="1050" kern="100" dirty="0">
                  <a:solidFill>
                    <a:srgbClr val="7F7F7F"/>
                  </a:solidFill>
                  <a:latin typeface="微软雅黑" panose="020B0503020204020204" pitchFamily="34" charset="-122"/>
                  <a:ea typeface="微软雅黑" panose="020B0503020204020204" pitchFamily="34" charset="-122"/>
                </a:rPr>
                <a:t>合约调用，客户端连接</a:t>
              </a:r>
              <a:endParaRPr lang="zh-CN" altLang="zh-CN" sz="1050" kern="100" dirty="0">
                <a:solidFill>
                  <a:srgbClr val="7F7F7F"/>
                </a:solidFill>
                <a:effectLst/>
                <a:latin typeface="微软雅黑" panose="020B0503020204020204" pitchFamily="34" charset="-122"/>
                <a:ea typeface="微软雅黑" panose="020B0503020204020204" pitchFamily="34" charset="-122"/>
              </a:endParaRPr>
            </a:p>
            <a:p>
              <a:pPr indent="266700" algn="just">
                <a:lnSpc>
                  <a:spcPts val="1420"/>
                </a:lnSpc>
              </a:pPr>
              <a:r>
                <a:rPr lang="zh-CN" altLang="zh-CN" sz="1050" kern="100" dirty="0">
                  <a:solidFill>
                    <a:srgbClr val="7F7F7F"/>
                  </a:solidFill>
                  <a:latin typeface="微软雅黑" panose="020B0503020204020204" pitchFamily="34" charset="-122"/>
                  <a:ea typeface="微软雅黑" panose="020B0503020204020204" pitchFamily="34" charset="-122"/>
                </a:rPr>
                <a:t>基础层开发：索引及缓存，存储</a:t>
              </a:r>
              <a:endParaRPr lang="zh-CN" altLang="zh-CN" sz="1050" kern="100" dirty="0">
                <a:solidFill>
                  <a:srgbClr val="7F7F7F"/>
                </a:solidFill>
                <a:effectLst/>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 xmlns:a16="http://schemas.microsoft.com/office/drawing/2014/main" id="{30E4CB31-0C3F-4F09-B244-CBE2505C681C}"/>
                </a:ext>
              </a:extLst>
            </p:cNvPr>
            <p:cNvSpPr/>
            <p:nvPr/>
          </p:nvSpPr>
          <p:spPr>
            <a:xfrm>
              <a:off x="3798060" y="5237734"/>
              <a:ext cx="3358058" cy="1146732"/>
            </a:xfrm>
            <a:prstGeom prst="rect">
              <a:avLst/>
            </a:prstGeom>
          </p:spPr>
          <p:txBody>
            <a:bodyPr wrap="square">
              <a:spAutoFit/>
            </a:bodyPr>
            <a:lstStyle/>
            <a:p>
              <a:r>
                <a:rPr lang="en-US" altLang="zh-CN" sz="1200" b="1" kern="100" dirty="0">
                  <a:solidFill>
                    <a:srgbClr val="2DB2A4"/>
                  </a:solidFill>
                  <a:latin typeface="微软雅黑" panose="020B0503020204020204" pitchFamily="34" charset="-122"/>
                  <a:ea typeface="微软雅黑" panose="020B0503020204020204" pitchFamily="34" charset="-122"/>
                </a:rPr>
                <a:t>      2018.01 – 2018.04</a:t>
              </a:r>
            </a:p>
            <a:p>
              <a:pPr>
                <a:lnSpc>
                  <a:spcPts val="645"/>
                </a:lnSpc>
              </a:pPr>
              <a:r>
                <a:rPr lang="en-US" altLang="zh-CN" sz="1200" kern="100" dirty="0">
                  <a:latin typeface="微软雅黑" panose="020B0503020204020204" pitchFamily="34" charset="-122"/>
                  <a:ea typeface="微软雅黑" panose="020B0503020204020204" pitchFamily="34" charset="-122"/>
                </a:rPr>
                <a:t> </a:t>
              </a:r>
              <a:endParaRPr lang="zh-CN" altLang="zh-CN" sz="1200" kern="100" dirty="0">
                <a:effectLst/>
                <a:latin typeface="微软雅黑" panose="020B0503020204020204" pitchFamily="34" charset="-122"/>
                <a:ea typeface="微软雅黑" panose="020B0503020204020204" pitchFamily="34" charset="-122"/>
              </a:endParaRP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应用层开发：社区展示，</a:t>
              </a:r>
              <a:r>
                <a:rPr lang="en-US" altLang="zh-CN" sz="1050" kern="100" dirty="0">
                  <a:solidFill>
                    <a:srgbClr val="7F7F7F"/>
                  </a:solidFill>
                  <a:latin typeface="微软雅黑" panose="020B0503020204020204" pitchFamily="34" charset="-122"/>
                  <a:ea typeface="微软雅黑" panose="020B0503020204020204" pitchFamily="34" charset="-122"/>
                </a:rPr>
                <a:t>IoT-OS </a:t>
              </a:r>
              <a:r>
                <a:rPr lang="zh-CN" altLang="en-US" sz="1050" kern="100" dirty="0">
                  <a:solidFill>
                    <a:srgbClr val="7F7F7F"/>
                  </a:solidFill>
                  <a:latin typeface="微软雅黑" panose="020B0503020204020204" pitchFamily="34" charset="-122"/>
                  <a:ea typeface="微软雅黑" panose="020B0503020204020204" pitchFamily="34" charset="-122"/>
                </a:rPr>
                <a:t>接入</a:t>
              </a: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服务层开发：社区创建，社区激励</a:t>
              </a: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核心层开发：</a:t>
              </a:r>
              <a:r>
                <a:rPr lang="en-US" altLang="zh-CN" sz="1050" kern="100" dirty="0" err="1">
                  <a:solidFill>
                    <a:srgbClr val="7F7F7F"/>
                  </a:solidFill>
                  <a:latin typeface="微软雅黑" panose="020B0503020204020204" pitchFamily="34" charset="-122"/>
                  <a:ea typeface="微软雅黑" panose="020B0503020204020204" pitchFamily="34" charset="-122"/>
                </a:rPr>
                <a:t>SDChain</a:t>
              </a:r>
              <a:r>
                <a:rPr lang="en-US" altLang="zh-CN" sz="1050" kern="100" dirty="0">
                  <a:solidFill>
                    <a:srgbClr val="7F7F7F"/>
                  </a:solidFill>
                  <a:latin typeface="微软雅黑" panose="020B0503020204020204" pitchFamily="34" charset="-122"/>
                  <a:ea typeface="微软雅黑" panose="020B0503020204020204" pitchFamily="34" charset="-122"/>
                </a:rPr>
                <a:t> Node</a:t>
              </a:r>
              <a:r>
                <a:rPr lang="zh-CN" altLang="en-US" sz="1050" kern="100" dirty="0">
                  <a:solidFill>
                    <a:srgbClr val="7F7F7F"/>
                  </a:solidFill>
                  <a:latin typeface="微软雅黑" panose="020B0503020204020204" pitchFamily="34" charset="-122"/>
                  <a:ea typeface="微软雅黑" panose="020B0503020204020204" pitchFamily="34" charset="-122"/>
                </a:rPr>
                <a:t>安全验证</a:t>
              </a: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基础层开发：存储优化，任务调度，服务流转</a:t>
              </a:r>
            </a:p>
          </p:txBody>
        </p:sp>
        <p:cxnSp>
          <p:nvCxnSpPr>
            <p:cNvPr id="5" name="直接箭头连接符 4">
              <a:extLst>
                <a:ext uri="{FF2B5EF4-FFF2-40B4-BE49-F238E27FC236}">
                  <a16:creationId xmlns="" xmlns:a16="http://schemas.microsoft.com/office/drawing/2014/main" id="{74A320E9-F4B3-49FE-AE58-354FBC67A43A}"/>
                </a:ext>
              </a:extLst>
            </p:cNvPr>
            <p:cNvCxnSpPr>
              <a:cxnSpLocks/>
            </p:cNvCxnSpPr>
            <p:nvPr/>
          </p:nvCxnSpPr>
          <p:spPr>
            <a:xfrm flipH="1">
              <a:off x="1916935" y="4572458"/>
              <a:ext cx="1342774" cy="713549"/>
            </a:xfrm>
            <a:prstGeom prst="straightConnector1">
              <a:avLst/>
            </a:prstGeom>
            <a:ln>
              <a:solidFill>
                <a:srgbClr val="2DB2A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 xmlns:a16="http://schemas.microsoft.com/office/drawing/2014/main" id="{0336EDB6-C651-42FC-ACC6-E4902C0A13EE}"/>
                </a:ext>
              </a:extLst>
            </p:cNvPr>
            <p:cNvCxnSpPr>
              <a:cxnSpLocks/>
            </p:cNvCxnSpPr>
            <p:nvPr/>
          </p:nvCxnSpPr>
          <p:spPr>
            <a:xfrm>
              <a:off x="5683097" y="4660540"/>
              <a:ext cx="75316" cy="723675"/>
            </a:xfrm>
            <a:prstGeom prst="straightConnector1">
              <a:avLst/>
            </a:prstGeom>
            <a:ln>
              <a:solidFill>
                <a:srgbClr val="2DB2A4"/>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6" name="组合 105">
              <a:extLst>
                <a:ext uri="{FF2B5EF4-FFF2-40B4-BE49-F238E27FC236}">
                  <a16:creationId xmlns="" xmlns:a16="http://schemas.microsoft.com/office/drawing/2014/main" id="{3307EB54-B261-4811-B8F6-1CA068D02C0F}"/>
                </a:ext>
              </a:extLst>
            </p:cNvPr>
            <p:cNvGrpSpPr/>
            <p:nvPr/>
          </p:nvGrpSpPr>
          <p:grpSpPr>
            <a:xfrm>
              <a:off x="6643725" y="2510801"/>
              <a:ext cx="3697321" cy="916767"/>
              <a:chOff x="7616244" y="2089712"/>
              <a:chExt cx="3697321" cy="916767"/>
            </a:xfrm>
          </p:grpSpPr>
          <p:sp>
            <p:nvSpPr>
              <p:cNvPr id="107" name="文本框 106">
                <a:extLst>
                  <a:ext uri="{FF2B5EF4-FFF2-40B4-BE49-F238E27FC236}">
                    <a16:creationId xmlns="" xmlns:a16="http://schemas.microsoft.com/office/drawing/2014/main" id="{5143E00C-9E0B-437F-92E2-940C0B91115D}"/>
                  </a:ext>
                </a:extLst>
              </p:cNvPr>
              <p:cNvSpPr txBox="1"/>
              <p:nvPr/>
            </p:nvSpPr>
            <p:spPr>
              <a:xfrm>
                <a:off x="7616244" y="2392785"/>
                <a:ext cx="3618872" cy="613694"/>
              </a:xfrm>
              <a:prstGeom prst="rect">
                <a:avLst/>
              </a:prstGeom>
              <a:noFill/>
            </p:spPr>
            <p:txBody>
              <a:bodyPr wrap="square" rtlCol="0">
                <a:spAutoFit/>
              </a:bodyPr>
              <a:lstStyle/>
              <a:p>
                <a:pPr>
                  <a:lnSpc>
                    <a:spcPct val="150000"/>
                  </a:lnSpc>
                </a:pPr>
                <a:r>
                  <a:rPr lang="en-US" altLang="zh-CN" sz="1200" dirty="0" err="1">
                    <a:solidFill>
                      <a:schemeClr val="tx1">
                        <a:lumMod val="50000"/>
                        <a:lumOff val="50000"/>
                      </a:schemeClr>
                    </a:solidFill>
                    <a:latin typeface="微软雅黑" panose="020B0503020204020204" pitchFamily="34" charset="-122"/>
                    <a:ea typeface="微软雅黑" panose="020B0503020204020204" pitchFamily="34" charset="-122"/>
                  </a:rPr>
                  <a:t>SDChain</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 Release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网络上线，</a:t>
                </a:r>
                <a:r>
                  <a:rPr lang="en-US" altLang="zh-CN" sz="1200" dirty="0" err="1">
                    <a:solidFill>
                      <a:schemeClr val="tx1">
                        <a:lumMod val="50000"/>
                        <a:lumOff val="50000"/>
                      </a:schemeClr>
                    </a:solidFill>
                    <a:latin typeface="微软雅黑" panose="020B0503020204020204" pitchFamily="34" charset="-122"/>
                    <a:ea typeface="微软雅黑" panose="020B0503020204020204" pitchFamily="34" charset="-122"/>
                  </a:rPr>
                  <a:t>SDChain</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全面开放使用，运营计划正式启动</a:t>
                </a:r>
              </a:p>
            </p:txBody>
          </p:sp>
          <p:sp>
            <p:nvSpPr>
              <p:cNvPr id="108" name="矩形 107">
                <a:extLst>
                  <a:ext uri="{FF2B5EF4-FFF2-40B4-BE49-F238E27FC236}">
                    <a16:creationId xmlns="" xmlns:a16="http://schemas.microsoft.com/office/drawing/2014/main" id="{F9D3DA7D-12F3-4C83-B534-10113AC65C40}"/>
                  </a:ext>
                </a:extLst>
              </p:cNvPr>
              <p:cNvSpPr/>
              <p:nvPr/>
            </p:nvSpPr>
            <p:spPr>
              <a:xfrm>
                <a:off x="7619259" y="2089712"/>
                <a:ext cx="3694306"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556F8C"/>
                    </a:solidFill>
                    <a:latin typeface="微软雅黑" panose="020B0503020204020204" pitchFamily="34" charset="-122"/>
                    <a:ea typeface="微软雅黑" panose="020B0503020204020204" pitchFamily="34" charset="-122"/>
                  </a:rPr>
                  <a:t>Expansion - 2018 </a:t>
                </a:r>
                <a:r>
                  <a:rPr lang="zh-CN" altLang="en-US" sz="1600" dirty="0">
                    <a:solidFill>
                      <a:srgbClr val="556F8C"/>
                    </a:solidFill>
                    <a:latin typeface="微软雅黑" panose="020B0503020204020204" pitchFamily="34" charset="-122"/>
                    <a:ea typeface="微软雅黑" panose="020B0503020204020204" pitchFamily="34" charset="-122"/>
                  </a:rPr>
                  <a:t>年 </a:t>
                </a:r>
                <a:r>
                  <a:rPr lang="en-US" altLang="zh-CN" sz="1600" dirty="0">
                    <a:solidFill>
                      <a:srgbClr val="556F8C"/>
                    </a:solidFill>
                    <a:latin typeface="微软雅黑" panose="020B0503020204020204" pitchFamily="34" charset="-122"/>
                    <a:ea typeface="微软雅黑" panose="020B0503020204020204" pitchFamily="34" charset="-122"/>
                  </a:rPr>
                  <a:t>8 </a:t>
                </a:r>
                <a:r>
                  <a:rPr lang="zh-CN" altLang="en-US" sz="1600" dirty="0">
                    <a:solidFill>
                      <a:srgbClr val="556F8C"/>
                    </a:solidFill>
                    <a:latin typeface="微软雅黑" panose="020B0503020204020204" pitchFamily="34" charset="-122"/>
                    <a:ea typeface="微软雅黑" panose="020B0503020204020204" pitchFamily="34" charset="-122"/>
                  </a:rPr>
                  <a:t>月</a:t>
                </a:r>
              </a:p>
            </p:txBody>
          </p:sp>
        </p:grpSp>
        <p:sp>
          <p:nvSpPr>
            <p:cNvPr id="109" name="矩形 108">
              <a:extLst>
                <a:ext uri="{FF2B5EF4-FFF2-40B4-BE49-F238E27FC236}">
                  <a16:creationId xmlns="" xmlns:a16="http://schemas.microsoft.com/office/drawing/2014/main" id="{596A7E74-E2BC-4FEE-908C-0F799E6B4BA9}"/>
                </a:ext>
              </a:extLst>
            </p:cNvPr>
            <p:cNvSpPr/>
            <p:nvPr/>
          </p:nvSpPr>
          <p:spPr>
            <a:xfrm>
              <a:off x="6342053" y="1324797"/>
              <a:ext cx="4313929" cy="1251625"/>
            </a:xfrm>
            <a:prstGeom prst="rect">
              <a:avLst/>
            </a:prstGeom>
          </p:spPr>
          <p:txBody>
            <a:bodyPr wrap="square">
              <a:spAutoFit/>
            </a:bodyPr>
            <a:lstStyle/>
            <a:p>
              <a:r>
                <a:rPr lang="en-US" altLang="zh-CN" sz="1200" b="1" kern="100" dirty="0">
                  <a:solidFill>
                    <a:srgbClr val="556F8C"/>
                  </a:solidFill>
                  <a:latin typeface="微软雅黑" panose="020B0503020204020204" pitchFamily="34" charset="-122"/>
                  <a:ea typeface="微软雅黑" panose="020B0503020204020204" pitchFamily="34" charset="-122"/>
                </a:rPr>
                <a:t>      2018.04 – 2018.08</a:t>
              </a:r>
            </a:p>
            <a:p>
              <a:pPr>
                <a:lnSpc>
                  <a:spcPts val="645"/>
                </a:lnSpc>
              </a:pPr>
              <a:r>
                <a:rPr lang="en-US" altLang="zh-CN" sz="1200" kern="100" dirty="0">
                  <a:latin typeface="微软雅黑" panose="020B0503020204020204" pitchFamily="34" charset="-122"/>
                  <a:ea typeface="微软雅黑" panose="020B0503020204020204" pitchFamily="34" charset="-122"/>
                </a:rPr>
                <a:t> </a:t>
              </a:r>
              <a:endParaRPr lang="zh-CN" altLang="zh-CN" sz="1200" kern="100" dirty="0">
                <a:effectLst/>
                <a:latin typeface="微软雅黑" panose="020B0503020204020204" pitchFamily="34" charset="-122"/>
                <a:ea typeface="微软雅黑" panose="020B0503020204020204" pitchFamily="34" charset="-122"/>
              </a:endParaRP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应用层开发：浏览器插件，价值流设定</a:t>
              </a: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服务层开发：社区融合，价值流设定，信用评分</a:t>
              </a: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核心层开发：</a:t>
              </a:r>
              <a:r>
                <a:rPr lang="en-US" altLang="zh-CN" sz="1050" kern="100" dirty="0" err="1">
                  <a:solidFill>
                    <a:srgbClr val="7F7F7F"/>
                  </a:solidFill>
                  <a:latin typeface="微软雅黑" panose="020B0503020204020204" pitchFamily="34" charset="-122"/>
                  <a:ea typeface="微软雅黑" panose="020B0503020204020204" pitchFamily="34" charset="-122"/>
                </a:rPr>
                <a:t>SDChain</a:t>
              </a:r>
              <a:r>
                <a:rPr lang="en-US" altLang="zh-CN" sz="1050" kern="100" dirty="0">
                  <a:solidFill>
                    <a:srgbClr val="7F7F7F"/>
                  </a:solidFill>
                  <a:latin typeface="微软雅黑" panose="020B0503020204020204" pitchFamily="34" charset="-122"/>
                  <a:ea typeface="微软雅黑" panose="020B0503020204020204" pitchFamily="34" charset="-122"/>
                </a:rPr>
                <a:t> Node</a:t>
              </a:r>
              <a:r>
                <a:rPr lang="zh-CN" altLang="en-US" sz="1050" kern="100" dirty="0">
                  <a:solidFill>
                    <a:srgbClr val="7F7F7F"/>
                  </a:solidFill>
                  <a:latin typeface="微软雅黑" panose="020B0503020204020204" pitchFamily="34" charset="-122"/>
                  <a:ea typeface="微软雅黑" panose="020B0503020204020204" pitchFamily="34" charset="-122"/>
                </a:rPr>
                <a:t>外部服务连接</a:t>
              </a: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基础层开发：存储优化，调度流转优化</a:t>
              </a:r>
            </a:p>
            <a:p>
              <a:pPr indent="266700" algn="just">
                <a:lnSpc>
                  <a:spcPts val="1420"/>
                </a:lnSpc>
              </a:pPr>
              <a:endParaRPr lang="zh-CN" altLang="en-US" sz="1050" kern="100" dirty="0">
                <a:solidFill>
                  <a:srgbClr val="7F7F7F"/>
                </a:solidFill>
                <a:latin typeface="微软雅黑" panose="020B0503020204020204" pitchFamily="34" charset="-122"/>
                <a:ea typeface="微软雅黑" panose="020B0503020204020204" pitchFamily="34" charset="-122"/>
              </a:endParaRPr>
            </a:p>
          </p:txBody>
        </p:sp>
        <p:cxnSp>
          <p:nvCxnSpPr>
            <p:cNvPr id="110" name="直接箭头连接符 109">
              <a:extLst>
                <a:ext uri="{FF2B5EF4-FFF2-40B4-BE49-F238E27FC236}">
                  <a16:creationId xmlns="" xmlns:a16="http://schemas.microsoft.com/office/drawing/2014/main" id="{EE76DB92-2301-4056-A54C-B30D3617A368}"/>
                </a:ext>
              </a:extLst>
            </p:cNvPr>
            <p:cNvCxnSpPr>
              <a:cxnSpLocks/>
            </p:cNvCxnSpPr>
            <p:nvPr/>
          </p:nvCxnSpPr>
          <p:spPr>
            <a:xfrm flipV="1">
              <a:off x="7842005" y="2342074"/>
              <a:ext cx="0" cy="285044"/>
            </a:xfrm>
            <a:prstGeom prst="straightConnector1">
              <a:avLst/>
            </a:prstGeom>
            <a:ln>
              <a:solidFill>
                <a:srgbClr val="2DB2A4"/>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1" name="组合 110">
              <a:extLst>
                <a:ext uri="{FF2B5EF4-FFF2-40B4-BE49-F238E27FC236}">
                  <a16:creationId xmlns="" xmlns:a16="http://schemas.microsoft.com/office/drawing/2014/main" id="{5B3CEF39-1CF8-4AD3-9D3E-E5E608B832C0}"/>
                </a:ext>
              </a:extLst>
            </p:cNvPr>
            <p:cNvGrpSpPr/>
            <p:nvPr/>
          </p:nvGrpSpPr>
          <p:grpSpPr>
            <a:xfrm>
              <a:off x="7481591" y="4240491"/>
              <a:ext cx="4075223" cy="711696"/>
              <a:chOff x="7250699" y="2038453"/>
              <a:chExt cx="4075223" cy="711696"/>
            </a:xfrm>
          </p:grpSpPr>
          <p:sp>
            <p:nvSpPr>
              <p:cNvPr id="112" name="文本框 111">
                <a:extLst>
                  <a:ext uri="{FF2B5EF4-FFF2-40B4-BE49-F238E27FC236}">
                    <a16:creationId xmlns="" xmlns:a16="http://schemas.microsoft.com/office/drawing/2014/main" id="{D655BFF5-1D89-482D-BC89-648E6EE627F0}"/>
                  </a:ext>
                </a:extLst>
              </p:cNvPr>
              <p:cNvSpPr txBox="1"/>
              <p:nvPr/>
            </p:nvSpPr>
            <p:spPr>
              <a:xfrm>
                <a:off x="7250699" y="2355102"/>
                <a:ext cx="4075223" cy="395047"/>
              </a:xfrm>
              <a:prstGeom prst="rect">
                <a:avLst/>
              </a:prstGeom>
              <a:noFill/>
            </p:spPr>
            <p:txBody>
              <a:bodyPr wrap="square"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合作伙伴连接， 扩大合作伙伴范围，生态圈形成</a:t>
                </a:r>
              </a:p>
            </p:txBody>
          </p:sp>
          <p:sp>
            <p:nvSpPr>
              <p:cNvPr id="113" name="矩形 112">
                <a:extLst>
                  <a:ext uri="{FF2B5EF4-FFF2-40B4-BE49-F238E27FC236}">
                    <a16:creationId xmlns="" xmlns:a16="http://schemas.microsoft.com/office/drawing/2014/main" id="{35AAC59D-1595-4499-A6AF-9A4F4D3DF3A8}"/>
                  </a:ext>
                </a:extLst>
              </p:cNvPr>
              <p:cNvSpPr/>
              <p:nvPr/>
            </p:nvSpPr>
            <p:spPr>
              <a:xfrm>
                <a:off x="7631616" y="2038453"/>
                <a:ext cx="3694306" cy="467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fr-FR" altLang="zh-CN" sz="1600" dirty="0">
                    <a:solidFill>
                      <a:srgbClr val="2DB2A4"/>
                    </a:solidFill>
                    <a:latin typeface="微软雅黑" panose="020B0503020204020204" pitchFamily="34" charset="-122"/>
                    <a:ea typeface="微软雅黑" panose="020B0503020204020204" pitchFamily="34" charset="-122"/>
                  </a:rPr>
                  <a:t>Explosion - 2018 </a:t>
                </a:r>
                <a:r>
                  <a:rPr lang="zh-CN" altLang="fr-FR" sz="1600" dirty="0">
                    <a:solidFill>
                      <a:srgbClr val="2DB2A4"/>
                    </a:solidFill>
                    <a:latin typeface="微软雅黑" panose="020B0503020204020204" pitchFamily="34" charset="-122"/>
                    <a:ea typeface="微软雅黑" panose="020B0503020204020204" pitchFamily="34" charset="-122"/>
                  </a:rPr>
                  <a:t>年 </a:t>
                </a:r>
                <a:r>
                  <a:rPr lang="fr-FR" altLang="zh-CN" sz="1600" dirty="0">
                    <a:solidFill>
                      <a:srgbClr val="2DB2A4"/>
                    </a:solidFill>
                    <a:latin typeface="微软雅黑" panose="020B0503020204020204" pitchFamily="34" charset="-122"/>
                    <a:ea typeface="微软雅黑" panose="020B0503020204020204" pitchFamily="34" charset="-122"/>
                  </a:rPr>
                  <a:t>12 </a:t>
                </a:r>
                <a:r>
                  <a:rPr lang="zh-CN" altLang="fr-FR" sz="1600" dirty="0">
                    <a:solidFill>
                      <a:srgbClr val="2DB2A4"/>
                    </a:solidFill>
                    <a:latin typeface="微软雅黑" panose="020B0503020204020204" pitchFamily="34" charset="-122"/>
                    <a:ea typeface="微软雅黑" panose="020B0503020204020204" pitchFamily="34" charset="-122"/>
                  </a:rPr>
                  <a:t>月</a:t>
                </a:r>
                <a:endParaRPr lang="zh-CN" altLang="en-US" sz="1600" dirty="0">
                  <a:solidFill>
                    <a:srgbClr val="2DB2A4"/>
                  </a:solidFill>
                  <a:latin typeface="微软雅黑" panose="020B0503020204020204" pitchFamily="34" charset="-122"/>
                  <a:ea typeface="微软雅黑" panose="020B0503020204020204" pitchFamily="34" charset="-122"/>
                </a:endParaRPr>
              </a:p>
            </p:txBody>
          </p:sp>
        </p:grpSp>
        <p:sp>
          <p:nvSpPr>
            <p:cNvPr id="114" name="矩形 113">
              <a:extLst>
                <a:ext uri="{FF2B5EF4-FFF2-40B4-BE49-F238E27FC236}">
                  <a16:creationId xmlns="" xmlns:a16="http://schemas.microsoft.com/office/drawing/2014/main" id="{C0C7AD64-430A-4577-9DBC-58A9F795B717}"/>
                </a:ext>
              </a:extLst>
            </p:cNvPr>
            <p:cNvSpPr/>
            <p:nvPr/>
          </p:nvSpPr>
          <p:spPr>
            <a:xfrm>
              <a:off x="6829548" y="5512734"/>
              <a:ext cx="3002119" cy="762659"/>
            </a:xfrm>
            <a:prstGeom prst="rect">
              <a:avLst/>
            </a:prstGeom>
          </p:spPr>
          <p:txBody>
            <a:bodyPr wrap="square">
              <a:spAutoFit/>
            </a:bodyPr>
            <a:lstStyle/>
            <a:p>
              <a:r>
                <a:rPr lang="en-US" altLang="zh-CN" sz="1200" b="1" kern="100" dirty="0">
                  <a:solidFill>
                    <a:srgbClr val="2DB2A4"/>
                  </a:solidFill>
                  <a:latin typeface="微软雅黑" panose="020B0503020204020204" pitchFamily="34" charset="-122"/>
                  <a:ea typeface="微软雅黑" panose="020B0503020204020204" pitchFamily="34" charset="-122"/>
                </a:rPr>
                <a:t>      2018.8 – 2018.12</a:t>
              </a:r>
            </a:p>
            <a:p>
              <a:pPr>
                <a:lnSpc>
                  <a:spcPts val="645"/>
                </a:lnSpc>
              </a:pPr>
              <a:r>
                <a:rPr lang="en-US" altLang="zh-CN" sz="1200" kern="100" dirty="0">
                  <a:latin typeface="微软雅黑" panose="020B0503020204020204" pitchFamily="34" charset="-122"/>
                  <a:ea typeface="微软雅黑" panose="020B0503020204020204" pitchFamily="34" charset="-122"/>
                </a:rPr>
                <a:t> </a:t>
              </a:r>
              <a:endParaRPr lang="zh-CN" altLang="zh-CN" sz="1200" kern="100" dirty="0">
                <a:effectLst/>
                <a:latin typeface="微软雅黑" panose="020B0503020204020204" pitchFamily="34" charset="-122"/>
                <a:ea typeface="微软雅黑" panose="020B0503020204020204" pitchFamily="34" charset="-122"/>
              </a:endParaRP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账号命名空间，账号绑定，三方连接 </a:t>
              </a:r>
              <a:endParaRPr lang="en-US" altLang="zh-CN" sz="1050" kern="100" dirty="0">
                <a:solidFill>
                  <a:srgbClr val="7F7F7F"/>
                </a:solidFill>
                <a:latin typeface="微软雅黑" panose="020B0503020204020204" pitchFamily="34" charset="-122"/>
                <a:ea typeface="微软雅黑" panose="020B0503020204020204" pitchFamily="34" charset="-122"/>
              </a:endParaRPr>
            </a:p>
            <a:p>
              <a:pPr indent="266700" algn="just">
                <a:lnSpc>
                  <a:spcPts val="1420"/>
                </a:lnSpc>
              </a:pPr>
              <a:r>
                <a:rPr lang="en-US" altLang="zh-CN" sz="1050" kern="100" dirty="0">
                  <a:solidFill>
                    <a:srgbClr val="7F7F7F"/>
                  </a:solidFill>
                  <a:latin typeface="微软雅黑" panose="020B0503020204020204" pitchFamily="34" charset="-122"/>
                  <a:ea typeface="微软雅黑" panose="020B0503020204020204" pitchFamily="34" charset="-122"/>
                </a:rPr>
                <a:t>SDK</a:t>
              </a:r>
              <a:r>
                <a:rPr lang="zh-CN" altLang="en-US" sz="1050" kern="100" dirty="0">
                  <a:solidFill>
                    <a:srgbClr val="7F7F7F"/>
                  </a:solidFill>
                  <a:latin typeface="微软雅黑" panose="020B0503020204020204" pitchFamily="34" charset="-122"/>
                  <a:ea typeface="微软雅黑" panose="020B0503020204020204" pitchFamily="34" charset="-122"/>
                </a:rPr>
                <a:t>，公开 </a:t>
              </a:r>
              <a:r>
                <a:rPr lang="en-US" altLang="zh-CN" sz="1050" kern="100" dirty="0">
                  <a:solidFill>
                    <a:srgbClr val="7F7F7F"/>
                  </a:solidFill>
                  <a:latin typeface="微软雅黑" panose="020B0503020204020204" pitchFamily="34" charset="-122"/>
                  <a:ea typeface="微软雅黑" panose="020B0503020204020204" pitchFamily="34" charset="-122"/>
                </a:rPr>
                <a:t>API</a:t>
              </a:r>
              <a:r>
                <a:rPr lang="zh-CN" altLang="en-US" sz="1050" kern="100" dirty="0">
                  <a:solidFill>
                    <a:srgbClr val="7F7F7F"/>
                  </a:solidFill>
                  <a:latin typeface="微软雅黑" panose="020B0503020204020204" pitchFamily="34" charset="-122"/>
                  <a:ea typeface="微软雅黑" panose="020B0503020204020204" pitchFamily="34" charset="-122"/>
                </a:rPr>
                <a:t>，身份认证</a:t>
              </a:r>
            </a:p>
          </p:txBody>
        </p:sp>
        <p:sp>
          <p:nvSpPr>
            <p:cNvPr id="115" name="矩形 114">
              <a:extLst>
                <a:ext uri="{FF2B5EF4-FFF2-40B4-BE49-F238E27FC236}">
                  <a16:creationId xmlns="" xmlns:a16="http://schemas.microsoft.com/office/drawing/2014/main" id="{556C1D6E-374E-452E-865B-C19C0735319E}"/>
                </a:ext>
              </a:extLst>
            </p:cNvPr>
            <p:cNvSpPr/>
            <p:nvPr/>
          </p:nvSpPr>
          <p:spPr>
            <a:xfrm>
              <a:off x="9640338" y="5423142"/>
              <a:ext cx="2675548" cy="533478"/>
            </a:xfrm>
            <a:prstGeom prst="rect">
              <a:avLst/>
            </a:prstGeom>
          </p:spPr>
          <p:txBody>
            <a:bodyPr wrap="square">
              <a:spAutoFit/>
            </a:bodyPr>
            <a:lstStyle/>
            <a:p>
              <a:r>
                <a:rPr lang="en-US" altLang="zh-CN" sz="1200" b="1" kern="100" dirty="0">
                  <a:solidFill>
                    <a:srgbClr val="2DB2A4"/>
                  </a:solidFill>
                  <a:latin typeface="微软雅黑" panose="020B0503020204020204" pitchFamily="34" charset="-122"/>
                  <a:ea typeface="微软雅黑" panose="020B0503020204020204" pitchFamily="34" charset="-122"/>
                </a:rPr>
                <a:t>      2018.9</a:t>
              </a:r>
            </a:p>
            <a:p>
              <a:pPr>
                <a:lnSpc>
                  <a:spcPts val="645"/>
                </a:lnSpc>
              </a:pPr>
              <a:r>
                <a:rPr lang="en-US" altLang="zh-CN" sz="1200" kern="100" dirty="0">
                  <a:latin typeface="微软雅黑" panose="020B0503020204020204" pitchFamily="34" charset="-122"/>
                  <a:ea typeface="微软雅黑" panose="020B0503020204020204" pitchFamily="34" charset="-122"/>
                </a:rPr>
                <a:t> </a:t>
              </a:r>
              <a:endParaRPr lang="zh-CN" altLang="zh-CN" sz="1200" kern="100" dirty="0">
                <a:effectLst/>
                <a:latin typeface="微软雅黑" panose="020B0503020204020204" pitchFamily="34" charset="-122"/>
                <a:ea typeface="微软雅黑" panose="020B0503020204020204" pitchFamily="34" charset="-122"/>
              </a:endParaRPr>
            </a:p>
            <a:p>
              <a:pPr indent="266700" algn="just">
                <a:lnSpc>
                  <a:spcPts val="1420"/>
                </a:lnSpc>
              </a:pPr>
              <a:r>
                <a:rPr lang="zh-CN" altLang="en-US" sz="1050" kern="100" dirty="0">
                  <a:solidFill>
                    <a:srgbClr val="7F7F7F"/>
                  </a:solidFill>
                  <a:latin typeface="微软雅黑" panose="020B0503020204020204" pitchFamily="34" charset="-122"/>
                  <a:ea typeface="微软雅黑" panose="020B0503020204020204" pitchFamily="34" charset="-122"/>
                </a:rPr>
                <a:t>协助合作伙伴接入，持续扩大</a:t>
              </a:r>
            </a:p>
          </p:txBody>
        </p:sp>
        <p:cxnSp>
          <p:nvCxnSpPr>
            <p:cNvPr id="116" name="直接箭头连接符 115">
              <a:extLst>
                <a:ext uri="{FF2B5EF4-FFF2-40B4-BE49-F238E27FC236}">
                  <a16:creationId xmlns="" xmlns:a16="http://schemas.microsoft.com/office/drawing/2014/main" id="{AB453FBC-FB94-4031-8E87-EA875938A81C}"/>
                </a:ext>
              </a:extLst>
            </p:cNvPr>
            <p:cNvCxnSpPr>
              <a:cxnSpLocks/>
            </p:cNvCxnSpPr>
            <p:nvPr/>
          </p:nvCxnSpPr>
          <p:spPr>
            <a:xfrm>
              <a:off x="10262597" y="4890139"/>
              <a:ext cx="180359" cy="533002"/>
            </a:xfrm>
            <a:prstGeom prst="straightConnector1">
              <a:avLst/>
            </a:prstGeom>
            <a:ln>
              <a:solidFill>
                <a:srgbClr val="2DB2A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 xmlns:a16="http://schemas.microsoft.com/office/drawing/2014/main" id="{BE4F7193-71A1-473D-ADF1-4990BE0C6D3E}"/>
                </a:ext>
              </a:extLst>
            </p:cNvPr>
            <p:cNvCxnSpPr>
              <a:cxnSpLocks/>
              <a:endCxn id="114" idx="0"/>
            </p:cNvCxnSpPr>
            <p:nvPr/>
          </p:nvCxnSpPr>
          <p:spPr>
            <a:xfrm flipH="1">
              <a:off x="8330608" y="4949920"/>
              <a:ext cx="937858" cy="562814"/>
            </a:xfrm>
            <a:prstGeom prst="straightConnector1">
              <a:avLst/>
            </a:prstGeom>
            <a:ln>
              <a:solidFill>
                <a:srgbClr val="2DB2A4"/>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59" name="标题 8">
            <a:extLst>
              <a:ext uri="{FF2B5EF4-FFF2-40B4-BE49-F238E27FC236}">
                <a16:creationId xmlns="" xmlns:a16="http://schemas.microsoft.com/office/drawing/2014/main" id="{F246987D-2B3B-41FB-83E4-1431A456B46C}"/>
              </a:ext>
            </a:extLst>
          </p:cNvPr>
          <p:cNvSpPr txBox="1">
            <a:spLocks/>
          </p:cNvSpPr>
          <p:nvPr/>
        </p:nvSpPr>
        <p:spPr>
          <a:xfrm>
            <a:off x="2467508" y="222311"/>
            <a:ext cx="3510177"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50000"/>
              </a:spcBef>
              <a:spcAft>
                <a:spcPct val="10000"/>
              </a:spcAft>
              <a:defRPr/>
            </a:pPr>
            <a:r>
              <a:rPr lang="zh-CN" altLang="en-US" sz="2000" b="1" dirty="0">
                <a:ln/>
                <a:solidFill>
                  <a:srgbClr val="FFFFFF"/>
                </a:solidFill>
                <a:latin typeface="微软雅黑" pitchFamily="34" charset="-122"/>
                <a:ea typeface="微软雅黑" pitchFamily="34" charset="-122"/>
                <a:sym typeface="微软雅黑" pitchFamily="34" charset="-122"/>
              </a:rPr>
              <a:t>产品开发计划</a:t>
            </a:r>
            <a:endParaRPr lang="en-US" altLang="zh-CN" sz="2000" b="1" dirty="0">
              <a:ln/>
              <a:solidFill>
                <a:srgbClr val="FFFFFF"/>
              </a:solidFill>
              <a:latin typeface="微软雅黑" pitchFamily="34" charset="-122"/>
              <a:ea typeface="微软雅黑" pitchFamily="34" charset="-122"/>
              <a:sym typeface="微软雅黑" pitchFamily="34" charset="-122"/>
            </a:endParaRPr>
          </a:p>
        </p:txBody>
      </p:sp>
      <p:pic>
        <p:nvPicPr>
          <p:cNvPr id="60" name="图片 59">
            <a:extLst>
              <a:ext uri="{FF2B5EF4-FFF2-40B4-BE49-F238E27FC236}">
                <a16:creationId xmlns="" xmlns:a16="http://schemas.microsoft.com/office/drawing/2014/main" id="{39952F98-C019-4725-AD01-BEB9C1698B3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7792" y="111971"/>
            <a:ext cx="1695451" cy="527830"/>
          </a:xfrm>
          <a:prstGeom prst="rect">
            <a:avLst/>
          </a:prstGeom>
        </p:spPr>
      </p:pic>
    </p:spTree>
    <p:extLst>
      <p:ext uri="{BB962C8B-B14F-4D97-AF65-F5344CB8AC3E}">
        <p14:creationId xmlns:p14="http://schemas.microsoft.com/office/powerpoint/2010/main" xmlns="" val="267082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a:extLst>
              <a:ext uri="{FF2B5EF4-FFF2-40B4-BE49-F238E27FC236}">
                <a16:creationId xmlns="" xmlns:a16="http://schemas.microsoft.com/office/drawing/2014/main" id="{3E067E6A-18E0-438F-ABB6-6C8DBB6E812F}"/>
              </a:ext>
            </a:extLst>
          </p:cNvPr>
          <p:cNvSpPr txBox="1">
            <a:spLocks/>
          </p:cNvSpPr>
          <p:nvPr/>
        </p:nvSpPr>
        <p:spPr>
          <a:xfrm>
            <a:off x="839788" y="827088"/>
            <a:ext cx="10512425" cy="1450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Bef>
                <a:spcPts val="0"/>
              </a:spcBef>
              <a:spcAft>
                <a:spcPts val="0"/>
              </a:spcAft>
              <a:defRPr/>
            </a:pPr>
            <a:r>
              <a:rPr lang="zh-CN" altLang="en-US" sz="2800" b="1" dirty="0">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rPr>
              <a:t>物联网＋区块链重塑高效的社会信用体系和数字资产交易体系！</a:t>
            </a:r>
            <a:r>
              <a:rPr lang="en-US" altLang="zh-CN" sz="2800" b="1" dirty="0">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rPr>
              <a:t> </a:t>
            </a:r>
            <a:endParaRPr lang="zh-CN" altLang="en-US" sz="2800" b="1" dirty="0">
              <a:solidFill>
                <a:schemeClr val="bg1"/>
              </a:solidFill>
              <a:latin typeface="微软雅黑" panose="020B0503020204020204" pitchFamily="34" charset="-122"/>
              <a:ea typeface="微软雅黑" panose="020B0503020204020204" pitchFamily="34" charset="-122"/>
              <a:cs typeface="LilyUPC" pitchFamily="34" charset="-34"/>
              <a:sym typeface="微软雅黑" pitchFamily="34" charset="-122"/>
            </a:endParaRPr>
          </a:p>
        </p:txBody>
      </p:sp>
      <p:sp>
        <p:nvSpPr>
          <p:cNvPr id="6" name="文本框 12">
            <a:extLst>
              <a:ext uri="{FF2B5EF4-FFF2-40B4-BE49-F238E27FC236}">
                <a16:creationId xmlns="" xmlns:a16="http://schemas.microsoft.com/office/drawing/2014/main" id="{2A8C982C-4E50-4645-B19D-38A5F68C72B3}"/>
              </a:ext>
            </a:extLst>
          </p:cNvPr>
          <p:cNvSpPr txBox="1">
            <a:spLocks noChangeArrowheads="1"/>
          </p:cNvSpPr>
          <p:nvPr/>
        </p:nvSpPr>
        <p:spPr bwMode="auto">
          <a:xfrm>
            <a:off x="839788" y="2393950"/>
            <a:ext cx="10512425" cy="441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25000"/>
              </a:lnSpc>
              <a:spcAft>
                <a:spcPts val="800"/>
              </a:spcAft>
            </a:pPr>
            <a:r>
              <a:rPr lang="zh-CN" altLang="en-US" sz="2000" dirty="0">
                <a:solidFill>
                  <a:schemeClr val="bg1"/>
                </a:solidFill>
              </a:rPr>
              <a:t>打造区块链与物联网推动实体社会发展的全球标杆！</a:t>
            </a:r>
          </a:p>
        </p:txBody>
      </p:sp>
      <p:pic>
        <p:nvPicPr>
          <p:cNvPr id="7" name="图片 6">
            <a:extLst>
              <a:ext uri="{FF2B5EF4-FFF2-40B4-BE49-F238E27FC236}">
                <a16:creationId xmlns="" xmlns:a16="http://schemas.microsoft.com/office/drawing/2014/main" id="{79F4FCBB-E7F4-4C2A-AB15-C39A5612BE1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7792" y="299258"/>
            <a:ext cx="1695451" cy="527830"/>
          </a:xfrm>
          <a:prstGeom prst="rect">
            <a:avLst/>
          </a:prstGeom>
        </p:spPr>
      </p:pic>
      <p:pic>
        <p:nvPicPr>
          <p:cNvPr id="8" name="图片 7">
            <a:extLst>
              <a:ext uri="{FF2B5EF4-FFF2-40B4-BE49-F238E27FC236}">
                <a16:creationId xmlns="" xmlns:a16="http://schemas.microsoft.com/office/drawing/2014/main" id="{16A3543D-D02A-4DD8-AAC9-4E9C6701617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30586" y="3784166"/>
            <a:ext cx="530828" cy="632395"/>
          </a:xfrm>
          <a:prstGeom prst="rect">
            <a:avLst/>
          </a:prstGeom>
        </p:spPr>
      </p:pic>
      <p:sp>
        <p:nvSpPr>
          <p:cNvPr id="12" name="矩形 11">
            <a:extLst>
              <a:ext uri="{FF2B5EF4-FFF2-40B4-BE49-F238E27FC236}">
                <a16:creationId xmlns="" xmlns:a16="http://schemas.microsoft.com/office/drawing/2014/main" id="{B3D2BF9E-1684-4ED6-A22C-10132409BDA1}"/>
              </a:ext>
            </a:extLst>
          </p:cNvPr>
          <p:cNvSpPr/>
          <p:nvPr/>
        </p:nvSpPr>
        <p:spPr>
          <a:xfrm>
            <a:off x="3450083" y="4949939"/>
            <a:ext cx="5291834" cy="830997"/>
          </a:xfrm>
          <a:prstGeom prst="rect">
            <a:avLst/>
          </a:prstGeom>
        </p:spPr>
        <p:txBody>
          <a:bodyPr wrap="none">
            <a:spAutoFit/>
          </a:bodyPr>
          <a:lstStyle/>
          <a:p>
            <a:pPr algn="ctr" fontAlgn="auto">
              <a:spcBef>
                <a:spcPts val="0"/>
              </a:spcBef>
              <a:spcAft>
                <a:spcPts val="0"/>
              </a:spcAft>
              <a:defRPr/>
            </a:pPr>
            <a:r>
              <a:rPr lang="zh-CN" altLang="en-US" sz="4800" b="1" dirty="0">
                <a:solidFill>
                  <a:srgbClr val="556F8C"/>
                </a:solidFill>
                <a:latin typeface="微软雅黑" pitchFamily="34" charset="-122"/>
                <a:ea typeface="微软雅黑" pitchFamily="34" charset="-122"/>
                <a:sym typeface="微软雅黑" pitchFamily="34" charset="-122"/>
              </a:rPr>
              <a:t>演示完毕 感谢聆听</a:t>
            </a:r>
          </a:p>
        </p:txBody>
      </p:sp>
    </p:spTree>
    <p:extLst>
      <p:ext uri="{BB962C8B-B14F-4D97-AF65-F5344CB8AC3E}">
        <p14:creationId xmlns:p14="http://schemas.microsoft.com/office/powerpoint/2010/main" xmlns="" val="946717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 xmlns:a16="http://schemas.microsoft.com/office/drawing/2014/main" id="{1F17318C-1C22-4040-9C99-62F1DF1A05D6}"/>
              </a:ext>
            </a:extLst>
          </p:cNvPr>
          <p:cNvGrpSpPr/>
          <p:nvPr/>
        </p:nvGrpSpPr>
        <p:grpSpPr>
          <a:xfrm>
            <a:off x="3546033" y="2507475"/>
            <a:ext cx="5099927" cy="2110621"/>
            <a:chOff x="2942130" y="1381541"/>
            <a:chExt cx="6307734" cy="2610476"/>
          </a:xfrm>
        </p:grpSpPr>
        <p:sp>
          <p:nvSpPr>
            <p:cNvPr id="23" name="矩形 22">
              <a:extLst>
                <a:ext uri="{FF2B5EF4-FFF2-40B4-BE49-F238E27FC236}">
                  <a16:creationId xmlns="" xmlns:a16="http://schemas.microsoft.com/office/drawing/2014/main" id="{78A97342-E6B6-494E-B48A-4F2625D9564E}"/>
                </a:ext>
              </a:extLst>
            </p:cNvPr>
            <p:cNvSpPr/>
            <p:nvPr/>
          </p:nvSpPr>
          <p:spPr>
            <a:xfrm>
              <a:off x="5404402" y="1381541"/>
              <a:ext cx="1383196" cy="10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rgbClr val="2DB2A4"/>
                  </a:solidFill>
                </a:rPr>
                <a:t>01</a:t>
              </a:r>
              <a:endParaRPr lang="zh-CN" altLang="en-US" sz="6000" b="1" dirty="0">
                <a:solidFill>
                  <a:srgbClr val="2DB2A4"/>
                </a:solidFill>
              </a:endParaRPr>
            </a:p>
          </p:txBody>
        </p:sp>
        <p:sp>
          <p:nvSpPr>
            <p:cNvPr id="24" name="矩形 23">
              <a:extLst>
                <a:ext uri="{FF2B5EF4-FFF2-40B4-BE49-F238E27FC236}">
                  <a16:creationId xmlns="" xmlns:a16="http://schemas.microsoft.com/office/drawing/2014/main" id="{15DD5506-E5DF-4C6B-9363-290933FD2979}"/>
                </a:ext>
              </a:extLst>
            </p:cNvPr>
            <p:cNvSpPr/>
            <p:nvPr/>
          </p:nvSpPr>
          <p:spPr>
            <a:xfrm>
              <a:off x="2942130" y="2579206"/>
              <a:ext cx="6307734" cy="964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solidFill>
                    <a:srgbClr val="2DB2A4"/>
                  </a:solidFill>
                  <a:latin typeface="微软雅黑" panose="020B0503020204020204" pitchFamily="34" charset="-122"/>
                  <a:ea typeface="微软雅黑" panose="020B0503020204020204" pitchFamily="34" charset="-122"/>
                </a:rPr>
                <a:t>我 们 </a:t>
              </a:r>
              <a:r>
                <a:rPr lang="zh-CN" altLang="en-US" sz="4400" b="1" dirty="0" smtClean="0">
                  <a:solidFill>
                    <a:srgbClr val="2DB2A4"/>
                  </a:solidFill>
                  <a:latin typeface="微软雅黑" panose="020B0503020204020204" pitchFamily="34" charset="-122"/>
                  <a:ea typeface="微软雅黑" panose="020B0503020204020204" pitchFamily="34" charset="-122"/>
                </a:rPr>
                <a:t>为 什 么 做</a:t>
              </a:r>
              <a:endParaRPr lang="zh-CN" altLang="en-US" sz="4400" b="1" dirty="0">
                <a:solidFill>
                  <a:srgbClr val="2DB2A4"/>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 xmlns:a16="http://schemas.microsoft.com/office/drawing/2014/main" id="{A120A48E-DB86-4951-B532-A08B2353FF62}"/>
                </a:ext>
              </a:extLst>
            </p:cNvPr>
            <p:cNvSpPr/>
            <p:nvPr/>
          </p:nvSpPr>
          <p:spPr>
            <a:xfrm flipH="1">
              <a:off x="4291219"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 xmlns:a16="http://schemas.microsoft.com/office/drawing/2014/main" id="{D34B51FA-268B-4ACF-BE09-A25330E64CFD}"/>
                </a:ext>
              </a:extLst>
            </p:cNvPr>
            <p:cNvSpPr/>
            <p:nvPr/>
          </p:nvSpPr>
          <p:spPr>
            <a:xfrm flipH="1">
              <a:off x="4291218" y="3518684"/>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3F155561-F0BB-4AAF-B6F5-ACB4FE091486}"/>
                </a:ext>
              </a:extLst>
            </p:cNvPr>
            <p:cNvSpPr/>
            <p:nvPr/>
          </p:nvSpPr>
          <p:spPr>
            <a:xfrm rot="5400000" flipH="1">
              <a:off x="6073139" y="2164376"/>
              <a:ext cx="45719" cy="360956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 xmlns:a16="http://schemas.microsoft.com/office/drawing/2014/main" id="{13E83F48-037E-4887-8BD4-BE3F62A22606}"/>
                </a:ext>
              </a:extLst>
            </p:cNvPr>
            <p:cNvSpPr/>
            <p:nvPr/>
          </p:nvSpPr>
          <p:spPr>
            <a:xfrm rot="5400000">
              <a:off x="7321329" y="1473976"/>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 xmlns:a16="http://schemas.microsoft.com/office/drawing/2014/main" id="{BD4DBE43-823E-4E1F-A6FF-0F8E7FEB5C6A}"/>
                </a:ext>
              </a:extLst>
            </p:cNvPr>
            <p:cNvSpPr/>
            <p:nvPr/>
          </p:nvSpPr>
          <p:spPr>
            <a:xfrm rot="5400000">
              <a:off x="4824948" y="1473977"/>
              <a:ext cx="45719" cy="1113182"/>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60B95DB2-5E22-4717-A519-9E343BB645AB}"/>
                </a:ext>
              </a:extLst>
            </p:cNvPr>
            <p:cNvSpPr/>
            <p:nvPr/>
          </p:nvSpPr>
          <p:spPr>
            <a:xfrm flipH="1">
              <a:off x="7854776" y="2007706"/>
              <a:ext cx="45719" cy="57150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 xmlns:a16="http://schemas.microsoft.com/office/drawing/2014/main" id="{4B68CF69-5B76-4F89-84F7-D7440671A0C1}"/>
                </a:ext>
              </a:extLst>
            </p:cNvPr>
            <p:cNvSpPr/>
            <p:nvPr/>
          </p:nvSpPr>
          <p:spPr>
            <a:xfrm flipH="1">
              <a:off x="7854776" y="3539787"/>
              <a:ext cx="45719" cy="452230"/>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 xmlns:a16="http://schemas.microsoft.com/office/drawing/2014/main" id="{715C60A2-AB27-4BF0-92C9-158A99E5CB6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792" y="111971"/>
            <a:ext cx="1695451" cy="527830"/>
          </a:xfrm>
          <a:prstGeom prst="rect">
            <a:avLst/>
          </a:prstGeom>
        </p:spPr>
      </p:pic>
      <p:sp>
        <p:nvSpPr>
          <p:cNvPr id="2" name="矩形 1"/>
          <p:cNvSpPr/>
          <p:nvPr/>
        </p:nvSpPr>
        <p:spPr>
          <a:xfrm>
            <a:off x="2644102" y="215069"/>
            <a:ext cx="4041491" cy="424732"/>
          </a:xfrm>
          <a:prstGeom prst="rect">
            <a:avLst/>
          </a:prstGeom>
        </p:spPr>
        <p:txBody>
          <a:bodyPr wrap="none">
            <a:spAutoFit/>
          </a:bodyPr>
          <a:lstStyle/>
          <a:p>
            <a:pPr fontAlgn="auto">
              <a:lnSpc>
                <a:spcPct val="90000"/>
              </a:lnSpc>
              <a:spcBef>
                <a:spcPct val="0"/>
              </a:spcBef>
              <a:spcAft>
                <a:spcPts val="0"/>
              </a:spcAft>
              <a:defRPr/>
            </a:pPr>
            <a:r>
              <a:rPr lang="en-US" altLang="zh-CN" sz="2400" b="1" dirty="0" err="1">
                <a:solidFill>
                  <a:schemeClr val="bg1"/>
                </a:solidFill>
                <a:latin typeface="微软雅黑" panose="020B0503020204020204" pitchFamily="34" charset="-122"/>
                <a:ea typeface="微软雅黑" panose="020B0503020204020204" pitchFamily="34" charset="-122"/>
                <a:cs typeface="+mj-cs"/>
                <a:sym typeface="微软雅黑" pitchFamily="34" charset="-122"/>
              </a:rPr>
              <a:t>SDChain</a:t>
            </a:r>
            <a:r>
              <a:rPr lang="zh-CN" altLang="en-US"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－智慧革命新引擎</a:t>
            </a:r>
            <a:r>
              <a:rPr lang="en-US" altLang="zh-CN"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rPr>
              <a:t> </a:t>
            </a:r>
            <a:endParaRPr lang="zh-CN" altLang="en-US" sz="2400" b="1" dirty="0">
              <a:solidFill>
                <a:schemeClr val="bg1"/>
              </a:solidFill>
              <a:latin typeface="微软雅黑" panose="020B0503020204020204" pitchFamily="34" charset="-122"/>
              <a:ea typeface="微软雅黑" panose="020B0503020204020204" pitchFamily="34" charset="-122"/>
              <a:cs typeface="+mj-cs"/>
              <a:sym typeface="微软雅黑" pitchFamily="34" charset="-122"/>
            </a:endParaRPr>
          </a:p>
        </p:txBody>
      </p:sp>
    </p:spTree>
    <p:extLst>
      <p:ext uri="{BB962C8B-B14F-4D97-AF65-F5344CB8AC3E}">
        <p14:creationId xmlns:p14="http://schemas.microsoft.com/office/powerpoint/2010/main" xmlns="" val="1116357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空心弧 42">
            <a:extLst>
              <a:ext uri="{FF2B5EF4-FFF2-40B4-BE49-F238E27FC236}">
                <a16:creationId xmlns="" xmlns:a16="http://schemas.microsoft.com/office/drawing/2014/main" id="{2AF9E7EE-4B11-42BD-AE72-4F85CA5380A7}"/>
              </a:ext>
            </a:extLst>
          </p:cNvPr>
          <p:cNvSpPr/>
          <p:nvPr/>
        </p:nvSpPr>
        <p:spPr>
          <a:xfrm rot="10800000">
            <a:off x="-864328" y="854425"/>
            <a:ext cx="5129270" cy="5129270"/>
          </a:xfrm>
          <a:prstGeom prst="blockArc">
            <a:avLst>
              <a:gd name="adj1" fmla="val 5394186"/>
              <a:gd name="adj2" fmla="val 16199588"/>
              <a:gd name="adj3" fmla="val 560"/>
            </a:avLst>
          </a:prstGeom>
          <a:solidFill>
            <a:srgbClr val="2DB2A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1">
            <a:extLst>
              <a:ext uri="{FF2B5EF4-FFF2-40B4-BE49-F238E27FC236}">
                <a16:creationId xmlns="" xmlns:a16="http://schemas.microsoft.com/office/drawing/2014/main" id="{26EA29CB-3370-4CB5-8BE9-A56EC37D2E55}"/>
              </a:ext>
            </a:extLst>
          </p:cNvPr>
          <p:cNvSpPr>
            <a:spLocks noChangeAspect="1" noChangeArrowheads="1"/>
          </p:cNvSpPr>
          <p:nvPr/>
        </p:nvSpPr>
        <p:spPr bwMode="auto">
          <a:xfrm>
            <a:off x="4366078" y="414439"/>
            <a:ext cx="1477401" cy="1477401"/>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dirty="0">
              <a:solidFill>
                <a:srgbClr val="FFFFFF"/>
              </a:solidFill>
            </a:endParaRPr>
          </a:p>
        </p:txBody>
      </p:sp>
      <p:sp>
        <p:nvSpPr>
          <p:cNvPr id="19" name="椭圆 12">
            <a:extLst>
              <a:ext uri="{FF2B5EF4-FFF2-40B4-BE49-F238E27FC236}">
                <a16:creationId xmlns="" xmlns:a16="http://schemas.microsoft.com/office/drawing/2014/main" id="{5266D5A8-CE9A-4180-89F8-B4BBBED7BF48}"/>
              </a:ext>
            </a:extLst>
          </p:cNvPr>
          <p:cNvSpPr>
            <a:spLocks noChangeAspect="1" noChangeArrowheads="1"/>
          </p:cNvSpPr>
          <p:nvPr/>
        </p:nvSpPr>
        <p:spPr bwMode="auto">
          <a:xfrm>
            <a:off x="5704906" y="1836098"/>
            <a:ext cx="1477401" cy="1477401"/>
          </a:xfrm>
          <a:prstGeom prst="ellipse">
            <a:avLst/>
          </a:prstGeom>
          <a:solidFill>
            <a:srgbClr val="354B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0" name="椭圆 13">
            <a:extLst>
              <a:ext uri="{FF2B5EF4-FFF2-40B4-BE49-F238E27FC236}">
                <a16:creationId xmlns="" xmlns:a16="http://schemas.microsoft.com/office/drawing/2014/main" id="{2B2479B2-5443-4945-8F11-9DB102F285AB}"/>
              </a:ext>
            </a:extLst>
          </p:cNvPr>
          <p:cNvSpPr>
            <a:spLocks noChangeAspect="1" noChangeArrowheads="1"/>
          </p:cNvSpPr>
          <p:nvPr/>
        </p:nvSpPr>
        <p:spPr bwMode="auto">
          <a:xfrm>
            <a:off x="5476023" y="3555116"/>
            <a:ext cx="1477401" cy="1474794"/>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1" name="椭圆 14">
            <a:extLst>
              <a:ext uri="{FF2B5EF4-FFF2-40B4-BE49-F238E27FC236}">
                <a16:creationId xmlns="" xmlns:a16="http://schemas.microsoft.com/office/drawing/2014/main" id="{F8E419A3-CF45-4473-A933-800EC0B7B7C0}"/>
              </a:ext>
            </a:extLst>
          </p:cNvPr>
          <p:cNvSpPr>
            <a:spLocks noChangeAspect="1" noChangeArrowheads="1"/>
          </p:cNvSpPr>
          <p:nvPr/>
        </p:nvSpPr>
        <p:spPr bwMode="auto">
          <a:xfrm>
            <a:off x="4366078" y="4963875"/>
            <a:ext cx="1477401" cy="1477400"/>
          </a:xfrm>
          <a:prstGeom prst="ellipse">
            <a:avLst/>
          </a:prstGeom>
          <a:solidFill>
            <a:srgbClr val="354B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grpSp>
        <p:nvGrpSpPr>
          <p:cNvPr id="42" name="组合 41">
            <a:extLst>
              <a:ext uri="{FF2B5EF4-FFF2-40B4-BE49-F238E27FC236}">
                <a16:creationId xmlns="" xmlns:a16="http://schemas.microsoft.com/office/drawing/2014/main" id="{C40F44A3-9EAD-4506-87FD-DCC9C26B132A}"/>
              </a:ext>
            </a:extLst>
          </p:cNvPr>
          <p:cNvGrpSpPr/>
          <p:nvPr/>
        </p:nvGrpSpPr>
        <p:grpSpPr>
          <a:xfrm>
            <a:off x="3133573" y="1153140"/>
            <a:ext cx="2571333" cy="4549435"/>
            <a:chOff x="5154558" y="1391074"/>
            <a:chExt cx="4219385" cy="3831282"/>
          </a:xfrm>
        </p:grpSpPr>
        <p:cxnSp>
          <p:nvCxnSpPr>
            <p:cNvPr id="22" name="直接连接符 4">
              <a:extLst>
                <a:ext uri="{FF2B5EF4-FFF2-40B4-BE49-F238E27FC236}">
                  <a16:creationId xmlns="" xmlns:a16="http://schemas.microsoft.com/office/drawing/2014/main" id="{4D31BCD2-2A15-4AFC-8C2D-C6FC223EF2C1}"/>
                </a:ext>
              </a:extLst>
            </p:cNvPr>
            <p:cNvCxnSpPr>
              <a:cxnSpLocks noChangeShapeType="1"/>
              <a:stCxn id="14" idx="6"/>
              <a:endCxn id="18" idx="2"/>
            </p:cNvCxnSpPr>
            <p:nvPr/>
          </p:nvCxnSpPr>
          <p:spPr bwMode="auto">
            <a:xfrm flipV="1">
              <a:off x="5154558" y="1391074"/>
              <a:ext cx="2022458" cy="17502"/>
            </a:xfrm>
            <a:prstGeom prst="line">
              <a:avLst/>
            </a:prstGeom>
            <a:noFill/>
            <a:ln w="9525" cmpd="sng">
              <a:solidFill>
                <a:srgbClr val="BFBFBF"/>
              </a:solidFill>
              <a:round/>
              <a:headEnd/>
              <a:tailEnd/>
            </a:ln>
            <a:extLst>
              <a:ext uri="{909E8E84-426E-40DD-AFC4-6F175D3DCCD1}">
                <a14:hiddenFill xmlns:a14="http://schemas.microsoft.com/office/drawing/2010/main" xmlns="">
                  <a:noFill/>
                </a14:hiddenFill>
              </a:ext>
            </a:extLst>
          </p:spPr>
        </p:cxnSp>
        <p:cxnSp>
          <p:nvCxnSpPr>
            <p:cNvPr id="23" name="直接连接符 16">
              <a:extLst>
                <a:ext uri="{FF2B5EF4-FFF2-40B4-BE49-F238E27FC236}">
                  <a16:creationId xmlns="" xmlns:a16="http://schemas.microsoft.com/office/drawing/2014/main" id="{F5EFB151-6C1F-42EB-A401-9B1D7FCC3424}"/>
                </a:ext>
              </a:extLst>
            </p:cNvPr>
            <p:cNvCxnSpPr>
              <a:cxnSpLocks noChangeShapeType="1"/>
              <a:stCxn id="15" idx="6"/>
              <a:endCxn id="19" idx="2"/>
            </p:cNvCxnSpPr>
            <p:nvPr/>
          </p:nvCxnSpPr>
          <p:spPr bwMode="auto">
            <a:xfrm>
              <a:off x="7256434" y="2585973"/>
              <a:ext cx="2117509" cy="2344"/>
            </a:xfrm>
            <a:prstGeom prst="line">
              <a:avLst/>
            </a:prstGeom>
            <a:noFill/>
            <a:ln w="9525" cmpd="sng">
              <a:solidFill>
                <a:srgbClr val="BFBFBF"/>
              </a:solidFill>
              <a:round/>
              <a:headEnd/>
              <a:tailEnd/>
            </a:ln>
            <a:extLst>
              <a:ext uri="{909E8E84-426E-40DD-AFC4-6F175D3DCCD1}">
                <a14:hiddenFill xmlns:a14="http://schemas.microsoft.com/office/drawing/2010/main" xmlns="">
                  <a:noFill/>
                </a14:hiddenFill>
              </a:ext>
            </a:extLst>
          </p:spPr>
        </p:cxnSp>
        <p:cxnSp>
          <p:nvCxnSpPr>
            <p:cNvPr id="24" name="直接连接符 18">
              <a:extLst>
                <a:ext uri="{FF2B5EF4-FFF2-40B4-BE49-F238E27FC236}">
                  <a16:creationId xmlns="" xmlns:a16="http://schemas.microsoft.com/office/drawing/2014/main" id="{703A37BB-1E5F-4009-A1B8-89ABC5B68B4D}"/>
                </a:ext>
              </a:extLst>
            </p:cNvPr>
            <p:cNvCxnSpPr>
              <a:cxnSpLocks noChangeShapeType="1"/>
              <a:stCxn id="16" idx="6"/>
              <a:endCxn id="20" idx="2"/>
            </p:cNvCxnSpPr>
            <p:nvPr/>
          </p:nvCxnSpPr>
          <p:spPr bwMode="auto">
            <a:xfrm flipV="1">
              <a:off x="7256434" y="4034880"/>
              <a:ext cx="1741927" cy="1"/>
            </a:xfrm>
            <a:prstGeom prst="line">
              <a:avLst/>
            </a:prstGeom>
            <a:noFill/>
            <a:ln w="9525" cmpd="sng">
              <a:solidFill>
                <a:srgbClr val="BFBFBF"/>
              </a:solidFill>
              <a:round/>
              <a:headEnd/>
              <a:tailEnd/>
            </a:ln>
            <a:extLst>
              <a:ext uri="{909E8E84-426E-40DD-AFC4-6F175D3DCCD1}">
                <a14:hiddenFill xmlns:a14="http://schemas.microsoft.com/office/drawing/2010/main" xmlns="">
                  <a:noFill/>
                </a14:hiddenFill>
              </a:ext>
            </a:extLst>
          </p:spPr>
        </p:cxnSp>
        <p:cxnSp>
          <p:nvCxnSpPr>
            <p:cNvPr id="25" name="直接连接符 20">
              <a:extLst>
                <a:ext uri="{FF2B5EF4-FFF2-40B4-BE49-F238E27FC236}">
                  <a16:creationId xmlns="" xmlns:a16="http://schemas.microsoft.com/office/drawing/2014/main" id="{F8F3529B-0027-484B-86FD-B2ED204C5ACE}"/>
                </a:ext>
              </a:extLst>
            </p:cNvPr>
            <p:cNvCxnSpPr>
              <a:cxnSpLocks noChangeShapeType="1"/>
              <a:stCxn id="17" idx="6"/>
              <a:endCxn id="21" idx="2"/>
            </p:cNvCxnSpPr>
            <p:nvPr/>
          </p:nvCxnSpPr>
          <p:spPr bwMode="auto">
            <a:xfrm>
              <a:off x="5154558" y="5209617"/>
              <a:ext cx="2022458" cy="12739"/>
            </a:xfrm>
            <a:prstGeom prst="line">
              <a:avLst/>
            </a:prstGeom>
            <a:noFill/>
            <a:ln w="9525" cmpd="sng">
              <a:solidFill>
                <a:srgbClr val="BFBFBF"/>
              </a:solidFill>
              <a:round/>
              <a:headEnd/>
              <a:tailEnd/>
            </a:ln>
            <a:extLst>
              <a:ext uri="{909E8E84-426E-40DD-AFC4-6F175D3DCCD1}">
                <a14:hiddenFill xmlns:a14="http://schemas.microsoft.com/office/drawing/2010/main" xmlns="">
                  <a:noFill/>
                </a14:hiddenFill>
              </a:ext>
            </a:extLst>
          </p:spPr>
        </p:cxnSp>
      </p:grpSp>
      <p:grpSp>
        <p:nvGrpSpPr>
          <p:cNvPr id="115" name="组合 114">
            <a:extLst>
              <a:ext uri="{FF2B5EF4-FFF2-40B4-BE49-F238E27FC236}">
                <a16:creationId xmlns="" xmlns:a16="http://schemas.microsoft.com/office/drawing/2014/main" id="{F4D2D8E8-913F-49C4-92F6-D46A3570DA7D}"/>
              </a:ext>
            </a:extLst>
          </p:cNvPr>
          <p:cNvGrpSpPr/>
          <p:nvPr/>
        </p:nvGrpSpPr>
        <p:grpSpPr>
          <a:xfrm>
            <a:off x="6565988" y="584342"/>
            <a:ext cx="5354665" cy="1494715"/>
            <a:chOff x="5651582" y="638897"/>
            <a:chExt cx="5354665" cy="1494715"/>
          </a:xfrm>
        </p:grpSpPr>
        <p:sp>
          <p:nvSpPr>
            <p:cNvPr id="26" name="文本框 21">
              <a:extLst>
                <a:ext uri="{FF2B5EF4-FFF2-40B4-BE49-F238E27FC236}">
                  <a16:creationId xmlns="" xmlns:a16="http://schemas.microsoft.com/office/drawing/2014/main" id="{CB8BBF6C-EE8D-4416-AA89-41F4CBA605E1}"/>
                </a:ext>
              </a:extLst>
            </p:cNvPr>
            <p:cNvSpPr txBox="1">
              <a:spLocks noChangeArrowheads="1"/>
            </p:cNvSpPr>
            <p:nvPr/>
          </p:nvSpPr>
          <p:spPr bwMode="auto">
            <a:xfrm>
              <a:off x="5651583" y="638897"/>
              <a:ext cx="1107996" cy="438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b="1" dirty="0">
                  <a:solidFill>
                    <a:schemeClr val="accent2"/>
                  </a:solidFill>
                </a:rPr>
                <a:t>智慧革命</a:t>
              </a:r>
            </a:p>
          </p:txBody>
        </p:sp>
        <p:sp>
          <p:nvSpPr>
            <p:cNvPr id="30" name="文本框 25">
              <a:extLst>
                <a:ext uri="{FF2B5EF4-FFF2-40B4-BE49-F238E27FC236}">
                  <a16:creationId xmlns="" xmlns:a16="http://schemas.microsoft.com/office/drawing/2014/main" id="{427A4DC2-8BEF-424C-9F8C-BE0830D0242B}"/>
                </a:ext>
              </a:extLst>
            </p:cNvPr>
            <p:cNvSpPr txBox="1">
              <a:spLocks noChangeArrowheads="1"/>
            </p:cNvSpPr>
            <p:nvPr/>
          </p:nvSpPr>
          <p:spPr bwMode="auto">
            <a:xfrm>
              <a:off x="5651582" y="1074348"/>
              <a:ext cx="5354665" cy="1059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spcAft>
                  <a:spcPts val="800"/>
                </a:spcAft>
              </a:pPr>
              <a:r>
                <a:rPr lang="zh-CN" altLang="en-US" sz="1600" dirty="0">
                  <a:solidFill>
                    <a:srgbClr val="8F8F8F"/>
                  </a:solidFill>
                </a:rPr>
                <a:t>人类能够连接物理世界的任何事物，可以更智慧的感知</a:t>
              </a:r>
            </a:p>
            <a:p>
              <a:pPr>
                <a:spcAft>
                  <a:spcPts val="800"/>
                </a:spcAft>
              </a:pPr>
              <a:r>
                <a:rPr lang="zh-CN" altLang="en-US" sz="1600" dirty="0">
                  <a:solidFill>
                    <a:srgbClr val="8F8F8F"/>
                  </a:solidFill>
                </a:rPr>
                <a:t>和掌控，人类社会和物理世界会更广泛、高效的协同发展。</a:t>
              </a:r>
            </a:p>
            <a:p>
              <a:pPr eaLnBrk="1" hangingPunct="1">
                <a:lnSpc>
                  <a:spcPct val="125000"/>
                </a:lnSpc>
                <a:spcAft>
                  <a:spcPts val="800"/>
                </a:spcAft>
              </a:pPr>
              <a:endParaRPr lang="zh-CN" altLang="en-US" sz="1400" dirty="0">
                <a:solidFill>
                  <a:srgbClr val="8F8F8F"/>
                </a:solidFill>
              </a:endParaRPr>
            </a:p>
          </p:txBody>
        </p:sp>
      </p:grpSp>
      <p:grpSp>
        <p:nvGrpSpPr>
          <p:cNvPr id="114" name="组合 113">
            <a:extLst>
              <a:ext uri="{FF2B5EF4-FFF2-40B4-BE49-F238E27FC236}">
                <a16:creationId xmlns="" xmlns:a16="http://schemas.microsoft.com/office/drawing/2014/main" id="{CE91963C-07E1-4B87-8F94-79BCF26866F3}"/>
              </a:ext>
            </a:extLst>
          </p:cNvPr>
          <p:cNvGrpSpPr/>
          <p:nvPr/>
        </p:nvGrpSpPr>
        <p:grpSpPr>
          <a:xfrm>
            <a:off x="7199073" y="2175356"/>
            <a:ext cx="4533150" cy="831790"/>
            <a:chOff x="6284667" y="2132160"/>
            <a:chExt cx="4533150" cy="831790"/>
          </a:xfrm>
        </p:grpSpPr>
        <p:sp>
          <p:nvSpPr>
            <p:cNvPr id="28" name="文本框 23">
              <a:extLst>
                <a:ext uri="{FF2B5EF4-FFF2-40B4-BE49-F238E27FC236}">
                  <a16:creationId xmlns="" xmlns:a16="http://schemas.microsoft.com/office/drawing/2014/main" id="{00888F94-4A80-4D39-A67F-588B94525C59}"/>
                </a:ext>
              </a:extLst>
            </p:cNvPr>
            <p:cNvSpPr txBox="1">
              <a:spLocks noChangeArrowheads="1"/>
            </p:cNvSpPr>
            <p:nvPr/>
          </p:nvSpPr>
          <p:spPr bwMode="auto">
            <a:xfrm>
              <a:off x="6284667" y="2132160"/>
              <a:ext cx="1107996" cy="406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dirty="0">
                  <a:solidFill>
                    <a:srgbClr val="354B5E"/>
                  </a:solidFill>
                </a:rPr>
                <a:t>信息革命</a:t>
              </a:r>
            </a:p>
          </p:txBody>
        </p:sp>
        <p:sp>
          <p:nvSpPr>
            <p:cNvPr id="31" name="文本框 26">
              <a:extLst>
                <a:ext uri="{FF2B5EF4-FFF2-40B4-BE49-F238E27FC236}">
                  <a16:creationId xmlns="" xmlns:a16="http://schemas.microsoft.com/office/drawing/2014/main" id="{4D8F7442-09E8-414C-B69F-AA6442344223}"/>
                </a:ext>
              </a:extLst>
            </p:cNvPr>
            <p:cNvSpPr txBox="1">
              <a:spLocks noChangeArrowheads="1"/>
            </p:cNvSpPr>
            <p:nvPr/>
          </p:nvSpPr>
          <p:spPr bwMode="auto">
            <a:xfrm>
              <a:off x="6284667" y="2563840"/>
              <a:ext cx="45331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sz="1600" dirty="0">
                  <a:solidFill>
                    <a:srgbClr val="8F8F8F"/>
                  </a:solidFill>
                </a:rPr>
                <a:t>人与人之间任何时间、任何地点顺畅的信息沟通</a:t>
              </a:r>
            </a:p>
          </p:txBody>
        </p:sp>
      </p:grpSp>
      <p:grpSp>
        <p:nvGrpSpPr>
          <p:cNvPr id="112" name="组合 111">
            <a:extLst>
              <a:ext uri="{FF2B5EF4-FFF2-40B4-BE49-F238E27FC236}">
                <a16:creationId xmlns="" xmlns:a16="http://schemas.microsoft.com/office/drawing/2014/main" id="{E82ED9C1-B27A-4864-87C2-CF41A44F6F58}"/>
              </a:ext>
            </a:extLst>
          </p:cNvPr>
          <p:cNvGrpSpPr/>
          <p:nvPr/>
        </p:nvGrpSpPr>
        <p:grpSpPr>
          <a:xfrm>
            <a:off x="7199073" y="3884452"/>
            <a:ext cx="4308986" cy="839330"/>
            <a:chOff x="6284667" y="3672121"/>
            <a:chExt cx="4308986" cy="839330"/>
          </a:xfrm>
        </p:grpSpPr>
        <p:sp>
          <p:nvSpPr>
            <p:cNvPr id="27" name="文本框 22">
              <a:extLst>
                <a:ext uri="{FF2B5EF4-FFF2-40B4-BE49-F238E27FC236}">
                  <a16:creationId xmlns="" xmlns:a16="http://schemas.microsoft.com/office/drawing/2014/main" id="{2DEFBAA6-C34C-4A8A-9484-5ED2488CBD0D}"/>
                </a:ext>
              </a:extLst>
            </p:cNvPr>
            <p:cNvSpPr txBox="1">
              <a:spLocks noChangeArrowheads="1"/>
            </p:cNvSpPr>
            <p:nvPr/>
          </p:nvSpPr>
          <p:spPr bwMode="auto">
            <a:xfrm>
              <a:off x="6284667" y="3672121"/>
              <a:ext cx="1107996" cy="406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dirty="0">
                  <a:solidFill>
                    <a:schemeClr val="accent2"/>
                  </a:solidFill>
                </a:rPr>
                <a:t>工业革命</a:t>
              </a:r>
            </a:p>
          </p:txBody>
        </p:sp>
        <p:sp>
          <p:nvSpPr>
            <p:cNvPr id="32" name="文本框 27">
              <a:extLst>
                <a:ext uri="{FF2B5EF4-FFF2-40B4-BE49-F238E27FC236}">
                  <a16:creationId xmlns="" xmlns:a16="http://schemas.microsoft.com/office/drawing/2014/main" id="{713A97A4-05CB-4E62-A3BB-8C20DCC58D1B}"/>
                </a:ext>
              </a:extLst>
            </p:cNvPr>
            <p:cNvSpPr txBox="1">
              <a:spLocks noChangeArrowheads="1"/>
            </p:cNvSpPr>
            <p:nvPr/>
          </p:nvSpPr>
          <p:spPr bwMode="auto">
            <a:xfrm>
              <a:off x="6284667" y="4111341"/>
              <a:ext cx="430898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sz="1600" dirty="0">
                  <a:solidFill>
                    <a:srgbClr val="8F8F8F"/>
                  </a:solidFill>
                </a:rPr>
                <a:t>人类通过机器的制造和不断改良开始改变世界</a:t>
              </a:r>
            </a:p>
          </p:txBody>
        </p:sp>
      </p:grpSp>
      <p:grpSp>
        <p:nvGrpSpPr>
          <p:cNvPr id="113" name="组合 112">
            <a:extLst>
              <a:ext uri="{FF2B5EF4-FFF2-40B4-BE49-F238E27FC236}">
                <a16:creationId xmlns="" xmlns:a16="http://schemas.microsoft.com/office/drawing/2014/main" id="{A91FD82F-0B30-4EFE-8600-930862930FBB}"/>
              </a:ext>
            </a:extLst>
          </p:cNvPr>
          <p:cNvGrpSpPr/>
          <p:nvPr/>
        </p:nvGrpSpPr>
        <p:grpSpPr>
          <a:xfrm>
            <a:off x="6565989" y="5303292"/>
            <a:ext cx="4776891" cy="831790"/>
            <a:chOff x="5651583" y="5234922"/>
            <a:chExt cx="4776891" cy="831790"/>
          </a:xfrm>
        </p:grpSpPr>
        <p:sp>
          <p:nvSpPr>
            <p:cNvPr id="29" name="文本框 24">
              <a:extLst>
                <a:ext uri="{FF2B5EF4-FFF2-40B4-BE49-F238E27FC236}">
                  <a16:creationId xmlns="" xmlns:a16="http://schemas.microsoft.com/office/drawing/2014/main" id="{0FBE8FB7-EB7A-4672-B282-C61A9FD014D7}"/>
                </a:ext>
              </a:extLst>
            </p:cNvPr>
            <p:cNvSpPr txBox="1">
              <a:spLocks noChangeArrowheads="1"/>
            </p:cNvSpPr>
            <p:nvPr/>
          </p:nvSpPr>
          <p:spPr bwMode="auto">
            <a:xfrm>
              <a:off x="5651583" y="5234922"/>
              <a:ext cx="1107996" cy="406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dirty="0">
                  <a:solidFill>
                    <a:srgbClr val="354B5E"/>
                  </a:solidFill>
                </a:rPr>
                <a:t>农业革命</a:t>
              </a:r>
            </a:p>
          </p:txBody>
        </p:sp>
        <p:sp>
          <p:nvSpPr>
            <p:cNvPr id="33" name="文本框 28">
              <a:extLst>
                <a:ext uri="{FF2B5EF4-FFF2-40B4-BE49-F238E27FC236}">
                  <a16:creationId xmlns="" xmlns:a16="http://schemas.microsoft.com/office/drawing/2014/main" id="{C5C39F8A-FEB4-4AE9-B39C-1C01E7D85AC8}"/>
                </a:ext>
              </a:extLst>
            </p:cNvPr>
            <p:cNvSpPr txBox="1">
              <a:spLocks noChangeArrowheads="1"/>
            </p:cNvSpPr>
            <p:nvPr/>
          </p:nvSpPr>
          <p:spPr bwMode="auto">
            <a:xfrm>
              <a:off x="5651583" y="5666602"/>
              <a:ext cx="47768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25000"/>
                </a:lnSpc>
                <a:spcAft>
                  <a:spcPts val="800"/>
                </a:spcAft>
              </a:pPr>
              <a:r>
                <a:rPr lang="zh-CN" altLang="en-US" sz="1600" dirty="0">
                  <a:solidFill>
                    <a:srgbClr val="8F8F8F"/>
                  </a:solidFill>
                </a:rPr>
                <a:t>人类通过简单的工具制造和改良从自然界获得食物</a:t>
              </a:r>
            </a:p>
          </p:txBody>
        </p:sp>
      </p:grpSp>
      <p:sp>
        <p:nvSpPr>
          <p:cNvPr id="14" name="椭圆 5">
            <a:extLst>
              <a:ext uri="{FF2B5EF4-FFF2-40B4-BE49-F238E27FC236}">
                <a16:creationId xmlns="" xmlns:a16="http://schemas.microsoft.com/office/drawing/2014/main" id="{AE98FC26-219C-4F38-9AF8-E0CEA212A57C}"/>
              </a:ext>
            </a:extLst>
          </p:cNvPr>
          <p:cNvSpPr>
            <a:spLocks noChangeAspect="1" noChangeArrowheads="1"/>
          </p:cNvSpPr>
          <p:nvPr/>
        </p:nvSpPr>
        <p:spPr bwMode="auto">
          <a:xfrm>
            <a:off x="2600099" y="907185"/>
            <a:ext cx="533474" cy="533475"/>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5" name="椭圆 6">
            <a:extLst>
              <a:ext uri="{FF2B5EF4-FFF2-40B4-BE49-F238E27FC236}">
                <a16:creationId xmlns="" xmlns:a16="http://schemas.microsoft.com/office/drawing/2014/main" id="{19E5A316-6231-4519-9C35-A8920D29C9EC}"/>
              </a:ext>
            </a:extLst>
          </p:cNvPr>
          <p:cNvSpPr>
            <a:spLocks noChangeAspect="1" noChangeArrowheads="1"/>
          </p:cNvSpPr>
          <p:nvPr/>
        </p:nvSpPr>
        <p:spPr bwMode="auto">
          <a:xfrm>
            <a:off x="3879117" y="2305278"/>
            <a:ext cx="535359" cy="533475"/>
          </a:xfrm>
          <a:prstGeom prst="ellipse">
            <a:avLst/>
          </a:prstGeom>
          <a:solidFill>
            <a:srgbClr val="354B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6" name="椭圆 7">
            <a:extLst>
              <a:ext uri="{FF2B5EF4-FFF2-40B4-BE49-F238E27FC236}">
                <a16:creationId xmlns="" xmlns:a16="http://schemas.microsoft.com/office/drawing/2014/main" id="{54C9B77B-6ECC-41CA-8742-5D5F90B12578}"/>
              </a:ext>
            </a:extLst>
          </p:cNvPr>
          <p:cNvSpPr>
            <a:spLocks noChangeAspect="1" noChangeArrowheads="1"/>
          </p:cNvSpPr>
          <p:nvPr/>
        </p:nvSpPr>
        <p:spPr bwMode="auto">
          <a:xfrm>
            <a:off x="3879117" y="4024834"/>
            <a:ext cx="535359" cy="535359"/>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7" name="椭圆 10">
            <a:extLst>
              <a:ext uri="{FF2B5EF4-FFF2-40B4-BE49-F238E27FC236}">
                <a16:creationId xmlns="" xmlns:a16="http://schemas.microsoft.com/office/drawing/2014/main" id="{44F560CF-93C2-4D87-A7A7-6C08ABB85BD3}"/>
              </a:ext>
            </a:extLst>
          </p:cNvPr>
          <p:cNvSpPr>
            <a:spLocks noChangeAspect="1" noChangeArrowheads="1"/>
          </p:cNvSpPr>
          <p:nvPr/>
        </p:nvSpPr>
        <p:spPr bwMode="auto">
          <a:xfrm>
            <a:off x="2600099" y="5420711"/>
            <a:ext cx="533474" cy="533474"/>
          </a:xfrm>
          <a:prstGeom prst="ellipse">
            <a:avLst/>
          </a:prstGeom>
          <a:solidFill>
            <a:srgbClr val="354B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102" name="矩形 101">
            <a:extLst>
              <a:ext uri="{FF2B5EF4-FFF2-40B4-BE49-F238E27FC236}">
                <a16:creationId xmlns="" xmlns:a16="http://schemas.microsoft.com/office/drawing/2014/main" id="{3E00A55F-633A-4177-B45A-374CB6874A7D}"/>
              </a:ext>
            </a:extLst>
          </p:cNvPr>
          <p:cNvSpPr/>
          <p:nvPr/>
        </p:nvSpPr>
        <p:spPr>
          <a:xfrm>
            <a:off x="3075648" y="809433"/>
            <a:ext cx="1338828" cy="369332"/>
          </a:xfrm>
          <a:prstGeom prst="rect">
            <a:avLst/>
          </a:prstGeom>
          <a:noFill/>
        </p:spPr>
        <p:txBody>
          <a:bodyPr wrap="none">
            <a:spAutoFit/>
          </a:bodyPr>
          <a:lstStyle/>
          <a:p>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物联网社会</a:t>
            </a:r>
            <a:endParaRPr kumimoji="1"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 xmlns:a16="http://schemas.microsoft.com/office/drawing/2014/main" id="{E90BD6BE-4099-435B-B309-7BB22CA224CE}"/>
              </a:ext>
            </a:extLst>
          </p:cNvPr>
          <p:cNvSpPr/>
          <p:nvPr/>
        </p:nvSpPr>
        <p:spPr>
          <a:xfrm>
            <a:off x="4414476" y="2202683"/>
            <a:ext cx="1338828" cy="369332"/>
          </a:xfrm>
          <a:prstGeom prst="rect">
            <a:avLst/>
          </a:prstGeom>
          <a:noFill/>
        </p:spPr>
        <p:txBody>
          <a:bodyPr wrap="none">
            <a:spAutoFit/>
          </a:bodyPr>
          <a:lstStyle/>
          <a:p>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互联网社会</a:t>
            </a:r>
            <a:endPar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 xmlns:a16="http://schemas.microsoft.com/office/drawing/2014/main" id="{98A1B0F1-34CC-4CAC-84CE-8457C89107F1}"/>
              </a:ext>
            </a:extLst>
          </p:cNvPr>
          <p:cNvSpPr/>
          <p:nvPr/>
        </p:nvSpPr>
        <p:spPr>
          <a:xfrm>
            <a:off x="4414476" y="3915549"/>
            <a:ext cx="1107996" cy="369332"/>
          </a:xfrm>
          <a:prstGeom prst="rect">
            <a:avLst/>
          </a:prstGeom>
          <a:noFill/>
        </p:spPr>
        <p:txBody>
          <a:bodyPr wrap="none">
            <a:spAutoFit/>
          </a:bodyPr>
          <a:lstStyle/>
          <a:p>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工业社会</a:t>
            </a:r>
          </a:p>
        </p:txBody>
      </p:sp>
      <p:sp>
        <p:nvSpPr>
          <p:cNvPr id="109" name="矩形 108">
            <a:extLst>
              <a:ext uri="{FF2B5EF4-FFF2-40B4-BE49-F238E27FC236}">
                <a16:creationId xmlns="" xmlns:a16="http://schemas.microsoft.com/office/drawing/2014/main" id="{D4C59E66-37CD-4452-9F39-F91FD9CA72AF}"/>
              </a:ext>
            </a:extLst>
          </p:cNvPr>
          <p:cNvSpPr/>
          <p:nvPr/>
        </p:nvSpPr>
        <p:spPr>
          <a:xfrm>
            <a:off x="3191064" y="5333243"/>
            <a:ext cx="1107996" cy="369332"/>
          </a:xfrm>
          <a:prstGeom prst="rect">
            <a:avLst/>
          </a:prstGeom>
          <a:noFill/>
        </p:spPr>
        <p:txBody>
          <a:bodyPr wrap="none">
            <a:spAutoFit/>
          </a:bodyPr>
          <a:lstStyle/>
          <a:p>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农耕社会</a:t>
            </a:r>
          </a:p>
        </p:txBody>
      </p:sp>
      <p:sp>
        <p:nvSpPr>
          <p:cNvPr id="117" name="等腰三角形 116">
            <a:extLst>
              <a:ext uri="{FF2B5EF4-FFF2-40B4-BE49-F238E27FC236}">
                <a16:creationId xmlns="" xmlns:a16="http://schemas.microsoft.com/office/drawing/2014/main" id="{5D6F9549-81AC-401D-8B46-037E668B4BF7}"/>
              </a:ext>
            </a:extLst>
          </p:cNvPr>
          <p:cNvSpPr/>
          <p:nvPr/>
        </p:nvSpPr>
        <p:spPr>
          <a:xfrm rot="16200000">
            <a:off x="1562425" y="740286"/>
            <a:ext cx="309939" cy="267189"/>
          </a:xfrm>
          <a:prstGeom prst="triangle">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a:extLst>
              <a:ext uri="{FF2B5EF4-FFF2-40B4-BE49-F238E27FC236}">
                <a16:creationId xmlns="" xmlns:a16="http://schemas.microsoft.com/office/drawing/2014/main" id="{C4FE4745-C744-4B0D-8703-93BAA25B22B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88801" y="437162"/>
            <a:ext cx="1431954" cy="1431954"/>
          </a:xfrm>
          <a:prstGeom prst="rect">
            <a:avLst/>
          </a:prstGeom>
          <a:ln>
            <a:noFill/>
          </a:ln>
        </p:spPr>
      </p:pic>
      <p:pic>
        <p:nvPicPr>
          <p:cNvPr id="121" name="图片 120">
            <a:extLst>
              <a:ext uri="{FF2B5EF4-FFF2-40B4-BE49-F238E27FC236}">
                <a16:creationId xmlns="" xmlns:a16="http://schemas.microsoft.com/office/drawing/2014/main" id="{B0131CDF-6F4F-42AF-A57E-5288A404BAB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30581" y="1861395"/>
            <a:ext cx="1425098" cy="1425098"/>
          </a:xfrm>
          <a:prstGeom prst="rect">
            <a:avLst/>
          </a:prstGeom>
        </p:spPr>
      </p:pic>
      <p:pic>
        <p:nvPicPr>
          <p:cNvPr id="123" name="图片 122">
            <a:extLst>
              <a:ext uri="{FF2B5EF4-FFF2-40B4-BE49-F238E27FC236}">
                <a16:creationId xmlns="" xmlns:a16="http://schemas.microsoft.com/office/drawing/2014/main" id="{8906C675-360A-49B1-BCFB-E3D52262894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499663" y="3577453"/>
            <a:ext cx="1430120" cy="1430120"/>
          </a:xfrm>
          <a:prstGeom prst="rect">
            <a:avLst/>
          </a:prstGeom>
        </p:spPr>
      </p:pic>
      <p:pic>
        <p:nvPicPr>
          <p:cNvPr id="127" name="图片 126">
            <a:extLst>
              <a:ext uri="{FF2B5EF4-FFF2-40B4-BE49-F238E27FC236}">
                <a16:creationId xmlns="" xmlns:a16="http://schemas.microsoft.com/office/drawing/2014/main" id="{E8D95CD7-FB87-4FD7-A735-31E53A7C6328}"/>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392455" y="4990252"/>
            <a:ext cx="1424646" cy="1424646"/>
          </a:xfrm>
          <a:prstGeom prst="rect">
            <a:avLst/>
          </a:prstGeom>
        </p:spPr>
      </p:pic>
      <p:pic>
        <p:nvPicPr>
          <p:cNvPr id="129" name="图片 128">
            <a:extLst>
              <a:ext uri="{FF2B5EF4-FFF2-40B4-BE49-F238E27FC236}">
                <a16:creationId xmlns="" xmlns:a16="http://schemas.microsoft.com/office/drawing/2014/main" id="{84A4D4A4-CF81-4270-A666-C617F0A19DBA}"/>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0" y="1687877"/>
            <a:ext cx="3479899" cy="3271105"/>
          </a:xfrm>
          <a:prstGeom prst="rect">
            <a:avLst/>
          </a:prstGeom>
        </p:spPr>
      </p:pic>
    </p:spTree>
    <p:extLst>
      <p:ext uri="{BB962C8B-B14F-4D97-AF65-F5344CB8AC3E}">
        <p14:creationId xmlns:p14="http://schemas.microsoft.com/office/powerpoint/2010/main" xmlns="" val="157768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8">
            <a:extLst>
              <a:ext uri="{FF2B5EF4-FFF2-40B4-BE49-F238E27FC236}">
                <a16:creationId xmlns="" xmlns:a16="http://schemas.microsoft.com/office/drawing/2014/main" id="{2D0B81D1-1F40-48A0-B1F9-28B0FF013984}"/>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bg1"/>
                </a:solidFill>
                <a:latin typeface="微软雅黑" panose="020B0503020204020204" pitchFamily="34" charset="-122"/>
                <a:ea typeface="微软雅黑" panose="020B0503020204020204" pitchFamily="34" charset="-122"/>
              </a:rPr>
              <a:t>“物”的连接广泛性／需求众多、迫切、规模大</a:t>
            </a:r>
          </a:p>
          <a:p>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95" name="组合 94">
            <a:extLst>
              <a:ext uri="{FF2B5EF4-FFF2-40B4-BE49-F238E27FC236}">
                <a16:creationId xmlns="" xmlns:a16="http://schemas.microsoft.com/office/drawing/2014/main" id="{D5D9C278-305C-456E-8377-35F43D91BEBC}"/>
              </a:ext>
            </a:extLst>
          </p:cNvPr>
          <p:cNvGrpSpPr/>
          <p:nvPr/>
        </p:nvGrpSpPr>
        <p:grpSpPr>
          <a:xfrm>
            <a:off x="255939" y="1153411"/>
            <a:ext cx="11680122" cy="5170524"/>
            <a:chOff x="283929" y="1153411"/>
            <a:chExt cx="11680122" cy="5170524"/>
          </a:xfrm>
        </p:grpSpPr>
        <p:pic>
          <p:nvPicPr>
            <p:cNvPr id="29" name="图片 28">
              <a:extLst>
                <a:ext uri="{FF2B5EF4-FFF2-40B4-BE49-F238E27FC236}">
                  <a16:creationId xmlns="" xmlns:a16="http://schemas.microsoft.com/office/drawing/2014/main" id="{E0A2B769-29F1-41C6-8DB3-E9FAA8702607}"/>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9831" t="9169" r="10232" b="10175"/>
            <a:stretch/>
          </p:blipFill>
          <p:spPr>
            <a:xfrm>
              <a:off x="10187407" y="3939960"/>
              <a:ext cx="535178" cy="540000"/>
            </a:xfrm>
            <a:prstGeom prst="rect">
              <a:avLst/>
            </a:prstGeom>
          </p:spPr>
        </p:pic>
        <p:pic>
          <p:nvPicPr>
            <p:cNvPr id="43" name="图片 42">
              <a:extLst>
                <a:ext uri="{FF2B5EF4-FFF2-40B4-BE49-F238E27FC236}">
                  <a16:creationId xmlns="" xmlns:a16="http://schemas.microsoft.com/office/drawing/2014/main" id="{C0F2FE1A-03D5-4A79-9EA0-79E037EECBB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16216" y="5783935"/>
              <a:ext cx="540000" cy="540000"/>
            </a:xfrm>
            <a:prstGeom prst="rect">
              <a:avLst/>
            </a:prstGeom>
          </p:spPr>
        </p:pic>
        <p:pic>
          <p:nvPicPr>
            <p:cNvPr id="45" name="图片 44">
              <a:extLst>
                <a:ext uri="{FF2B5EF4-FFF2-40B4-BE49-F238E27FC236}">
                  <a16:creationId xmlns="" xmlns:a16="http://schemas.microsoft.com/office/drawing/2014/main" id="{A23A954D-85D6-444C-ABB5-51DE2297D33B}"/>
                </a:ext>
              </a:extLst>
            </p:cNvPr>
            <p:cNvPicPr>
              <a:picLocks noChangeAspect="1"/>
            </p:cNvPicPr>
            <p:nvPr/>
          </p:nvPicPr>
          <p:blipFill rotWithShape="1">
            <a:blip r:embed="rId5" cstate="print">
              <a:extLst>
                <a:ext uri="{28A0092B-C50C-407E-A947-70E740481C1C}">
                  <a14:useLocalDpi xmlns:a14="http://schemas.microsoft.com/office/drawing/2010/main" xmlns="" val="0"/>
                </a:ext>
              </a:extLst>
            </a:blip>
            <a:srcRect l="12213" t="12330" r="12095" b="12361"/>
            <a:stretch/>
          </p:blipFill>
          <p:spPr>
            <a:xfrm>
              <a:off x="5091564" y="1153411"/>
              <a:ext cx="542741" cy="540000"/>
            </a:xfrm>
            <a:prstGeom prst="rect">
              <a:avLst/>
            </a:prstGeom>
          </p:spPr>
        </p:pic>
        <p:pic>
          <p:nvPicPr>
            <p:cNvPr id="47" name="图片 46">
              <a:extLst>
                <a:ext uri="{FF2B5EF4-FFF2-40B4-BE49-F238E27FC236}">
                  <a16:creationId xmlns="" xmlns:a16="http://schemas.microsoft.com/office/drawing/2014/main" id="{B8975CEF-B379-4DD5-9AEC-E312FA6B74CA}"/>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l="5281" t="3162" r="3789" b="7767"/>
            <a:stretch/>
          </p:blipFill>
          <p:spPr>
            <a:xfrm>
              <a:off x="6504057" y="1153411"/>
              <a:ext cx="551252" cy="540000"/>
            </a:xfrm>
            <a:prstGeom prst="rect">
              <a:avLst/>
            </a:prstGeom>
          </p:spPr>
        </p:pic>
        <p:pic>
          <p:nvPicPr>
            <p:cNvPr id="49" name="图片 48">
              <a:extLst>
                <a:ext uri="{FF2B5EF4-FFF2-40B4-BE49-F238E27FC236}">
                  <a16:creationId xmlns="" xmlns:a16="http://schemas.microsoft.com/office/drawing/2014/main" id="{4C9D0154-C312-4CD4-815B-1845247A9294}"/>
                </a:ext>
              </a:extLst>
            </p:cNvPr>
            <p:cNvPicPr>
              <a:picLocks noChangeAspect="1"/>
            </p:cNvPicPr>
            <p:nvPr/>
          </p:nvPicPr>
          <p:blipFill rotWithShape="1">
            <a:blip r:embed="rId7" cstate="print">
              <a:extLst>
                <a:ext uri="{28A0092B-C50C-407E-A947-70E740481C1C}">
                  <a14:useLocalDpi xmlns:a14="http://schemas.microsoft.com/office/drawing/2010/main" xmlns="" val="0"/>
                </a:ext>
              </a:extLst>
            </a:blip>
            <a:srcRect l="7336" t="1" r="7112" b="6868"/>
            <a:stretch/>
          </p:blipFill>
          <p:spPr>
            <a:xfrm>
              <a:off x="10147622" y="2690389"/>
              <a:ext cx="496058" cy="540000"/>
            </a:xfrm>
            <a:prstGeom prst="rect">
              <a:avLst/>
            </a:prstGeom>
          </p:spPr>
        </p:pic>
        <p:pic>
          <p:nvPicPr>
            <p:cNvPr id="51" name="图片 50">
              <a:extLst>
                <a:ext uri="{FF2B5EF4-FFF2-40B4-BE49-F238E27FC236}">
                  <a16:creationId xmlns="" xmlns:a16="http://schemas.microsoft.com/office/drawing/2014/main" id="{44CBA113-BD1E-478E-BB95-6C3BF1B8B848}"/>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681812" y="1153411"/>
              <a:ext cx="540000" cy="540000"/>
            </a:xfrm>
            <a:prstGeom prst="rect">
              <a:avLst/>
            </a:prstGeom>
          </p:spPr>
        </p:pic>
        <p:pic>
          <p:nvPicPr>
            <p:cNvPr id="53" name="图片 52">
              <a:extLst>
                <a:ext uri="{FF2B5EF4-FFF2-40B4-BE49-F238E27FC236}">
                  <a16:creationId xmlns="" xmlns:a16="http://schemas.microsoft.com/office/drawing/2014/main" id="{7F8D2F9C-4708-4D9E-BACD-2CA1A1761397}"/>
                </a:ext>
              </a:extLst>
            </p:cNvPr>
            <p:cNvPicPr>
              <a:picLocks noChangeAspect="1"/>
            </p:cNvPicPr>
            <p:nvPr/>
          </p:nvPicPr>
          <p:blipFill rotWithShape="1">
            <a:blip r:embed="rId9" cstate="print">
              <a:extLst>
                <a:ext uri="{28A0092B-C50C-407E-A947-70E740481C1C}">
                  <a14:useLocalDpi xmlns:a14="http://schemas.microsoft.com/office/drawing/2010/main" xmlns="" val="0"/>
                </a:ext>
              </a:extLst>
            </a:blip>
            <a:srcRect t="14174" b="15094"/>
            <a:stretch/>
          </p:blipFill>
          <p:spPr>
            <a:xfrm>
              <a:off x="7925061" y="1153411"/>
              <a:ext cx="763438" cy="540000"/>
            </a:xfrm>
            <a:prstGeom prst="rect">
              <a:avLst/>
            </a:prstGeom>
          </p:spPr>
        </p:pic>
        <p:pic>
          <p:nvPicPr>
            <p:cNvPr id="55" name="图片 54">
              <a:extLst>
                <a:ext uri="{FF2B5EF4-FFF2-40B4-BE49-F238E27FC236}">
                  <a16:creationId xmlns="" xmlns:a16="http://schemas.microsoft.com/office/drawing/2014/main" id="{717CC376-59CE-4E2B-AD12-E2460B4FA328}"/>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9831734" y="1567114"/>
              <a:ext cx="540000" cy="540000"/>
            </a:xfrm>
            <a:prstGeom prst="rect">
              <a:avLst/>
            </a:prstGeom>
          </p:spPr>
        </p:pic>
        <p:pic>
          <p:nvPicPr>
            <p:cNvPr id="57" name="图片 56">
              <a:extLst>
                <a:ext uri="{FF2B5EF4-FFF2-40B4-BE49-F238E27FC236}">
                  <a16:creationId xmlns="" xmlns:a16="http://schemas.microsoft.com/office/drawing/2014/main" id="{A26ACDD4-6198-412D-B472-9B0DC17BC802}"/>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9911204" y="5342487"/>
              <a:ext cx="594000" cy="540000"/>
            </a:xfrm>
            <a:prstGeom prst="rect">
              <a:avLst/>
            </a:prstGeom>
          </p:spPr>
        </p:pic>
        <p:pic>
          <p:nvPicPr>
            <p:cNvPr id="59" name="图片 58">
              <a:extLst>
                <a:ext uri="{FF2B5EF4-FFF2-40B4-BE49-F238E27FC236}">
                  <a16:creationId xmlns="" xmlns:a16="http://schemas.microsoft.com/office/drawing/2014/main" id="{150346F3-0ED0-4CF0-8EBF-4E5F3428C15A}"/>
                </a:ext>
              </a:extLst>
            </p:cNvPr>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1952689" y="1567114"/>
              <a:ext cx="540000" cy="540000"/>
            </a:xfrm>
            <a:prstGeom prst="rect">
              <a:avLst/>
            </a:prstGeom>
          </p:spPr>
        </p:pic>
        <p:pic>
          <p:nvPicPr>
            <p:cNvPr id="61" name="图片 60">
              <a:extLst>
                <a:ext uri="{FF2B5EF4-FFF2-40B4-BE49-F238E27FC236}">
                  <a16:creationId xmlns="" xmlns:a16="http://schemas.microsoft.com/office/drawing/2014/main" id="{21A1E508-B330-4466-B5D8-AA5C298C58EB}"/>
                </a:ext>
              </a:extLst>
            </p:cNvPr>
            <p:cNvPicPr>
              <a:picLocks noChangeAspect="1"/>
            </p:cNvPicPr>
            <p:nvPr/>
          </p:nvPicPr>
          <p:blipFill rotWithShape="1">
            <a:blip r:embed="rId13" cstate="print">
              <a:extLst>
                <a:ext uri="{28A0092B-C50C-407E-A947-70E740481C1C}">
                  <a14:useLocalDpi xmlns:a14="http://schemas.microsoft.com/office/drawing/2010/main" xmlns="" val="0"/>
                </a:ext>
              </a:extLst>
            </a:blip>
            <a:srcRect l="10990" t="18290" r="11952" b="16235"/>
            <a:stretch/>
          </p:blipFill>
          <p:spPr>
            <a:xfrm>
              <a:off x="1469142" y="2691789"/>
              <a:ext cx="635522" cy="540000"/>
            </a:xfrm>
            <a:prstGeom prst="rect">
              <a:avLst/>
            </a:prstGeom>
          </p:spPr>
        </p:pic>
        <p:pic>
          <p:nvPicPr>
            <p:cNvPr id="63" name="图片 62">
              <a:extLst>
                <a:ext uri="{FF2B5EF4-FFF2-40B4-BE49-F238E27FC236}">
                  <a16:creationId xmlns="" xmlns:a16="http://schemas.microsoft.com/office/drawing/2014/main" id="{75619BED-354C-4194-A059-CB17D91BAB08}"/>
                </a:ext>
              </a:extLst>
            </p:cNvPr>
            <p:cNvPicPr>
              <a:picLocks noChangeAspect="1"/>
            </p:cNvPicPr>
            <p:nvPr/>
          </p:nvPicPr>
          <p:blipFill rotWithShape="1">
            <a:blip r:embed="rId14" cstate="print">
              <a:extLst>
                <a:ext uri="{28A0092B-C50C-407E-A947-70E740481C1C}">
                  <a14:useLocalDpi xmlns:a14="http://schemas.microsoft.com/office/drawing/2010/main" xmlns="" val="0"/>
                </a:ext>
              </a:extLst>
            </a:blip>
            <a:srcRect l="9771" t="5117" r="965" b="3711"/>
            <a:stretch/>
          </p:blipFill>
          <p:spPr>
            <a:xfrm>
              <a:off x="1397908" y="3939960"/>
              <a:ext cx="528703" cy="540000"/>
            </a:xfrm>
            <a:prstGeom prst="rect">
              <a:avLst/>
            </a:prstGeom>
          </p:spPr>
        </p:pic>
        <p:pic>
          <p:nvPicPr>
            <p:cNvPr id="65" name="图片 64">
              <a:extLst>
                <a:ext uri="{FF2B5EF4-FFF2-40B4-BE49-F238E27FC236}">
                  <a16:creationId xmlns="" xmlns:a16="http://schemas.microsoft.com/office/drawing/2014/main" id="{3BF270C7-3164-4114-B47D-4DB47218A60C}"/>
                </a:ext>
              </a:extLst>
            </p:cNvPr>
            <p:cNvPicPr>
              <a:picLocks noChangeAspect="1"/>
            </p:cNvPicPr>
            <p:nvPr/>
          </p:nvPicPr>
          <p:blipFill rotWithShape="1">
            <a:blip r:embed="rId15" cstate="print">
              <a:extLst>
                <a:ext uri="{28A0092B-C50C-407E-A947-70E740481C1C}">
                  <a14:useLocalDpi xmlns:a14="http://schemas.microsoft.com/office/drawing/2010/main" xmlns="" val="0"/>
                </a:ext>
              </a:extLst>
            </a:blip>
            <a:srcRect l="5080" t="4346" r="4791" b="3695"/>
            <a:stretch/>
          </p:blipFill>
          <p:spPr>
            <a:xfrm>
              <a:off x="1767599" y="5342487"/>
              <a:ext cx="529255" cy="540000"/>
            </a:xfrm>
            <a:prstGeom prst="rect">
              <a:avLst/>
            </a:prstGeom>
          </p:spPr>
        </p:pic>
        <p:pic>
          <p:nvPicPr>
            <p:cNvPr id="67" name="图片 66">
              <a:extLst>
                <a:ext uri="{FF2B5EF4-FFF2-40B4-BE49-F238E27FC236}">
                  <a16:creationId xmlns="" xmlns:a16="http://schemas.microsoft.com/office/drawing/2014/main" id="{01A5696C-B6E9-4AF0-80AC-CEDF29AFF938}"/>
                </a:ext>
              </a:extLst>
            </p:cNvPr>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3564742" y="5783935"/>
              <a:ext cx="540000" cy="540000"/>
            </a:xfrm>
            <a:prstGeom prst="rect">
              <a:avLst/>
            </a:prstGeom>
          </p:spPr>
        </p:pic>
        <p:pic>
          <p:nvPicPr>
            <p:cNvPr id="69" name="图片 68">
              <a:extLst>
                <a:ext uri="{FF2B5EF4-FFF2-40B4-BE49-F238E27FC236}">
                  <a16:creationId xmlns="" xmlns:a16="http://schemas.microsoft.com/office/drawing/2014/main" id="{23D6EDDF-B9B0-455F-BD75-5AB4E61F4531}"/>
                </a:ext>
              </a:extLst>
            </p:cNvPr>
            <p:cNvPicPr>
              <a:picLocks noChangeAspect="1"/>
            </p:cNvPicPr>
            <p:nvPr/>
          </p:nvPicPr>
          <p:blipFill rotWithShape="1">
            <a:blip r:embed="rId17" cstate="print">
              <a:extLst>
                <a:ext uri="{28A0092B-C50C-407E-A947-70E740481C1C}">
                  <a14:useLocalDpi xmlns:a14="http://schemas.microsoft.com/office/drawing/2010/main" xmlns="" val="0"/>
                </a:ext>
              </a:extLst>
            </a:blip>
            <a:srcRect l="17480" t="7556" r="25957" b="6495"/>
            <a:stretch/>
          </p:blipFill>
          <p:spPr>
            <a:xfrm>
              <a:off x="5176774" y="5783935"/>
              <a:ext cx="355378" cy="540000"/>
            </a:xfrm>
            <a:prstGeom prst="rect">
              <a:avLst/>
            </a:prstGeom>
          </p:spPr>
        </p:pic>
        <p:pic>
          <p:nvPicPr>
            <p:cNvPr id="71" name="图片 70">
              <a:extLst>
                <a:ext uri="{FF2B5EF4-FFF2-40B4-BE49-F238E27FC236}">
                  <a16:creationId xmlns="" xmlns:a16="http://schemas.microsoft.com/office/drawing/2014/main" id="{AA964AC4-7921-4E56-AC71-4C0C09E4EC2A}"/>
                </a:ext>
              </a:extLst>
            </p:cNvPr>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6604184" y="5783935"/>
              <a:ext cx="540000" cy="540000"/>
            </a:xfrm>
            <a:prstGeom prst="rect">
              <a:avLst/>
            </a:prstGeom>
          </p:spPr>
        </p:pic>
        <p:sp>
          <p:nvSpPr>
            <p:cNvPr id="77" name="矩形 76">
              <a:extLst>
                <a:ext uri="{FF2B5EF4-FFF2-40B4-BE49-F238E27FC236}">
                  <a16:creationId xmlns="" xmlns:a16="http://schemas.microsoft.com/office/drawing/2014/main" id="{34DB4CFB-8FB7-46D5-B6E0-6A23A657E6C9}"/>
                </a:ext>
              </a:extLst>
            </p:cNvPr>
            <p:cNvSpPr/>
            <p:nvPr/>
          </p:nvSpPr>
          <p:spPr>
            <a:xfrm>
              <a:off x="3397814" y="1693411"/>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食品安全</a:t>
              </a:r>
            </a:p>
          </p:txBody>
        </p:sp>
        <p:sp>
          <p:nvSpPr>
            <p:cNvPr id="79" name="矩形 78">
              <a:extLst>
                <a:ext uri="{FF2B5EF4-FFF2-40B4-BE49-F238E27FC236}">
                  <a16:creationId xmlns="" xmlns:a16="http://schemas.microsoft.com/office/drawing/2014/main" id="{0D1707C2-7209-42C4-BD5C-E10809B30B02}"/>
                </a:ext>
              </a:extLst>
            </p:cNvPr>
            <p:cNvSpPr/>
            <p:nvPr/>
          </p:nvSpPr>
          <p:spPr>
            <a:xfrm>
              <a:off x="283929" y="276219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环境保护</a:t>
              </a:r>
            </a:p>
          </p:txBody>
        </p:sp>
        <p:sp>
          <p:nvSpPr>
            <p:cNvPr id="80" name="矩形 79">
              <a:extLst>
                <a:ext uri="{FF2B5EF4-FFF2-40B4-BE49-F238E27FC236}">
                  <a16:creationId xmlns="" xmlns:a16="http://schemas.microsoft.com/office/drawing/2014/main" id="{78BFC3EC-065C-4B21-98C4-1084938E6E71}"/>
                </a:ext>
              </a:extLst>
            </p:cNvPr>
            <p:cNvSpPr/>
            <p:nvPr/>
          </p:nvSpPr>
          <p:spPr>
            <a:xfrm>
              <a:off x="654753" y="534248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国家安全</a:t>
              </a:r>
            </a:p>
          </p:txBody>
        </p:sp>
        <p:sp>
          <p:nvSpPr>
            <p:cNvPr id="81" name="矩形 80">
              <a:extLst>
                <a:ext uri="{FF2B5EF4-FFF2-40B4-BE49-F238E27FC236}">
                  <a16:creationId xmlns="" xmlns:a16="http://schemas.microsoft.com/office/drawing/2014/main" id="{343194E3-2E25-4B35-896C-3D7D5EE4F369}"/>
                </a:ext>
              </a:extLst>
            </p:cNvPr>
            <p:cNvSpPr/>
            <p:nvPr/>
          </p:nvSpPr>
          <p:spPr>
            <a:xfrm>
              <a:off x="655570" y="1693411"/>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智慧农业</a:t>
              </a:r>
            </a:p>
          </p:txBody>
        </p:sp>
        <p:sp>
          <p:nvSpPr>
            <p:cNvPr id="82" name="矩形 81">
              <a:extLst>
                <a:ext uri="{FF2B5EF4-FFF2-40B4-BE49-F238E27FC236}">
                  <a16:creationId xmlns="" xmlns:a16="http://schemas.microsoft.com/office/drawing/2014/main" id="{32C51AAC-4873-4CA5-89BB-653180964D84}"/>
                </a:ext>
              </a:extLst>
            </p:cNvPr>
            <p:cNvSpPr/>
            <p:nvPr/>
          </p:nvSpPr>
          <p:spPr>
            <a:xfrm>
              <a:off x="283929" y="3988600"/>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公共安全</a:t>
              </a:r>
            </a:p>
          </p:txBody>
        </p:sp>
        <p:sp>
          <p:nvSpPr>
            <p:cNvPr id="83" name="矩形 82">
              <a:extLst>
                <a:ext uri="{FF2B5EF4-FFF2-40B4-BE49-F238E27FC236}">
                  <a16:creationId xmlns="" xmlns:a16="http://schemas.microsoft.com/office/drawing/2014/main" id="{D3236C40-9FE8-4A5E-874F-074C63D14035}"/>
                </a:ext>
              </a:extLst>
            </p:cNvPr>
            <p:cNvSpPr/>
            <p:nvPr/>
          </p:nvSpPr>
          <p:spPr>
            <a:xfrm>
              <a:off x="4797049" y="1693411"/>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智慧纺织</a:t>
              </a:r>
            </a:p>
          </p:txBody>
        </p:sp>
        <p:sp>
          <p:nvSpPr>
            <p:cNvPr id="84" name="矩形 83">
              <a:extLst>
                <a:ext uri="{FF2B5EF4-FFF2-40B4-BE49-F238E27FC236}">
                  <a16:creationId xmlns="" xmlns:a16="http://schemas.microsoft.com/office/drawing/2014/main" id="{744A88A4-21B0-4AF8-91C1-D160865F0E3D}"/>
                </a:ext>
              </a:extLst>
            </p:cNvPr>
            <p:cNvSpPr/>
            <p:nvPr/>
          </p:nvSpPr>
          <p:spPr>
            <a:xfrm>
              <a:off x="6220798" y="1693411"/>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智能家居</a:t>
              </a:r>
            </a:p>
          </p:txBody>
        </p:sp>
        <p:sp>
          <p:nvSpPr>
            <p:cNvPr id="85" name="矩形 84">
              <a:extLst>
                <a:ext uri="{FF2B5EF4-FFF2-40B4-BE49-F238E27FC236}">
                  <a16:creationId xmlns="" xmlns:a16="http://schemas.microsoft.com/office/drawing/2014/main" id="{BF6AA2DF-A679-47EB-8DEC-CC6B501F5D88}"/>
                </a:ext>
              </a:extLst>
            </p:cNvPr>
            <p:cNvSpPr/>
            <p:nvPr/>
          </p:nvSpPr>
          <p:spPr>
            <a:xfrm>
              <a:off x="7752782" y="1693411"/>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智能交通</a:t>
              </a:r>
            </a:p>
          </p:txBody>
        </p:sp>
        <p:sp>
          <p:nvSpPr>
            <p:cNvPr id="86" name="矩形 85">
              <a:extLst>
                <a:ext uri="{FF2B5EF4-FFF2-40B4-BE49-F238E27FC236}">
                  <a16:creationId xmlns="" xmlns:a16="http://schemas.microsoft.com/office/drawing/2014/main" id="{685F804B-6053-4F34-A728-914E7C09437D}"/>
                </a:ext>
              </a:extLst>
            </p:cNvPr>
            <p:cNvSpPr/>
            <p:nvPr/>
          </p:nvSpPr>
          <p:spPr>
            <a:xfrm>
              <a:off x="10463375" y="1693411"/>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个人健康</a:t>
              </a:r>
            </a:p>
          </p:txBody>
        </p:sp>
        <p:sp>
          <p:nvSpPr>
            <p:cNvPr id="87" name="矩形 86">
              <a:extLst>
                <a:ext uri="{FF2B5EF4-FFF2-40B4-BE49-F238E27FC236}">
                  <a16:creationId xmlns="" xmlns:a16="http://schemas.microsoft.com/office/drawing/2014/main" id="{3E45061C-3BEB-47B8-B78A-7ADFA7AED7AB}"/>
                </a:ext>
              </a:extLst>
            </p:cNvPr>
            <p:cNvSpPr/>
            <p:nvPr/>
          </p:nvSpPr>
          <p:spPr>
            <a:xfrm>
              <a:off x="10856055" y="275353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老人护理</a:t>
              </a:r>
            </a:p>
          </p:txBody>
        </p:sp>
        <p:sp>
          <p:nvSpPr>
            <p:cNvPr id="89" name="矩形 88">
              <a:extLst>
                <a:ext uri="{FF2B5EF4-FFF2-40B4-BE49-F238E27FC236}">
                  <a16:creationId xmlns="" xmlns:a16="http://schemas.microsoft.com/office/drawing/2014/main" id="{D70C938A-C124-4D89-B11E-A93EA8F7DCB1}"/>
                </a:ext>
              </a:extLst>
            </p:cNvPr>
            <p:cNvSpPr/>
            <p:nvPr/>
          </p:nvSpPr>
          <p:spPr>
            <a:xfrm>
              <a:off x="10856055" y="3988600"/>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智慧教育</a:t>
              </a:r>
            </a:p>
          </p:txBody>
        </p:sp>
        <p:sp>
          <p:nvSpPr>
            <p:cNvPr id="90" name="矩形 89">
              <a:extLst>
                <a:ext uri="{FF2B5EF4-FFF2-40B4-BE49-F238E27FC236}">
                  <a16:creationId xmlns="" xmlns:a16="http://schemas.microsoft.com/office/drawing/2014/main" id="{C1AF95F7-0837-4050-AE51-941306517278}"/>
                </a:ext>
              </a:extLst>
            </p:cNvPr>
            <p:cNvSpPr/>
            <p:nvPr/>
          </p:nvSpPr>
          <p:spPr>
            <a:xfrm>
              <a:off x="10722585" y="534248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智慧旅游</a:t>
              </a:r>
            </a:p>
          </p:txBody>
        </p:sp>
        <p:sp>
          <p:nvSpPr>
            <p:cNvPr id="91" name="矩形 90">
              <a:extLst>
                <a:ext uri="{FF2B5EF4-FFF2-40B4-BE49-F238E27FC236}">
                  <a16:creationId xmlns="" xmlns:a16="http://schemas.microsoft.com/office/drawing/2014/main" id="{AB60DB8F-C706-4F94-A083-C15C21C8BAB8}"/>
                </a:ext>
              </a:extLst>
            </p:cNvPr>
            <p:cNvSpPr/>
            <p:nvPr/>
          </p:nvSpPr>
          <p:spPr>
            <a:xfrm>
              <a:off x="3280744" y="534248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政府工作</a:t>
              </a:r>
            </a:p>
          </p:txBody>
        </p:sp>
        <p:sp>
          <p:nvSpPr>
            <p:cNvPr id="92" name="矩形 91">
              <a:extLst>
                <a:ext uri="{FF2B5EF4-FFF2-40B4-BE49-F238E27FC236}">
                  <a16:creationId xmlns="" xmlns:a16="http://schemas.microsoft.com/office/drawing/2014/main" id="{5E4B38D6-8AA1-4722-9032-BF72FA8782CE}"/>
                </a:ext>
              </a:extLst>
            </p:cNvPr>
            <p:cNvSpPr/>
            <p:nvPr/>
          </p:nvSpPr>
          <p:spPr>
            <a:xfrm>
              <a:off x="4808936" y="534248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智慧消防</a:t>
              </a:r>
            </a:p>
          </p:txBody>
        </p:sp>
        <p:sp>
          <p:nvSpPr>
            <p:cNvPr id="93" name="矩形 92">
              <a:extLst>
                <a:ext uri="{FF2B5EF4-FFF2-40B4-BE49-F238E27FC236}">
                  <a16:creationId xmlns="" xmlns:a16="http://schemas.microsoft.com/office/drawing/2014/main" id="{5543B554-01FC-469E-B2E5-8226CF1E3953}"/>
                </a:ext>
              </a:extLst>
            </p:cNvPr>
            <p:cNvSpPr/>
            <p:nvPr/>
          </p:nvSpPr>
          <p:spPr>
            <a:xfrm>
              <a:off x="6320186" y="534248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智能电力</a:t>
              </a:r>
            </a:p>
          </p:txBody>
        </p:sp>
        <p:sp>
          <p:nvSpPr>
            <p:cNvPr id="94" name="矩形 93">
              <a:extLst>
                <a:ext uri="{FF2B5EF4-FFF2-40B4-BE49-F238E27FC236}">
                  <a16:creationId xmlns="" xmlns:a16="http://schemas.microsoft.com/office/drawing/2014/main" id="{CA3CA74D-8EE3-49AC-BE04-338049F944AB}"/>
                </a:ext>
              </a:extLst>
            </p:cNvPr>
            <p:cNvSpPr/>
            <p:nvPr/>
          </p:nvSpPr>
          <p:spPr>
            <a:xfrm>
              <a:off x="7932218" y="5342487"/>
              <a:ext cx="1107996" cy="413703"/>
            </a:xfrm>
            <a:prstGeom prst="rect">
              <a:avLst/>
            </a:prstGeom>
          </p:spPr>
          <p:txBody>
            <a:bodyPr wrap="none">
              <a:spAutoFit/>
            </a:bodyPr>
            <a:lstStyle/>
            <a:p>
              <a:pPr>
                <a:lnSpc>
                  <a:spcPct val="125000"/>
                </a:lnSpc>
                <a:spcAft>
                  <a:spcPts val="800"/>
                </a:spcAft>
              </a:pPr>
              <a:r>
                <a:rPr lang="zh-CN" altLang="en-US" b="1" dirty="0">
                  <a:solidFill>
                    <a:srgbClr val="354B5E"/>
                  </a:solidFill>
                </a:rPr>
                <a:t>智能制造</a:t>
              </a:r>
            </a:p>
          </p:txBody>
        </p:sp>
      </p:grpSp>
      <p:sp>
        <p:nvSpPr>
          <p:cNvPr id="96" name="矩形 95">
            <a:extLst>
              <a:ext uri="{FF2B5EF4-FFF2-40B4-BE49-F238E27FC236}">
                <a16:creationId xmlns="" xmlns:a16="http://schemas.microsoft.com/office/drawing/2014/main" id="{F41FED2A-85D9-4B82-A79D-9DB401C52CF5}"/>
              </a:ext>
            </a:extLst>
          </p:cNvPr>
          <p:cNvSpPr/>
          <p:nvPr/>
        </p:nvSpPr>
        <p:spPr>
          <a:xfrm>
            <a:off x="4157008" y="3211589"/>
            <a:ext cx="3877985" cy="369332"/>
          </a:xfrm>
          <a:prstGeom prst="rect">
            <a:avLst/>
          </a:prstGeom>
        </p:spPr>
        <p:txBody>
          <a:bodyPr wrap="none">
            <a:spAutoFit/>
          </a:bodyPr>
          <a:lstStyle/>
          <a:p>
            <a:pPr algn="ctr"/>
            <a:r>
              <a:rPr kumimoji="1" lang="zh-CN" altLang="en-US" b="1" dirty="0">
                <a:solidFill>
                  <a:srgbClr val="2DB2A4"/>
                </a:solidFill>
              </a:rPr>
              <a:t>虚拟世界的数据和价值交互的可信性</a:t>
            </a:r>
          </a:p>
        </p:txBody>
      </p:sp>
      <p:sp>
        <p:nvSpPr>
          <p:cNvPr id="98" name="矩形 97">
            <a:extLst>
              <a:ext uri="{FF2B5EF4-FFF2-40B4-BE49-F238E27FC236}">
                <a16:creationId xmlns="" xmlns:a16="http://schemas.microsoft.com/office/drawing/2014/main" id="{CD2FDBDE-2896-4BDE-B95E-A0AF26B052C2}"/>
              </a:ext>
            </a:extLst>
          </p:cNvPr>
          <p:cNvSpPr/>
          <p:nvPr/>
        </p:nvSpPr>
        <p:spPr>
          <a:xfrm>
            <a:off x="4612261" y="4141947"/>
            <a:ext cx="2967479" cy="369332"/>
          </a:xfrm>
          <a:prstGeom prst="rect">
            <a:avLst/>
          </a:prstGeom>
        </p:spPr>
        <p:txBody>
          <a:bodyPr wrap="none">
            <a:spAutoFit/>
          </a:bodyPr>
          <a:lstStyle/>
          <a:p>
            <a:pPr algn="ctr"/>
            <a:r>
              <a:rPr kumimoji="1" lang="zh-CN" altLang="en-US" b="1" dirty="0">
                <a:solidFill>
                  <a:srgbClr val="2DB2A4"/>
                </a:solidFill>
              </a:rPr>
              <a:t>物理世界数据获取信任保障</a:t>
            </a:r>
          </a:p>
        </p:txBody>
      </p:sp>
      <p:grpSp>
        <p:nvGrpSpPr>
          <p:cNvPr id="103" name="组合 102">
            <a:extLst>
              <a:ext uri="{FF2B5EF4-FFF2-40B4-BE49-F238E27FC236}">
                <a16:creationId xmlns="" xmlns:a16="http://schemas.microsoft.com/office/drawing/2014/main" id="{6B8868A1-CC02-44F1-92D8-E7987EA293EE}"/>
              </a:ext>
            </a:extLst>
          </p:cNvPr>
          <p:cNvGrpSpPr/>
          <p:nvPr/>
        </p:nvGrpSpPr>
        <p:grpSpPr>
          <a:xfrm>
            <a:off x="4260465" y="3580922"/>
            <a:ext cx="3671071" cy="561027"/>
            <a:chOff x="4262617" y="3459220"/>
            <a:chExt cx="3671071" cy="561027"/>
          </a:xfrm>
        </p:grpSpPr>
        <p:sp>
          <p:nvSpPr>
            <p:cNvPr id="99" name="矩形">
              <a:extLst>
                <a:ext uri="{FF2B5EF4-FFF2-40B4-BE49-F238E27FC236}">
                  <a16:creationId xmlns="" xmlns:a16="http://schemas.microsoft.com/office/drawing/2014/main" id="{851E7F49-39A1-4871-AF2A-4891CF51E8D7}"/>
                </a:ext>
              </a:extLst>
            </p:cNvPr>
            <p:cNvSpPr>
              <a:spLocks/>
            </p:cNvSpPr>
            <p:nvPr/>
          </p:nvSpPr>
          <p:spPr>
            <a:xfrm>
              <a:off x="4262617" y="3511481"/>
              <a:ext cx="3671071" cy="456504"/>
            </a:xfrm>
            <a:prstGeom prst="rect">
              <a:avLst/>
            </a:prstGeom>
            <a:solidFill>
              <a:srgbClr val="2DB2A4"/>
            </a:solidFill>
            <a:ln w="25400" cap="flat" cmpd="sng">
              <a:noFill/>
              <a:prstDash val="solid"/>
              <a:miter/>
            </a:ln>
          </p:spPr>
          <p:txBody>
            <a:bodyPr vert="horz" wrap="square" lIns="91440" tIns="45720" rIns="91440" bIns="45720" anchor="ctr" anchorCtr="0">
              <a:prstTxWarp prst="textNoShape">
                <a:avLst/>
              </a:prstTxWarp>
            </a:bodyPr>
            <a:lstStyle/>
            <a:p>
              <a:pPr marL="0" indent="0" algn="ctr" fontAlgn="auto">
                <a:lnSpc>
                  <a:spcPct val="100000"/>
                </a:lnSpc>
                <a:spcBef>
                  <a:spcPts val="0"/>
                </a:spcBef>
                <a:spcAft>
                  <a:spcPts val="0"/>
                </a:spcAft>
                <a:buNone/>
              </a:pPr>
              <a:r>
                <a:rPr lang="zh-CN" altLang="en-US" b="1" i="0" u="none" strike="noStrike" kern="1200" cap="none" spc="0" baseline="0" dirty="0">
                  <a:solidFill>
                    <a:srgbClr val="FFFFFF"/>
                  </a:solidFill>
                  <a:latin typeface="微软雅黑" panose="020B0503020204020204" pitchFamily="34" charset="-122"/>
                  <a:ea typeface="微软雅黑" panose="020B0503020204020204" pitchFamily="34" charset="-122"/>
                  <a:cs typeface="Calibri" charset="0"/>
                </a:rPr>
                <a:t>最坏的时代，也是最好的时代！</a:t>
              </a:r>
              <a:endParaRPr lang="en-US" altLang="zh-CN" b="1" i="0" u="none" strike="noStrike" kern="1200" cap="none" spc="0" baseline="0" dirty="0">
                <a:solidFill>
                  <a:srgbClr val="FFFFFF"/>
                </a:solidFill>
                <a:latin typeface="微软雅黑" panose="020B0503020204020204" pitchFamily="34" charset="-122"/>
                <a:ea typeface="微软雅黑" panose="020B0503020204020204" pitchFamily="34" charset="-122"/>
                <a:cs typeface="Calibri" charset="0"/>
              </a:endParaRPr>
            </a:p>
          </p:txBody>
        </p:sp>
        <p:cxnSp>
          <p:nvCxnSpPr>
            <p:cNvPr id="101" name="直接连接符 100">
              <a:extLst>
                <a:ext uri="{FF2B5EF4-FFF2-40B4-BE49-F238E27FC236}">
                  <a16:creationId xmlns="" xmlns:a16="http://schemas.microsoft.com/office/drawing/2014/main" id="{F97F50CE-EA22-413D-9F85-C064117168B2}"/>
                </a:ext>
              </a:extLst>
            </p:cNvPr>
            <p:cNvCxnSpPr/>
            <p:nvPr/>
          </p:nvCxnSpPr>
          <p:spPr>
            <a:xfrm>
              <a:off x="4262617" y="3459220"/>
              <a:ext cx="367107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2" name="直接连接符 101">
              <a:extLst>
                <a:ext uri="{FF2B5EF4-FFF2-40B4-BE49-F238E27FC236}">
                  <a16:creationId xmlns="" xmlns:a16="http://schemas.microsoft.com/office/drawing/2014/main" id="{51DE7CA7-7713-447D-8431-CC317F7D2DD1}"/>
                </a:ext>
              </a:extLst>
            </p:cNvPr>
            <p:cNvCxnSpPr/>
            <p:nvPr/>
          </p:nvCxnSpPr>
          <p:spPr>
            <a:xfrm>
              <a:off x="4262617" y="4020247"/>
              <a:ext cx="3671071" cy="0"/>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xmlns="" val="112723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182406" y="180536"/>
            <a:ext cx="11732269"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zh-CN" altLang="en-US" sz="2000" dirty="0">
                <a:solidFill>
                  <a:schemeClr val="bg1"/>
                </a:solidFill>
                <a:latin typeface="微软雅黑" pitchFamily="34" charset="-122"/>
                <a:ea typeface="微软雅黑" pitchFamily="34" charset="-122"/>
              </a:rPr>
              <a:t>中国牵头制定物联网顶层架构国际标准“六域模型” </a:t>
            </a:r>
            <a:r>
              <a:rPr lang="en-US" altLang="zh-CN" sz="2000" dirty="0">
                <a:solidFill>
                  <a:schemeClr val="bg1"/>
                </a:solidFill>
                <a:latin typeface="微软雅黑" pitchFamily="34" charset="-122"/>
                <a:ea typeface="微软雅黑" pitchFamily="34" charset="-122"/>
              </a:rPr>
              <a:t>GB</a:t>
            </a:r>
            <a:r>
              <a:rPr lang="zh-CN" altLang="en-US" sz="2000" dirty="0">
                <a:solidFill>
                  <a:schemeClr val="bg1"/>
                </a:solidFill>
                <a:latin typeface="微软雅黑" pitchFamily="34" charset="-122"/>
                <a:ea typeface="微软雅黑" pitchFamily="34" charset="-122"/>
              </a:rPr>
              <a:t>／</a:t>
            </a:r>
            <a:r>
              <a:rPr lang="en-US" altLang="zh-CN" sz="2000" dirty="0">
                <a:solidFill>
                  <a:schemeClr val="bg1"/>
                </a:solidFill>
                <a:latin typeface="微软雅黑" pitchFamily="34" charset="-122"/>
                <a:ea typeface="微软雅黑" pitchFamily="34" charset="-122"/>
              </a:rPr>
              <a:t>T 33474-2016    ISO/IEC 30141 DIS</a:t>
            </a:r>
            <a:endParaRPr lang="zh-CN" altLang="en-US" sz="2000" dirty="0">
              <a:solidFill>
                <a:schemeClr val="bg1"/>
              </a:solidFill>
              <a:latin typeface="微软雅黑" pitchFamily="34" charset="-122"/>
              <a:ea typeface="微软雅黑" pitchFamily="34" charset="-122"/>
            </a:endParaRPr>
          </a:p>
        </p:txBody>
      </p:sp>
      <p:grpSp>
        <p:nvGrpSpPr>
          <p:cNvPr id="90" name="组合 10">
            <a:extLst>
              <a:ext uri="{FF2B5EF4-FFF2-40B4-BE49-F238E27FC236}">
                <a16:creationId xmlns="" xmlns:a16="http://schemas.microsoft.com/office/drawing/2014/main" id="{E55DAFF5-D5A2-4378-982E-E223C5B0E12D}"/>
              </a:ext>
            </a:extLst>
          </p:cNvPr>
          <p:cNvGrpSpPr>
            <a:grpSpLocks/>
          </p:cNvGrpSpPr>
          <p:nvPr/>
        </p:nvGrpSpPr>
        <p:grpSpPr bwMode="auto">
          <a:xfrm>
            <a:off x="449231" y="1037786"/>
            <a:ext cx="11293538" cy="2693386"/>
            <a:chOff x="73610" y="-126091"/>
            <a:chExt cx="6335942" cy="2692654"/>
          </a:xfrm>
        </p:grpSpPr>
        <p:sp>
          <p:nvSpPr>
            <p:cNvPr id="91" name="矩形 8">
              <a:extLst>
                <a:ext uri="{FF2B5EF4-FFF2-40B4-BE49-F238E27FC236}">
                  <a16:creationId xmlns="" xmlns:a16="http://schemas.microsoft.com/office/drawing/2014/main" id="{5EC9FF58-905B-4EA8-90CD-5FABFBD7DFC0}"/>
                </a:ext>
              </a:extLst>
            </p:cNvPr>
            <p:cNvSpPr>
              <a:spLocks noChangeArrowheads="1"/>
            </p:cNvSpPr>
            <p:nvPr/>
          </p:nvSpPr>
          <p:spPr bwMode="auto">
            <a:xfrm>
              <a:off x="81836" y="-126090"/>
              <a:ext cx="6327716" cy="2692653"/>
            </a:xfrm>
            <a:prstGeom prst="rect">
              <a:avLst/>
            </a:prstGeom>
            <a:solidFill>
              <a:srgbClr val="354B5E">
                <a:alpha val="8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dirty="0">
                <a:solidFill>
                  <a:srgbClr val="FFFFFF"/>
                </a:solidFill>
              </a:endParaRPr>
            </a:p>
          </p:txBody>
        </p:sp>
        <p:sp>
          <p:nvSpPr>
            <p:cNvPr id="92" name="矩形 9">
              <a:extLst>
                <a:ext uri="{FF2B5EF4-FFF2-40B4-BE49-F238E27FC236}">
                  <a16:creationId xmlns="" xmlns:a16="http://schemas.microsoft.com/office/drawing/2014/main" id="{CB9F7916-F503-4E9D-892A-5015DCDE5DE2}"/>
                </a:ext>
              </a:extLst>
            </p:cNvPr>
            <p:cNvSpPr>
              <a:spLocks noChangeArrowheads="1"/>
            </p:cNvSpPr>
            <p:nvPr/>
          </p:nvSpPr>
          <p:spPr bwMode="auto">
            <a:xfrm>
              <a:off x="73610" y="-126091"/>
              <a:ext cx="41276" cy="2692653"/>
            </a:xfrm>
            <a:prstGeom prst="rect">
              <a:avLst/>
            </a:prstGeom>
            <a:solidFill>
              <a:srgbClr val="2DB2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grpSp>
      <p:grpSp>
        <p:nvGrpSpPr>
          <p:cNvPr id="5" name="组合 4">
            <a:extLst>
              <a:ext uri="{FF2B5EF4-FFF2-40B4-BE49-F238E27FC236}">
                <a16:creationId xmlns="" xmlns:a16="http://schemas.microsoft.com/office/drawing/2014/main" id="{A2FC3DA2-EA11-4590-A46C-16D751FA5EF8}"/>
              </a:ext>
            </a:extLst>
          </p:cNvPr>
          <p:cNvGrpSpPr/>
          <p:nvPr/>
        </p:nvGrpSpPr>
        <p:grpSpPr>
          <a:xfrm>
            <a:off x="813618" y="1354330"/>
            <a:ext cx="10736245" cy="2163083"/>
            <a:chOff x="688500" y="1326924"/>
            <a:chExt cx="10736245" cy="2163083"/>
          </a:xfrm>
        </p:grpSpPr>
        <p:sp>
          <p:nvSpPr>
            <p:cNvPr id="93" name="矩形 5">
              <a:extLst>
                <a:ext uri="{FF2B5EF4-FFF2-40B4-BE49-F238E27FC236}">
                  <a16:creationId xmlns="" xmlns:a16="http://schemas.microsoft.com/office/drawing/2014/main" id="{CC3BFDD0-1A53-4397-8822-08FCF018D241}"/>
                </a:ext>
              </a:extLst>
            </p:cNvPr>
            <p:cNvSpPr>
              <a:spLocks noChangeArrowheads="1"/>
            </p:cNvSpPr>
            <p:nvPr/>
          </p:nvSpPr>
          <p:spPr bwMode="auto">
            <a:xfrm>
              <a:off x="989871" y="1326924"/>
              <a:ext cx="10047382" cy="3730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14000"/>
                </a:lnSpc>
              </a:pPr>
              <a:r>
                <a:rPr lang="en-US" altLang="zh-CN" sz="1600" dirty="0">
                  <a:solidFill>
                    <a:schemeClr val="bg1"/>
                  </a:solidFill>
                  <a:latin typeface="微软雅黑" panose="020B0503020204020204" pitchFamily="34" charset="-122"/>
                </a:rPr>
                <a:t>2013</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9</a:t>
              </a:r>
              <a:r>
                <a:rPr lang="zh-CN" altLang="en-US" sz="1600" dirty="0">
                  <a:solidFill>
                    <a:schemeClr val="bg1"/>
                  </a:solidFill>
                  <a:latin typeface="微软雅黑" panose="020B0503020204020204" pitchFamily="34" charset="-122"/>
                </a:rPr>
                <a:t>月，中国在</a:t>
              </a:r>
              <a:r>
                <a:rPr lang="en-US" altLang="zh-CN" sz="1600" dirty="0">
                  <a:solidFill>
                    <a:schemeClr val="bg1"/>
                  </a:solidFill>
                  <a:latin typeface="微软雅黑" panose="020B0503020204020204" pitchFamily="34" charset="-122"/>
                </a:rPr>
                <a:t>ISO/IEC JTC1</a:t>
              </a:r>
              <a:r>
                <a:rPr lang="zh-CN" altLang="en-US" sz="1600" dirty="0">
                  <a:solidFill>
                    <a:schemeClr val="bg1"/>
                  </a:solidFill>
                  <a:latin typeface="微软雅黑" panose="020B0503020204020204" pitchFamily="34" charset="-122"/>
                </a:rPr>
                <a:t>首次提出物联网参考架构国际标准立项，因部分国家阻扰，未通过立项。</a:t>
              </a:r>
            </a:p>
          </p:txBody>
        </p:sp>
        <p:sp>
          <p:nvSpPr>
            <p:cNvPr id="4" name="矩形 3">
              <a:extLst>
                <a:ext uri="{FF2B5EF4-FFF2-40B4-BE49-F238E27FC236}">
                  <a16:creationId xmlns="" xmlns:a16="http://schemas.microsoft.com/office/drawing/2014/main" id="{D34A7D17-19E4-4077-BCDE-34271FC5C148}"/>
                </a:ext>
              </a:extLst>
            </p:cNvPr>
            <p:cNvSpPr/>
            <p:nvPr/>
          </p:nvSpPr>
          <p:spPr>
            <a:xfrm>
              <a:off x="688500" y="1398973"/>
              <a:ext cx="175156" cy="175156"/>
            </a:xfrm>
            <a:prstGeom prst="rect">
              <a:avLst/>
            </a:prstGeom>
            <a:noFill/>
            <a:ln w="190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5">
              <a:extLst>
                <a:ext uri="{FF2B5EF4-FFF2-40B4-BE49-F238E27FC236}">
                  <a16:creationId xmlns="" xmlns:a16="http://schemas.microsoft.com/office/drawing/2014/main" id="{6CA2424E-D65B-4863-A8B2-AC8126C07A58}"/>
                </a:ext>
              </a:extLst>
            </p:cNvPr>
            <p:cNvSpPr>
              <a:spLocks noChangeArrowheads="1"/>
            </p:cNvSpPr>
            <p:nvPr/>
          </p:nvSpPr>
          <p:spPr bwMode="auto">
            <a:xfrm>
              <a:off x="989871" y="1819747"/>
              <a:ext cx="10434874" cy="632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14000"/>
                </a:lnSpc>
              </a:pPr>
              <a:r>
                <a:rPr lang="en-US" altLang="zh-CN" sz="1600" dirty="0">
                  <a:solidFill>
                    <a:schemeClr val="bg1"/>
                  </a:solidFill>
                  <a:latin typeface="微软雅黑" panose="020B0503020204020204" pitchFamily="34" charset="-122"/>
                </a:rPr>
                <a:t>2014</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8</a:t>
              </a:r>
              <a:r>
                <a:rPr lang="zh-CN" altLang="en-US" sz="1600" dirty="0">
                  <a:solidFill>
                    <a:schemeClr val="bg1"/>
                  </a:solidFill>
                  <a:latin typeface="微软雅黑" panose="020B0503020204020204" pitchFamily="34" charset="-122"/>
                </a:rPr>
                <a:t>月，经代表中国牵头提出，</a:t>
              </a:r>
              <a:r>
                <a:rPr lang="zh-CN" altLang="en-US" sz="1600" b="1" dirty="0">
                  <a:solidFill>
                    <a:srgbClr val="2DB2A4"/>
                  </a:solidFill>
                  <a:latin typeface="微软雅黑" panose="020B0503020204020204" pitchFamily="34" charset="-122"/>
                </a:rPr>
                <a:t>基于物联网社会化属性的六域模型</a:t>
              </a:r>
              <a:r>
                <a:rPr lang="zh-CN" altLang="en-US" sz="1600" dirty="0">
                  <a:solidFill>
                    <a:schemeClr val="bg1"/>
                  </a:solidFill>
                  <a:latin typeface="微软雅黑" panose="020B0503020204020204" pitchFamily="34" charset="-122"/>
                </a:rPr>
                <a:t>，并经</a:t>
              </a:r>
              <a:r>
                <a:rPr lang="en-US" altLang="zh-CN" sz="1600" dirty="0">
                  <a:solidFill>
                    <a:schemeClr val="bg1"/>
                  </a:solidFill>
                  <a:latin typeface="微软雅黑" panose="020B0503020204020204" pitchFamily="34" charset="-122"/>
                </a:rPr>
                <a:t>33</a:t>
              </a:r>
              <a:r>
                <a:rPr lang="zh-CN" altLang="en-US" sz="1600" dirty="0">
                  <a:solidFill>
                    <a:schemeClr val="bg1"/>
                  </a:solidFill>
                  <a:latin typeface="微软雅黑" panose="020B0503020204020204" pitchFamily="34" charset="-122"/>
                </a:rPr>
                <a:t>个成员国投票，立项成为</a:t>
              </a:r>
              <a:r>
                <a:rPr lang="zh-CN" altLang="en-US" sz="1600" b="1" dirty="0">
                  <a:solidFill>
                    <a:srgbClr val="2DB2A4"/>
                  </a:solidFill>
                  <a:latin typeface="微软雅黑" panose="020B0503020204020204" pitchFamily="34" charset="-122"/>
                </a:rPr>
                <a:t>全球首个物联网顶层架构国际标准项目</a:t>
              </a:r>
              <a:r>
                <a:rPr lang="en-US" altLang="zh-CN" sz="1600" b="1" dirty="0">
                  <a:solidFill>
                    <a:srgbClr val="2DB2A4"/>
                  </a:solidFill>
                  <a:latin typeface="微软雅黑" panose="020B0503020204020204" pitchFamily="34" charset="-122"/>
                </a:rPr>
                <a:t>ISO/IEC 30141</a:t>
              </a:r>
              <a:r>
                <a:rPr lang="zh-CN" altLang="en-US" sz="1600" b="1" dirty="0">
                  <a:solidFill>
                    <a:srgbClr val="2DB2A4"/>
                  </a:solidFill>
                  <a:latin typeface="微软雅黑" panose="020B0503020204020204" pitchFamily="34" charset="-122"/>
                </a:rPr>
                <a:t>。</a:t>
              </a:r>
              <a:endParaRPr lang="en-US" altLang="zh-CN" sz="1600" b="1" dirty="0">
                <a:solidFill>
                  <a:srgbClr val="2DB2A4"/>
                </a:solidFill>
                <a:latin typeface="微软雅黑" panose="020B0503020204020204" pitchFamily="34" charset="-122"/>
              </a:endParaRPr>
            </a:p>
          </p:txBody>
        </p:sp>
        <p:sp>
          <p:nvSpPr>
            <p:cNvPr id="160" name="矩形 159">
              <a:extLst>
                <a:ext uri="{FF2B5EF4-FFF2-40B4-BE49-F238E27FC236}">
                  <a16:creationId xmlns="" xmlns:a16="http://schemas.microsoft.com/office/drawing/2014/main" id="{337EC9E8-DD7B-4AED-9CEA-A8A1D8FB49E7}"/>
                </a:ext>
              </a:extLst>
            </p:cNvPr>
            <p:cNvSpPr/>
            <p:nvPr/>
          </p:nvSpPr>
          <p:spPr>
            <a:xfrm>
              <a:off x="688500" y="1890350"/>
              <a:ext cx="175156" cy="175156"/>
            </a:xfrm>
            <a:prstGeom prst="rect">
              <a:avLst/>
            </a:prstGeom>
            <a:noFill/>
            <a:ln w="190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5">
              <a:extLst>
                <a:ext uri="{FF2B5EF4-FFF2-40B4-BE49-F238E27FC236}">
                  <a16:creationId xmlns="" xmlns:a16="http://schemas.microsoft.com/office/drawing/2014/main" id="{013692B8-A18F-4560-8348-C624EB7A2AE5}"/>
                </a:ext>
              </a:extLst>
            </p:cNvPr>
            <p:cNvSpPr>
              <a:spLocks noChangeArrowheads="1"/>
            </p:cNvSpPr>
            <p:nvPr/>
          </p:nvSpPr>
          <p:spPr bwMode="auto">
            <a:xfrm>
              <a:off x="989871" y="2576808"/>
              <a:ext cx="10434874" cy="913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just">
                <a:lnSpc>
                  <a:spcPct val="114000"/>
                </a:lnSpc>
              </a:pPr>
              <a:r>
                <a:rPr lang="en-US" altLang="zh-CN" sz="1600" dirty="0">
                  <a:solidFill>
                    <a:schemeClr val="bg1"/>
                  </a:solidFill>
                  <a:latin typeface="微软雅黑" panose="020B0503020204020204" pitchFamily="34" charset="-122"/>
                </a:rPr>
                <a:t>2015</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1</a:t>
              </a:r>
              <a:r>
                <a:rPr lang="zh-CN" altLang="en-US" sz="1600" dirty="0">
                  <a:solidFill>
                    <a:schemeClr val="bg1"/>
                  </a:solidFill>
                  <a:latin typeface="微软雅黑" panose="020B0503020204020204" pitchFamily="34" charset="-122"/>
                </a:rPr>
                <a:t>月，美国等蓄意阻挠，利用</a:t>
              </a:r>
              <a:r>
                <a:rPr lang="en-US" altLang="zh-CN" sz="1600" dirty="0">
                  <a:solidFill>
                    <a:schemeClr val="bg1"/>
                  </a:solidFill>
                  <a:latin typeface="微软雅黑" panose="020B0503020204020204" pitchFamily="34" charset="-122"/>
                </a:rPr>
                <a:t>JTC1</a:t>
              </a:r>
              <a:r>
                <a:rPr lang="zh-CN" altLang="en-US" sz="1600" dirty="0">
                  <a:solidFill>
                    <a:schemeClr val="bg1"/>
                  </a:solidFill>
                  <a:latin typeface="微软雅黑" panose="020B0503020204020204" pitchFamily="34" charset="-122"/>
                </a:rPr>
                <a:t>一些管理规则漏洞，意图更换主编辑；</a:t>
              </a:r>
              <a:r>
                <a:rPr lang="en-US" altLang="zh-CN" sz="1600" dirty="0">
                  <a:solidFill>
                    <a:schemeClr val="bg1"/>
                  </a:solidFill>
                  <a:latin typeface="微软雅黑" panose="020B0503020204020204" pitchFamily="34" charset="-122"/>
                </a:rPr>
                <a:t>2015</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5</a:t>
              </a:r>
              <a:r>
                <a:rPr lang="zh-CN" altLang="en-US" sz="1600" dirty="0">
                  <a:solidFill>
                    <a:schemeClr val="bg1"/>
                  </a:solidFill>
                  <a:latin typeface="微软雅黑" panose="020B0503020204020204" pitchFamily="34" charset="-122"/>
                </a:rPr>
                <a:t>月，经过重新投票选举，沈杰代表中国重新担任主编辑。</a:t>
              </a:r>
              <a:r>
                <a:rPr lang="en-US" altLang="zh-CN" sz="1600" dirty="0">
                  <a:solidFill>
                    <a:schemeClr val="bg1"/>
                  </a:solidFill>
                  <a:latin typeface="微软雅黑" panose="020B0503020204020204" pitchFamily="34" charset="-122"/>
                </a:rPr>
                <a:t>2015</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9</a:t>
              </a:r>
              <a:r>
                <a:rPr lang="zh-CN" altLang="en-US" sz="1600" dirty="0">
                  <a:solidFill>
                    <a:schemeClr val="bg1"/>
                  </a:solidFill>
                  <a:latin typeface="微软雅黑" panose="020B0503020204020204" pitchFamily="34" charset="-122"/>
                </a:rPr>
                <a:t>月，美国又提出分拆标准，</a:t>
              </a:r>
              <a:r>
                <a:rPr lang="en-US" altLang="zh-CN" sz="1600" dirty="0">
                  <a:solidFill>
                    <a:schemeClr val="bg1"/>
                  </a:solidFill>
                  <a:latin typeface="微软雅黑" panose="020B0503020204020204" pitchFamily="34" charset="-122"/>
                </a:rPr>
                <a:t>2016</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1</a:t>
              </a:r>
              <a:r>
                <a:rPr lang="zh-CN" altLang="en-US" sz="1600" dirty="0">
                  <a:solidFill>
                    <a:schemeClr val="bg1"/>
                  </a:solidFill>
                  <a:latin typeface="微软雅黑" panose="020B0503020204020204" pitchFamily="34" charset="-122"/>
                </a:rPr>
                <a:t>月，</a:t>
              </a:r>
              <a:r>
                <a:rPr lang="en-US" altLang="zh-CN" sz="1600" dirty="0">
                  <a:solidFill>
                    <a:schemeClr val="bg1"/>
                  </a:solidFill>
                  <a:latin typeface="微软雅黑" panose="020B0503020204020204" pitchFamily="34" charset="-122"/>
                </a:rPr>
                <a:t>JTC1</a:t>
              </a:r>
              <a:r>
                <a:rPr lang="zh-CN" altLang="en-US" sz="1600" dirty="0">
                  <a:solidFill>
                    <a:schemeClr val="bg1"/>
                  </a:solidFill>
                  <a:latin typeface="微软雅黑" panose="020B0503020204020204" pitchFamily="34" charset="-122"/>
                </a:rPr>
                <a:t>重新投票，没有通过分拆提案；</a:t>
              </a:r>
              <a:r>
                <a:rPr lang="en-US" altLang="zh-CN" sz="1600" dirty="0">
                  <a:solidFill>
                    <a:schemeClr val="bg1"/>
                  </a:solidFill>
                  <a:latin typeface="微软雅黑" panose="020B0503020204020204" pitchFamily="34" charset="-122"/>
                </a:rPr>
                <a:t>2017</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2</a:t>
              </a:r>
              <a:r>
                <a:rPr lang="zh-CN" altLang="en-US" sz="1600" dirty="0">
                  <a:solidFill>
                    <a:schemeClr val="bg1"/>
                  </a:solidFill>
                  <a:latin typeface="微软雅黑" panose="020B0503020204020204" pitchFamily="34" charset="-122"/>
                </a:rPr>
                <a:t>月，通过</a:t>
              </a:r>
              <a:r>
                <a:rPr lang="en-US" altLang="zh-CN" sz="1600" dirty="0">
                  <a:solidFill>
                    <a:schemeClr val="bg1"/>
                  </a:solidFill>
                  <a:latin typeface="微软雅黑" panose="020B0503020204020204" pitchFamily="34" charset="-122"/>
                </a:rPr>
                <a:t>CD</a:t>
              </a:r>
              <a:r>
                <a:rPr lang="zh-CN" altLang="en-US" sz="1600" dirty="0">
                  <a:solidFill>
                    <a:schemeClr val="bg1"/>
                  </a:solidFill>
                  <a:latin typeface="微软雅黑" panose="020B0503020204020204" pitchFamily="34" charset="-122"/>
                </a:rPr>
                <a:t>投票；</a:t>
              </a:r>
              <a:r>
                <a:rPr lang="en-US" altLang="zh-CN" sz="1600" dirty="0">
                  <a:solidFill>
                    <a:schemeClr val="bg1"/>
                  </a:solidFill>
                  <a:latin typeface="微软雅黑" panose="020B0503020204020204" pitchFamily="34" charset="-122"/>
                </a:rPr>
                <a:t>2017</a:t>
              </a:r>
              <a:r>
                <a:rPr lang="zh-CN" altLang="en-US" sz="1600" dirty="0">
                  <a:solidFill>
                    <a:schemeClr val="bg1"/>
                  </a:solidFill>
                  <a:latin typeface="微软雅黑" panose="020B0503020204020204" pitchFamily="34" charset="-122"/>
                </a:rPr>
                <a:t>年</a:t>
              </a:r>
              <a:r>
                <a:rPr lang="en-US" altLang="zh-CN" sz="1600" dirty="0">
                  <a:solidFill>
                    <a:schemeClr val="bg1"/>
                  </a:solidFill>
                  <a:latin typeface="微软雅黑" panose="020B0503020204020204" pitchFamily="34" charset="-122"/>
                </a:rPr>
                <a:t>7</a:t>
              </a:r>
              <a:r>
                <a:rPr lang="zh-CN" altLang="en-US" sz="1600" dirty="0">
                  <a:solidFill>
                    <a:schemeClr val="bg1"/>
                  </a:solidFill>
                  <a:latin typeface="微软雅黑" panose="020B0503020204020204" pitchFamily="34" charset="-122"/>
                </a:rPr>
                <a:t>月，进入</a:t>
              </a:r>
              <a:r>
                <a:rPr lang="en-US" altLang="zh-CN" sz="1600" dirty="0">
                  <a:solidFill>
                    <a:schemeClr val="bg1"/>
                  </a:solidFill>
                  <a:latin typeface="微软雅黑" panose="020B0503020204020204" pitchFamily="34" charset="-122"/>
                </a:rPr>
                <a:t>DIS</a:t>
              </a:r>
              <a:r>
                <a:rPr lang="zh-CN" altLang="en-US" sz="1600" dirty="0">
                  <a:solidFill>
                    <a:schemeClr val="bg1"/>
                  </a:solidFill>
                  <a:latin typeface="微软雅黑" panose="020B0503020204020204" pitchFamily="34" charset="-122"/>
                </a:rPr>
                <a:t>投票。</a:t>
              </a:r>
            </a:p>
          </p:txBody>
        </p:sp>
        <p:sp>
          <p:nvSpPr>
            <p:cNvPr id="162" name="矩形 161">
              <a:extLst>
                <a:ext uri="{FF2B5EF4-FFF2-40B4-BE49-F238E27FC236}">
                  <a16:creationId xmlns="" xmlns:a16="http://schemas.microsoft.com/office/drawing/2014/main" id="{91F115B5-F713-411D-ACE8-C615ED0E2006}"/>
                </a:ext>
              </a:extLst>
            </p:cNvPr>
            <p:cNvSpPr/>
            <p:nvPr/>
          </p:nvSpPr>
          <p:spPr>
            <a:xfrm>
              <a:off x="688500" y="2679065"/>
              <a:ext cx="175156" cy="175156"/>
            </a:xfrm>
            <a:prstGeom prst="rect">
              <a:avLst/>
            </a:prstGeom>
            <a:noFill/>
            <a:ln w="19050">
              <a:solidFill>
                <a:srgbClr val="2DB2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4" name="图片 163" descr="u=1008277359,1858855501&amp;fm=58.jpeg">
            <a:extLst>
              <a:ext uri="{FF2B5EF4-FFF2-40B4-BE49-F238E27FC236}">
                <a16:creationId xmlns="" xmlns:a16="http://schemas.microsoft.com/office/drawing/2014/main" id="{104685DD-1881-4B78-B26B-411B27FCFF51}"/>
              </a:ext>
            </a:extLst>
          </p:cNvPr>
          <p:cNvPicPr>
            <a:picLocks noChangeAspect="1"/>
          </p:cNvPicPr>
          <p:nvPr/>
        </p:nvPicPr>
        <p:blipFill>
          <a:blip r:embed="rId3" cstate="print"/>
          <a:stretch>
            <a:fillRect/>
          </a:stretch>
        </p:blipFill>
        <p:spPr>
          <a:xfrm>
            <a:off x="2969571" y="4088641"/>
            <a:ext cx="1602227" cy="1213450"/>
          </a:xfrm>
          <a:prstGeom prst="rect">
            <a:avLst/>
          </a:prstGeom>
          <a:ln w="76200">
            <a:solidFill>
              <a:schemeClr val="bg1"/>
            </a:solidFill>
          </a:ln>
        </p:spPr>
      </p:pic>
      <p:pic>
        <p:nvPicPr>
          <p:cNvPr id="165" name="图片 164" descr="u=827917710,2605303228&amp;fm=58.jpeg">
            <a:extLst>
              <a:ext uri="{FF2B5EF4-FFF2-40B4-BE49-F238E27FC236}">
                <a16:creationId xmlns="" xmlns:a16="http://schemas.microsoft.com/office/drawing/2014/main" id="{C03683F4-F00E-4C84-BB9A-C10AB3068F16}"/>
              </a:ext>
            </a:extLst>
          </p:cNvPr>
          <p:cNvPicPr>
            <a:picLocks noChangeAspect="1"/>
          </p:cNvPicPr>
          <p:nvPr/>
        </p:nvPicPr>
        <p:blipFill>
          <a:blip r:embed="rId4" cstate="print"/>
          <a:stretch>
            <a:fillRect/>
          </a:stretch>
        </p:blipFill>
        <p:spPr>
          <a:xfrm>
            <a:off x="813618" y="4088641"/>
            <a:ext cx="1617932" cy="1213450"/>
          </a:xfrm>
          <a:prstGeom prst="rect">
            <a:avLst/>
          </a:prstGeom>
          <a:ln w="76200">
            <a:solidFill>
              <a:srgbClr val="016DB8"/>
            </a:solidFill>
          </a:ln>
        </p:spPr>
      </p:pic>
      <p:pic>
        <p:nvPicPr>
          <p:cNvPr id="166" name="Picture 9">
            <a:extLst>
              <a:ext uri="{FF2B5EF4-FFF2-40B4-BE49-F238E27FC236}">
                <a16:creationId xmlns="" xmlns:a16="http://schemas.microsoft.com/office/drawing/2014/main" id="{E3791E64-062D-4D84-B530-5D98C0E803EC}"/>
              </a:ext>
            </a:extLst>
          </p:cNvPr>
          <p:cNvPicPr/>
          <p:nvPr/>
        </p:nvPicPr>
        <p:blipFill>
          <a:blip r:embed="rId5" cstate="print"/>
          <a:stretch>
            <a:fillRect/>
          </a:stretch>
        </p:blipFill>
        <p:spPr>
          <a:xfrm>
            <a:off x="6501671" y="4088641"/>
            <a:ext cx="4451843" cy="2178444"/>
          </a:xfrm>
          <a:prstGeom prst="rect">
            <a:avLst/>
          </a:prstGeom>
          <a:ln w="76200">
            <a:solidFill>
              <a:schemeClr val="bg1"/>
            </a:solidFill>
          </a:ln>
        </p:spPr>
      </p:pic>
      <p:sp>
        <p:nvSpPr>
          <p:cNvPr id="167" name="TextBox 9">
            <a:extLst>
              <a:ext uri="{FF2B5EF4-FFF2-40B4-BE49-F238E27FC236}">
                <a16:creationId xmlns="" xmlns:a16="http://schemas.microsoft.com/office/drawing/2014/main" id="{6C5D5FCA-FA3E-45C7-ABB9-4B49B7386E2F}"/>
              </a:ext>
            </a:extLst>
          </p:cNvPr>
          <p:cNvSpPr txBox="1"/>
          <p:nvPr/>
        </p:nvSpPr>
        <p:spPr>
          <a:xfrm>
            <a:off x="1717908" y="5577518"/>
            <a:ext cx="2776221" cy="830997"/>
          </a:xfrm>
          <a:prstGeom prst="rect">
            <a:avLst/>
          </a:prstGeom>
          <a:noFill/>
        </p:spPr>
        <p:txBody>
          <a:bodyPr wrap="square" lIns="91438" tIns="45719" rIns="91438" bIns="45719" rtlCol="0">
            <a:spAutoFit/>
          </a:bodyPr>
          <a:lstStyle/>
          <a:p>
            <a:pPr algn="ctr"/>
            <a:r>
              <a:rPr kumimoji="1" lang="en-US" altLang="zh-CN" sz="1600" dirty="0">
                <a:solidFill>
                  <a:srgbClr val="2DB2A4"/>
                </a:solidFill>
                <a:latin typeface="微软雅黑"/>
                <a:ea typeface="微软雅黑"/>
                <a:cs typeface="微软雅黑"/>
              </a:rPr>
              <a:t>ISO/IEC 30141 DIS</a:t>
            </a:r>
          </a:p>
          <a:p>
            <a:pPr algn="ctr"/>
            <a:r>
              <a:rPr kumimoji="1" lang="en-US" altLang="zh-CN" sz="1600" dirty="0" err="1">
                <a:solidFill>
                  <a:srgbClr val="2DB2A4"/>
                </a:solidFill>
                <a:latin typeface="微软雅黑"/>
                <a:ea typeface="微软雅黑"/>
                <a:cs typeface="微软雅黑"/>
              </a:rPr>
              <a:t>IoT</a:t>
            </a:r>
            <a:r>
              <a:rPr kumimoji="1" lang="en-US" altLang="zh-CN" sz="1600" dirty="0">
                <a:solidFill>
                  <a:srgbClr val="2DB2A4"/>
                </a:solidFill>
                <a:latin typeface="微软雅黑"/>
                <a:ea typeface="微软雅黑"/>
                <a:cs typeface="微软雅黑"/>
              </a:rPr>
              <a:t> Reference Architecture</a:t>
            </a:r>
          </a:p>
          <a:p>
            <a:pPr algn="ctr"/>
            <a:r>
              <a:rPr kumimoji="1" lang="en-US" altLang="zh-CN" sz="1600" dirty="0">
                <a:solidFill>
                  <a:srgbClr val="2DB2A4"/>
                </a:solidFill>
                <a:latin typeface="微软雅黑"/>
                <a:ea typeface="微软雅黑"/>
                <a:cs typeface="微软雅黑"/>
              </a:rPr>
              <a:t>Six Domain</a:t>
            </a:r>
            <a:endParaRPr kumimoji="1" lang="zh-CN" altLang="en-US" sz="1600" dirty="0">
              <a:solidFill>
                <a:srgbClr val="2DB2A4"/>
              </a:solidFill>
              <a:latin typeface="微软雅黑"/>
              <a:ea typeface="微软雅黑"/>
              <a:cs typeface="微软雅黑"/>
            </a:endParaRPr>
          </a:p>
        </p:txBody>
      </p:sp>
    </p:spTree>
    <p:extLst>
      <p:ext uri="{BB962C8B-B14F-4D97-AF65-F5344CB8AC3E}">
        <p14:creationId xmlns:p14="http://schemas.microsoft.com/office/powerpoint/2010/main" xmlns="" val="504729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228559" y="1301749"/>
            <a:ext cx="4695439" cy="4838447"/>
            <a:chOff x="7228559" y="1461770"/>
            <a:chExt cx="4695439" cy="4838447"/>
          </a:xfrm>
        </p:grpSpPr>
        <p:sp>
          <p:nvSpPr>
            <p:cNvPr id="133" name="矩形 8">
              <a:extLst>
                <a:ext uri="{FF2B5EF4-FFF2-40B4-BE49-F238E27FC236}">
                  <a16:creationId xmlns="" xmlns:a16="http://schemas.microsoft.com/office/drawing/2014/main" id="{5EC9FF58-905B-4EA8-90CD-5FABFBD7DFC0}"/>
                </a:ext>
              </a:extLst>
            </p:cNvPr>
            <p:cNvSpPr>
              <a:spLocks noChangeArrowheads="1"/>
            </p:cNvSpPr>
            <p:nvPr/>
          </p:nvSpPr>
          <p:spPr bwMode="auto">
            <a:xfrm>
              <a:off x="7243222" y="1461770"/>
              <a:ext cx="4680776" cy="4838446"/>
            </a:xfrm>
            <a:prstGeom prst="rect">
              <a:avLst/>
            </a:prstGeom>
            <a:solidFill>
              <a:srgbClr val="354B5E">
                <a:alpha val="8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dirty="0">
                <a:solidFill>
                  <a:srgbClr val="FFFFFF"/>
                </a:solidFill>
              </a:endParaRPr>
            </a:p>
          </p:txBody>
        </p:sp>
        <p:sp>
          <p:nvSpPr>
            <p:cNvPr id="139" name="矩形 9">
              <a:extLst>
                <a:ext uri="{FF2B5EF4-FFF2-40B4-BE49-F238E27FC236}">
                  <a16:creationId xmlns="" xmlns:a16="http://schemas.microsoft.com/office/drawing/2014/main" id="{CB9F7916-F503-4E9D-892A-5015DCDE5DE2}"/>
                </a:ext>
              </a:extLst>
            </p:cNvPr>
            <p:cNvSpPr>
              <a:spLocks noChangeArrowheads="1"/>
            </p:cNvSpPr>
            <p:nvPr/>
          </p:nvSpPr>
          <p:spPr bwMode="auto">
            <a:xfrm>
              <a:off x="7228559" y="1461770"/>
              <a:ext cx="108553" cy="4838447"/>
            </a:xfrm>
            <a:prstGeom prst="rect">
              <a:avLst/>
            </a:prstGeom>
            <a:solidFill>
              <a:srgbClr val="2DB2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grpSp>
      <p:sp>
        <p:nvSpPr>
          <p:cNvPr id="132" name="标题 8">
            <a:extLst>
              <a:ext uri="{FF2B5EF4-FFF2-40B4-BE49-F238E27FC236}">
                <a16:creationId xmlns="" xmlns:a16="http://schemas.microsoft.com/office/drawing/2014/main" id="{50B3CAEB-1189-41DE-A1B2-FB05B3AA2121}"/>
              </a:ext>
            </a:extLst>
          </p:cNvPr>
          <p:cNvSpPr txBox="1">
            <a:spLocks/>
          </p:cNvSpPr>
          <p:nvPr/>
        </p:nvSpPr>
        <p:spPr>
          <a:xfrm>
            <a:off x="397900" y="220401"/>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50000"/>
              </a:spcBef>
              <a:spcAft>
                <a:spcPct val="10000"/>
              </a:spcAft>
              <a:defRPr/>
            </a:pPr>
            <a:r>
              <a:rPr lang="zh-CN" altLang="en-US" sz="2400" dirty="0">
                <a:ln/>
                <a:solidFill>
                  <a:srgbClr val="FFFFFF"/>
                </a:solidFill>
                <a:latin typeface="微软雅黑" pitchFamily="34" charset="-122"/>
                <a:ea typeface="微软雅黑" pitchFamily="34" charset="-122"/>
                <a:sym typeface="微软雅黑" pitchFamily="34" charset="-122"/>
              </a:rPr>
              <a:t>物联网“六域模型”</a:t>
            </a:r>
            <a:r>
              <a:rPr lang="en-US" altLang="zh-CN" sz="2400" dirty="0">
                <a:ln/>
                <a:solidFill>
                  <a:srgbClr val="FFFFFF"/>
                </a:solidFill>
                <a:latin typeface="微软雅黑" pitchFamily="34" charset="-122"/>
                <a:ea typeface="微软雅黑" pitchFamily="34" charset="-122"/>
                <a:sym typeface="微软雅黑" pitchFamily="34" charset="-122"/>
              </a:rPr>
              <a:t> </a:t>
            </a:r>
            <a:r>
              <a:rPr lang="zh-CN" altLang="en-US" sz="2400" dirty="0" smtClean="0">
                <a:ln/>
                <a:solidFill>
                  <a:srgbClr val="FFFFFF"/>
                </a:solidFill>
                <a:latin typeface="微软雅黑" pitchFamily="34" charset="-122"/>
                <a:ea typeface="微软雅黑" pitchFamily="34" charset="-122"/>
                <a:sym typeface="微软雅黑" pitchFamily="34" charset="-122"/>
              </a:rPr>
              <a:t>下物联网产业现有问题</a:t>
            </a:r>
            <a:endParaRPr lang="en-US" altLang="zh-CN" sz="2400" dirty="0">
              <a:ln/>
              <a:solidFill>
                <a:srgbClr val="FFFFFF"/>
              </a:solidFill>
              <a:latin typeface="微软雅黑" pitchFamily="34" charset="-122"/>
              <a:ea typeface="微软雅黑" pitchFamily="34" charset="-122"/>
              <a:sym typeface="微软雅黑" pitchFamily="34" charset="-122"/>
            </a:endParaRPr>
          </a:p>
        </p:txBody>
      </p:sp>
      <p:pic>
        <p:nvPicPr>
          <p:cNvPr id="1027"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064" y="1461770"/>
            <a:ext cx="6864759" cy="4518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7245831" y="1676649"/>
            <a:ext cx="4678168" cy="1323439"/>
          </a:xfrm>
          <a:prstGeom prst="rect">
            <a:avLst/>
          </a:prstGeom>
        </p:spPr>
        <p:txBody>
          <a:bodyPr wrap="square">
            <a:spAutoFit/>
          </a:bodyPr>
          <a:lstStyle/>
          <a:p>
            <a:pPr marL="285750" indent="-285750">
              <a:buFont typeface="Wingdings" panose="05000000000000000000" pitchFamily="2" charset="2"/>
              <a:buChar char="u"/>
            </a:pPr>
            <a:r>
              <a:rPr lang="zh-CN" altLang="zh-CN" sz="2000" kern="100" dirty="0" smtClean="0">
                <a:solidFill>
                  <a:schemeClr val="bg1"/>
                </a:solidFill>
                <a:ea typeface="华文细黑" panose="02010600040101010101" pitchFamily="2" charset="-122"/>
                <a:cs typeface="Times New Roman" panose="02020603050405020304" pitchFamily="18" charset="0"/>
              </a:rPr>
              <a:t>物</a:t>
            </a:r>
            <a:r>
              <a:rPr lang="zh-CN" altLang="zh-CN" sz="2000" kern="100" dirty="0">
                <a:solidFill>
                  <a:schemeClr val="bg1"/>
                </a:solidFill>
                <a:ea typeface="华文细黑" panose="02010600040101010101" pitchFamily="2" charset="-122"/>
                <a:cs typeface="Times New Roman" panose="02020603050405020304" pitchFamily="18" charset="0"/>
              </a:rPr>
              <a:t>联网中的芯片、模块、设备、网络、平台、应用、数据、服务等产业链条冗长，涉及技术领域庞杂，</a:t>
            </a:r>
            <a:r>
              <a:rPr lang="zh-CN" altLang="zh-CN" sz="2000" b="1" kern="100" dirty="0">
                <a:solidFill>
                  <a:srgbClr val="FFFF00"/>
                </a:solidFill>
                <a:ea typeface="华文细黑" panose="02010600040101010101" pitchFamily="2" charset="-122"/>
                <a:cs typeface="Times New Roman" panose="02020603050405020304" pitchFamily="18" charset="0"/>
              </a:rPr>
              <a:t>市场通道没有被打开，价值传导效应慢</a:t>
            </a:r>
            <a:r>
              <a:rPr lang="zh-CN" altLang="zh-CN" sz="2000" kern="100" dirty="0" smtClean="0">
                <a:solidFill>
                  <a:schemeClr val="bg1"/>
                </a:solidFill>
                <a:ea typeface="华文细黑" panose="02010600040101010101" pitchFamily="2" charset="-122"/>
                <a:cs typeface="Times New Roman" panose="02020603050405020304" pitchFamily="18" charset="0"/>
              </a:rPr>
              <a:t>；</a:t>
            </a:r>
            <a:endParaRPr lang="en-US" altLang="zh-CN" sz="2000" kern="100" dirty="0">
              <a:solidFill>
                <a:schemeClr val="bg1"/>
              </a:solidFill>
              <a:ea typeface="华文细黑" panose="02010600040101010101" pitchFamily="2" charset="-122"/>
              <a:cs typeface="Times New Roman" panose="02020603050405020304" pitchFamily="18" charset="0"/>
            </a:endParaRPr>
          </a:p>
        </p:txBody>
      </p:sp>
      <p:sp>
        <p:nvSpPr>
          <p:cNvPr id="4" name="矩形 3"/>
          <p:cNvSpPr/>
          <p:nvPr/>
        </p:nvSpPr>
        <p:spPr>
          <a:xfrm>
            <a:off x="7243221" y="2982309"/>
            <a:ext cx="4680777" cy="1477328"/>
          </a:xfrm>
          <a:prstGeom prst="rect">
            <a:avLst/>
          </a:prstGeom>
        </p:spPr>
        <p:txBody>
          <a:bodyPr wrap="square">
            <a:spAutoFit/>
          </a:bodyPr>
          <a:lstStyle/>
          <a:p>
            <a:pPr marL="285750" indent="-285750">
              <a:buFont typeface="Wingdings" panose="05000000000000000000" pitchFamily="2" charset="2"/>
              <a:buChar char="u"/>
            </a:pPr>
            <a:r>
              <a:rPr lang="zh-CN" altLang="zh-CN" kern="100" dirty="0">
                <a:solidFill>
                  <a:schemeClr val="bg1"/>
                </a:solidFill>
                <a:ea typeface="华文细黑" panose="02010600040101010101" pitchFamily="2" charset="-122"/>
                <a:cs typeface="Times New Roman" panose="02020603050405020304" pitchFamily="18" charset="0"/>
              </a:rPr>
              <a:t>行业中的各类用户、物体对象、感知控制设备、服务平台、监管</a:t>
            </a:r>
            <a:r>
              <a:rPr lang="zh-CN" altLang="zh-CN" b="1" kern="100" dirty="0">
                <a:solidFill>
                  <a:srgbClr val="FFFF00"/>
                </a:solidFill>
                <a:ea typeface="华文细黑" panose="02010600040101010101" pitchFamily="2" charset="-122"/>
                <a:cs typeface="Times New Roman" panose="02020603050405020304" pitchFamily="18" charset="0"/>
              </a:rPr>
              <a:t>平台</a:t>
            </a:r>
            <a:r>
              <a:rPr lang="zh-CN" altLang="zh-CN" kern="100" dirty="0">
                <a:solidFill>
                  <a:schemeClr val="bg1"/>
                </a:solidFill>
                <a:ea typeface="华文细黑" panose="02010600040101010101" pitchFamily="2" charset="-122"/>
                <a:cs typeface="Times New Roman" panose="02020603050405020304" pitchFamily="18" charset="0"/>
              </a:rPr>
              <a:t>、第三方资源系统等各方之间的</a:t>
            </a:r>
            <a:r>
              <a:rPr lang="zh-CN" altLang="zh-CN" b="1" kern="100" dirty="0">
                <a:solidFill>
                  <a:srgbClr val="FFFF00"/>
                </a:solidFill>
                <a:ea typeface="华文细黑" panose="02010600040101010101" pitchFamily="2" charset="-122"/>
                <a:cs typeface="Times New Roman" panose="02020603050405020304" pitchFamily="18" charset="0"/>
              </a:rPr>
              <a:t>协作体系、信任体系和价值体系尚不完善，导致物联网融入行业的难度大</a:t>
            </a:r>
            <a:r>
              <a:rPr lang="zh-CN" altLang="zh-CN" kern="100" dirty="0" smtClean="0">
                <a:solidFill>
                  <a:schemeClr val="bg1"/>
                </a:solidFill>
                <a:ea typeface="华文细黑" panose="02010600040101010101" pitchFamily="2" charset="-122"/>
                <a:cs typeface="Times New Roman" panose="02020603050405020304" pitchFamily="18" charset="0"/>
              </a:rPr>
              <a:t>；</a:t>
            </a:r>
            <a:endParaRPr lang="en-US" altLang="zh-CN" kern="100" dirty="0">
              <a:solidFill>
                <a:schemeClr val="bg1"/>
              </a:solidFill>
              <a:ea typeface="华文细黑" panose="02010600040101010101" pitchFamily="2" charset="-122"/>
              <a:cs typeface="Times New Roman" panose="02020603050405020304" pitchFamily="18" charset="0"/>
            </a:endParaRPr>
          </a:p>
        </p:txBody>
      </p:sp>
      <p:sp>
        <p:nvSpPr>
          <p:cNvPr id="7" name="矩形 6"/>
          <p:cNvSpPr/>
          <p:nvPr/>
        </p:nvSpPr>
        <p:spPr>
          <a:xfrm>
            <a:off x="7243222" y="4520627"/>
            <a:ext cx="4695439" cy="1200329"/>
          </a:xfrm>
          <a:prstGeom prst="rect">
            <a:avLst/>
          </a:prstGeom>
        </p:spPr>
        <p:txBody>
          <a:bodyPr wrap="square">
            <a:spAutoFit/>
          </a:bodyPr>
          <a:lstStyle/>
          <a:p>
            <a:pPr marL="285750" indent="-285750">
              <a:buFont typeface="Wingdings" panose="05000000000000000000" pitchFamily="2" charset="2"/>
              <a:buChar char="u"/>
            </a:pPr>
            <a:r>
              <a:rPr lang="zh-CN" altLang="zh-CN" kern="100" dirty="0">
                <a:solidFill>
                  <a:schemeClr val="bg1"/>
                </a:solidFill>
                <a:ea typeface="华文细黑" panose="02010600040101010101" pitchFamily="2" charset="-122"/>
                <a:cs typeface="Times New Roman" panose="02020603050405020304" pitchFamily="18" charset="0"/>
              </a:rPr>
              <a:t>生产厂商或服务提供者构建的中心化物联网平台，大多拥有未经用户授权即收集和分析用户数据与控制用户设备的权限，</a:t>
            </a:r>
            <a:r>
              <a:rPr lang="zh-CN" altLang="zh-CN" b="1" kern="100" dirty="0">
                <a:solidFill>
                  <a:srgbClr val="FFFF00"/>
                </a:solidFill>
                <a:ea typeface="华文细黑" panose="02010600040101010101" pitchFamily="2" charset="-122"/>
                <a:cs typeface="Times New Roman" panose="02020603050405020304" pitchFamily="18" charset="0"/>
              </a:rPr>
              <a:t>对用户隐私和安全造成很大威胁</a:t>
            </a:r>
            <a:r>
              <a:rPr lang="zh-CN" altLang="zh-CN" kern="100" dirty="0">
                <a:solidFill>
                  <a:schemeClr val="bg1"/>
                </a:solidFill>
                <a:ea typeface="华文细黑" panose="02010600040101010101" pitchFamily="2" charset="-122"/>
                <a:cs typeface="Times New Roman" panose="02020603050405020304" pitchFamily="18" charset="0"/>
              </a:rPr>
              <a:t>。</a:t>
            </a:r>
            <a:endParaRPr lang="en-US" altLang="zh-CN" kern="100" dirty="0">
              <a:solidFill>
                <a:schemeClr val="bg1"/>
              </a:solidFill>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xmlns="" val="6112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81434" y="1630310"/>
            <a:ext cx="3706437" cy="3836839"/>
            <a:chOff x="7228559" y="1461770"/>
            <a:chExt cx="4695439" cy="4838447"/>
          </a:xfrm>
        </p:grpSpPr>
        <p:sp>
          <p:nvSpPr>
            <p:cNvPr id="6" name="矩形 8">
              <a:extLst>
                <a:ext uri="{FF2B5EF4-FFF2-40B4-BE49-F238E27FC236}">
                  <a16:creationId xmlns="" xmlns:a16="http://schemas.microsoft.com/office/drawing/2014/main" id="{5EC9FF58-905B-4EA8-90CD-5FABFBD7DFC0}"/>
                </a:ext>
              </a:extLst>
            </p:cNvPr>
            <p:cNvSpPr>
              <a:spLocks noChangeArrowheads="1"/>
            </p:cNvSpPr>
            <p:nvPr/>
          </p:nvSpPr>
          <p:spPr bwMode="auto">
            <a:xfrm>
              <a:off x="7243222" y="1461770"/>
              <a:ext cx="4680776" cy="4838446"/>
            </a:xfrm>
            <a:prstGeom prst="rect">
              <a:avLst/>
            </a:prstGeom>
            <a:solidFill>
              <a:srgbClr val="354B5E">
                <a:alpha val="8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dirty="0">
                <a:solidFill>
                  <a:srgbClr val="FFFFFF"/>
                </a:solidFill>
              </a:endParaRPr>
            </a:p>
          </p:txBody>
        </p:sp>
        <p:sp>
          <p:nvSpPr>
            <p:cNvPr id="7" name="矩形 9">
              <a:extLst>
                <a:ext uri="{FF2B5EF4-FFF2-40B4-BE49-F238E27FC236}">
                  <a16:creationId xmlns="" xmlns:a16="http://schemas.microsoft.com/office/drawing/2014/main" id="{CB9F7916-F503-4E9D-892A-5015DCDE5DE2}"/>
                </a:ext>
              </a:extLst>
            </p:cNvPr>
            <p:cNvSpPr>
              <a:spLocks noChangeArrowheads="1"/>
            </p:cNvSpPr>
            <p:nvPr/>
          </p:nvSpPr>
          <p:spPr bwMode="auto">
            <a:xfrm>
              <a:off x="7228559" y="1461770"/>
              <a:ext cx="108553" cy="4838447"/>
            </a:xfrm>
            <a:prstGeom prst="rect">
              <a:avLst/>
            </a:prstGeom>
            <a:solidFill>
              <a:srgbClr val="2DB2A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a:solidFill>
                  <a:srgbClr val="FFFFFF"/>
                </a:solidFill>
              </a:endParaRPr>
            </a:p>
          </p:txBody>
        </p:sp>
      </p:grpSp>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2400" dirty="0">
                <a:ln/>
                <a:solidFill>
                  <a:srgbClr val="FFFFFF"/>
                </a:solidFill>
                <a:latin typeface="微软雅黑" pitchFamily="34" charset="-122"/>
                <a:ea typeface="微软雅黑" pitchFamily="34" charset="-122"/>
              </a:rPr>
              <a:t>区块链参考</a:t>
            </a:r>
            <a:r>
              <a:rPr lang="zh-CN" altLang="zh-CN" sz="2400" dirty="0" smtClean="0">
                <a:ln/>
                <a:solidFill>
                  <a:srgbClr val="FFFFFF"/>
                </a:solidFill>
                <a:latin typeface="微软雅黑" pitchFamily="34" charset="-122"/>
                <a:ea typeface="微软雅黑" pitchFamily="34" charset="-122"/>
              </a:rPr>
              <a:t>架构</a:t>
            </a:r>
            <a:endParaRPr lang="zh-CN" altLang="en-US" sz="2400" dirty="0">
              <a:ln/>
              <a:solidFill>
                <a:srgbClr val="FFFFFF"/>
              </a:solidFill>
              <a:latin typeface="微软雅黑" pitchFamily="34" charset="-122"/>
              <a:ea typeface="微软雅黑" pitchFamily="34" charset="-122"/>
            </a:endParaRPr>
          </a:p>
        </p:txBody>
      </p:sp>
      <p:pic>
        <p:nvPicPr>
          <p:cNvPr id="2049"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1431" y="1325297"/>
            <a:ext cx="7576561" cy="43432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611815" y="1911850"/>
            <a:ext cx="3464923" cy="3170099"/>
          </a:xfrm>
          <a:prstGeom prst="rect">
            <a:avLst/>
          </a:prstGeom>
        </p:spPr>
        <p:txBody>
          <a:bodyPr wrap="square">
            <a:spAutoFit/>
          </a:bodyPr>
          <a:lstStyle/>
          <a:p>
            <a:r>
              <a:rPr lang="zh-CN" altLang="zh-CN" sz="2000" kern="100" dirty="0">
                <a:solidFill>
                  <a:schemeClr val="bg1"/>
                </a:solidFill>
                <a:ea typeface="华文细黑" panose="02010600040101010101" pitchFamily="2" charset="-122"/>
                <a:cs typeface="Times New Roman" panose="02020603050405020304" pitchFamily="18" charset="0"/>
              </a:rPr>
              <a:t>区块链</a:t>
            </a:r>
            <a:r>
              <a:rPr lang="zh-CN" altLang="en-US" sz="2000" kern="100" dirty="0">
                <a:solidFill>
                  <a:schemeClr val="bg1"/>
                </a:solidFill>
                <a:ea typeface="华文细黑" panose="02010600040101010101" pitchFamily="2" charset="-122"/>
                <a:cs typeface="Times New Roman" panose="02020603050405020304" pitchFamily="18" charset="0"/>
              </a:rPr>
              <a:t>技术</a:t>
            </a:r>
            <a:r>
              <a:rPr lang="zh-CN" altLang="zh-CN" sz="2000" kern="100" dirty="0">
                <a:solidFill>
                  <a:schemeClr val="bg1"/>
                </a:solidFill>
                <a:ea typeface="华文细黑" panose="02010600040101010101" pitchFamily="2" charset="-122"/>
                <a:cs typeface="Times New Roman" panose="02020603050405020304" pitchFamily="18" charset="0"/>
              </a:rPr>
              <a:t>是一种在对等网络（也称分布式网络、点对点网络）环境下，通过透明和可信规则，构建可追溯的块链式数据结构，实现管理</a:t>
            </a:r>
            <a:r>
              <a:rPr lang="zh-CN" altLang="en-US" sz="2000" kern="100" dirty="0">
                <a:solidFill>
                  <a:schemeClr val="bg1"/>
                </a:solidFill>
                <a:ea typeface="华文细黑" panose="02010600040101010101" pitchFamily="2" charset="-122"/>
                <a:cs typeface="Times New Roman" panose="02020603050405020304" pitchFamily="18" charset="0"/>
              </a:rPr>
              <a:t>和</a:t>
            </a:r>
            <a:r>
              <a:rPr lang="zh-CN" altLang="zh-CN" sz="2000" kern="100" dirty="0">
                <a:solidFill>
                  <a:schemeClr val="bg1"/>
                </a:solidFill>
                <a:ea typeface="华文细黑" panose="02010600040101010101" pitchFamily="2" charset="-122"/>
                <a:cs typeface="Times New Roman" panose="02020603050405020304" pitchFamily="18" charset="0"/>
              </a:rPr>
              <a:t>处理</a:t>
            </a:r>
            <a:r>
              <a:rPr lang="zh-CN" altLang="en-US" sz="2000" kern="100" dirty="0">
                <a:solidFill>
                  <a:schemeClr val="bg1"/>
                </a:solidFill>
                <a:ea typeface="华文细黑" panose="02010600040101010101" pitchFamily="2" charset="-122"/>
                <a:cs typeface="Times New Roman" panose="02020603050405020304" pitchFamily="18" charset="0"/>
              </a:rPr>
              <a:t>事务</a:t>
            </a:r>
            <a:r>
              <a:rPr lang="zh-CN" altLang="zh-CN" sz="2000" kern="100" dirty="0">
                <a:solidFill>
                  <a:schemeClr val="bg1"/>
                </a:solidFill>
                <a:ea typeface="华文细黑" panose="02010600040101010101" pitchFamily="2" charset="-122"/>
                <a:cs typeface="Times New Roman" panose="02020603050405020304" pitchFamily="18" charset="0"/>
              </a:rPr>
              <a:t>的</a:t>
            </a:r>
            <a:r>
              <a:rPr lang="zh-CN" altLang="en-US" sz="2000" kern="100" dirty="0">
                <a:solidFill>
                  <a:schemeClr val="bg1"/>
                </a:solidFill>
                <a:ea typeface="华文细黑" panose="02010600040101010101" pitchFamily="2" charset="-122"/>
                <a:cs typeface="Times New Roman" panose="02020603050405020304" pitchFamily="18" charset="0"/>
              </a:rPr>
              <a:t>新</a:t>
            </a:r>
            <a:r>
              <a:rPr lang="zh-CN" altLang="zh-CN" sz="2000" kern="100" dirty="0">
                <a:solidFill>
                  <a:schemeClr val="bg1"/>
                </a:solidFill>
                <a:ea typeface="华文细黑" panose="02010600040101010101" pitchFamily="2" charset="-122"/>
                <a:cs typeface="Times New Roman" panose="02020603050405020304" pitchFamily="18" charset="0"/>
              </a:rPr>
              <a:t>模式，具有</a:t>
            </a:r>
            <a:r>
              <a:rPr lang="zh-CN" altLang="zh-CN" sz="2000" b="1" kern="100" dirty="0">
                <a:solidFill>
                  <a:srgbClr val="FFC000"/>
                </a:solidFill>
                <a:ea typeface="华文细黑" panose="02010600040101010101" pitchFamily="2" charset="-122"/>
                <a:cs typeface="Times New Roman" panose="02020603050405020304" pitchFamily="18" charset="0"/>
              </a:rPr>
              <a:t>分布式对等、链式数据块、防伪造和防篡改、透明可信和高可靠性</a:t>
            </a:r>
            <a:r>
              <a:rPr lang="zh-CN" altLang="zh-CN" sz="2000" kern="100" dirty="0">
                <a:solidFill>
                  <a:schemeClr val="bg1"/>
                </a:solidFill>
                <a:ea typeface="华文细黑" panose="02010600040101010101" pitchFamily="2" charset="-122"/>
                <a:cs typeface="Times New Roman" panose="02020603050405020304" pitchFamily="18" charset="0"/>
              </a:rPr>
              <a:t>等五个方面的典型</a:t>
            </a:r>
            <a:r>
              <a:rPr lang="zh-CN" altLang="en-US" sz="2000" kern="100" dirty="0">
                <a:solidFill>
                  <a:schemeClr val="bg1"/>
                </a:solidFill>
                <a:ea typeface="华文细黑" panose="02010600040101010101" pitchFamily="2" charset="-122"/>
                <a:cs typeface="Times New Roman" panose="02020603050405020304" pitchFamily="18" charset="0"/>
              </a:rPr>
              <a:t>特性</a:t>
            </a:r>
            <a:r>
              <a:rPr lang="zh-CN" altLang="zh-CN" sz="2000" kern="100" dirty="0" smtClean="0">
                <a:solidFill>
                  <a:schemeClr val="bg1"/>
                </a:solidFill>
                <a:ea typeface="华文细黑" panose="02010600040101010101" pitchFamily="2" charset="-122"/>
                <a:cs typeface="Times New Roman" panose="02020603050405020304" pitchFamily="18" charset="0"/>
              </a:rPr>
              <a:t>。</a:t>
            </a:r>
            <a:endParaRPr lang="zh-CN" altLang="en-US" sz="2000" dirty="0">
              <a:solidFill>
                <a:schemeClr val="bg1"/>
              </a:solidFill>
            </a:endParaRPr>
          </a:p>
        </p:txBody>
      </p:sp>
    </p:spTree>
    <p:extLst>
      <p:ext uri="{BB962C8B-B14F-4D97-AF65-F5344CB8AC3E}">
        <p14:creationId xmlns:p14="http://schemas.microsoft.com/office/powerpoint/2010/main" xmlns="" val="316450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8">
            <a:extLst>
              <a:ext uri="{FF2B5EF4-FFF2-40B4-BE49-F238E27FC236}">
                <a16:creationId xmlns="" xmlns:a16="http://schemas.microsoft.com/office/drawing/2014/main" id="{8226129F-4EEF-4434-91AA-654F7EA1B2ED}"/>
              </a:ext>
            </a:extLst>
          </p:cNvPr>
          <p:cNvSpPr txBox="1">
            <a:spLocks/>
          </p:cNvSpPr>
          <p:nvPr/>
        </p:nvSpPr>
        <p:spPr>
          <a:xfrm>
            <a:off x="781948" y="229545"/>
            <a:ext cx="10515600" cy="5715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sz="2400" dirty="0" smtClean="0">
                <a:ln/>
                <a:solidFill>
                  <a:srgbClr val="FFFFFF"/>
                </a:solidFill>
                <a:latin typeface="微软雅黑" pitchFamily="34" charset="-122"/>
                <a:ea typeface="微软雅黑" pitchFamily="34" charset="-122"/>
              </a:rPr>
              <a:t>区</a:t>
            </a:r>
            <a:r>
              <a:rPr lang="zh-CN" altLang="zh-CN" sz="2400" dirty="0">
                <a:ln/>
                <a:solidFill>
                  <a:srgbClr val="FFFFFF"/>
                </a:solidFill>
                <a:latin typeface="微软雅黑" pitchFamily="34" charset="-122"/>
                <a:ea typeface="微软雅黑" pitchFamily="34" charset="-122"/>
              </a:rPr>
              <a:t>块链提供的解决思路和价值</a:t>
            </a:r>
          </a:p>
        </p:txBody>
      </p:sp>
      <p:grpSp>
        <p:nvGrpSpPr>
          <p:cNvPr id="5" name="组合 4"/>
          <p:cNvGrpSpPr/>
          <p:nvPr/>
        </p:nvGrpSpPr>
        <p:grpSpPr>
          <a:xfrm>
            <a:off x="1129420" y="2706413"/>
            <a:ext cx="9820656" cy="2315982"/>
            <a:chOff x="923544" y="3700770"/>
            <a:chExt cx="9820656" cy="2315982"/>
          </a:xfrm>
        </p:grpSpPr>
        <p:sp>
          <p:nvSpPr>
            <p:cNvPr id="3" name="右箭头 2"/>
            <p:cNvSpPr/>
            <p:nvPr/>
          </p:nvSpPr>
          <p:spPr>
            <a:xfrm>
              <a:off x="923544" y="5157216"/>
              <a:ext cx="9820656"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801368" y="4754880"/>
              <a:ext cx="1883664" cy="1261872"/>
            </a:xfrm>
            <a:prstGeom prst="ellipse">
              <a:avLst/>
            </a:prstGeom>
            <a:gradFill>
              <a:gsLst>
                <a:gs pos="0">
                  <a:schemeClr val="accent1">
                    <a:lumMod val="5000"/>
                    <a:lumOff val="95000"/>
                  </a:schemeClr>
                </a:gs>
                <a:gs pos="52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586AB0"/>
                  </a:solidFill>
                </a:rPr>
                <a:t>信息获取与识别</a:t>
              </a:r>
              <a:endParaRPr lang="zh-CN" altLang="en-US" b="1" dirty="0">
                <a:solidFill>
                  <a:srgbClr val="586AB0"/>
                </a:solidFill>
              </a:endParaRPr>
            </a:p>
          </p:txBody>
        </p:sp>
        <p:sp>
          <p:nvSpPr>
            <p:cNvPr id="11" name="椭圆 10"/>
            <p:cNvSpPr/>
            <p:nvPr/>
          </p:nvSpPr>
          <p:spPr>
            <a:xfrm>
              <a:off x="1801368" y="3700770"/>
              <a:ext cx="8065008" cy="1261872"/>
            </a:xfrm>
            <a:prstGeom prst="ellipse">
              <a:avLst/>
            </a:prstGeom>
            <a:gradFill>
              <a:gsLst>
                <a:gs pos="0">
                  <a:schemeClr val="accent1">
                    <a:lumMod val="5000"/>
                    <a:lumOff val="95000"/>
                  </a:schemeClr>
                </a:gs>
                <a:gs pos="52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586AB0"/>
                  </a:solidFill>
                </a:rPr>
                <a:t>安全与隐私</a:t>
              </a:r>
              <a:endParaRPr lang="zh-CN" altLang="en-US" b="1" dirty="0">
                <a:solidFill>
                  <a:srgbClr val="586AB0"/>
                </a:solidFill>
              </a:endParaRPr>
            </a:p>
          </p:txBody>
        </p:sp>
        <p:sp>
          <p:nvSpPr>
            <p:cNvPr id="6" name="椭圆 5"/>
            <p:cNvSpPr/>
            <p:nvPr/>
          </p:nvSpPr>
          <p:spPr>
            <a:xfrm>
              <a:off x="4892040" y="4754880"/>
              <a:ext cx="1883664" cy="1261872"/>
            </a:xfrm>
            <a:prstGeom prst="ellipse">
              <a:avLst/>
            </a:prstGeom>
            <a:gradFill>
              <a:gsLst>
                <a:gs pos="0">
                  <a:schemeClr val="accent1">
                    <a:lumMod val="5000"/>
                    <a:lumOff val="95000"/>
                  </a:schemeClr>
                </a:gs>
                <a:gs pos="52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586AB0"/>
                  </a:solidFill>
                </a:rPr>
                <a:t>网络与数据传输</a:t>
              </a:r>
              <a:endParaRPr lang="zh-CN" altLang="en-US" b="1" dirty="0">
                <a:solidFill>
                  <a:srgbClr val="586AB0"/>
                </a:solidFill>
              </a:endParaRPr>
            </a:p>
          </p:txBody>
        </p:sp>
        <p:sp>
          <p:nvSpPr>
            <p:cNvPr id="7" name="椭圆 6"/>
            <p:cNvSpPr/>
            <p:nvPr/>
          </p:nvSpPr>
          <p:spPr>
            <a:xfrm>
              <a:off x="7982712" y="4754880"/>
              <a:ext cx="1883664" cy="1261872"/>
            </a:xfrm>
            <a:prstGeom prst="ellipse">
              <a:avLst/>
            </a:prstGeom>
            <a:gradFill>
              <a:gsLst>
                <a:gs pos="0">
                  <a:schemeClr val="accent1">
                    <a:lumMod val="5000"/>
                    <a:lumOff val="95000"/>
                  </a:schemeClr>
                </a:gs>
                <a:gs pos="52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586AB0"/>
                  </a:solidFill>
                </a:rPr>
                <a:t>基础资源管理架构</a:t>
              </a:r>
              <a:endParaRPr lang="zh-CN" altLang="en-US" b="1" dirty="0">
                <a:solidFill>
                  <a:srgbClr val="586AB0"/>
                </a:solidFill>
              </a:endParaRPr>
            </a:p>
          </p:txBody>
        </p:sp>
      </p:grpSp>
      <p:sp>
        <p:nvSpPr>
          <p:cNvPr id="4" name="圆角矩形标注 3"/>
          <p:cNvSpPr/>
          <p:nvPr/>
        </p:nvSpPr>
        <p:spPr>
          <a:xfrm>
            <a:off x="9332173" y="5077012"/>
            <a:ext cx="2641653" cy="1612545"/>
          </a:xfrm>
          <a:prstGeom prst="wedgeRoundRectCallout">
            <a:avLst>
              <a:gd name="adj1" fmla="val -35570"/>
              <a:gd name="adj2" fmla="val -6790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FF0000"/>
                </a:solidFill>
              </a:rPr>
              <a:t>问题：尚未形成打通各个环节的有效机制</a:t>
            </a:r>
            <a:endParaRPr lang="en-US" altLang="zh-CN" b="1" dirty="0" smtClean="0">
              <a:solidFill>
                <a:srgbClr val="FF0000"/>
              </a:solidFill>
            </a:endParaRPr>
          </a:p>
          <a:p>
            <a:r>
              <a:rPr lang="zh-CN" altLang="en-US" dirty="0" smtClean="0">
                <a:solidFill>
                  <a:schemeClr val="accent1">
                    <a:lumMod val="50000"/>
                  </a:schemeClr>
                </a:solidFill>
              </a:rPr>
              <a:t>解决：通过对等网络提供计算、存储、网络和平台资源等，有效打通各个环节</a:t>
            </a:r>
            <a:endParaRPr lang="zh-CN" altLang="en-US" dirty="0">
              <a:solidFill>
                <a:schemeClr val="accent1">
                  <a:lumMod val="50000"/>
                </a:schemeClr>
              </a:solidFill>
            </a:endParaRPr>
          </a:p>
        </p:txBody>
      </p:sp>
      <p:sp>
        <p:nvSpPr>
          <p:cNvPr id="13" name="圆角矩形标注 12"/>
          <p:cNvSpPr/>
          <p:nvPr/>
        </p:nvSpPr>
        <p:spPr>
          <a:xfrm>
            <a:off x="3886231" y="5133361"/>
            <a:ext cx="3095349" cy="1612545"/>
          </a:xfrm>
          <a:prstGeom prst="wedgeRoundRectCallout">
            <a:avLst>
              <a:gd name="adj1" fmla="val -2048"/>
              <a:gd name="adj2" fmla="val -7088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FF0000"/>
                </a:solidFill>
              </a:rPr>
              <a:t>问题：多网融合、网络智能管理</a:t>
            </a:r>
            <a:endParaRPr lang="en-US" altLang="zh-CN" b="1" dirty="0" smtClean="0">
              <a:solidFill>
                <a:srgbClr val="FF0000"/>
              </a:solidFill>
            </a:endParaRPr>
          </a:p>
          <a:p>
            <a:r>
              <a:rPr lang="zh-CN" altLang="en-US" dirty="0" smtClean="0">
                <a:solidFill>
                  <a:schemeClr val="accent1">
                    <a:lumMod val="50000"/>
                  </a:schemeClr>
                </a:solidFill>
              </a:rPr>
              <a:t>解决：通过区块链连接不同协议与设备，并提供管理、查询和分析对等网络中数据的能力</a:t>
            </a:r>
            <a:endParaRPr lang="zh-CN" altLang="en-US" dirty="0">
              <a:solidFill>
                <a:schemeClr val="accent1">
                  <a:lumMod val="50000"/>
                </a:schemeClr>
              </a:solidFill>
            </a:endParaRPr>
          </a:p>
        </p:txBody>
      </p:sp>
      <p:sp>
        <p:nvSpPr>
          <p:cNvPr id="14" name="圆角矩形标注 13"/>
          <p:cNvSpPr/>
          <p:nvPr/>
        </p:nvSpPr>
        <p:spPr>
          <a:xfrm>
            <a:off x="797321" y="1244419"/>
            <a:ext cx="2641653" cy="1612545"/>
          </a:xfrm>
          <a:prstGeom prst="wedgeRoundRectCallout">
            <a:avLst>
              <a:gd name="adj1" fmla="val -955"/>
              <a:gd name="adj2" fmla="val 12907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b="1" dirty="0" smtClean="0">
                <a:solidFill>
                  <a:srgbClr val="FF0000"/>
                </a:solidFill>
              </a:rPr>
              <a:t>问题：所有获取的信息的真实性难以保证</a:t>
            </a:r>
            <a:endParaRPr lang="en-US" altLang="zh-CN" b="1" dirty="0" smtClean="0">
              <a:solidFill>
                <a:srgbClr val="FF0000"/>
              </a:solidFill>
            </a:endParaRPr>
          </a:p>
          <a:p>
            <a:r>
              <a:rPr lang="zh-CN" altLang="en-US" dirty="0" smtClean="0">
                <a:solidFill>
                  <a:schemeClr val="accent1">
                    <a:lumMod val="50000"/>
                  </a:schemeClr>
                </a:solidFill>
              </a:rPr>
              <a:t>解决：通过区块链技术溯源，确保信息真实</a:t>
            </a:r>
            <a:endParaRPr lang="zh-CN" altLang="en-US" dirty="0">
              <a:solidFill>
                <a:schemeClr val="accent1">
                  <a:lumMod val="50000"/>
                </a:schemeClr>
              </a:solidFill>
            </a:endParaRPr>
          </a:p>
        </p:txBody>
      </p:sp>
      <p:sp>
        <p:nvSpPr>
          <p:cNvPr id="15" name="圆角矩形标注 14"/>
          <p:cNvSpPr/>
          <p:nvPr/>
        </p:nvSpPr>
        <p:spPr>
          <a:xfrm>
            <a:off x="8301519" y="995619"/>
            <a:ext cx="3585681" cy="1893336"/>
          </a:xfrm>
          <a:prstGeom prst="wedgeRoundRectCallout">
            <a:avLst>
              <a:gd name="adj1" fmla="val -59172"/>
              <a:gd name="adj2" fmla="val 4503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FF0000"/>
                </a:solidFill>
              </a:rPr>
              <a:t>问题：网络安全架构、认证、工业设计授权、隐私保护</a:t>
            </a:r>
            <a:endParaRPr lang="en-US" altLang="zh-CN" b="1" dirty="0" smtClean="0">
              <a:solidFill>
                <a:srgbClr val="FF0000"/>
              </a:solidFill>
            </a:endParaRPr>
          </a:p>
          <a:p>
            <a:r>
              <a:rPr lang="zh-CN" altLang="en-US" dirty="0" smtClean="0">
                <a:solidFill>
                  <a:schemeClr val="accent1">
                    <a:lumMod val="50000"/>
                  </a:schemeClr>
                </a:solidFill>
              </a:rPr>
              <a:t>解决：通过身份验证、授权机制等技术，从存储、信息传递等方面保证物联网的安全和隐私性</a:t>
            </a:r>
            <a:endParaRPr lang="zh-CN" altLang="en-US" dirty="0">
              <a:solidFill>
                <a:schemeClr val="accent1">
                  <a:lumMod val="50000"/>
                </a:schemeClr>
              </a:solidFill>
            </a:endParaRPr>
          </a:p>
        </p:txBody>
      </p:sp>
    </p:spTree>
    <p:extLst>
      <p:ext uri="{BB962C8B-B14F-4D97-AF65-F5344CB8AC3E}">
        <p14:creationId xmlns:p14="http://schemas.microsoft.com/office/powerpoint/2010/main" xmlns="" val="416149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自定义 10">
      <a:dk1>
        <a:srgbClr val="000000"/>
      </a:dk1>
      <a:lt1>
        <a:srgbClr val="FFFFFF"/>
      </a:lt1>
      <a:dk2>
        <a:srgbClr val="44546A"/>
      </a:dk2>
      <a:lt2>
        <a:srgbClr val="E7E6E6"/>
      </a:lt2>
      <a:accent1>
        <a:srgbClr val="475F77"/>
      </a:accent1>
      <a:accent2>
        <a:srgbClr val="2DB2A4"/>
      </a:accent2>
      <a:accent3>
        <a:srgbClr val="FFFFFF"/>
      </a:accent3>
      <a:accent4>
        <a:srgbClr val="000000"/>
      </a:accent4>
      <a:accent5>
        <a:srgbClr val="B1B6BD"/>
      </a:accent5>
      <a:accent6>
        <a:srgbClr val="2DB2A4"/>
      </a:accent6>
      <a:hlink>
        <a:srgbClr val="2DB2A4"/>
      </a:hlink>
      <a:folHlink>
        <a:srgbClr val="869FB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自定义 1">
      <a:dk1>
        <a:srgbClr val="000000"/>
      </a:dk1>
      <a:lt1>
        <a:srgbClr val="FFFFFF"/>
      </a:lt1>
      <a:dk2>
        <a:srgbClr val="44546A"/>
      </a:dk2>
      <a:lt2>
        <a:srgbClr val="E7E6E6"/>
      </a:lt2>
      <a:accent1>
        <a:srgbClr val="475F77"/>
      </a:accent1>
      <a:accent2>
        <a:srgbClr val="2DB2A4"/>
      </a:accent2>
      <a:accent3>
        <a:srgbClr val="FFFFFF"/>
      </a:accent3>
      <a:accent4>
        <a:srgbClr val="000000"/>
      </a:accent4>
      <a:accent5>
        <a:srgbClr val="B1B6BD"/>
      </a:accent5>
      <a:accent6>
        <a:srgbClr val="2DB2A4"/>
      </a:accent6>
      <a:hlink>
        <a:srgbClr val="2DB2A4"/>
      </a:hlink>
      <a:folHlink>
        <a:srgbClr val="869FB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2_自定义设计方案">
  <a:themeElements>
    <a:clrScheme name="自定义 1">
      <a:dk1>
        <a:srgbClr val="000000"/>
      </a:dk1>
      <a:lt1>
        <a:srgbClr val="FFFFFF"/>
      </a:lt1>
      <a:dk2>
        <a:srgbClr val="44546A"/>
      </a:dk2>
      <a:lt2>
        <a:srgbClr val="E7E6E6"/>
      </a:lt2>
      <a:accent1>
        <a:srgbClr val="475F77"/>
      </a:accent1>
      <a:accent2>
        <a:srgbClr val="2DB2A4"/>
      </a:accent2>
      <a:accent3>
        <a:srgbClr val="FFFFFF"/>
      </a:accent3>
      <a:accent4>
        <a:srgbClr val="000000"/>
      </a:accent4>
      <a:accent5>
        <a:srgbClr val="B1B6BD"/>
      </a:accent5>
      <a:accent6>
        <a:srgbClr val="2DB2A4"/>
      </a:accent6>
      <a:hlink>
        <a:srgbClr val="2DB2A4"/>
      </a:hlink>
      <a:folHlink>
        <a:srgbClr val="869FB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自定义设计方案">
  <a:themeElements>
    <a:clrScheme name="自定义 1">
      <a:dk1>
        <a:srgbClr val="000000"/>
      </a:dk1>
      <a:lt1>
        <a:srgbClr val="FFFFFF"/>
      </a:lt1>
      <a:dk2>
        <a:srgbClr val="44546A"/>
      </a:dk2>
      <a:lt2>
        <a:srgbClr val="E7E6E6"/>
      </a:lt2>
      <a:accent1>
        <a:srgbClr val="475F77"/>
      </a:accent1>
      <a:accent2>
        <a:srgbClr val="2DB2A4"/>
      </a:accent2>
      <a:accent3>
        <a:srgbClr val="FFFFFF"/>
      </a:accent3>
      <a:accent4>
        <a:srgbClr val="000000"/>
      </a:accent4>
      <a:accent5>
        <a:srgbClr val="B1B6BD"/>
      </a:accent5>
      <a:accent6>
        <a:srgbClr val="2DB2A4"/>
      </a:accent6>
      <a:hlink>
        <a:srgbClr val="2DB2A4"/>
      </a:hlink>
      <a:folHlink>
        <a:srgbClr val="869FB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TotalTime>
  <Words>2626</Words>
  <Application>Microsoft Office PowerPoint</Application>
  <PresentationFormat>自定义</PresentationFormat>
  <Paragraphs>485</Paragraphs>
  <Slides>27</Slides>
  <Notes>15</Notes>
  <HiddenSlides>0</HiddenSlides>
  <MMClips>0</MMClips>
  <ScaleCrop>false</ScaleCrop>
  <HeadingPairs>
    <vt:vector size="4" baseType="variant">
      <vt:variant>
        <vt:lpstr>主题</vt:lpstr>
      </vt:variant>
      <vt:variant>
        <vt:i4>9</vt:i4>
      </vt:variant>
      <vt:variant>
        <vt:lpstr>幻灯片标题</vt:lpstr>
      </vt:variant>
      <vt:variant>
        <vt:i4>27</vt:i4>
      </vt:variant>
    </vt:vector>
  </HeadingPairs>
  <TitlesOfParts>
    <vt:vector size="36" baseType="lpstr">
      <vt:lpstr>Office 主题​​</vt:lpstr>
      <vt:lpstr>6_自定义设计方案</vt:lpstr>
      <vt:lpstr>3_自定义设计方案</vt:lpstr>
      <vt:lpstr>1_自定义设计方案</vt:lpstr>
      <vt:lpstr>4_自定义设计方案</vt:lpstr>
      <vt:lpstr>5_自定义设计方案</vt:lpstr>
      <vt:lpstr>2_自定义设计方案</vt:lpstr>
      <vt:lpstr>自定义设计方案</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idmin</dc:creator>
  <cp:lastModifiedBy>yex</cp:lastModifiedBy>
  <cp:revision>306</cp:revision>
  <cp:lastPrinted>2017-08-31T09:03:19Z</cp:lastPrinted>
  <dcterms:created xsi:type="dcterms:W3CDTF">2017-08-23T07:25:34Z</dcterms:created>
  <dcterms:modified xsi:type="dcterms:W3CDTF">2017-12-27T02:13:30Z</dcterms:modified>
</cp:coreProperties>
</file>