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8" r:id="rId2"/>
    <p:sldId id="257" r:id="rId3"/>
    <p:sldId id="269" r:id="rId4"/>
    <p:sldId id="272" r:id="rId5"/>
    <p:sldId id="270" r:id="rId6"/>
    <p:sldId id="271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80" r:id="rId16"/>
    <p:sldId id="290" r:id="rId17"/>
    <p:sldId id="283" r:id="rId18"/>
    <p:sldId id="284" r:id="rId19"/>
    <p:sldId id="285" r:id="rId20"/>
    <p:sldId id="286" r:id="rId21"/>
    <p:sldId id="287" r:id="rId22"/>
    <p:sldId id="292" r:id="rId23"/>
    <p:sldId id="300" r:id="rId24"/>
    <p:sldId id="297" r:id="rId25"/>
    <p:sldId id="294" r:id="rId26"/>
    <p:sldId id="293" r:id="rId27"/>
    <p:sldId id="298" r:id="rId28"/>
    <p:sldId id="296" r:id="rId29"/>
    <p:sldId id="295" r:id="rId30"/>
    <p:sldId id="302" r:id="rId31"/>
    <p:sldId id="303" r:id="rId32"/>
    <p:sldId id="301" r:id="rId33"/>
    <p:sldId id="291" r:id="rId34"/>
    <p:sldId id="304" r:id="rId35"/>
    <p:sldId id="299" r:id="rId3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FAF"/>
    <a:srgbClr val="E5E7DE"/>
    <a:srgbClr val="88A4E1"/>
    <a:srgbClr val="A5A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4625" autoAdjust="0"/>
  </p:normalViewPr>
  <p:slideViewPr>
    <p:cSldViewPr snapToGrid="0" snapToObjects="1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7F613-7FF5-4981-97E4-2FCA5EB97AB3}" type="datetimeFigureOut">
              <a:rPr lang="es-ES" smtClean="0"/>
              <a:pPr/>
              <a:t>14/06/2016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CBCDE-53A9-41D4-87FA-B6996B832EA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77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BCDE-53A9-41D4-87FA-B6996B832EA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1C7-0FD3-4C3F-91B2-C671DE32B977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49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B2AA-DE91-45BA-BCFD-2FC8B09586D0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9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F00-3105-4F55-93D7-05485B68DF0B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43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7B-8C87-4567-8BB2-2A9569D26156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51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CAC9-AF40-428A-849B-FAEDE818F660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54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D5BC-779E-47C1-B527-28E2150054AB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14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BFF9-8592-4A8C-8BFE-9576320A3037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02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9C1C-DB8C-4ECC-9EC0-5CCA7F385DF8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25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B7D-63CF-4369-BD39-0A7BF68ABEC1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48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446-03CD-4F2E-B5A6-5303DA6982EB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2CEA-4784-49D5-B11A-F1C7A7DF6539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9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138C-3277-44E3-A34B-3642D1D99BF1}" type="datetime1">
              <a:rPr lang="es-ES" smtClean="0"/>
              <a:pPr/>
              <a:t>14/06/2016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3656-1FAA-2342-9BE0-C7800E7A0D0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3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7223"/>
            <a:ext cx="9144000" cy="1511143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VIOLA AND JONES </a:t>
            </a:r>
            <a:b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ADABOOST OBJECT DETECTION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-1" y="73479"/>
            <a:ext cx="9144001" cy="748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ADVANCED COMPUTER VISION</a:t>
            </a:r>
            <a:endParaRPr lang="es-ES" sz="3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" y="6091300"/>
            <a:ext cx="689217" cy="689217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842375" y="6142343"/>
            <a:ext cx="2851089" cy="63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 smtClean="0">
                <a:solidFill>
                  <a:srgbClr val="3C7FAF"/>
                </a:solidFill>
                <a:latin typeface="Arial" pitchFamily="34" charset="0"/>
                <a:cs typeface="Arial" pitchFamily="34" charset="0"/>
              </a:rPr>
              <a:t>Máster en </a:t>
            </a:r>
          </a:p>
          <a:p>
            <a:pPr algn="l"/>
            <a:r>
              <a:rPr lang="es-ES" sz="1400" b="1" dirty="0" smtClean="0">
                <a:solidFill>
                  <a:srgbClr val="3C7FAF"/>
                </a:solidFill>
                <a:latin typeface="Arial" pitchFamily="34" charset="0"/>
                <a:cs typeface="Arial" pitchFamily="34" charset="0"/>
              </a:rPr>
              <a:t>Automática y Robótica</a:t>
            </a:r>
            <a:endParaRPr lang="es-ES" sz="1400" b="1" dirty="0">
              <a:solidFill>
                <a:srgbClr val="3C7FA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5878286" y="6299825"/>
            <a:ext cx="2855167" cy="323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José Ramón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Raindo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Portillo</a:t>
            </a:r>
          </a:p>
          <a:p>
            <a:pPr algn="r"/>
            <a:endParaRPr lang="es-E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ncode\Desktop\labos\computer vision\proyecto\entrega\imagenes\images boosting\4-exampl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27" y="2567047"/>
            <a:ext cx="3310229" cy="331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68032" y="2238366"/>
            <a:ext cx="8382000" cy="29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Design and implementation of a boosting technique for object identification</a:t>
            </a:r>
            <a:endParaRPr lang="es-E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HAAR-LIKE FEATURES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253091" y="1149608"/>
            <a:ext cx="55925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a lot of combinations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!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each combination is a feature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Some limitations can be added:</a:t>
            </a: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Size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 the window – 24x24 pixels</a:t>
            </a: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Limit the size of the Haar-like rectangles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(e.g. no smaller than 8x8 pixels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Number of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features (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this project we used only 3 types)</a:t>
            </a: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After that, we have </a:t>
            </a:r>
            <a:r>
              <a:rPr lang="en-US" sz="2400" dirty="0" smtClean="0"/>
              <a:t>58140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features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Ancode\Desktop\references and images\687474703a2f2f6661726d372e737461746963666c69636b722e636f6d2f363035342f373033303435353834355f353139663532653332355f7a2e6a7067.jpg"/>
          <p:cNvPicPr>
            <a:picLocks noChangeAspect="1" noChangeArrowheads="1"/>
          </p:cNvPicPr>
          <p:nvPr/>
        </p:nvPicPr>
        <p:blipFill>
          <a:blip r:embed="rId2"/>
          <a:srcRect b="9573"/>
          <a:stretch>
            <a:fillRect/>
          </a:stretch>
        </p:blipFill>
        <p:spPr bwMode="auto">
          <a:xfrm>
            <a:off x="6055787" y="1057275"/>
            <a:ext cx="2978150" cy="5386090"/>
          </a:xfrm>
          <a:prstGeom prst="rect">
            <a:avLst/>
          </a:prstGeom>
          <a:noFill/>
        </p:spPr>
      </p:pic>
      <p:pic>
        <p:nvPicPr>
          <p:cNvPr id="9" name="14 Imagen" descr="C:\Users\Ancode\Desktop\tmp35b0287_thumb.png"/>
          <p:cNvPicPr/>
          <p:nvPr/>
        </p:nvPicPr>
        <p:blipFill rotWithShape="1">
          <a:blip r:embed="rId3" cstate="print"/>
          <a:srcRect l="-1" r="59386" b="41525"/>
          <a:stretch/>
        </p:blipFill>
        <p:spPr bwMode="auto">
          <a:xfrm>
            <a:off x="1269594" y="4399939"/>
            <a:ext cx="759179" cy="840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4 Imagen" descr="C:\Users\Ancode\Desktop\tmp35b0287_thumb.png"/>
          <p:cNvPicPr/>
          <p:nvPr/>
        </p:nvPicPr>
        <p:blipFill rotWithShape="1">
          <a:blip r:embed="rId3" cstate="print"/>
          <a:srcRect t="58757" r="50000"/>
          <a:stretch/>
        </p:blipFill>
        <p:spPr bwMode="auto">
          <a:xfrm>
            <a:off x="3873270" y="4492479"/>
            <a:ext cx="1033464" cy="65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4 Imagen" descr="C:\Users\Ancode\Desktop\tmp35b0287_thumb.png"/>
          <p:cNvPicPr/>
          <p:nvPr/>
        </p:nvPicPr>
        <p:blipFill rotWithShape="1">
          <a:blip r:embed="rId3" cstate="print"/>
          <a:srcRect l="50000" b="60941"/>
          <a:stretch/>
        </p:blipFill>
        <p:spPr bwMode="auto">
          <a:xfrm rot="10800000">
            <a:off x="2490852" y="4492479"/>
            <a:ext cx="1024477" cy="6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HAAR-LIKE FEATURES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228600" y="1219200"/>
            <a:ext cx="8048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Simple and fast way to compare features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lot of features (depend on the window size)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Haar-like value must be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calculated for every image and feature</a:t>
            </a:r>
          </a:p>
          <a:p>
            <a:pPr marL="285750" indent="-285750" algn="just">
              <a:buClr>
                <a:srgbClr val="88A4E1"/>
              </a:buClr>
              <a:buSzPct val="100000"/>
            </a:pP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Computationally expensive: 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O(n) </a:t>
            </a:r>
          </a:p>
          <a:p>
            <a:pPr marL="742950" lvl="1" indent="-285750" algn="ctr">
              <a:buClr>
                <a:srgbClr val="88A4E1"/>
              </a:buClr>
              <a:buSzPct val="100000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Important in the boosting part</a:t>
            </a: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Training over a large pool of images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409700" y="5650409"/>
            <a:ext cx="599122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buClr>
                <a:srgbClr val="88A4E1"/>
              </a:buClr>
              <a:buSzPct val="100000"/>
            </a:pP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Solution: INTEGRAL IMAGES</a:t>
            </a: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INTEGRAL IMAGES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228600" y="1162050"/>
            <a:ext cx="84296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New image based on another image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All pixels are the sum of intensity of the pixels that are above and to the left of it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similar to Haar-like assigned number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Integral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Imagen" descr="C:\Users\Ancode\Desktop\references and images\integral-image-example.png"/>
          <p:cNvPicPr/>
          <p:nvPr/>
        </p:nvPicPr>
        <p:blipFill>
          <a:blip r:embed="rId2" cstate="print"/>
          <a:srcRect r="53687"/>
          <a:stretch>
            <a:fillRect/>
          </a:stretch>
        </p:blipFill>
        <p:spPr bwMode="auto">
          <a:xfrm>
            <a:off x="2664141" y="3738961"/>
            <a:ext cx="3949065" cy="283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INTEGRAL IMAGES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381000" y="4543425"/>
            <a:ext cx="842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We can calculate a rectangle in an easy way 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Very useful to calculate the Haar-like assigned value!</a:t>
            </a: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Integral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C:\Users\Ancode\Desktop\references and images\integral-image-example.png"/>
          <p:cNvPicPr/>
          <p:nvPr/>
        </p:nvPicPr>
        <p:blipFill>
          <a:blip r:embed="rId2" cstate="print"/>
          <a:srcRect l="51489"/>
          <a:stretch>
            <a:fillRect/>
          </a:stretch>
        </p:blipFill>
        <p:spPr bwMode="auto">
          <a:xfrm>
            <a:off x="2105025" y="1162050"/>
            <a:ext cx="4591050" cy="295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INTEGRAL IMAGES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381000" y="4543425"/>
            <a:ext cx="842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We can calculate a rectangle in an easy way 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Very useful to calculate the Haar-like assigned value!</a:t>
            </a: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Integral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C:\Users\Ancode\Desktop\references and images\integral-image-example.png"/>
          <p:cNvPicPr/>
          <p:nvPr/>
        </p:nvPicPr>
        <p:blipFill>
          <a:blip r:embed="rId2" cstate="print"/>
          <a:srcRect l="51489"/>
          <a:stretch>
            <a:fillRect/>
          </a:stretch>
        </p:blipFill>
        <p:spPr bwMode="auto">
          <a:xfrm>
            <a:off x="2105025" y="1162050"/>
            <a:ext cx="4591050" cy="295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4467225" y="3552825"/>
            <a:ext cx="4623862" cy="52212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1131" y="3476625"/>
            <a:ext cx="4005551" cy="67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877051" y="3524646"/>
            <a:ext cx="2076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 operations ALWAYS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7119" y="3543300"/>
            <a:ext cx="210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lang="es-ES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many</a:t>
            </a:r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operations</a:t>
            </a:r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s-ES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pixels</a:t>
            </a:r>
            <a:endParaRPr lang="es-ES" sz="1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INTEGRAL IMAGES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381000" y="1285875"/>
            <a:ext cx="8429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Viola and Jones use integral images instead of images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Can be seen as “catching” – the bulk of operations is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done once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reused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every time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Can be saved in an easy way</a:t>
            </a: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Integral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CLASSIFICATION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381000" y="1285876"/>
            <a:ext cx="84935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We make a weak classifier from each Haar Like feature</a:t>
            </a:r>
          </a:p>
          <a:p>
            <a:pPr marL="742950" lvl="2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Linear classifier</a:t>
            </a:r>
          </a:p>
          <a:p>
            <a:pPr marL="742950" lvl="2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Compares training set Haar like values and creates threshold</a:t>
            </a:r>
          </a:p>
          <a:p>
            <a:pPr marL="742950" lvl="2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s-ES" sz="2000" dirty="0" smtClean="0">
                <a:solidFill>
                  <a:schemeClr val="tx2"/>
                </a:solidFill>
                <a:latin typeface="Arial"/>
                <a:cs typeface="Arial"/>
              </a:rPr>
              <a:t>‘</a:t>
            </a:r>
            <a:r>
              <a:rPr lang="el-GR" sz="2000" dirty="0" smtClean="0">
                <a:solidFill>
                  <a:schemeClr val="tx2"/>
                </a:solidFill>
                <a:latin typeface="Arial"/>
                <a:cs typeface="Arial"/>
              </a:rPr>
              <a:t>α</a:t>
            </a:r>
            <a:r>
              <a:rPr lang="es-ES" sz="2000" dirty="0" smtClean="0">
                <a:solidFill>
                  <a:schemeClr val="tx2"/>
                </a:solidFill>
                <a:latin typeface="Arial"/>
                <a:cs typeface="Arial"/>
              </a:rPr>
              <a:t>’ defines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if</a:t>
            </a:r>
            <a:r>
              <a:rPr lang="es-ES" sz="2000" dirty="0" smtClean="0">
                <a:solidFill>
                  <a:schemeClr val="tx2"/>
                </a:solidFill>
                <a:latin typeface="Arial"/>
                <a:cs typeface="Arial"/>
              </a:rPr>
              <a:t>  </a:t>
            </a:r>
            <a:r>
              <a:rPr lang="es-ES" sz="2000" b="1" dirty="0" smtClean="0">
                <a:solidFill>
                  <a:schemeClr val="tx2"/>
                </a:solidFill>
                <a:latin typeface="Arial"/>
                <a:cs typeface="Arial"/>
              </a:rPr>
              <a:t>faces &gt; </a:t>
            </a:r>
            <a:r>
              <a:rPr lang="es-ES" sz="2000" b="1" dirty="0" err="1" smtClean="0">
                <a:solidFill>
                  <a:schemeClr val="tx2"/>
                </a:solidFill>
                <a:latin typeface="Arial"/>
                <a:cs typeface="Arial"/>
              </a:rPr>
              <a:t>threshold</a:t>
            </a:r>
            <a:r>
              <a:rPr lang="es-ES" sz="2000" b="1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sz="2000" dirty="0" err="1" smtClean="0">
                <a:solidFill>
                  <a:schemeClr val="tx2"/>
                </a:solidFill>
                <a:latin typeface="Arial"/>
                <a:cs typeface="Arial"/>
              </a:rPr>
              <a:t>or</a:t>
            </a:r>
            <a:r>
              <a:rPr lang="es-ES" sz="200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sz="2000" b="1" dirty="0" smtClean="0">
                <a:solidFill>
                  <a:schemeClr val="tx2"/>
                </a:solidFill>
                <a:latin typeface="Arial"/>
                <a:cs typeface="Arial"/>
              </a:rPr>
              <a:t>faces &lt; </a:t>
            </a:r>
            <a:r>
              <a:rPr lang="es-ES" sz="2000" b="1" dirty="0" err="1" smtClean="0">
                <a:solidFill>
                  <a:schemeClr val="tx2"/>
                </a:solidFill>
                <a:latin typeface="Arial"/>
                <a:cs typeface="Arial"/>
              </a:rPr>
              <a:t>threshold</a:t>
            </a:r>
            <a:endParaRPr lang="en-US" sz="20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2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Marginally better than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luck</a:t>
            </a: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87005"/>
              </p:ext>
            </p:extLst>
          </p:nvPr>
        </p:nvGraphicFramePr>
        <p:xfrm>
          <a:off x="1747156" y="4601368"/>
          <a:ext cx="37065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764"/>
                <a:gridCol w="617764"/>
                <a:gridCol w="617764"/>
                <a:gridCol w="617764"/>
                <a:gridCol w="617764"/>
                <a:gridCol w="617764"/>
              </a:tblGrid>
              <a:tr h="30782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4488"/>
              </p:ext>
            </p:extLst>
          </p:nvPr>
        </p:nvGraphicFramePr>
        <p:xfrm>
          <a:off x="3616778" y="4054361"/>
          <a:ext cx="3673932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2322"/>
                <a:gridCol w="612322"/>
                <a:gridCol w="612322"/>
                <a:gridCol w="612322"/>
                <a:gridCol w="612322"/>
                <a:gridCol w="612322"/>
              </a:tblGrid>
              <a:tr h="30970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555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10792" y="405078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← Non faces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741" y="460136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Faces</a:t>
            </a:r>
            <a:r>
              <a:rPr lang="es-ES" dirty="0" smtClean="0"/>
              <a:t> 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→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12771" y="3793104"/>
            <a:ext cx="0" cy="1453243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2593" y="304880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Threshold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(23)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5900" y="5604923"/>
            <a:ext cx="23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Weak classifier: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5571" y="5471201"/>
                <a:ext cx="3364639" cy="646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𝑣𝑎𝑙𝑢𝑒</m:t>
                                  </m:r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&gt;23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𝑓𝑎𝑐𝑒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 (1)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𝑣𝑎𝑙𝑢𝑒</m:t>
                                  </m:r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≤23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 →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𝑛𝑜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𝑓𝑎𝑐𝑒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 (−1)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71" y="5471201"/>
                <a:ext cx="3364639" cy="6467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5" grpId="0"/>
      <p:bldP spid="1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CLASSIFICATION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357187" y="1661432"/>
            <a:ext cx="84296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Idea: combine a set of weak classifiers</a:t>
            </a:r>
          </a:p>
          <a:p>
            <a:pPr marL="742950" lvl="1" indent="-285750" algn="just">
              <a:spcBef>
                <a:spcPts val="600"/>
              </a:spcBef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sequence (cascade): every weak classifier “votes”</a:t>
            </a:r>
          </a:p>
          <a:p>
            <a:pPr marL="742950" lvl="1" indent="-285750" algn="just">
              <a:spcBef>
                <a:spcPts val="600"/>
              </a:spcBef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good set of weak classifiers will create an strong classifier together</a:t>
            </a: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Imagen" descr="C:\Users\Ancode\Desktop\references and images\cascade.jpg"/>
          <p:cNvPicPr/>
          <p:nvPr/>
        </p:nvPicPr>
        <p:blipFill rotWithShape="1">
          <a:blip r:embed="rId2" cstate="print"/>
          <a:srcRect b="50000"/>
          <a:stretch/>
        </p:blipFill>
        <p:spPr bwMode="auto">
          <a:xfrm>
            <a:off x="651648" y="3809602"/>
            <a:ext cx="7888327" cy="148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ADABOOST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AdaBoost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81000" y="1485900"/>
            <a:ext cx="8429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Large pool of classifiers: 58.140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Which ones select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Order of smallest error of classification? </a:t>
            </a: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ADABOOST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AdaBoost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Ancode\Desktop\references and images\Fi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4050" y="3888343"/>
            <a:ext cx="971550" cy="990600"/>
          </a:xfrm>
          <a:prstGeom prst="rect">
            <a:avLst/>
          </a:prstGeom>
          <a:noFill/>
        </p:spPr>
      </p:pic>
      <p:pic>
        <p:nvPicPr>
          <p:cNvPr id="5123" name="Picture 3" descr="C:\Users\Ancode\Desktop\references and images\Fig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888343"/>
            <a:ext cx="971550" cy="990600"/>
          </a:xfrm>
          <a:prstGeom prst="rect">
            <a:avLst/>
          </a:prstGeom>
          <a:noFill/>
        </p:spPr>
      </p:pic>
      <p:pic>
        <p:nvPicPr>
          <p:cNvPr id="5124" name="Picture 4" descr="C:\Users\Ancode\Desktop\references and images\Fig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4150" y="3888343"/>
            <a:ext cx="971550" cy="990600"/>
          </a:xfrm>
          <a:prstGeom prst="rect">
            <a:avLst/>
          </a:prstGeom>
          <a:noFill/>
        </p:spPr>
      </p:pic>
      <p:pic>
        <p:nvPicPr>
          <p:cNvPr id="5125" name="Picture 5" descr="C:\Users\Ancode\Desktop\references and images\Fig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4100" y="3888343"/>
            <a:ext cx="971550" cy="990600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2495550" y="5100161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ERROR! It will select similar  features!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416377" y="5488543"/>
            <a:ext cx="627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resulting classifier wont be better than a weak classifier</a:t>
            </a:r>
            <a:endParaRPr lang="es-ES" dirty="0"/>
          </a:p>
        </p:txBody>
      </p:sp>
      <p:sp>
        <p:nvSpPr>
          <p:cNvPr id="15" name="CuadroTexto 13"/>
          <p:cNvSpPr txBox="1"/>
          <p:nvPr/>
        </p:nvSpPr>
        <p:spPr>
          <a:xfrm>
            <a:off x="381000" y="1485900"/>
            <a:ext cx="8429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Large pool of classifiers: 58.140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Which ones select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Order of smallest error of classification? </a:t>
            </a: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3"/>
          <p:cNvSpPr txBox="1"/>
          <p:nvPr/>
        </p:nvSpPr>
        <p:spPr>
          <a:xfrm>
            <a:off x="630560" y="1657350"/>
            <a:ext cx="809767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ALGORITHM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Haar-like features                             Integral Images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Classification                                     AdaBoost</a:t>
            </a:r>
          </a:p>
          <a:p>
            <a:pPr lvl="1">
              <a:spcBef>
                <a:spcPts val="1200"/>
              </a:spcBef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>
              <a:spcBef>
                <a:spcPts val="1200"/>
              </a:spcBef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INDEX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71131" y="0"/>
            <a:ext cx="9019956" cy="29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ADABOOST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AdaBoost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81000" y="1095375"/>
            <a:ext cx="8020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AdaBoost fix this problem by changing the weights</a:t>
            </a:r>
          </a:p>
          <a:p>
            <a:pPr marL="285750" indent="-285750" algn="just">
              <a:lnSpc>
                <a:spcPct val="150000"/>
              </a:lnSpc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Similar features will have less weight</a:t>
            </a:r>
          </a:p>
          <a:p>
            <a:pPr marL="285750" indent="-285750" algn="just">
              <a:lnSpc>
                <a:spcPct val="150000"/>
              </a:lnSpc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forces the next feature to be different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64671" y="2930978"/>
            <a:ext cx="5758543" cy="3377483"/>
          </a:xfrm>
          <a:prstGeom prst="rect">
            <a:avLst/>
          </a:prstGeom>
        </p:spPr>
      </p:pic>
      <p:cxnSp>
        <p:nvCxnSpPr>
          <p:cNvPr id="3" name="Straight Arrow Connector 2"/>
          <p:cNvCxnSpPr>
            <a:endCxn id="16" idx="1"/>
          </p:cNvCxnSpPr>
          <p:nvPr/>
        </p:nvCxnSpPr>
        <p:spPr>
          <a:xfrm flipV="1">
            <a:off x="3102429" y="3200015"/>
            <a:ext cx="3509345" cy="343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11774" y="2830683"/>
            <a:ext cx="237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Training set: get values of faces and non faces with associated weights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endCxn id="21" idx="1"/>
          </p:cNvCxnSpPr>
          <p:nvPr/>
        </p:nvCxnSpPr>
        <p:spPr>
          <a:xfrm>
            <a:off x="3102429" y="3947836"/>
            <a:ext cx="35093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11773" y="3793948"/>
            <a:ext cx="2374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Find this classifier error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endCxn id="26" idx="1"/>
          </p:cNvCxnSpPr>
          <p:nvPr/>
        </p:nvCxnSpPr>
        <p:spPr>
          <a:xfrm flipV="1">
            <a:off x="2402378" y="4512695"/>
            <a:ext cx="4209396" cy="10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1774" y="4251085"/>
            <a:ext cx="237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Weight of the classifier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(depends on the error)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63935" y="5153891"/>
            <a:ext cx="2147839" cy="58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1774" y="4876313"/>
            <a:ext cx="2374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Each image weight is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modied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: if was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succesfully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identified, will have less importance next time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endCxn id="33" idx="1"/>
          </p:cNvCxnSpPr>
          <p:nvPr/>
        </p:nvCxnSpPr>
        <p:spPr>
          <a:xfrm>
            <a:off x="4202678" y="5921432"/>
            <a:ext cx="2409096" cy="22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1774" y="5987689"/>
            <a:ext cx="2374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The strong classifier 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6" grpId="0"/>
      <p:bldP spid="28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85763" y="1504461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Training set: 476 images</a:t>
            </a:r>
          </a:p>
        </p:txBody>
      </p:sp>
      <p:pic>
        <p:nvPicPr>
          <p:cNvPr id="3075" name="Picture 3" descr="C:\Users\ancode\Desktop\labos\computer vision\proyecto\entrega\imagenes\images boosting\faces-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616462"/>
            <a:ext cx="3933144" cy="31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ncode\Desktop\labos\computer vision\proyecto\entrega\imagenes\images boosting\no-faces-trai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617951"/>
            <a:ext cx="4305528" cy="35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1463" y="2306361"/>
            <a:ext cx="393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Positive set: Faces (235 images)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1" y="2306362"/>
            <a:ext cx="430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Negative set: No faces (241 images)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295955" y="1305806"/>
            <a:ext cx="8372475" cy="1597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training took 8h 30’ to finish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Hard to debug!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Some classifiers had negative weight (?)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95955" y="3127768"/>
            <a:ext cx="8372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MEANING OF NEGATIVE WEIGHT:</a:t>
            </a:r>
          </a:p>
          <a:p>
            <a:pPr marL="914400" lvl="1" indent="-457200" algn="just">
              <a:buClr>
                <a:srgbClr val="88A4E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Some of the classifiers are very bad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(rate success &lt; luck)</a:t>
            </a:r>
          </a:p>
          <a:p>
            <a:pPr marL="914400" lvl="1" indent="-457200" algn="just">
              <a:buClr>
                <a:srgbClr val="88A4E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98045" y="4392109"/>
            <a:ext cx="7568293" cy="5771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 smtClean="0">
                <a:latin typeface="Arial" pitchFamily="34" charset="0"/>
                <a:cs typeface="Arial" pitchFamily="34" charset="0"/>
              </a:rPr>
              <a:t>Weak classifier with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rate </a:t>
            </a:r>
            <a:r>
              <a:rPr lang="en-US" dirty="0">
                <a:latin typeface="Arial" pitchFamily="34" charset="0"/>
                <a:cs typeface="Arial" pitchFamily="34" charset="0"/>
              </a:rPr>
              <a:t>of success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30</a:t>
            </a:r>
            <a:r>
              <a:rPr lang="en-US" dirty="0">
                <a:latin typeface="Arial" pitchFamily="34" charset="0"/>
                <a:cs typeface="Arial" pitchFamily="34" charset="0"/>
              </a:rPr>
              <a:t>%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(bad classifier)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8046" y="5197504"/>
            <a:ext cx="7568292" cy="7379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88A4E1"/>
              </a:buClr>
              <a:buSzPct val="100000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Adaboost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hypotesis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we do 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OPOSITE -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rate </a:t>
            </a:r>
            <a:r>
              <a:rPr lang="en-US" dirty="0">
                <a:latin typeface="Arial" pitchFamily="34" charset="0"/>
                <a:cs typeface="Arial" pitchFamily="34" charset="0"/>
              </a:rPr>
              <a:t>of success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70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%!!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85763" y="1173425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510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images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462" y="2465615"/>
            <a:ext cx="3933144" cy="33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9" y="2465615"/>
            <a:ext cx="4305528" cy="33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1463" y="2002617"/>
            <a:ext cx="393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Positive set: Faces (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251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images)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1999" y="2002617"/>
            <a:ext cx="430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Negative set: No faces 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259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images)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85763" y="3022245"/>
            <a:ext cx="8372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800" b="1" dirty="0" smtClean="0">
                <a:solidFill>
                  <a:srgbClr val="3C7FA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3C7FAF"/>
                </a:solidFill>
                <a:latin typeface="Arial" pitchFamily="34" charset="0"/>
                <a:cs typeface="Arial" pitchFamily="34" charset="0"/>
              </a:rPr>
              <a:t>Approach 1: </a:t>
            </a:r>
          </a:p>
          <a:p>
            <a:pPr marL="800100" lvl="1" indent="-342900" algn="just">
              <a:buClr>
                <a:srgbClr val="88A4E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Select weak classifiers by the weight absolute value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6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85762" y="1168953"/>
            <a:ext cx="852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Classifier that mix positive and negative weight weak classifiers: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uadroTexto 13"/>
          <p:cNvSpPr txBox="1"/>
          <p:nvPr/>
        </p:nvSpPr>
        <p:spPr>
          <a:xfrm>
            <a:off x="5372100" y="2571737"/>
            <a:ext cx="33861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88A4E1"/>
              </a:buClr>
              <a:buSzPct val="100000"/>
            </a:pP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Classification graphic for a 1000 weak classifier strong classifier.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It almost always take that the value is a face</a:t>
            </a:r>
          </a:p>
          <a:p>
            <a:pPr marL="285750" indent="-285750" algn="just">
              <a:buClr>
                <a:srgbClr val="88A4E1"/>
              </a:buClr>
              <a:buSzPct val="100000"/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 a good classifier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88A4E1"/>
              </a:buClr>
              <a:buSzPct val="100000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488117"/>
              </p:ext>
            </p:extLst>
          </p:nvPr>
        </p:nvGraphicFramePr>
        <p:xfrm>
          <a:off x="506186" y="2539093"/>
          <a:ext cx="4784271" cy="32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10427892" imgH="6532245" progId="Unknown">
                  <p:embed/>
                </p:oleObj>
              </mc:Choice>
              <mc:Fallback>
                <p:oleObj r:id="rId3" imgW="10427892" imgH="6532245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6" y="2539093"/>
                        <a:ext cx="4784271" cy="3271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0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70120" y="3408666"/>
            <a:ext cx="3094265" cy="2485935"/>
          </a:xfrm>
          <a:prstGeom prst="roundRect">
            <a:avLst>
              <a:gd name="adj" fmla="val 773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7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classifiers were created </a:t>
            </a:r>
            <a:r>
              <a:rPr lang="en-US" sz="1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minimize </a:t>
            </a:r>
            <a:r>
              <a:rPr lang="en-US" sz="1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errors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7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 classifier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has a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 rate of success, it means that the </a:t>
            </a:r>
            <a:r>
              <a:rPr lang="en-US" sz="1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 of this feature are too </a:t>
            </a:r>
            <a:r>
              <a:rPr lang="en-US" sz="1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mixed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7074"/>
          <a:stretch/>
        </p:blipFill>
        <p:spPr bwMode="auto">
          <a:xfrm>
            <a:off x="229587" y="2220373"/>
            <a:ext cx="5428264" cy="39109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3"/>
          <p:cNvSpPr txBox="1"/>
          <p:nvPr/>
        </p:nvSpPr>
        <p:spPr>
          <a:xfrm>
            <a:off x="5870121" y="2441108"/>
            <a:ext cx="3001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88A4E1"/>
              </a:buClr>
              <a:buSzPct val="100000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 becomes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worse the more classifiers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used!!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88A4E1"/>
              </a:buClr>
              <a:buSzPct val="100000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0121" y="3257537"/>
            <a:ext cx="3094265" cy="383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Possible cause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</a:p>
        </p:txBody>
      </p:sp>
      <p:sp>
        <p:nvSpPr>
          <p:cNvPr id="12" name="CuadroTexto 13"/>
          <p:cNvSpPr txBox="1"/>
          <p:nvPr/>
        </p:nvSpPr>
        <p:spPr>
          <a:xfrm>
            <a:off x="385762" y="1168953"/>
            <a:ext cx="852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Classifier that mix positive and negative weight weak classifiers: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adroTexto 13"/>
          <p:cNvSpPr txBox="1"/>
          <p:nvPr/>
        </p:nvSpPr>
        <p:spPr>
          <a:xfrm rot="19696138">
            <a:off x="-255718" y="3899187"/>
            <a:ext cx="6430898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88A4E1"/>
              </a:buClr>
              <a:buSzPct val="100000"/>
            </a:pP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BAD CLASSIFIER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9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85763" y="3022245"/>
            <a:ext cx="8372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800" b="1" dirty="0" smtClean="0">
                <a:solidFill>
                  <a:srgbClr val="3C7FA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3C7FAF"/>
                </a:solidFill>
                <a:latin typeface="Arial" pitchFamily="34" charset="0"/>
                <a:cs typeface="Arial" pitchFamily="34" charset="0"/>
              </a:rPr>
              <a:t>Approach 2: </a:t>
            </a:r>
          </a:p>
          <a:p>
            <a:pPr marL="800100" lvl="1" indent="-342900" algn="just">
              <a:buClr>
                <a:srgbClr val="88A4E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get only the positive weighted classifiers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8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85762" y="1168953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Strong classifier with only positive weight weak classifiers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uadroTexto 13"/>
          <p:cNvSpPr txBox="1"/>
          <p:nvPr/>
        </p:nvSpPr>
        <p:spPr>
          <a:xfrm>
            <a:off x="5756542" y="2571737"/>
            <a:ext cx="3001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88A4E1"/>
              </a:buClr>
              <a:buSzPct val="100000"/>
            </a:pP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Classification graphic for a 1000 weak classifier strong classifier.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Is very good identifying faces!</a:t>
            </a:r>
          </a:p>
          <a:p>
            <a:pPr marL="285750" indent="-285750" algn="just">
              <a:buClr>
                <a:srgbClr val="88A4E1"/>
              </a:buClr>
              <a:buSzPct val="100000"/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It finds hard to know when something is not a face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88A4E1"/>
              </a:buClr>
              <a:buSzPct val="100000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24361"/>
              </p:ext>
            </p:extLst>
          </p:nvPr>
        </p:nvGraphicFramePr>
        <p:xfrm>
          <a:off x="385762" y="2375807"/>
          <a:ext cx="496252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3" imgW="12323873" imgH="7348776" progId="Unknown">
                  <p:embed/>
                </p:oleObj>
              </mc:Choice>
              <mc:Fallback>
                <p:oleObj r:id="rId3" imgW="12323873" imgH="7348776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" y="2375807"/>
                        <a:ext cx="4962525" cy="340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1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r="6216"/>
          <a:stretch/>
        </p:blipFill>
        <p:spPr bwMode="auto">
          <a:xfrm>
            <a:off x="2034564" y="1910148"/>
            <a:ext cx="5517380" cy="37019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uadroTexto 13"/>
          <p:cNvSpPr txBox="1"/>
          <p:nvPr/>
        </p:nvSpPr>
        <p:spPr>
          <a:xfrm>
            <a:off x="385762" y="1168953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Strong classifier with only positive weight weak classifiers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17" idx="0"/>
          </p:cNvCxnSpPr>
          <p:nvPr/>
        </p:nvCxnSpPr>
        <p:spPr>
          <a:xfrm flipV="1">
            <a:off x="2669700" y="4988387"/>
            <a:ext cx="0" cy="62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2557" y="5612121"/>
            <a:ext cx="237428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There are a lot of bad classifiers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with high weight!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766" y="1719603"/>
            <a:ext cx="1437584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The first weak classifiers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are strong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59432" y="2088935"/>
            <a:ext cx="249011" cy="156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629129" y="3632810"/>
            <a:ext cx="971550" cy="649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31997" y="4284593"/>
            <a:ext cx="237428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After the initial drop, the performance grows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600679" y="2458267"/>
            <a:ext cx="1646464" cy="777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78461" y="3237914"/>
            <a:ext cx="2336868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The grow stops around 70%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76157" y="5764422"/>
            <a:ext cx="3175907" cy="523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DOES THE STRONG CLASSIFIER WORKS AS THE BEST OF THE WEAK CLASSIFIERS?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5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1" grpId="0" animBg="1"/>
      <p:bldP spid="35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INTRODUCTION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630560" y="1295400"/>
            <a:ext cx="80976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Big development in the last decade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Used in all kind of devices and media cameras, cellphones, websites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Viola and Jones AdaBoost object recognition algorithm</a:t>
            </a:r>
          </a:p>
          <a:p>
            <a:pPr marL="285750" indent="-285750" algn="just">
              <a:buClr>
                <a:srgbClr val="88A4E1"/>
              </a:buClr>
              <a:buSzPct val="100000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Fast – (0.7s 10 years ago computers)</a:t>
            </a: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Low false positive rate</a:t>
            </a: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Designed for faces, but can be used with all kind of objects</a:t>
            </a:r>
          </a:p>
          <a:p>
            <a:pPr marL="742950" lvl="1" indent="-28575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306228" y="464274"/>
            <a:ext cx="373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VIOLA AND JONES ALGORITHM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385762" y="1168953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result after getting ride of the bad classifiers (1) (by hand)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C:\Users\ancode\Desktop\labos\computer vision\proyecto\entrega\imagenes\ex_minus_bad_classifiers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t="4904" r="4527" b="4052"/>
          <a:stretch/>
        </p:blipFill>
        <p:spPr bwMode="auto">
          <a:xfrm>
            <a:off x="1200150" y="2188030"/>
            <a:ext cx="6588579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1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762" y="1968570"/>
            <a:ext cx="8283403" cy="41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13"/>
          <p:cNvSpPr txBox="1"/>
          <p:nvPr/>
        </p:nvSpPr>
        <p:spPr>
          <a:xfrm>
            <a:off x="385762" y="1168953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result after getting rid of the bad classifiers (2) (by hand)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RESULTS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385762" y="1168953"/>
            <a:ext cx="837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 of Haar like feature from some of the best weak classifiers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ancode\Desktop\labos\computer vision\proyecto\entrega\imagenes\images boosting\4-examp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30" y="2014991"/>
            <a:ext cx="38481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9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12284" y="1996169"/>
            <a:ext cx="837247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Negative weight weak classifiers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aren’t reliable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(to much entropic)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88A4E1"/>
              </a:buClr>
              <a:buSzPct val="100000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Positive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weight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weak classifiers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work but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Good to identify faces</a:t>
            </a: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Confused when identifying non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faces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Not all the high weight classifiers were good</a:t>
            </a: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3"/>
          <p:cNvSpPr txBox="1"/>
          <p:nvPr/>
        </p:nvSpPr>
        <p:spPr>
          <a:xfrm>
            <a:off x="385762" y="1359354"/>
            <a:ext cx="837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How to fix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Improve the best threshold search</a:t>
            </a: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 Haar like features types?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(&gt; 8 hours training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Increase non faces training set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(&gt; 8 hours training!)</a:t>
            </a: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bigger training set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(&gt; 8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hours training!)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Repeat the learning process iteratively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?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(&gt; 8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hours training!)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Clr>
                <a:srgbClr val="88A4E1"/>
              </a:buClr>
              <a:buSzPct val="100000"/>
              <a:buFont typeface="Wingdings" pitchFamily="2" charset="2"/>
              <a:buChar char="q"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Adaboost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gives priority to the first weak classifiers it encounters from the same family!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(pattern recognition problem)</a:t>
            </a:r>
          </a:p>
          <a:p>
            <a:pPr algn="just">
              <a:buClr>
                <a:srgbClr val="88A4E1"/>
              </a:buClr>
              <a:buSzPct val="1000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88A4E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a different boosting algorithm?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 VERY MUCH!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endParaRPr lang="es-E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C:\Users\ancode\Desktop\labos\computer vision\proyecto\entrega\imagenes\images boosting\g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6" y="1847898"/>
            <a:ext cx="6338661" cy="37216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ncode\Desktop\labos\computer vision\proyecto\entrega\imagenes\images boosting\stadistics and estimate ti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4"/>
          <a:stretch/>
        </p:blipFill>
        <p:spPr bwMode="auto">
          <a:xfrm>
            <a:off x="5230643" y="2078627"/>
            <a:ext cx="3475510" cy="31105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ncode\Desktop\labos\computer vision\proyecto\entrega\imagenes\images boosting\stadistics and estimate ti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6" t="81401" r="20414" b="3349"/>
          <a:stretch/>
        </p:blipFill>
        <p:spPr bwMode="auto">
          <a:xfrm>
            <a:off x="2416016" y="3413488"/>
            <a:ext cx="2230551" cy="66130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INTRODUCTION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ángulo redondeado 31"/>
          <p:cNvSpPr/>
          <p:nvPr/>
        </p:nvSpPr>
        <p:spPr>
          <a:xfrm>
            <a:off x="448064" y="2648069"/>
            <a:ext cx="4952046" cy="2876431"/>
          </a:xfrm>
          <a:prstGeom prst="roundRect">
            <a:avLst>
              <a:gd name="adj" fmla="val 1002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TRAINING</a:t>
            </a: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630559" y="1333500"/>
            <a:ext cx="8097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Must be trained 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composed by 3 stages</a:t>
            </a:r>
          </a:p>
        </p:txBody>
      </p:sp>
      <p:sp>
        <p:nvSpPr>
          <p:cNvPr id="14" name="CuadroTexto 17"/>
          <p:cNvSpPr txBox="1"/>
          <p:nvPr/>
        </p:nvSpPr>
        <p:spPr>
          <a:xfrm>
            <a:off x="637610" y="3410069"/>
            <a:ext cx="4600575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Feature extraction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448064" y="3160712"/>
            <a:ext cx="5303516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3"/>
          <p:cNvSpPr txBox="1"/>
          <p:nvPr/>
        </p:nvSpPr>
        <p:spPr>
          <a:xfrm>
            <a:off x="5751580" y="3410069"/>
            <a:ext cx="288607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88A4E1"/>
              </a:buClr>
              <a:buSzPct val="100000"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extract all the possible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Haar-Like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features from a 24x24 window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6229410" y="46427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 RECOGNITION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71131" y="0"/>
            <a:ext cx="9019956" cy="29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redondeado 31"/>
          <p:cNvSpPr/>
          <p:nvPr/>
        </p:nvSpPr>
        <p:spPr>
          <a:xfrm>
            <a:off x="448064" y="2648069"/>
            <a:ext cx="4952046" cy="2876431"/>
          </a:xfrm>
          <a:prstGeom prst="roundRect">
            <a:avLst>
              <a:gd name="adj" fmla="val 1002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TRAINING</a:t>
            </a: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630559" y="1333500"/>
            <a:ext cx="8097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Must be trained 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composed by 3 stages</a:t>
            </a:r>
          </a:p>
        </p:txBody>
      </p:sp>
      <p:sp>
        <p:nvSpPr>
          <p:cNvPr id="14" name="CuadroTexto 17"/>
          <p:cNvSpPr txBox="1"/>
          <p:nvPr/>
        </p:nvSpPr>
        <p:spPr>
          <a:xfrm>
            <a:off x="637610" y="3410069"/>
            <a:ext cx="4600575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Feature extraction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448064" y="3160712"/>
            <a:ext cx="5303516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17"/>
          <p:cNvSpPr txBox="1"/>
          <p:nvPr/>
        </p:nvSpPr>
        <p:spPr>
          <a:xfrm>
            <a:off x="637610" y="4157751"/>
            <a:ext cx="4600575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Weak classifiers creation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uadroTexto 13"/>
          <p:cNvSpPr txBox="1"/>
          <p:nvPr/>
        </p:nvSpPr>
        <p:spPr>
          <a:xfrm>
            <a:off x="6000750" y="3410069"/>
            <a:ext cx="2428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88A4E1"/>
              </a:buClr>
              <a:buSzPct val="100000"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Using the Haar-like features, weak classifiers are created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INTRODUCTION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229410" y="46427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 RECOGNITION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71131" y="0"/>
            <a:ext cx="9019956" cy="29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redondeado 31"/>
          <p:cNvSpPr/>
          <p:nvPr/>
        </p:nvSpPr>
        <p:spPr>
          <a:xfrm>
            <a:off x="448064" y="2648069"/>
            <a:ext cx="4952046" cy="2876431"/>
          </a:xfrm>
          <a:prstGeom prst="roundRect">
            <a:avLst>
              <a:gd name="adj" fmla="val 1002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TRAINING</a:t>
            </a: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630559" y="1333500"/>
            <a:ext cx="8097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Must be trained 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composed by 3 stages</a:t>
            </a:r>
          </a:p>
        </p:txBody>
      </p:sp>
      <p:sp>
        <p:nvSpPr>
          <p:cNvPr id="14" name="CuadroTexto 17"/>
          <p:cNvSpPr txBox="1"/>
          <p:nvPr/>
        </p:nvSpPr>
        <p:spPr>
          <a:xfrm>
            <a:off x="637610" y="3410069"/>
            <a:ext cx="4600575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Feature extraction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448064" y="3160712"/>
            <a:ext cx="5303516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17"/>
          <p:cNvSpPr txBox="1"/>
          <p:nvPr/>
        </p:nvSpPr>
        <p:spPr>
          <a:xfrm>
            <a:off x="637610" y="4157751"/>
            <a:ext cx="4600575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Weak classifiers creation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CuadroTexto 17"/>
          <p:cNvSpPr txBox="1"/>
          <p:nvPr/>
        </p:nvSpPr>
        <p:spPr>
          <a:xfrm>
            <a:off x="637610" y="4905434"/>
            <a:ext cx="4600575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Selection of a set of weak classifiers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adroTexto 13"/>
          <p:cNvSpPr txBox="1"/>
          <p:nvPr/>
        </p:nvSpPr>
        <p:spPr>
          <a:xfrm>
            <a:off x="5751580" y="3410069"/>
            <a:ext cx="2886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88A4E1"/>
              </a:buClr>
              <a:buSzPct val="100000"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Using a boosting algorithm we select a set of weak classifiers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INTRODUCTION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229410" y="46427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 RECOGNITION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redondeado 31"/>
          <p:cNvSpPr/>
          <p:nvPr/>
        </p:nvSpPr>
        <p:spPr>
          <a:xfrm>
            <a:off x="448064" y="2648069"/>
            <a:ext cx="4952046" cy="2876431"/>
          </a:xfrm>
          <a:prstGeom prst="roundRect">
            <a:avLst>
              <a:gd name="adj" fmla="val 1002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TRAINING</a:t>
            </a: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INTRODUCTION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630559" y="1333500"/>
            <a:ext cx="8097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Must be trained 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composed by 3 stages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6229410" y="46427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 RECOGNITION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adroTexto 17"/>
          <p:cNvSpPr txBox="1"/>
          <p:nvPr/>
        </p:nvSpPr>
        <p:spPr>
          <a:xfrm>
            <a:off x="637610" y="3410069"/>
            <a:ext cx="4600575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Feature extraction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448064" y="3160712"/>
            <a:ext cx="5303516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17"/>
          <p:cNvSpPr txBox="1"/>
          <p:nvPr/>
        </p:nvSpPr>
        <p:spPr>
          <a:xfrm>
            <a:off x="637610" y="4157751"/>
            <a:ext cx="4600575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Weak classifiers creation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CuadroTexto 17"/>
          <p:cNvSpPr txBox="1"/>
          <p:nvPr/>
        </p:nvSpPr>
        <p:spPr>
          <a:xfrm>
            <a:off x="637610" y="4905434"/>
            <a:ext cx="4600575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Selection of a set of weak classifiers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CuadroTexto 17"/>
          <p:cNvSpPr txBox="1"/>
          <p:nvPr/>
        </p:nvSpPr>
        <p:spPr>
          <a:xfrm>
            <a:off x="6734328" y="3746658"/>
            <a:ext cx="2066771" cy="830997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STRONG</a:t>
            </a:r>
          </a:p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CLASSIFIER</a:t>
            </a:r>
            <a:endParaRPr lang="es-E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Flecha derecha"/>
          <p:cNvSpPr/>
          <p:nvPr/>
        </p:nvSpPr>
        <p:spPr>
          <a:xfrm>
            <a:off x="5532505" y="3676649"/>
            <a:ext cx="978408" cy="8812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131" y="0"/>
            <a:ext cx="9019956" cy="293986"/>
          </a:xfrm>
        </p:spPr>
        <p:txBody>
          <a:bodyPr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HAAR-LIKE FEATURES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428625" y="1333500"/>
            <a:ext cx="4238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Set of positive and negative features</a:t>
            </a:r>
          </a:p>
          <a:p>
            <a:pPr marL="285750" indent="-285750" algn="just">
              <a:buClr>
                <a:srgbClr val="88A4E1"/>
              </a:buClr>
              <a:buSzPct val="100000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Based in Haar-like figures (black and white squares) inside a 24x24 window:</a:t>
            </a: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lot of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combinations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(58140)</a:t>
            </a:r>
          </a:p>
        </p:txBody>
      </p:sp>
      <p:pic>
        <p:nvPicPr>
          <p:cNvPr id="15" name="14 Imagen" descr="C:\Users\Ancode\Desktop\tmp35b0287_thumb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5629" y="1820810"/>
            <a:ext cx="2693652" cy="207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3231" y="4772025"/>
            <a:ext cx="48291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29"/>
          <p:cNvSpPr/>
          <p:nvPr/>
        </p:nvSpPr>
        <p:spPr>
          <a:xfrm>
            <a:off x="2" y="6576399"/>
            <a:ext cx="9143997" cy="306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" y="293986"/>
            <a:ext cx="914399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387331"/>
            <a:ext cx="9144000" cy="5232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HAAR-LIKE FEATURES</a:t>
            </a:r>
            <a:endParaRPr lang="es-ES_tradnl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3"/>
          <p:cNvSpPr txBox="1"/>
          <p:nvPr/>
        </p:nvSpPr>
        <p:spPr>
          <a:xfrm>
            <a:off x="4752975" y="1718965"/>
            <a:ext cx="4004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  <a:buFont typeface="Wingdings" charset="2"/>
              <a:buChar char="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squares represent an operation with the luminance inside an image (the window)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345" y="1776115"/>
            <a:ext cx="4261605" cy="286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ectángulo"/>
          <p:cNvSpPr/>
          <p:nvPr/>
        </p:nvSpPr>
        <p:spPr>
          <a:xfrm>
            <a:off x="306554" y="5129569"/>
            <a:ext cx="387367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Black part: 2+5+5+1+4+2+1+5+2+5=32 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00030" y="5537001"/>
            <a:ext cx="38801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White part: 8+5+5+3+5+8+1+5+6+4=50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errar llave"/>
          <p:cNvSpPr/>
          <p:nvPr/>
        </p:nvSpPr>
        <p:spPr>
          <a:xfrm>
            <a:off x="4354680" y="5129569"/>
            <a:ext cx="198270" cy="75771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705861" y="5333285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value: 50-32=18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uadroTexto 13"/>
          <p:cNvSpPr txBox="1"/>
          <p:nvPr/>
        </p:nvSpPr>
        <p:spPr>
          <a:xfrm>
            <a:off x="291345" y="1349633"/>
            <a:ext cx="170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88A4E1"/>
              </a:buClr>
              <a:buSzPct val="100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10x7 window</a:t>
            </a: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71131" y="0"/>
            <a:ext cx="9019956" cy="29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Haar-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 Integral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  -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AdaBoost  -  R</a:t>
            </a:r>
            <a:r>
              <a:rPr lang="en-U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esults</a:t>
            </a:r>
            <a:r>
              <a:rPr lang="es-ES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s-ES" sz="12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s-ES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s-E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1877</Words>
  <Application>Microsoft Office PowerPoint</Application>
  <PresentationFormat>On-screen Show (4:3)</PresentationFormat>
  <Paragraphs>373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Tema de Office</vt:lpstr>
      <vt:lpstr>Unknown</vt:lpstr>
      <vt:lpstr>VIOLA AND JONES  ADABOOST OBJECT DETECTION</vt:lpstr>
      <vt:lpstr>      INDEX</vt:lpstr>
      <vt:lpstr>      INTRODUCTION</vt:lpstr>
      <vt:lpstr>      INTRODUCTION</vt:lpstr>
      <vt:lpstr>      INTRODUCTION</vt:lpstr>
      <vt:lpstr>      INTRODUCTION</vt:lpstr>
      <vt:lpstr>      INTRODUCTION</vt:lpstr>
      <vt:lpstr>      HAAR-LIKE FEATURES</vt:lpstr>
      <vt:lpstr>      HAAR-LIKE FEATURES</vt:lpstr>
      <vt:lpstr>      HAAR-LIKE FEATURES</vt:lpstr>
      <vt:lpstr>      HAAR-LIKE FEATURES</vt:lpstr>
      <vt:lpstr>      INTEGRAL IMAGES</vt:lpstr>
      <vt:lpstr>      INTEGRAL IMAGES</vt:lpstr>
      <vt:lpstr>      INTEGRAL IMAGES</vt:lpstr>
      <vt:lpstr>      INTEGRAL IMAGES</vt:lpstr>
      <vt:lpstr>      CLASSIFICATION</vt:lpstr>
      <vt:lpstr>      CLASSIFICATION</vt:lpstr>
      <vt:lpstr>      ADABOOST</vt:lpstr>
      <vt:lpstr>      ADABOOST</vt:lpstr>
      <vt:lpstr>      ADABOOST</vt:lpstr>
      <vt:lpstr>      RESULTS</vt:lpstr>
      <vt:lpstr>      RESULTS</vt:lpstr>
      <vt:lpstr>      RESULTS</vt:lpstr>
      <vt:lpstr>      RESULTS</vt:lpstr>
      <vt:lpstr>      RESULTS</vt:lpstr>
      <vt:lpstr>      RESULTS</vt:lpstr>
      <vt:lpstr>      RESULTS</vt:lpstr>
      <vt:lpstr>      RESULTS</vt:lpstr>
      <vt:lpstr>      RESULTS</vt:lpstr>
      <vt:lpstr>      RESULTS</vt:lpstr>
      <vt:lpstr>      RESULTS</vt:lpstr>
      <vt:lpstr>      RESULTS</vt:lpstr>
      <vt:lpstr>      CONCLUSIONS</vt:lpstr>
      <vt:lpstr>      CONCLUSIONS</vt:lpstr>
      <vt:lpstr>      THANK YOU VERY MUCH!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Pràctica 2 – La Depuradora</dc:title>
  <dc:creator>Aleix Beneyto</dc:creator>
  <cp:lastModifiedBy>Microsoft</cp:lastModifiedBy>
  <cp:revision>114</cp:revision>
  <dcterms:created xsi:type="dcterms:W3CDTF">2014-10-04T22:46:05Z</dcterms:created>
  <dcterms:modified xsi:type="dcterms:W3CDTF">2016-06-14T21:52:34Z</dcterms:modified>
</cp:coreProperties>
</file>