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4"/>
  </p:notesMasterIdLst>
  <p:sldIdLst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16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68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56CC5-F4E9-4622-921C-BAB6B2DBB5A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BE177-9B9A-440B-9652-B9ACFCD8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6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26B4-E584-42AF-9ECD-8D14DE6A2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900A2-BE5D-4711-BE76-912B8A71D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A0513-490D-4E57-ACC7-0510AA06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CAF9E-10E3-4D9D-BFF6-79C63C77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F4067-4A87-4A24-A1FD-E22DCEDD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7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D7A8-A45A-4AF1-87B5-2A2A664B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5AA14-CC26-4DCC-AFBE-A910F3400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EC589-D07F-4914-A93A-1321DE2D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51DDC-1288-4D6D-9FAF-BCF0CD8A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DBEA7-C228-4172-A51B-060AF8A3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0E601-CE35-4F86-AA12-49575D908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53BC2-D6ED-4E0E-860E-CF22223D6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69A5-D9C8-43CF-9D5B-B0878660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60D0D-4290-4986-AD51-DDAD9D3F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886C4-F59C-4A78-AC94-1FE1433B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4BEC-275B-40AD-BA17-D20E6F83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A4AD-BF4F-4D73-B6DE-420B3337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B0D0-E386-495E-8B24-FF20999B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C9E41-DB46-421C-86F1-8DAFC085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AF4D9-2AE2-4062-A601-21025411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D4D0-A0E9-492F-B07A-05E16A02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E6A00-5715-409A-A6CA-742305F0A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0AFC-E715-4CD3-8F15-C4FF29E4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AE35-20E7-42D4-A026-83AFD9FF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96299-11A3-418B-A747-9CB6CB92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3659-26BC-40D7-914F-66FFD25A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5568-101C-4A77-97E4-ECD96769D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A1713-8B1E-48E0-9BA0-F73BE66E9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850D5-33F9-4EA1-868B-FCCB43D6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DCAF2-E5C3-43AD-9158-A2DC70A3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88D51-F83C-4494-8278-E3964B57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7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D425-58FC-4DA0-8B66-F7C61131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73A5-0461-4436-84AF-49B43D50F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10BDF-BB61-47E1-BD9F-3039D3393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75D0D-D7AF-4ED4-8612-4571936F7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66A49-5B35-4E7C-995E-F3ACC39AD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678A3-1B42-43B2-810B-10FD0BBC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A9C9F-BC60-40A1-8F94-C4838E3F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429E0-2341-4B53-8D3D-9A18AD89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9DFD-08D0-4232-AB2D-6F61FA77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4FE12-F9E0-451E-9704-3A810765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27A87-6999-4EC0-8137-00374349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2C2E2-039F-4691-95E2-C57749BB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8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3BE21-A029-4185-AAC8-AC737C9E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E8E20-3CD5-4ACE-A930-09BB50A8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AD8A9-DE90-4F1A-B6F6-91A913F3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6A58-5292-46FF-B763-32069D5D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598D-05DC-45F8-BBF7-125E61CD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8690F-47DE-4C48-B3DE-7C6F696F1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E0965-E639-4BD2-B0E9-AB208DA2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59440-03C5-4260-A154-D760F53A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1FB11-CDD4-4294-8E35-A1AA8609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96CE-8ECF-4D8D-B717-045B4FA5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93DF5-768A-4F72-8787-C18DD506E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D4212-3E48-4887-9B78-4597A489B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FDE71-70C6-4678-BDE6-3A062906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6A7FF-738B-479D-A66F-DC3833B0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1937C-0C94-4EB6-8ACA-AB0AC4E6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7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962526"/>
      </p:ext>
    </p:extLst>
  </p:cSld>
  <p:clrMap bg1="lt1" tx1="dk1" bg2="lt2" tx2="dk2" accent1="accent1" accent2="accent2" accent3="accent3" accent4="accent4" accent5="accent5" accent6="accent6" hlink="hlink" folHlink="folHlink"/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accent3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0076D-637E-45FF-BEBD-C5F993FA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1042D-FCEE-4135-9187-80AB46C32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DBF7-EFFA-4A00-BCA2-9D2FD5534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1F64-650A-4E5C-9452-07D25B3D304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F55B-6EA1-43C0-AAC7-C827DDE48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76F87-ABEF-4156-B104-4D1510A23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1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60F18637-A8A9-4F0C-894E-7736822DB095}"/>
              </a:ext>
            </a:extLst>
          </p:cNvPr>
          <p:cNvSpPr txBox="1"/>
          <p:nvPr/>
        </p:nvSpPr>
        <p:spPr>
          <a:xfrm>
            <a:off x="9714343" y="372745"/>
            <a:ext cx="180530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defTabSz="950973">
              <a:defRPr sz="900" kern="0">
                <a:solidFill>
                  <a:schemeClr val="tx1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Segoe UI Semibold" panose="020B0702040204020203" pitchFamily="34" charset="0"/>
              </a:rPr>
              <a:t>DASHBOARDS &amp; REPORTS</a:t>
            </a:r>
          </a:p>
        </p:txBody>
      </p:sp>
      <p:pic>
        <p:nvPicPr>
          <p:cNvPr id="44" name="Picture 2" descr="Image result for Azure Power BI icon">
            <a:extLst>
              <a:ext uri="{FF2B5EF4-FFF2-40B4-BE49-F238E27FC236}">
                <a16:creationId xmlns:a16="http://schemas.microsoft.com/office/drawing/2014/main" id="{00B298CB-75A8-4E69-9018-7E33050EC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688" y="621281"/>
            <a:ext cx="791169" cy="79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708D729-65E0-4EA1-BE6F-B56A7F87B60B}"/>
              </a:ext>
            </a:extLst>
          </p:cNvPr>
          <p:cNvCxnSpPr>
            <a:cxnSpLocks/>
          </p:cNvCxnSpPr>
          <p:nvPr/>
        </p:nvCxnSpPr>
        <p:spPr>
          <a:xfrm>
            <a:off x="2597954" y="948204"/>
            <a:ext cx="6411" cy="4829967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01F6F830-6984-4E60-9F1F-1D789DC43F24}"/>
              </a:ext>
            </a:extLst>
          </p:cNvPr>
          <p:cNvSpPr/>
          <p:nvPr/>
        </p:nvSpPr>
        <p:spPr bwMode="auto">
          <a:xfrm>
            <a:off x="5250356" y="2556920"/>
            <a:ext cx="1667592" cy="114774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1361D34-CB8B-47C6-B149-02838826B546}"/>
              </a:ext>
            </a:extLst>
          </p:cNvPr>
          <p:cNvCxnSpPr>
            <a:cxnSpLocks/>
            <a:endCxn id="241" idx="1"/>
          </p:cNvCxnSpPr>
          <p:nvPr/>
        </p:nvCxnSpPr>
        <p:spPr>
          <a:xfrm>
            <a:off x="2604365" y="1197510"/>
            <a:ext cx="400373" cy="1619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3B600E-9585-4518-B387-1202B67D2A82}"/>
              </a:ext>
            </a:extLst>
          </p:cNvPr>
          <p:cNvGrpSpPr/>
          <p:nvPr/>
        </p:nvGrpSpPr>
        <p:grpSpPr>
          <a:xfrm>
            <a:off x="2920494" y="292769"/>
            <a:ext cx="1325499" cy="1480231"/>
            <a:chOff x="1934816" y="2374834"/>
            <a:chExt cx="2032652" cy="1480231"/>
          </a:xfrm>
        </p:grpSpPr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10432453-E255-496A-9747-7C5DB164B20F}"/>
                </a:ext>
              </a:extLst>
            </p:cNvPr>
            <p:cNvSpPr/>
            <p:nvPr/>
          </p:nvSpPr>
          <p:spPr bwMode="auto">
            <a:xfrm>
              <a:off x="2064004" y="2707322"/>
              <a:ext cx="1763270" cy="1147743"/>
            </a:xfrm>
            <a:prstGeom prst="roundRect">
              <a:avLst/>
            </a:prstGeom>
            <a:noFill/>
            <a:ln>
              <a:solidFill>
                <a:srgbClr val="00206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F8560B82-EC91-4678-90B8-79A73A38EB74}"/>
                </a:ext>
              </a:extLst>
            </p:cNvPr>
            <p:cNvSpPr txBox="1"/>
            <p:nvPr/>
          </p:nvSpPr>
          <p:spPr>
            <a:xfrm>
              <a:off x="1934816" y="2374834"/>
              <a:ext cx="2032652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INGEST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820191C-4213-477C-8F72-03D9AB7CA82F}"/>
                </a:ext>
              </a:extLst>
            </p:cNvPr>
            <p:cNvSpPr txBox="1"/>
            <p:nvPr/>
          </p:nvSpPr>
          <p:spPr>
            <a:xfrm>
              <a:off x="2162058" y="3423275"/>
              <a:ext cx="156711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defTabSz="950973">
                <a:defRPr sz="900" kern="0"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509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EVENT HUBS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94B2FCA8-27B5-42F6-AB4C-99EA3C4AF260}"/>
              </a:ext>
            </a:extLst>
          </p:cNvPr>
          <p:cNvCxnSpPr>
            <a:cxnSpLocks/>
            <a:stCxn id="120" idx="3"/>
            <a:endCxn id="151" idx="1"/>
          </p:cNvCxnSpPr>
          <p:nvPr/>
        </p:nvCxnSpPr>
        <p:spPr>
          <a:xfrm flipV="1">
            <a:off x="4160197" y="3130792"/>
            <a:ext cx="1090159" cy="600372"/>
          </a:xfrm>
          <a:prstGeom prst="bentConnector3">
            <a:avLst/>
          </a:prstGeom>
          <a:ln>
            <a:solidFill>
              <a:srgbClr val="00206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EB23C1C9-09A7-4EA4-A8A2-2AF4936D6782}"/>
              </a:ext>
            </a:extLst>
          </p:cNvPr>
          <p:cNvSpPr txBox="1"/>
          <p:nvPr/>
        </p:nvSpPr>
        <p:spPr>
          <a:xfrm>
            <a:off x="4705963" y="3744374"/>
            <a:ext cx="1355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Triggered by Cosmos Change Feed</a:t>
            </a:r>
          </a:p>
        </p:txBody>
      </p:sp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6A547567-40B0-4406-BDB3-473A30F0439A}"/>
              </a:ext>
            </a:extLst>
          </p:cNvPr>
          <p:cNvCxnSpPr>
            <a:cxnSpLocks/>
            <a:stCxn id="151" idx="3"/>
            <a:endCxn id="44" idx="1"/>
          </p:cNvCxnSpPr>
          <p:nvPr/>
        </p:nvCxnSpPr>
        <p:spPr>
          <a:xfrm flipV="1">
            <a:off x="6917948" y="1016866"/>
            <a:ext cx="3322740" cy="2113926"/>
          </a:xfrm>
          <a:prstGeom prst="bentConnector3">
            <a:avLst>
              <a:gd name="adj1" fmla="val 63144"/>
            </a:avLst>
          </a:prstGeom>
          <a:ln>
            <a:solidFill>
              <a:srgbClr val="00206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20410E-2712-4034-AFAB-C9AC513E7286}"/>
              </a:ext>
            </a:extLst>
          </p:cNvPr>
          <p:cNvSpPr txBox="1"/>
          <p:nvPr/>
        </p:nvSpPr>
        <p:spPr>
          <a:xfrm>
            <a:off x="865375" y="-292987"/>
            <a:ext cx="228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PREFERRED SOLUTION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3B35807E-73A5-41EA-8663-B74361F98453}"/>
              </a:ext>
            </a:extLst>
          </p:cNvPr>
          <p:cNvGrpSpPr/>
          <p:nvPr/>
        </p:nvGrpSpPr>
        <p:grpSpPr>
          <a:xfrm>
            <a:off x="979339" y="737019"/>
            <a:ext cx="1504650" cy="1332591"/>
            <a:chOff x="304249" y="2546708"/>
            <a:chExt cx="1504650" cy="133259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F2B4BBA-BB70-4BF6-9E20-D674B35ACFCE}"/>
                </a:ext>
              </a:extLst>
            </p:cNvPr>
            <p:cNvSpPr txBox="1"/>
            <p:nvPr/>
          </p:nvSpPr>
          <p:spPr>
            <a:xfrm>
              <a:off x="304249" y="3080682"/>
              <a:ext cx="1504650" cy="79861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932597">
                <a:defRPr sz="900" kern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18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IoT Devices: Streaming</a:t>
              </a:r>
              <a:br>
                <a:rPr kumimoji="0" lang="en-US" sz="918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</a:br>
              <a:r>
                <a:rPr kumimoji="0" lang="en-US" sz="918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Events</a:t>
              </a:r>
            </a:p>
            <a:p>
              <a:pPr marL="0" marR="0" lvl="0" indent="0" algn="ctr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18" dirty="0">
                <a:solidFill>
                  <a:prstClr val="black"/>
                </a:solidFill>
              </a:endParaRPr>
            </a:p>
            <a:p>
              <a:pPr marL="0" marR="0" lvl="0" indent="0" algn="ctr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18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(from the data generator)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E91E35D-E5FA-45E6-A192-3B09B3783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564" y="2546708"/>
              <a:ext cx="466725" cy="466725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D91D2DF-1B50-4352-A494-D660A6419B35}"/>
              </a:ext>
            </a:extLst>
          </p:cNvPr>
          <p:cNvGrpSpPr/>
          <p:nvPr/>
        </p:nvGrpSpPr>
        <p:grpSpPr>
          <a:xfrm>
            <a:off x="2927006" y="2037581"/>
            <a:ext cx="1325499" cy="2868716"/>
            <a:chOff x="2144181" y="2038468"/>
            <a:chExt cx="1325499" cy="2868716"/>
          </a:xfrm>
        </p:grpSpPr>
        <p:pic>
          <p:nvPicPr>
            <p:cNvPr id="233" name="Graphic 232">
              <a:extLst>
                <a:ext uri="{FF2B5EF4-FFF2-40B4-BE49-F238E27FC236}">
                  <a16:creationId xmlns:a16="http://schemas.microsoft.com/office/drawing/2014/main" id="{3E72C4C5-5F93-4F55-B6C1-26C64779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2131" y="2758437"/>
              <a:ext cx="609600" cy="609600"/>
            </a:xfrm>
            <a:prstGeom prst="rect">
              <a:avLst/>
            </a:prstGeom>
          </p:spPr>
        </p:pic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D45BBFAC-AB5E-41AB-B6E3-641235CB2918}"/>
                </a:ext>
              </a:extLst>
            </p:cNvPr>
            <p:cNvSpPr/>
            <p:nvPr/>
          </p:nvSpPr>
          <p:spPr bwMode="auto">
            <a:xfrm>
              <a:off x="2227538" y="2556917"/>
              <a:ext cx="1149834" cy="2350267"/>
            </a:xfrm>
            <a:prstGeom prst="roundRect">
              <a:avLst/>
            </a:prstGeom>
            <a:noFill/>
            <a:ln>
              <a:solidFill>
                <a:srgbClr val="00206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0CA6522-2E36-48AD-8B65-8F76456CA518}"/>
                </a:ext>
              </a:extLst>
            </p:cNvPr>
            <p:cNvSpPr txBox="1"/>
            <p:nvPr/>
          </p:nvSpPr>
          <p:spPr>
            <a:xfrm>
              <a:off x="2144181" y="2038468"/>
              <a:ext cx="1325499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EVENT PROCESSING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EEDE6E0-B111-4D0C-A609-83668D2B1D66}"/>
                </a:ext>
              </a:extLst>
            </p:cNvPr>
            <p:cNvSpPr txBox="1"/>
            <p:nvPr/>
          </p:nvSpPr>
          <p:spPr>
            <a:xfrm>
              <a:off x="2204923" y="3327514"/>
              <a:ext cx="118377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defTabSz="950973">
                <a:defRPr sz="900" kern="0"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509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FUNCTION</a:t>
              </a:r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03B77FD-EFC3-406F-B6F0-33AAAE9AABF2}"/>
              </a:ext>
            </a:extLst>
          </p:cNvPr>
          <p:cNvCxnSpPr>
            <a:cxnSpLocks/>
            <a:stCxn id="241" idx="2"/>
          </p:cNvCxnSpPr>
          <p:nvPr/>
        </p:nvCxnSpPr>
        <p:spPr>
          <a:xfrm>
            <a:off x="3579655" y="1773000"/>
            <a:ext cx="0" cy="385818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28F7A66-D591-48AD-B319-7B7E7F771B2F}"/>
              </a:ext>
            </a:extLst>
          </p:cNvPr>
          <p:cNvSpPr txBox="1"/>
          <p:nvPr/>
        </p:nvSpPr>
        <p:spPr>
          <a:xfrm>
            <a:off x="5653474" y="3333028"/>
            <a:ext cx="846707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COSMOS DB</a:t>
            </a:r>
          </a:p>
        </p:txBody>
      </p:sp>
      <p:pic>
        <p:nvPicPr>
          <p:cNvPr id="136" name="Picture 287">
            <a:extLst>
              <a:ext uri="{FF2B5EF4-FFF2-40B4-BE49-F238E27FC236}">
                <a16:creationId xmlns:a16="http://schemas.microsoft.com/office/drawing/2014/main" id="{A163726A-ACCD-4282-B8ED-CE1375F4F2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7709" y="2817381"/>
            <a:ext cx="475488" cy="475488"/>
          </a:xfrm>
          <a:prstGeom prst="rect">
            <a:avLst/>
          </a:prstGeom>
        </p:spPr>
      </p:pic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B58E7F1-9060-45CB-BC9A-4869F230E4B6}"/>
              </a:ext>
            </a:extLst>
          </p:cNvPr>
          <p:cNvGrpSpPr/>
          <p:nvPr/>
        </p:nvGrpSpPr>
        <p:grpSpPr>
          <a:xfrm>
            <a:off x="5380463" y="3977926"/>
            <a:ext cx="1325499" cy="1666192"/>
            <a:chOff x="2144181" y="2038468"/>
            <a:chExt cx="1325499" cy="1666192"/>
          </a:xfrm>
        </p:grpSpPr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0BF3F58D-91BE-4D7C-9925-73940CB17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2131" y="2758437"/>
              <a:ext cx="609600" cy="609600"/>
            </a:xfrm>
            <a:prstGeom prst="rect">
              <a:avLst/>
            </a:prstGeom>
          </p:spPr>
        </p:pic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2D541D93-4065-47E0-8EF9-C5981092577F}"/>
                </a:ext>
              </a:extLst>
            </p:cNvPr>
            <p:cNvSpPr/>
            <p:nvPr/>
          </p:nvSpPr>
          <p:spPr bwMode="auto">
            <a:xfrm>
              <a:off x="2227538" y="2556917"/>
              <a:ext cx="1149834" cy="1147743"/>
            </a:xfrm>
            <a:prstGeom prst="roundRect">
              <a:avLst/>
            </a:prstGeom>
            <a:noFill/>
            <a:ln>
              <a:solidFill>
                <a:srgbClr val="00206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F393A93-029A-4138-8657-BC8820ED0C20}"/>
                </a:ext>
              </a:extLst>
            </p:cNvPr>
            <p:cNvSpPr txBox="1"/>
            <p:nvPr/>
          </p:nvSpPr>
          <p:spPr>
            <a:xfrm>
              <a:off x="2144181" y="2038468"/>
              <a:ext cx="1325499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EVENT SOURCE PROCESSING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629AE85-E9CC-4037-A070-865D9B143601}"/>
                </a:ext>
              </a:extLst>
            </p:cNvPr>
            <p:cNvSpPr txBox="1"/>
            <p:nvPr/>
          </p:nvSpPr>
          <p:spPr>
            <a:xfrm>
              <a:off x="2204923" y="3327514"/>
              <a:ext cx="118377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defTabSz="950973">
                <a:defRPr sz="900" kern="0"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509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FUNCTION</a:t>
              </a:r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4CBB234-286A-4EAB-AA6B-72988B466178}"/>
              </a:ext>
            </a:extLst>
          </p:cNvPr>
          <p:cNvCxnSpPr>
            <a:cxnSpLocks/>
          </p:cNvCxnSpPr>
          <p:nvPr/>
        </p:nvCxnSpPr>
        <p:spPr>
          <a:xfrm>
            <a:off x="6099723" y="3703773"/>
            <a:ext cx="0" cy="390062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FC08C1D-0471-4105-ABBB-02BBCE7177A5}"/>
              </a:ext>
            </a:extLst>
          </p:cNvPr>
          <p:cNvSpPr/>
          <p:nvPr/>
        </p:nvSpPr>
        <p:spPr>
          <a:xfrm flipH="1">
            <a:off x="8058914" y="1874163"/>
            <a:ext cx="45719" cy="301974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AE2F5C5-07E2-452D-8FC2-1FFAE04CCF9A}"/>
              </a:ext>
            </a:extLst>
          </p:cNvPr>
          <p:cNvGrpSpPr/>
          <p:nvPr/>
        </p:nvGrpSpPr>
        <p:grpSpPr>
          <a:xfrm>
            <a:off x="9617149" y="2661213"/>
            <a:ext cx="1999690" cy="1678510"/>
            <a:chOff x="7717185" y="3139316"/>
            <a:chExt cx="1999690" cy="1678510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6050E782-BA13-412E-8169-E768631CD7FF}"/>
                </a:ext>
              </a:extLst>
            </p:cNvPr>
            <p:cNvGrpSpPr/>
            <p:nvPr/>
          </p:nvGrpSpPr>
          <p:grpSpPr>
            <a:xfrm>
              <a:off x="7717185" y="3139316"/>
              <a:ext cx="1999690" cy="1678510"/>
              <a:chOff x="3767868" y="3793616"/>
              <a:chExt cx="1999690" cy="1678510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7D71D288-16E4-4A0C-8374-C1D325B289FD}"/>
                  </a:ext>
                </a:extLst>
              </p:cNvPr>
              <p:cNvSpPr/>
              <p:nvPr/>
            </p:nvSpPr>
            <p:spPr bwMode="auto">
              <a:xfrm>
                <a:off x="4201620" y="4319982"/>
                <a:ext cx="1198152" cy="1152144"/>
              </a:xfrm>
              <a:prstGeom prst="roundRect">
                <a:avLst/>
              </a:prstGeom>
              <a:noFill/>
              <a:ln>
                <a:solidFill>
                  <a:srgbClr val="002060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7B7D73E-7D1B-43A9-9CDD-C7446F277EFF}"/>
                  </a:ext>
                </a:extLst>
              </p:cNvPr>
              <p:cNvSpPr txBox="1"/>
              <p:nvPr/>
            </p:nvSpPr>
            <p:spPr>
              <a:xfrm>
                <a:off x="3767868" y="3793616"/>
                <a:ext cx="1999690" cy="58631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STREAM PROCESSING 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(WINDOWED AGGREGATES)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66E4680-053E-491E-B431-7A22A01DBA98}"/>
                  </a:ext>
                </a:extLst>
              </p:cNvPr>
              <p:cNvSpPr txBox="1"/>
              <p:nvPr/>
            </p:nvSpPr>
            <p:spPr>
              <a:xfrm>
                <a:off x="4277395" y="4979570"/>
                <a:ext cx="10341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defTabSz="950973">
                  <a:defRPr sz="900" kern="0"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defRPr>
                </a:lvl1pPr>
              </a:lstStyle>
              <a:p>
                <a:pPr marL="0" marR="0" lvl="0" indent="0" algn="ctr" defTabSz="95097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STREAM ANALYTICS</a:t>
                </a:r>
              </a:p>
            </p:txBody>
          </p:sp>
        </p:grpSp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022130B4-0551-48DE-AD58-D6B8D4E0C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448259" y="3781182"/>
              <a:ext cx="540879" cy="540879"/>
            </a:xfrm>
            <a:prstGeom prst="rect">
              <a:avLst/>
            </a:prstGeom>
          </p:spPr>
        </p:pic>
      </p:grpSp>
      <p:cxnSp>
        <p:nvCxnSpPr>
          <p:cNvPr id="323" name="Connector: Elbow 322">
            <a:extLst>
              <a:ext uri="{FF2B5EF4-FFF2-40B4-BE49-F238E27FC236}">
                <a16:creationId xmlns:a16="http://schemas.microsoft.com/office/drawing/2014/main" id="{CD8CD482-1E26-4A96-A872-1C94CE83E330}"/>
              </a:ext>
            </a:extLst>
          </p:cNvPr>
          <p:cNvCxnSpPr>
            <a:cxnSpLocks/>
            <a:stCxn id="150" idx="1"/>
          </p:cNvCxnSpPr>
          <p:nvPr/>
        </p:nvCxnSpPr>
        <p:spPr>
          <a:xfrm rot="10800000">
            <a:off x="6917949" y="3303329"/>
            <a:ext cx="3132953" cy="460323"/>
          </a:xfrm>
          <a:prstGeom prst="bentConnector3">
            <a:avLst>
              <a:gd name="adj1" fmla="val 33011"/>
            </a:avLst>
          </a:prstGeom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FC843444-590A-408F-9F82-6EB972AFA258}"/>
              </a:ext>
            </a:extLst>
          </p:cNvPr>
          <p:cNvGrpSpPr/>
          <p:nvPr/>
        </p:nvGrpSpPr>
        <p:grpSpPr>
          <a:xfrm>
            <a:off x="7275274" y="3732724"/>
            <a:ext cx="1658718" cy="1503682"/>
            <a:chOff x="9266031" y="2232446"/>
            <a:chExt cx="1658718" cy="1503682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52BCC574-7BBA-4630-B976-F06C26F34A25}"/>
                </a:ext>
              </a:extLst>
            </p:cNvPr>
            <p:cNvSpPr txBox="1"/>
            <p:nvPr/>
          </p:nvSpPr>
          <p:spPr>
            <a:xfrm>
              <a:off x="9668912" y="3327804"/>
              <a:ext cx="8595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defTabSz="950973">
                <a:defRPr sz="900" kern="0"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509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EVENT HUBS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endParaRPr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4AB0D26E-2D09-40FB-80C9-4FE064A58114}"/>
                </a:ext>
              </a:extLst>
            </p:cNvPr>
            <p:cNvSpPr/>
            <p:nvPr/>
          </p:nvSpPr>
          <p:spPr bwMode="auto">
            <a:xfrm>
              <a:off x="9586159" y="2569427"/>
              <a:ext cx="997851" cy="1166701"/>
            </a:xfrm>
            <a:prstGeom prst="roundRect">
              <a:avLst/>
            </a:prstGeom>
            <a:noFill/>
            <a:ln>
              <a:solidFill>
                <a:srgbClr val="00206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9592584D-37AF-4654-BCB9-C8D2DA2ECBCA}"/>
                </a:ext>
              </a:extLst>
            </p:cNvPr>
            <p:cNvSpPr txBox="1"/>
            <p:nvPr/>
          </p:nvSpPr>
          <p:spPr>
            <a:xfrm>
              <a:off x="9266031" y="2232446"/>
              <a:ext cx="165871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EVENT INGEST</a:t>
              </a:r>
            </a:p>
          </p:txBody>
        </p:sp>
      </p:grp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65A00DF-035E-4867-B1FC-03155E61045E}"/>
              </a:ext>
            </a:extLst>
          </p:cNvPr>
          <p:cNvCxnSpPr>
            <a:cxnSpLocks/>
            <a:stCxn id="161" idx="3"/>
            <a:endCxn id="331" idx="1"/>
          </p:cNvCxnSpPr>
          <p:nvPr/>
        </p:nvCxnSpPr>
        <p:spPr>
          <a:xfrm flipV="1">
            <a:off x="6613654" y="4653056"/>
            <a:ext cx="981748" cy="417191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4">
            <a:extLst>
              <a:ext uri="{FF2B5EF4-FFF2-40B4-BE49-F238E27FC236}">
                <a16:creationId xmlns:a16="http://schemas.microsoft.com/office/drawing/2014/main" id="{A05E00B1-ADCA-4377-995C-D26398716136}"/>
              </a:ext>
            </a:extLst>
          </p:cNvPr>
          <p:cNvCxnSpPr>
            <a:cxnSpLocks/>
            <a:stCxn id="331" idx="3"/>
            <a:endCxn id="150" idx="2"/>
          </p:cNvCxnSpPr>
          <p:nvPr/>
        </p:nvCxnSpPr>
        <p:spPr>
          <a:xfrm flipV="1">
            <a:off x="8593253" y="4339723"/>
            <a:ext cx="2056724" cy="313333"/>
          </a:xfrm>
          <a:prstGeom prst="bentConnector2">
            <a:avLst/>
          </a:prstGeom>
          <a:ln>
            <a:solidFill>
              <a:srgbClr val="00206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440C5E32-9F3F-49FF-874D-4DB00A78CE46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10636273" y="1412450"/>
            <a:ext cx="7474" cy="1360860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92167A8C-4173-4682-AB0A-8E5DFEE638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57986" y="2777873"/>
            <a:ext cx="762532" cy="762532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52C58108-87EA-42E5-A755-B710F8CBEBEF}"/>
              </a:ext>
            </a:extLst>
          </p:cNvPr>
          <p:cNvSpPr txBox="1"/>
          <p:nvPr/>
        </p:nvSpPr>
        <p:spPr>
          <a:xfrm>
            <a:off x="1036322" y="3572631"/>
            <a:ext cx="1504650" cy="9398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defTabSz="932597">
              <a:defRPr sz="900" kern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SQL Database</a:t>
            </a:r>
          </a:p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18" dirty="0">
              <a:solidFill>
                <a:prstClr val="black"/>
              </a:solidFill>
            </a:endParaRPr>
          </a:p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(database that users migrated from – data generator pulls order info from here)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CDE925E-F75B-4EF5-937E-BEBB2CA8B7C8}"/>
              </a:ext>
            </a:extLst>
          </p:cNvPr>
          <p:cNvCxnSpPr>
            <a:cxnSpLocks/>
            <a:stCxn id="107" idx="2"/>
            <a:endCxn id="15" idx="0"/>
          </p:cNvCxnSpPr>
          <p:nvPr/>
        </p:nvCxnSpPr>
        <p:spPr>
          <a:xfrm>
            <a:off x="1731664" y="2069610"/>
            <a:ext cx="7588" cy="708263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Graphic 127">
            <a:extLst>
              <a:ext uri="{FF2B5EF4-FFF2-40B4-BE49-F238E27FC236}">
                <a16:creationId xmlns:a16="http://schemas.microsoft.com/office/drawing/2014/main" id="{D80BD435-9EF3-4443-A5E0-9FA72D194B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30538" y="754891"/>
            <a:ext cx="498234" cy="498234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F7A44145-EA74-44A5-9445-9197CEC140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55516" y="4238045"/>
            <a:ext cx="498234" cy="49823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ABC43F4-0D98-471F-A96C-53E367C3FD98}"/>
              </a:ext>
            </a:extLst>
          </p:cNvPr>
          <p:cNvSpPr txBox="1"/>
          <p:nvPr/>
        </p:nvSpPr>
        <p:spPr>
          <a:xfrm>
            <a:off x="3071599" y="4429687"/>
            <a:ext cx="103414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STREAM ANALYTICS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1D0B021-8A33-4D4D-93DC-B3ACF33B2A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93146" y="3885599"/>
            <a:ext cx="540879" cy="54087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98B804A-7578-4B78-B313-C466DF56845D}"/>
              </a:ext>
            </a:extLst>
          </p:cNvPr>
          <p:cNvSpPr txBox="1"/>
          <p:nvPr/>
        </p:nvSpPr>
        <p:spPr>
          <a:xfrm>
            <a:off x="3004738" y="3616335"/>
            <a:ext cx="1183779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-- Or --</a:t>
            </a:r>
          </a:p>
        </p:txBody>
      </p:sp>
    </p:spTree>
    <p:extLst>
      <p:ext uri="{BB962C8B-B14F-4D97-AF65-F5344CB8AC3E}">
        <p14:creationId xmlns:p14="http://schemas.microsoft.com/office/powerpoint/2010/main" val="691519184"/>
      </p:ext>
    </p:extLst>
  </p:cSld>
  <p:clrMapOvr>
    <a:masterClrMapping/>
  </p:clrMapOvr>
</p:sld>
</file>

<file path=ppt/theme/theme1.xml><?xml version="1.0" encoding="utf-8"?>
<a:theme xmlns:a="http://schemas.openxmlformats.org/drawingml/2006/main" name="PC Architect Boot Camp 2019">
  <a:themeElements>
    <a:clrScheme name="ArchitectBootCamp_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2C6"/>
      </a:accent1>
      <a:accent2>
        <a:srgbClr val="00BCF2"/>
      </a:accent2>
      <a:accent3>
        <a:srgbClr val="002050"/>
      </a:accent3>
      <a:accent4>
        <a:srgbClr val="505050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M_White_2_Apr_2018.potx" id="{26C96195-5F97-4020-9126-CF0686EA703A}" vid="{6C9527AC-54B1-4985-B6C5-6491A04A83FE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2D61D9A00A5041B210DE23A0FE8625" ma:contentTypeVersion="24" ma:contentTypeDescription="Create a new document." ma:contentTypeScope="" ma:versionID="839773bd44a51a311d8e2846b7142e4b">
  <xsd:schema xmlns:xsd="http://www.w3.org/2001/XMLSchema" xmlns:xs="http://www.w3.org/2001/XMLSchema" xmlns:p="http://schemas.microsoft.com/office/2006/metadata/properties" xmlns:ns1="http://schemas.microsoft.com/sharepoint/v3" xmlns:ns2="675661ce-a921-4ef4-be83-dd19f3c4cc86" xmlns:ns3="4343a8c8-d2d9-429e-8dd3-28f02b2ba4f5" xmlns:ns4="230e9df3-be65-4c73-a93b-d1236ebd677e" targetNamespace="http://schemas.microsoft.com/office/2006/metadata/properties" ma:root="true" ma:fieldsID="7f43399919387af8e2a3ad2b19a547db" ns1:_="" ns2:_="" ns3:_="" ns4:_="">
    <xsd:import namespace="http://schemas.microsoft.com/sharepoint/v3"/>
    <xsd:import namespace="675661ce-a921-4ef4-be83-dd19f3c4cc86"/>
    <xsd:import namespace="4343a8c8-d2d9-429e-8dd3-28f02b2ba4f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Tag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Sequence_x0020_of_x0020_Material" minOccurs="0"/>
                <xsd:element ref="ns2:Description" minOccurs="0"/>
                <xsd:element ref="ns2:Internal_x0020_MSFT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OHOrder" minOccurs="0"/>
                <xsd:element ref="ns3:SharedWithUsers" minOccurs="0"/>
                <xsd:element ref="ns3:SharedWithDetails" minOccurs="0"/>
                <xsd:element ref="ns2:MaterialType" minOccurs="0"/>
                <xsd:element ref="ns2:OrderNo_x002e_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661ce-a921-4ef4-be83-dd19f3c4cc86" elementFormDefault="qualified">
    <xsd:import namespace="http://schemas.microsoft.com/office/2006/documentManagement/types"/>
    <xsd:import namespace="http://schemas.microsoft.com/office/infopath/2007/PartnerControls"/>
    <xsd:element name="Tag" ma:index="8" nillable="true" ma:displayName="Role" ma:format="Dropdown" ma:internalName="Tag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M"/>
                    <xsd:enumeration value="Lead Coach"/>
                    <xsd:enumeration value="Coach"/>
                  </xsd:restriction>
                </xsd:simpleType>
              </xsd:element>
            </xsd:sequence>
          </xsd:extension>
        </xsd:complexContent>
      </xsd:complex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equence_x0020_of_x0020_Material" ma:index="13" nillable="true" ma:displayName="Stage" ma:format="Dropdown" ma:indexed="true" ma:internalName="Sequence_x0020_of_x0020_Material">
      <xsd:simpleType>
        <xsd:restriction base="dms:Choice">
          <xsd:enumeration value="1. Pre-Event"/>
          <xsd:enumeration value="2. Recruitment"/>
          <xsd:enumeration value="3. Coach Prep and Planning"/>
          <xsd:enumeration value="4. Day of Event"/>
          <xsd:enumeration value="5. Close &amp; Reporting"/>
          <xsd:enumeration value="Resource"/>
          <xsd:enumeration value="Tool"/>
        </xsd:restriction>
      </xsd:simpleType>
    </xsd:element>
    <xsd:element name="Description" ma:index="14" nillable="true" ma:displayName="Description" ma:format="Dropdown" ma:internalName="Description">
      <xsd:simpleType>
        <xsd:restriction base="dms:Note">
          <xsd:maxLength value="255"/>
        </xsd:restriction>
      </xsd:simpleType>
    </xsd:element>
    <xsd:element name="Internal_x0020_MSFT" ma:index="15" nillable="true" ma:displayName="Internal MSFT" ma:format="RadioButtons" ma:internalName="Internal_x0020_MSFT">
      <xsd:simpleType>
        <xsd:restriction base="dms:Choice">
          <xsd:enumeration value="Internal MSFT Only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OHOrder" ma:index="19" nillable="true" ma:displayName="OH Order" ma:format="Dropdown" ma:internalName="OHOrder" ma:percentage="FALSE">
      <xsd:simpleType>
        <xsd:restriction base="dms:Number"/>
      </xsd:simpleType>
    </xsd:element>
    <xsd:element name="MaterialType" ma:index="22" nillable="true" ma:displayName="Material Type" ma:format="Dropdown" ma:internalName="Material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Tool"/>
                    <xsd:enumeration value="Template"/>
                    <xsd:enumeration value="Presentation Ready Deck"/>
                    <xsd:enumeration value="Website"/>
                    <xsd:enumeration value="Contact"/>
                    <xsd:enumeration value="Form"/>
                    <xsd:enumeration value="Training Deck"/>
                    <xsd:enumeration value="Resource"/>
                  </xsd:restriction>
                </xsd:simpleType>
              </xsd:element>
            </xsd:sequence>
          </xsd:extension>
        </xsd:complexContent>
      </xsd:complexType>
    </xsd:element>
    <xsd:element name="OrderNo_x002e_" ma:index="23" nillable="true" ma:displayName="Order No." ma:decimals="0" ma:format="Dropdown" ma:indexed="true" ma:internalName="OrderNo_x002e_" ma:percentage="FALSE">
      <xsd:simpleType>
        <xsd:restriction base="dms:Number"/>
      </xsd:simpleType>
    </xsd:element>
    <xsd:element name="MediaServiceDateTaken" ma:index="2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43a8c8-d2d9-429e-8dd3-28f02b2ba4f5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30" nillable="true" ma:displayName="Taxonomy Catch All Column" ma:hidden="true" ma:list="{76cd002a-39bf-43af-937e-7914824e19df}" ma:internalName="TaxCatchAll" ma:showField="CatchAllData" ma:web="4343a8c8-d2d9-429e-8dd3-28f02b2ba4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Type xmlns="675661ce-a921-4ef4-be83-dd19f3c4cc86" xsi:nil="true"/>
    <_ip_UnifiedCompliancePolicyUIAction xmlns="http://schemas.microsoft.com/sharepoint/v3" xsi:nil="true"/>
    <Description xmlns="675661ce-a921-4ef4-be83-dd19f3c4cc86" xsi:nil="true"/>
    <lcf76f155ced4ddcb4097134ff3c332f xmlns="675661ce-a921-4ef4-be83-dd19f3c4cc86">
      <Terms xmlns="http://schemas.microsoft.com/office/infopath/2007/PartnerControls"/>
    </lcf76f155ced4ddcb4097134ff3c332f>
    <Tag xmlns="675661ce-a921-4ef4-be83-dd19f3c4cc86" xsi:nil="true"/>
    <_ip_UnifiedCompliancePolicyProperties xmlns="http://schemas.microsoft.com/sharepoint/v3" xsi:nil="true"/>
    <OHOrder xmlns="675661ce-a921-4ef4-be83-dd19f3c4cc86" xsi:nil="true"/>
    <Internal_x0020_MSFT xmlns="675661ce-a921-4ef4-be83-dd19f3c4cc86" xsi:nil="true"/>
    <OrderNo_x002e_ xmlns="675661ce-a921-4ef4-be83-dd19f3c4cc86" xsi:nil="true"/>
    <Sequence_x0020_of_x0020_Material xmlns="675661ce-a921-4ef4-be83-dd19f3c4cc86" xsi:nil="true"/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EFEF910-2857-4210-877C-C77D6334D913}"/>
</file>

<file path=customXml/itemProps2.xml><?xml version="1.0" encoding="utf-8"?>
<ds:datastoreItem xmlns:ds="http://schemas.openxmlformats.org/officeDocument/2006/customXml" ds:itemID="{5DDF5A3F-061C-48AE-9D38-20976208D850}"/>
</file>

<file path=customXml/itemProps3.xml><?xml version="1.0" encoding="utf-8"?>
<ds:datastoreItem xmlns:ds="http://schemas.openxmlformats.org/officeDocument/2006/customXml" ds:itemID="{40C6AAD1-C4BA-47DE-AA0C-367315C85F7D}"/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72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Segoe UI Semilight</vt:lpstr>
      <vt:lpstr>Wingdings</vt:lpstr>
      <vt:lpstr>PC Architect Boot Camp 2019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Zoiner Tejada</dc:creator>
  <cp:lastModifiedBy>Joel Hulen</cp:lastModifiedBy>
  <cp:revision>68</cp:revision>
  <dcterms:created xsi:type="dcterms:W3CDTF">2019-08-09T13:03:07Z</dcterms:created>
  <dcterms:modified xsi:type="dcterms:W3CDTF">2020-02-21T22:53:54Z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0x010100262D61D9A00A5041B210DE23A0FE8625</vt:lpwstr>
  </property>
</Properties>
</file>