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4" r:id="rId2"/>
    <p:sldId id="259" r:id="rId3"/>
    <p:sldId id="265" r:id="rId4"/>
    <p:sldId id="266" r:id="rId5"/>
    <p:sldId id="268" r:id="rId6"/>
    <p:sldId id="269" r:id="rId7"/>
    <p:sldId id="270" r:id="rId8"/>
    <p:sldId id="258" r:id="rId9"/>
    <p:sldId id="272" r:id="rId10"/>
    <p:sldId id="263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32616-6DD4-4AEA-9884-8BB5A43BBC7C}" v="1044" dt="2018-08-27T15:55:10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96" autoAdjust="0"/>
  </p:normalViewPr>
  <p:slideViewPr>
    <p:cSldViewPr snapToGrid="0">
      <p:cViewPr varScale="1">
        <p:scale>
          <a:sx n="81" d="100"/>
          <a:sy n="81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Collis" userId="8d9b76647046571f" providerId="LiveId" clId="{A5D32616-6DD4-4AEA-9884-8BB5A43BBC7C}"/>
    <pc:docChg chg="custSel addSld delSld modSld">
      <pc:chgData name="Nick Collis" userId="8d9b76647046571f" providerId="LiveId" clId="{A5D32616-6DD4-4AEA-9884-8BB5A43BBC7C}" dt="2018-08-27T15:55:10.169" v="1043" actId="20577"/>
      <pc:docMkLst>
        <pc:docMk/>
      </pc:docMkLst>
      <pc:sldChg chg="modSp add">
        <pc:chgData name="Nick Collis" userId="8d9b76647046571f" providerId="LiveId" clId="{A5D32616-6DD4-4AEA-9884-8BB5A43BBC7C}" dt="2018-08-27T15:55:10.169" v="1043" actId="20577"/>
        <pc:sldMkLst>
          <pc:docMk/>
          <pc:sldMk cId="1176260319" sldId="257"/>
        </pc:sldMkLst>
        <pc:spChg chg="mod">
          <ac:chgData name="Nick Collis" userId="8d9b76647046571f" providerId="LiveId" clId="{A5D32616-6DD4-4AEA-9884-8BB5A43BBC7C}" dt="2018-08-27T13:09:00.702" v="12" actId="20577"/>
          <ac:spMkLst>
            <pc:docMk/>
            <pc:sldMk cId="1176260319" sldId="257"/>
            <ac:spMk id="2" creationId="{5194BC70-C8EE-4EA2-88DB-91316338BF67}"/>
          </ac:spMkLst>
        </pc:spChg>
        <pc:spChg chg="mod">
          <ac:chgData name="Nick Collis" userId="8d9b76647046571f" providerId="LiveId" clId="{A5D32616-6DD4-4AEA-9884-8BB5A43BBC7C}" dt="2018-08-27T15:55:10.169" v="1043" actId="20577"/>
          <ac:spMkLst>
            <pc:docMk/>
            <pc:sldMk cId="1176260319" sldId="257"/>
            <ac:spMk id="3" creationId="{247CB810-0915-4F73-86D1-9B6B70CB92EF}"/>
          </ac:spMkLst>
        </pc:spChg>
      </pc:sldChg>
      <pc:sldChg chg="modSp add">
        <pc:chgData name="Nick Collis" userId="8d9b76647046571f" providerId="LiveId" clId="{A5D32616-6DD4-4AEA-9884-8BB5A43BBC7C}" dt="2018-08-27T15:48:05.943" v="682"/>
        <pc:sldMkLst>
          <pc:docMk/>
          <pc:sldMk cId="810781971" sldId="258"/>
        </pc:sldMkLst>
        <pc:spChg chg="mod">
          <ac:chgData name="Nick Collis" userId="8d9b76647046571f" providerId="LiveId" clId="{A5D32616-6DD4-4AEA-9884-8BB5A43BBC7C}" dt="2018-08-27T13:32:51.246" v="312" actId="20577"/>
          <ac:spMkLst>
            <pc:docMk/>
            <pc:sldMk cId="810781971" sldId="258"/>
            <ac:spMk id="2" creationId="{5194BC70-C8EE-4EA2-88DB-91316338BF67}"/>
          </ac:spMkLst>
        </pc:spChg>
        <pc:spChg chg="mod">
          <ac:chgData name="Nick Collis" userId="8d9b76647046571f" providerId="LiveId" clId="{A5D32616-6DD4-4AEA-9884-8BB5A43BBC7C}" dt="2018-08-27T15:48:05.943" v="682"/>
          <ac:spMkLst>
            <pc:docMk/>
            <pc:sldMk cId="810781971" sldId="258"/>
            <ac:spMk id="3" creationId="{247CB810-0915-4F73-86D1-9B6B70CB92EF}"/>
          </ac:spMkLst>
        </pc:spChg>
      </pc:sldChg>
      <pc:sldChg chg="add del">
        <pc:chgData name="Nick Collis" userId="8d9b76647046571f" providerId="LiveId" clId="{A5D32616-6DD4-4AEA-9884-8BB5A43BBC7C}" dt="2018-08-27T13:32:46.620" v="299" actId="2696"/>
        <pc:sldMkLst>
          <pc:docMk/>
          <pc:sldMk cId="1284057811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41679-B09A-458F-9D5E-B78D1738CDE4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966F-DB71-4C4F-8B5E-608608F96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36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example, a transaction which description contains the word “Lidl” will be marked as “food and domestic”.</a:t>
            </a:r>
          </a:p>
          <a:p>
            <a:r>
              <a:rPr lang="en-GB" dirty="0"/>
              <a:t>Again, python based.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0966F-DB71-4C4F-8B5E-608608F965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0966F-DB71-4C4F-8B5E-608608F965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3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Update the raw data tracker with new data to process.</a:t>
            </a:r>
          </a:p>
          <a:p>
            <a:r>
              <a:rPr lang="en-GB" dirty="0"/>
              <a:t>A lot of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0966F-DB71-4C4F-8B5E-608608F965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3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0966F-DB71-4C4F-8B5E-608608F9658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43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Writing all the string matches is mighty time consuming, especially at first.</a:t>
            </a:r>
          </a:p>
          <a:p>
            <a:r>
              <a:rPr lang="en-GB" dirty="0"/>
              <a:t>Regrettably, you’ll never be fully done with it. There’ll always be more strings to match.</a:t>
            </a:r>
          </a:p>
          <a:p>
            <a:r>
              <a:rPr lang="en-GB" dirty="0"/>
              <a:t>Does give a useful summary though of the type of expense.</a:t>
            </a:r>
          </a:p>
          <a:p>
            <a:r>
              <a:rPr lang="en-GB" dirty="0"/>
              <a:t>Does allow you to retrospectively change how partial strings are assigned to see how things look. E.G. maybe McDonalds is “fun” rather than “</a:t>
            </a:r>
            <a:r>
              <a:rPr lang="en-GB" dirty="0" err="1"/>
              <a:t>food_and_domestic</a:t>
            </a:r>
            <a:r>
              <a:rPr lang="en-GB" dirty="0"/>
              <a:t>”, or vice-versa.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0966F-DB71-4C4F-8B5E-608608F965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1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0966F-DB71-4C4F-8B5E-608608F965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09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have a look at the outputs.</a:t>
            </a:r>
          </a:p>
          <a:p>
            <a:r>
              <a:rPr lang="en-GB" dirty="0"/>
              <a:t>A lot of miscellaneous and unassigned.</a:t>
            </a:r>
          </a:p>
          <a:p>
            <a:r>
              <a:rPr lang="en-GB" dirty="0"/>
              <a:t>Enough to still roughly know where money is going.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0966F-DB71-4C4F-8B5E-608608F9658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6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2. Also partial string matching is hierarchical, the last partial string match decides the purchase type in case of a conflict, this makes mistakes even easier.</a:t>
            </a:r>
          </a:p>
          <a:p>
            <a:r>
              <a:rPr lang="en-GB" dirty="0"/>
              <a:t>Purple Aki does not tolerate weakness. Get squatting.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0966F-DB71-4C4F-8B5E-608608F965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June 2018, I had 62 transactions. That’s a lot of transactions to manually note.</a:t>
            </a:r>
          </a:p>
          <a:p>
            <a:r>
              <a:rPr lang="en-GB" dirty="0"/>
              <a:t>I have 10 distinct purchase types, after making a lot of effort to reduce to this number. That number of credit cards would be difficult to acquire.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0966F-DB71-4C4F-8B5E-608608F9658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02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>
            <a:normAutofit/>
          </a:bodyPr>
          <a:lstStyle/>
          <a:p>
            <a:r>
              <a:rPr lang="en-GB" sz="4000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810-0915-4F73-86D1-9B6B70CB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9305"/>
            <a:ext cx="9905999" cy="42789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Spend Reviewer is a collection of python scripts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Takes in raw transactional data from two bank accounts and current main credit card.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Applies partial string matches to all my data to give every transaction a “purchase type”.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Summarises spend on each purchase type by month to give me an idea of how much money I’m actually spending on different things.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85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93759"/>
          </a:xfrm>
        </p:spPr>
        <p:txBody>
          <a:bodyPr>
            <a:normAutofit/>
          </a:bodyPr>
          <a:lstStyle/>
          <a:p>
            <a:r>
              <a:rPr lang="en-GB" sz="4000" dirty="0"/>
              <a:t>Alternatives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3F8512-8489-4035-AE8A-BEA0B3B82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6022"/>
              </p:ext>
            </p:extLst>
          </p:nvPr>
        </p:nvGraphicFramePr>
        <p:xfrm>
          <a:off x="1141411" y="719666"/>
          <a:ext cx="9999612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204">
                  <a:extLst>
                    <a:ext uri="{9D8B030D-6E8A-4147-A177-3AD203B41FA5}">
                      <a16:colId xmlns:a16="http://schemas.microsoft.com/office/drawing/2014/main" val="3926389218"/>
                    </a:ext>
                  </a:extLst>
                </a:gridCol>
                <a:gridCol w="3333204">
                  <a:extLst>
                    <a:ext uri="{9D8B030D-6E8A-4147-A177-3AD203B41FA5}">
                      <a16:colId xmlns:a16="http://schemas.microsoft.com/office/drawing/2014/main" val="3980010685"/>
                    </a:ext>
                  </a:extLst>
                </a:gridCol>
                <a:gridCol w="3333204">
                  <a:extLst>
                    <a:ext uri="{9D8B030D-6E8A-4147-A177-3AD203B41FA5}">
                      <a16:colId xmlns:a16="http://schemas.microsoft.com/office/drawing/2014/main" val="2925026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MAIN 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MAIN 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Programmatic Solution such as Spend Reviewer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 discussed.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 discussed.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8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Keep a track of every transaction as you make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Clear visibility of analysis, unlikely to miss things.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Very high effort which in turn increases odds of failing to log a significant number of transactions.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Have to also go through direct debits manually to note these too.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6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Have different account or credit cards for each type of major transaction.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Relatively low effort.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Easy to make mistakes.</a:t>
                      </a:r>
                    </a:p>
                    <a:p>
                      <a:pPr algn="ctr"/>
                      <a:r>
                        <a:rPr lang="en-GB" dirty="0"/>
                        <a:t>Requires potentially a large number of cards/accounts.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50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3040"/>
            <a:ext cx="9905998" cy="893759"/>
          </a:xfrm>
        </p:spPr>
        <p:txBody>
          <a:bodyPr>
            <a:normAutofit/>
          </a:bodyPr>
          <a:lstStyle/>
          <a:p>
            <a:r>
              <a:rPr lang="en-GB" sz="4000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810-0915-4F73-86D1-9B6B70CB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939521"/>
            <a:ext cx="10213226" cy="30898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Assign some syntax to my code.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Tidy up with better comments.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Make the graphs clearer/neater.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Tidy up inputs’ and outputs’ names.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Clean up remaining strings to be matched.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3E5D0-63B6-4C5C-8DF3-A379F826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333" y="619919"/>
            <a:ext cx="3341078" cy="556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3040"/>
            <a:ext cx="9905998" cy="893759"/>
          </a:xfrm>
        </p:spPr>
        <p:txBody>
          <a:bodyPr>
            <a:normAutofit/>
          </a:bodyPr>
          <a:lstStyle/>
          <a:p>
            <a:r>
              <a:rPr lang="en-GB" sz="4000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810-0915-4F73-86D1-9B6B70CB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264104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Putting on GH so anonymised the transaction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Written in version 2 python; need to update.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E5095-9A63-483F-A7C9-B4E01FA7B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6" b="6797"/>
          <a:stretch/>
        </p:blipFill>
        <p:spPr>
          <a:xfrm>
            <a:off x="3878835" y="3887074"/>
            <a:ext cx="4431152" cy="29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E7B57D-591D-4983-992C-CBCD9A17A7D4}"/>
              </a:ext>
            </a:extLst>
          </p:cNvPr>
          <p:cNvSpPr txBox="1"/>
          <p:nvPr/>
        </p:nvSpPr>
        <p:spPr>
          <a:xfrm>
            <a:off x="8630816" y="969687"/>
            <a:ext cx="166707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mands.py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C3C39-9CCE-4619-8566-A9DF4CDEB9CA}"/>
              </a:ext>
            </a:extLst>
          </p:cNvPr>
          <p:cNvSpPr txBox="1"/>
          <p:nvPr/>
        </p:nvSpPr>
        <p:spPr>
          <a:xfrm>
            <a:off x="4641368" y="4955098"/>
            <a:ext cx="290134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reporting.py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40181-A028-4CA4-B4BE-7E3D2B2ED5FF}"/>
              </a:ext>
            </a:extLst>
          </p:cNvPr>
          <p:cNvSpPr txBox="1"/>
          <p:nvPr/>
        </p:nvSpPr>
        <p:spPr>
          <a:xfrm>
            <a:off x="4641368" y="3770637"/>
            <a:ext cx="290134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stringmatcher.py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9B144-5214-4DD6-AB1C-B62F97D4AF90}"/>
              </a:ext>
            </a:extLst>
          </p:cNvPr>
          <p:cNvSpPr txBox="1"/>
          <p:nvPr/>
        </p:nvSpPr>
        <p:spPr>
          <a:xfrm>
            <a:off x="4537625" y="231338"/>
            <a:ext cx="310883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SR_rawdata_tracker.csv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111C1-A2C7-4A9C-B3F2-FBD9A982918E}"/>
              </a:ext>
            </a:extLst>
          </p:cNvPr>
          <p:cNvSpPr txBox="1"/>
          <p:nvPr/>
        </p:nvSpPr>
        <p:spPr>
          <a:xfrm>
            <a:off x="510637" y="1935728"/>
            <a:ext cx="1116280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gatekeeper.py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DCEAFE-5820-4DCE-9BD1-6608FCCD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2" y="89849"/>
            <a:ext cx="1837423" cy="810787"/>
          </a:xfrm>
        </p:spPr>
        <p:txBody>
          <a:bodyPr>
            <a:normAutofit/>
          </a:bodyPr>
          <a:lstStyle/>
          <a:p>
            <a:r>
              <a:rPr lang="en-GB" sz="4000" dirty="0"/>
              <a:t>HOW?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AA60C-26CB-4A6A-A754-CD383A08326B}"/>
              </a:ext>
            </a:extLst>
          </p:cNvPr>
          <p:cNvSpPr txBox="1"/>
          <p:nvPr/>
        </p:nvSpPr>
        <p:spPr>
          <a:xfrm>
            <a:off x="5388847" y="968546"/>
            <a:ext cx="140638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clyde.py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4646F-C02C-4507-B0AE-E30DC6C62F20}"/>
              </a:ext>
            </a:extLst>
          </p:cNvPr>
          <p:cNvSpPr txBox="1"/>
          <p:nvPr/>
        </p:nvSpPr>
        <p:spPr>
          <a:xfrm>
            <a:off x="1894114" y="968546"/>
            <a:ext cx="130965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hsbc.py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3925F-D0E1-4026-A9C8-EB62123B478B}"/>
              </a:ext>
            </a:extLst>
          </p:cNvPr>
          <p:cNvSpPr txBox="1"/>
          <p:nvPr/>
        </p:nvSpPr>
        <p:spPr>
          <a:xfrm>
            <a:off x="8035609" y="3498422"/>
            <a:ext cx="363978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01_stringmatcher_inputs.csv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70D73-3C8F-4F77-8873-2901035C04E6}"/>
              </a:ext>
            </a:extLst>
          </p:cNvPr>
          <p:cNvSpPr txBox="1"/>
          <p:nvPr/>
        </p:nvSpPr>
        <p:spPr>
          <a:xfrm>
            <a:off x="8005450" y="4303427"/>
            <a:ext cx="3639787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02_stringmatcher_uniquevalues_nodescription.csv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8DDB3-4718-4859-89E0-CAFAA8AF73B8}"/>
              </a:ext>
            </a:extLst>
          </p:cNvPr>
          <p:cNvSpPr txBox="1"/>
          <p:nvPr/>
        </p:nvSpPr>
        <p:spPr>
          <a:xfrm>
            <a:off x="2548939" y="6198699"/>
            <a:ext cx="254679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ZZ_DATADUMP.csv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5202F4-21F6-4A48-818E-C5753374A0D9}"/>
              </a:ext>
            </a:extLst>
          </p:cNvPr>
          <p:cNvSpPr txBox="1"/>
          <p:nvPr/>
        </p:nvSpPr>
        <p:spPr>
          <a:xfrm>
            <a:off x="7172325" y="6164997"/>
            <a:ext cx="241574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ZZ_SUMMARY.csv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1CCE28-E701-4A54-A516-3CD5FADA191A}"/>
              </a:ext>
            </a:extLst>
          </p:cNvPr>
          <p:cNvCxnSpPr>
            <a:stCxn id="14" idx="1"/>
            <a:endCxn id="16" idx="0"/>
          </p:cNvCxnSpPr>
          <p:nvPr/>
        </p:nvCxnSpPr>
        <p:spPr>
          <a:xfrm flipH="1">
            <a:off x="2548940" y="462171"/>
            <a:ext cx="1988685" cy="50637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2C6EEF-8E0F-408E-8E70-F22EB4394186}"/>
              </a:ext>
            </a:extLst>
          </p:cNvPr>
          <p:cNvCxnSpPr>
            <a:cxnSpLocks/>
            <a:stCxn id="14" idx="3"/>
            <a:endCxn id="10" idx="0"/>
          </p:cNvCxnSpPr>
          <p:nvPr/>
        </p:nvCxnSpPr>
        <p:spPr>
          <a:xfrm>
            <a:off x="7646457" y="462171"/>
            <a:ext cx="1817894" cy="50751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CC1DD1-4FEA-41F8-ABF0-DFD98C14DF2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092040" y="671734"/>
            <a:ext cx="1298" cy="29681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EC8C83-FF56-4506-945D-F4A8B12553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48939" y="1491766"/>
            <a:ext cx="3543101" cy="44396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73EC17-DB0D-4BAC-8D42-3E3BCED043C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2038" y="1470497"/>
            <a:ext cx="2" cy="46523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983769-D8E5-436B-8B1C-529A630A579F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6092040" y="1492907"/>
            <a:ext cx="3372311" cy="44282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C34A86-A5F9-4903-BC14-3F41E72449C5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>
            <a:off x="7542709" y="3729255"/>
            <a:ext cx="492900" cy="30299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8532B3-2573-4AB3-BF18-B2C841E6C867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 flipV="1">
            <a:off x="7542709" y="4032247"/>
            <a:ext cx="462741" cy="686679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B658EF-D42E-46A5-BB38-65CCFDE3BB00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6092038" y="4293857"/>
            <a:ext cx="1" cy="66124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3F7B7D-86F8-4772-8D5E-92A8B5ECAF68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3822338" y="5478318"/>
            <a:ext cx="2269700" cy="72038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61D215-A8FB-4AB0-9D6D-DAA8B3234B5D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6092038" y="5478318"/>
            <a:ext cx="2288159" cy="686679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C1D5A0-3016-4667-B7B6-821FBBE2B4B9}"/>
              </a:ext>
            </a:extLst>
          </p:cNvPr>
          <p:cNvSpPr txBox="1"/>
          <p:nvPr/>
        </p:nvSpPr>
        <p:spPr>
          <a:xfrm>
            <a:off x="4587325" y="2936969"/>
            <a:ext cx="300942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fullmonth_dataset.csv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8D27C1-9671-4B2D-A924-1FCE5F56BB1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92038" y="3350442"/>
            <a:ext cx="1" cy="42019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773AD8-89DB-43B3-B616-B6D765C34EE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092037" y="2479103"/>
            <a:ext cx="1" cy="45786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6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810-0915-4F73-86D1-9B6B70CB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5530"/>
            <a:ext cx="9905999" cy="42789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raw data tracker is used in conjunction with scripts to know what data to pull out to create a complete .csv for each input data source.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Clyde: </a:t>
            </a:r>
            <a:r>
              <a:rPr lang="en-GB" dirty="0" err="1"/>
              <a:t>csvs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HSBC: </a:t>
            </a:r>
            <a:r>
              <a:rPr lang="en-GB" dirty="0" err="1"/>
              <a:t>csvs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M&amp;S: pdfs.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Scripts read the raw data tracker, process the data it tells them to, then marks the data as processed in the tracker.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Raw DATA TRACKER and account specific scripts</a:t>
            </a:r>
          </a:p>
        </p:txBody>
      </p:sp>
    </p:spTree>
    <p:extLst>
      <p:ext uri="{BB962C8B-B14F-4D97-AF65-F5344CB8AC3E}">
        <p14:creationId xmlns:p14="http://schemas.microsoft.com/office/powerpoint/2010/main" val="170741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>
            <a:normAutofit/>
          </a:bodyPr>
          <a:lstStyle/>
          <a:p>
            <a:r>
              <a:rPr lang="en-GB" sz="4000" dirty="0"/>
              <a:t>GATEKEEPER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810-0915-4F73-86D1-9B6B70CB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5530"/>
            <a:ext cx="8625585" cy="42789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Runs all the inputs scripts and produces a single .csv of all transactions.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output .csv is then picked up directly by the string matcher.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Allows for easier changes to inputs scripts without having to then change references in later scripts.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Broadly, more trace-ability when checking errors.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Does mean more .</a:t>
            </a:r>
            <a:r>
              <a:rPr lang="en-GB" dirty="0" err="1"/>
              <a:t>csvs</a:t>
            </a:r>
            <a:r>
              <a:rPr lang="en-GB" dirty="0"/>
              <a:t> flying around.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Outputs a single .csv of full months of data only.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6FDC6-52C9-4C57-BF1F-E4AD4467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852" y="186292"/>
            <a:ext cx="1838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810-0915-4F73-86D1-9B6B70CB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5530"/>
            <a:ext cx="9905999" cy="42789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Takes in a list of partial strings matches that are user defined.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Applies these to each transaction, giving a purchase type for every transaction.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Actually two input </a:t>
            </a:r>
            <a:r>
              <a:rPr lang="en-GB" dirty="0" err="1"/>
              <a:t>csvs</a:t>
            </a:r>
            <a:r>
              <a:rPr lang="en-GB" dirty="0"/>
              <a:t>, one of which works for transactions with no description, but identified by the amount.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>
            <a:normAutofit/>
          </a:bodyPr>
          <a:lstStyle/>
          <a:p>
            <a:r>
              <a:rPr lang="en-GB" sz="4000" dirty="0"/>
              <a:t>String Matcher</a:t>
            </a:r>
          </a:p>
        </p:txBody>
      </p:sp>
    </p:spTree>
    <p:extLst>
      <p:ext uri="{BB962C8B-B14F-4D97-AF65-F5344CB8AC3E}">
        <p14:creationId xmlns:p14="http://schemas.microsoft.com/office/powerpoint/2010/main" val="154316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0787"/>
          </a:xfrm>
        </p:spPr>
        <p:txBody>
          <a:bodyPr>
            <a:normAutofit/>
          </a:bodyPr>
          <a:lstStyle/>
          <a:p>
            <a:r>
              <a:rPr lang="en-GB" sz="4000" dirty="0"/>
              <a:t>Reporter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810-0915-4F73-86D1-9B6B70CB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705530"/>
            <a:ext cx="9489742" cy="42789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Sums transactions to a list of spend by purchase type by month.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Gives a summary of the amount spent on each purchase type in the user-defined period.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number of data issues still, but together all these values give meaningful insight into where money is being spent.</a:t>
            </a:r>
          </a:p>
        </p:txBody>
      </p:sp>
    </p:spTree>
    <p:extLst>
      <p:ext uri="{BB962C8B-B14F-4D97-AF65-F5344CB8AC3E}">
        <p14:creationId xmlns:p14="http://schemas.microsoft.com/office/powerpoint/2010/main" val="331810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3759"/>
          </a:xfrm>
        </p:spPr>
        <p:txBody>
          <a:bodyPr>
            <a:normAutofit/>
          </a:bodyPr>
          <a:lstStyle/>
          <a:p>
            <a:r>
              <a:rPr lang="en-GB" sz="4000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810-0915-4F73-86D1-9B6B70CB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2277"/>
            <a:ext cx="9905999" cy="2014694"/>
          </a:xfrm>
        </p:spPr>
        <p:txBody>
          <a:bodyPr/>
          <a:lstStyle/>
          <a:p>
            <a:r>
              <a:rPr lang="en-GB" dirty="0"/>
              <a:t>Plots of spend on each purchase type per month.</a:t>
            </a:r>
          </a:p>
          <a:p>
            <a:r>
              <a:rPr lang="en-GB" dirty="0"/>
              <a:t>The total, average, min and max spend on each purchase type over the user-defined period.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08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3759"/>
          </a:xfrm>
        </p:spPr>
        <p:txBody>
          <a:bodyPr>
            <a:normAutofit/>
          </a:bodyPr>
          <a:lstStyle/>
          <a:p>
            <a:r>
              <a:rPr lang="en-GB" sz="4000" dirty="0"/>
              <a:t>Spend Reviewer: MAJOR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810-0915-4F73-86D1-9B6B70CB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2277"/>
            <a:ext cx="9905999" cy="42789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New scripts are needed for every new data type.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Its very difficult to choose partial string matches well.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If input data types change (e.g. M&amp;S change the format of their pdfs), this may require re-writing code.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78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BC70-C8EE-4EA2-88DB-9131633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3759"/>
          </a:xfrm>
        </p:spPr>
        <p:txBody>
          <a:bodyPr>
            <a:normAutofit/>
          </a:bodyPr>
          <a:lstStyle/>
          <a:p>
            <a:r>
              <a:rPr lang="en-GB" sz="4000" dirty="0"/>
              <a:t>Spend Reviewer: MAJOR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810-0915-4F73-86D1-9B6B70CB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2277"/>
            <a:ext cx="9905999" cy="427892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Huge amounts of data can be processed in almost no time; far faster than any manual tracking.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Purchase types can be changed as wished to see how this affects to total sums.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Summaries and plots are automatically produced.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As this is code based rather than e.g. spreadsheet based, improvements can be quickly run on historic data.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 can be split up further; e.g. from purchase type -&gt; sub purchase type (e.g. purchase type = ‘fun’, sub purchase type = ‘</a:t>
            </a:r>
            <a:r>
              <a:rPr lang="en-GB" dirty="0" err="1"/>
              <a:t>urethal</a:t>
            </a:r>
            <a:r>
              <a:rPr lang="en-GB" dirty="0"/>
              <a:t> toys’)</a:t>
            </a:r>
          </a:p>
        </p:txBody>
      </p:sp>
    </p:spTree>
    <p:extLst>
      <p:ext uri="{BB962C8B-B14F-4D97-AF65-F5344CB8AC3E}">
        <p14:creationId xmlns:p14="http://schemas.microsoft.com/office/powerpoint/2010/main" val="420129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907</TotalTime>
  <Words>975</Words>
  <Application>Microsoft Office PowerPoint</Application>
  <PresentationFormat>Widescreen</PresentationFormat>
  <Paragraphs>101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WHAT?</vt:lpstr>
      <vt:lpstr>HOW?</vt:lpstr>
      <vt:lpstr>Raw DATA TRACKER and account specific scripts</vt:lpstr>
      <vt:lpstr>GATEKEEPER</vt:lpstr>
      <vt:lpstr>String Matcher</vt:lpstr>
      <vt:lpstr>Reporter</vt:lpstr>
      <vt:lpstr>OUTPUTS</vt:lpstr>
      <vt:lpstr>Spend Reviewer: MAJOR weaknesses</vt:lpstr>
      <vt:lpstr>Spend Reviewer: MAJOR STRENGTHS</vt:lpstr>
      <vt:lpstr>Alternatives</vt:lpstr>
      <vt:lpstr>FUTURE DEVELOPMENT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 Reviewer - process</dc:title>
  <dc:creator>Nick Collis</dc:creator>
  <cp:lastModifiedBy>Nick Collis</cp:lastModifiedBy>
  <cp:revision>176</cp:revision>
  <dcterms:created xsi:type="dcterms:W3CDTF">2018-08-27T13:04:44Z</dcterms:created>
  <dcterms:modified xsi:type="dcterms:W3CDTF">2022-10-03T12:48:55Z</dcterms:modified>
</cp:coreProperties>
</file>