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66" r:id="rId5"/>
    <p:sldId id="268" r:id="rId6"/>
    <p:sldId id="261" r:id="rId7"/>
    <p:sldId id="262" r:id="rId8"/>
    <p:sldId id="270" r:id="rId9"/>
    <p:sldId id="269" r:id="rId10"/>
    <p:sldId id="263" r:id="rId11"/>
    <p:sldId id="264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333" r:id="rId21"/>
    <p:sldId id="281" r:id="rId22"/>
    <p:sldId id="283" r:id="rId23"/>
    <p:sldId id="284" r:id="rId24"/>
    <p:sldId id="290" r:id="rId25"/>
    <p:sldId id="334" r:id="rId26"/>
    <p:sldId id="291" r:id="rId27"/>
    <p:sldId id="287" r:id="rId28"/>
    <p:sldId id="335" r:id="rId29"/>
    <p:sldId id="288" r:id="rId30"/>
    <p:sldId id="336" r:id="rId31"/>
    <p:sldId id="337" r:id="rId32"/>
    <p:sldId id="294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CCFF"/>
    <a:srgbClr val="66FF66"/>
    <a:srgbClr val="FF00FF"/>
    <a:srgbClr val="FF7C80"/>
    <a:srgbClr val="FF0066"/>
    <a:srgbClr val="6666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09" autoAdjust="0"/>
    <p:restoredTop sz="94660"/>
  </p:normalViewPr>
  <p:slideViewPr>
    <p:cSldViewPr>
      <p:cViewPr varScale="1">
        <p:scale>
          <a:sx n="68" d="100"/>
          <a:sy n="68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534073-1B02-49EE-BA83-AC5677397643}" type="doc">
      <dgm:prSet loTypeId="urn:microsoft.com/office/officeart/2005/8/layout/gear1" loCatId="cycle" qsTypeId="urn:microsoft.com/office/officeart/2005/8/quickstyle/simple4" qsCatId="simple" csTypeId="urn:microsoft.com/office/officeart/2005/8/colors/colorful1" csCatId="colorful" phldr="1"/>
      <dgm:spPr/>
    </dgm:pt>
    <dgm:pt modelId="{61D3DD7C-7671-4C32-B086-45D1BC5F81D8}">
      <dgm:prSet phldrT="[Text]"/>
      <dgm:spPr/>
      <dgm:t>
        <a:bodyPr/>
        <a:lstStyle/>
        <a:p>
          <a:r>
            <a:rPr lang="id-ID" dirty="0" smtClean="0"/>
            <a:t>Berpikir</a:t>
          </a:r>
          <a:endParaRPr lang="id-ID" dirty="0"/>
        </a:p>
      </dgm:t>
    </dgm:pt>
    <dgm:pt modelId="{707F652B-11E6-482D-B8DB-4CCEF88CBAEC}" cxnId="{8977E63E-C292-4B6C-AD83-F813D7D6C9DC}" type="parTrans">
      <dgm:prSet/>
      <dgm:spPr/>
      <dgm:t>
        <a:bodyPr/>
        <a:lstStyle/>
        <a:p>
          <a:endParaRPr lang="id-ID"/>
        </a:p>
      </dgm:t>
    </dgm:pt>
    <dgm:pt modelId="{5069D298-8DB6-49C6-BADF-96A84C2F8B26}" cxnId="{8977E63E-C292-4B6C-AD83-F813D7D6C9DC}" type="sibTrans">
      <dgm:prSet/>
      <dgm:spPr/>
      <dgm:t>
        <a:bodyPr/>
        <a:lstStyle/>
        <a:p>
          <a:endParaRPr lang="id-ID"/>
        </a:p>
      </dgm:t>
    </dgm:pt>
    <dgm:pt modelId="{2A96A45C-0595-4BD4-80D4-0D2A316730B7}">
      <dgm:prSet phldrT="[Text]"/>
      <dgm:spPr>
        <a:solidFill>
          <a:srgbClr val="92D050"/>
        </a:solidFill>
      </dgm:spPr>
      <dgm:t>
        <a:bodyPr/>
        <a:lstStyle/>
        <a:p>
          <a:r>
            <a:rPr lang="id-ID" dirty="0" smtClean="0"/>
            <a:t>Analisis</a:t>
          </a:r>
          <a:endParaRPr lang="id-ID" dirty="0"/>
        </a:p>
      </dgm:t>
    </dgm:pt>
    <dgm:pt modelId="{D807032F-9CB3-4F89-BFC4-3750286CE8B3}" cxnId="{2B9677E0-5E6E-4F04-8456-5370FA969805}" type="parTrans">
      <dgm:prSet/>
      <dgm:spPr/>
      <dgm:t>
        <a:bodyPr/>
        <a:lstStyle/>
        <a:p>
          <a:endParaRPr lang="id-ID"/>
        </a:p>
      </dgm:t>
    </dgm:pt>
    <dgm:pt modelId="{77F00B06-1ADC-496C-AB9F-8749EF2FBD60}" cxnId="{2B9677E0-5E6E-4F04-8456-5370FA969805}" type="sibTrans">
      <dgm:prSet/>
      <dgm:spPr/>
      <dgm:t>
        <a:bodyPr/>
        <a:lstStyle/>
        <a:p>
          <a:endParaRPr lang="id-ID"/>
        </a:p>
      </dgm:t>
    </dgm:pt>
    <dgm:pt modelId="{B98E420A-C5F3-449B-AED3-5203F53D3451}">
      <dgm:prSet phldrT="[Text]"/>
      <dgm:spPr>
        <a:solidFill>
          <a:srgbClr val="FF0000"/>
        </a:solidFill>
      </dgm:spPr>
      <dgm:t>
        <a:bodyPr/>
        <a:lstStyle/>
        <a:p>
          <a:r>
            <a:rPr lang="id-ID" dirty="0" smtClean="0"/>
            <a:t>Logika</a:t>
          </a:r>
          <a:endParaRPr lang="id-ID" dirty="0"/>
        </a:p>
      </dgm:t>
    </dgm:pt>
    <dgm:pt modelId="{BA91FD8A-DD0C-4DF0-A795-B7956C7FB6DE}" cxnId="{81018E9D-99C0-47E8-9CD3-48604EF3ADFA}" type="parTrans">
      <dgm:prSet/>
      <dgm:spPr/>
      <dgm:t>
        <a:bodyPr/>
        <a:lstStyle/>
        <a:p>
          <a:endParaRPr lang="id-ID"/>
        </a:p>
      </dgm:t>
    </dgm:pt>
    <dgm:pt modelId="{2938A421-B675-4BA0-9109-39145DBFCEB0}" cxnId="{81018E9D-99C0-47E8-9CD3-48604EF3ADFA}" type="sibTrans">
      <dgm:prSet/>
      <dgm:spPr/>
      <dgm:t>
        <a:bodyPr/>
        <a:lstStyle/>
        <a:p>
          <a:endParaRPr lang="id-ID"/>
        </a:p>
      </dgm:t>
    </dgm:pt>
    <dgm:pt modelId="{5C673806-B56B-4A1C-B246-0FE8E7B31309}" type="pres">
      <dgm:prSet presAssocID="{44534073-1B02-49EE-BA83-AC567739764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E7C958F-6AA0-4E2A-835E-6BE89A43A141}" type="pres">
      <dgm:prSet presAssocID="{61D3DD7C-7671-4C32-B086-45D1BC5F81D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33CA4CB-9F0B-46FC-AD3F-FD00DB8E2745}" type="pres">
      <dgm:prSet presAssocID="{61D3DD7C-7671-4C32-B086-45D1BC5F81D8}" presName="gear1srcNode" presStyleLbl="node1" presStyleIdx="0" presStyleCnt="3"/>
      <dgm:spPr/>
      <dgm:t>
        <a:bodyPr/>
        <a:lstStyle/>
        <a:p>
          <a:endParaRPr lang="id-ID"/>
        </a:p>
      </dgm:t>
    </dgm:pt>
    <dgm:pt modelId="{F4D18318-07D1-4F64-8173-CB0CE42AD137}" type="pres">
      <dgm:prSet presAssocID="{61D3DD7C-7671-4C32-B086-45D1BC5F81D8}" presName="gear1dstNode" presStyleLbl="node1" presStyleIdx="0" presStyleCnt="3"/>
      <dgm:spPr/>
      <dgm:t>
        <a:bodyPr/>
        <a:lstStyle/>
        <a:p>
          <a:endParaRPr lang="id-ID"/>
        </a:p>
      </dgm:t>
    </dgm:pt>
    <dgm:pt modelId="{ED682B7B-B086-4AB0-AD47-EF09F07B6F39}" type="pres">
      <dgm:prSet presAssocID="{2A96A45C-0595-4BD4-80D4-0D2A316730B7}" presName="gear2" presStyleLbl="node1" presStyleIdx="1" presStyleCnt="3" custScaleX="124808" custScaleY="108490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FCD5AFF-1991-4B38-939D-88F21E96A272}" type="pres">
      <dgm:prSet presAssocID="{2A96A45C-0595-4BD4-80D4-0D2A316730B7}" presName="gear2srcNode" presStyleLbl="node1" presStyleIdx="1" presStyleCnt="3"/>
      <dgm:spPr/>
      <dgm:t>
        <a:bodyPr/>
        <a:lstStyle/>
        <a:p>
          <a:endParaRPr lang="id-ID"/>
        </a:p>
      </dgm:t>
    </dgm:pt>
    <dgm:pt modelId="{0B6352D6-D198-4175-9D73-6E307B82A457}" type="pres">
      <dgm:prSet presAssocID="{2A96A45C-0595-4BD4-80D4-0D2A316730B7}" presName="gear2dstNode" presStyleLbl="node1" presStyleIdx="1" presStyleCnt="3"/>
      <dgm:spPr/>
      <dgm:t>
        <a:bodyPr/>
        <a:lstStyle/>
        <a:p>
          <a:endParaRPr lang="id-ID"/>
        </a:p>
      </dgm:t>
    </dgm:pt>
    <dgm:pt modelId="{54E76D5F-B129-44BE-B95A-9C05420C06E5}" type="pres">
      <dgm:prSet presAssocID="{B98E420A-C5F3-449B-AED3-5203F53D3451}" presName="gear3" presStyleLbl="node1" presStyleIdx="2" presStyleCnt="3"/>
      <dgm:spPr/>
      <dgm:t>
        <a:bodyPr/>
        <a:lstStyle/>
        <a:p>
          <a:endParaRPr lang="id-ID"/>
        </a:p>
      </dgm:t>
    </dgm:pt>
    <dgm:pt modelId="{93DBD04B-7437-4248-A88B-854CEE9012B1}" type="pres">
      <dgm:prSet presAssocID="{B98E420A-C5F3-449B-AED3-5203F53D3451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96CB0AA-3F72-4071-921D-56C98596AB68}" type="pres">
      <dgm:prSet presAssocID="{B98E420A-C5F3-449B-AED3-5203F53D3451}" presName="gear3srcNode" presStyleLbl="node1" presStyleIdx="2" presStyleCnt="3"/>
      <dgm:spPr/>
      <dgm:t>
        <a:bodyPr/>
        <a:lstStyle/>
        <a:p>
          <a:endParaRPr lang="id-ID"/>
        </a:p>
      </dgm:t>
    </dgm:pt>
    <dgm:pt modelId="{131B6BA4-1E16-4CCA-A69B-B95D0D368C6F}" type="pres">
      <dgm:prSet presAssocID="{B98E420A-C5F3-449B-AED3-5203F53D3451}" presName="gear3dstNode" presStyleLbl="node1" presStyleIdx="2" presStyleCnt="3"/>
      <dgm:spPr/>
      <dgm:t>
        <a:bodyPr/>
        <a:lstStyle/>
        <a:p>
          <a:endParaRPr lang="id-ID"/>
        </a:p>
      </dgm:t>
    </dgm:pt>
    <dgm:pt modelId="{F4374054-744A-4F31-B34A-EBA328579B1B}" type="pres">
      <dgm:prSet presAssocID="{5069D298-8DB6-49C6-BADF-96A84C2F8B26}" presName="connector1" presStyleLbl="sibTrans2D1" presStyleIdx="0" presStyleCnt="3"/>
      <dgm:spPr/>
      <dgm:t>
        <a:bodyPr/>
        <a:lstStyle/>
        <a:p>
          <a:endParaRPr lang="id-ID"/>
        </a:p>
      </dgm:t>
    </dgm:pt>
    <dgm:pt modelId="{2D6AB5B9-1FC5-47DB-AEAE-305409E41650}" type="pres">
      <dgm:prSet presAssocID="{77F00B06-1ADC-496C-AB9F-8749EF2FBD60}" presName="connector2" presStyleLbl="sibTrans2D1" presStyleIdx="1" presStyleCnt="3"/>
      <dgm:spPr/>
      <dgm:t>
        <a:bodyPr/>
        <a:lstStyle/>
        <a:p>
          <a:endParaRPr lang="id-ID"/>
        </a:p>
      </dgm:t>
    </dgm:pt>
    <dgm:pt modelId="{AE8DC28D-6B68-40D3-934F-077C169FDFC4}" type="pres">
      <dgm:prSet presAssocID="{2938A421-B675-4BA0-9109-39145DBFCEB0}" presName="connector3" presStyleLbl="sibTrans2D1" presStyleIdx="2" presStyleCnt="3"/>
      <dgm:spPr/>
      <dgm:t>
        <a:bodyPr/>
        <a:lstStyle/>
        <a:p>
          <a:endParaRPr lang="id-ID"/>
        </a:p>
      </dgm:t>
    </dgm:pt>
  </dgm:ptLst>
  <dgm:cxnLst>
    <dgm:cxn modelId="{2B9677E0-5E6E-4F04-8456-5370FA969805}" srcId="{44534073-1B02-49EE-BA83-AC5677397643}" destId="{2A96A45C-0595-4BD4-80D4-0D2A316730B7}" srcOrd="1" destOrd="0" parTransId="{D807032F-9CB3-4F89-BFC4-3750286CE8B3}" sibTransId="{77F00B06-1ADC-496C-AB9F-8749EF2FBD60}"/>
    <dgm:cxn modelId="{899A3AA0-DC33-48D2-B651-E91A4FB11FBB}" type="presOf" srcId="{B98E420A-C5F3-449B-AED3-5203F53D3451}" destId="{54E76D5F-B129-44BE-B95A-9C05420C06E5}" srcOrd="0" destOrd="0" presId="urn:microsoft.com/office/officeart/2005/8/layout/gear1"/>
    <dgm:cxn modelId="{3142BC5D-AD94-4F7C-889B-3630F0B445A6}" type="presOf" srcId="{77F00B06-1ADC-496C-AB9F-8749EF2FBD60}" destId="{2D6AB5B9-1FC5-47DB-AEAE-305409E41650}" srcOrd="0" destOrd="0" presId="urn:microsoft.com/office/officeart/2005/8/layout/gear1"/>
    <dgm:cxn modelId="{81018E9D-99C0-47E8-9CD3-48604EF3ADFA}" srcId="{44534073-1B02-49EE-BA83-AC5677397643}" destId="{B98E420A-C5F3-449B-AED3-5203F53D3451}" srcOrd="2" destOrd="0" parTransId="{BA91FD8A-DD0C-4DF0-A795-B7956C7FB6DE}" sibTransId="{2938A421-B675-4BA0-9109-39145DBFCEB0}"/>
    <dgm:cxn modelId="{B7033C4D-45CB-42D1-9675-D19085D5370E}" type="presOf" srcId="{2A96A45C-0595-4BD4-80D4-0D2A316730B7}" destId="{0B6352D6-D198-4175-9D73-6E307B82A457}" srcOrd="2" destOrd="0" presId="urn:microsoft.com/office/officeart/2005/8/layout/gear1"/>
    <dgm:cxn modelId="{75A0DB7A-8FDA-48D2-9106-4EABDB47DBC8}" type="presOf" srcId="{61D3DD7C-7671-4C32-B086-45D1BC5F81D8}" destId="{A33CA4CB-9F0B-46FC-AD3F-FD00DB8E2745}" srcOrd="1" destOrd="0" presId="urn:microsoft.com/office/officeart/2005/8/layout/gear1"/>
    <dgm:cxn modelId="{8977E63E-C292-4B6C-AD83-F813D7D6C9DC}" srcId="{44534073-1B02-49EE-BA83-AC5677397643}" destId="{61D3DD7C-7671-4C32-B086-45D1BC5F81D8}" srcOrd="0" destOrd="0" parTransId="{707F652B-11E6-482D-B8DB-4CCEF88CBAEC}" sibTransId="{5069D298-8DB6-49C6-BADF-96A84C2F8B26}"/>
    <dgm:cxn modelId="{74C3DB2E-EF41-4507-ACCD-FB7B406CE1F7}" type="presOf" srcId="{61D3DD7C-7671-4C32-B086-45D1BC5F81D8}" destId="{BE7C958F-6AA0-4E2A-835E-6BE89A43A141}" srcOrd="0" destOrd="0" presId="urn:microsoft.com/office/officeart/2005/8/layout/gear1"/>
    <dgm:cxn modelId="{9633F402-E361-4B1C-9432-2A00A9BC8B56}" type="presOf" srcId="{2A96A45C-0595-4BD4-80D4-0D2A316730B7}" destId="{4FCD5AFF-1991-4B38-939D-88F21E96A272}" srcOrd="1" destOrd="0" presId="urn:microsoft.com/office/officeart/2005/8/layout/gear1"/>
    <dgm:cxn modelId="{2BD8FD62-7DA5-49B0-A1FC-73A678A27681}" type="presOf" srcId="{2938A421-B675-4BA0-9109-39145DBFCEB0}" destId="{AE8DC28D-6B68-40D3-934F-077C169FDFC4}" srcOrd="0" destOrd="0" presId="urn:microsoft.com/office/officeart/2005/8/layout/gear1"/>
    <dgm:cxn modelId="{92F88915-5792-4CE4-B953-0884E3B97BCD}" type="presOf" srcId="{B98E420A-C5F3-449B-AED3-5203F53D3451}" destId="{93DBD04B-7437-4248-A88B-854CEE9012B1}" srcOrd="1" destOrd="0" presId="urn:microsoft.com/office/officeart/2005/8/layout/gear1"/>
    <dgm:cxn modelId="{366BC479-D613-4B69-BFA7-C75344268C2E}" type="presOf" srcId="{61D3DD7C-7671-4C32-B086-45D1BC5F81D8}" destId="{F4D18318-07D1-4F64-8173-CB0CE42AD137}" srcOrd="2" destOrd="0" presId="urn:microsoft.com/office/officeart/2005/8/layout/gear1"/>
    <dgm:cxn modelId="{47C1659C-7256-44FE-A91A-97B6FEEFE041}" type="presOf" srcId="{44534073-1B02-49EE-BA83-AC5677397643}" destId="{5C673806-B56B-4A1C-B246-0FE8E7B31309}" srcOrd="0" destOrd="0" presId="urn:microsoft.com/office/officeart/2005/8/layout/gear1"/>
    <dgm:cxn modelId="{413792ED-0273-494E-B83E-7744C9C0320A}" type="presOf" srcId="{B98E420A-C5F3-449B-AED3-5203F53D3451}" destId="{396CB0AA-3F72-4071-921D-56C98596AB68}" srcOrd="2" destOrd="0" presId="urn:microsoft.com/office/officeart/2005/8/layout/gear1"/>
    <dgm:cxn modelId="{1DEC8DBC-0E8A-40D8-9A40-089A840FD7B5}" type="presOf" srcId="{5069D298-8DB6-49C6-BADF-96A84C2F8B26}" destId="{F4374054-744A-4F31-B34A-EBA328579B1B}" srcOrd="0" destOrd="0" presId="urn:microsoft.com/office/officeart/2005/8/layout/gear1"/>
    <dgm:cxn modelId="{C2950757-A97D-4DB0-9C16-2E48FA42E1ED}" type="presOf" srcId="{2A96A45C-0595-4BD4-80D4-0D2A316730B7}" destId="{ED682B7B-B086-4AB0-AD47-EF09F07B6F39}" srcOrd="0" destOrd="0" presId="urn:microsoft.com/office/officeart/2005/8/layout/gear1"/>
    <dgm:cxn modelId="{027BE092-633C-4244-A43E-674C2E47093D}" type="presOf" srcId="{B98E420A-C5F3-449B-AED3-5203F53D3451}" destId="{131B6BA4-1E16-4CCA-A69B-B95D0D368C6F}" srcOrd="3" destOrd="0" presId="urn:microsoft.com/office/officeart/2005/8/layout/gear1"/>
    <dgm:cxn modelId="{AD74B56E-A63D-4291-AA83-F44AC4919ED5}" type="presParOf" srcId="{5C673806-B56B-4A1C-B246-0FE8E7B31309}" destId="{BE7C958F-6AA0-4E2A-835E-6BE89A43A141}" srcOrd="0" destOrd="0" presId="urn:microsoft.com/office/officeart/2005/8/layout/gear1"/>
    <dgm:cxn modelId="{9EDC5D45-696A-48A1-A3C6-65E7EA54F6B7}" type="presParOf" srcId="{5C673806-B56B-4A1C-B246-0FE8E7B31309}" destId="{A33CA4CB-9F0B-46FC-AD3F-FD00DB8E2745}" srcOrd="1" destOrd="0" presId="urn:microsoft.com/office/officeart/2005/8/layout/gear1"/>
    <dgm:cxn modelId="{CFD22083-FD67-45DF-ABAE-E2D02C4FDCD2}" type="presParOf" srcId="{5C673806-B56B-4A1C-B246-0FE8E7B31309}" destId="{F4D18318-07D1-4F64-8173-CB0CE42AD137}" srcOrd="2" destOrd="0" presId="urn:microsoft.com/office/officeart/2005/8/layout/gear1"/>
    <dgm:cxn modelId="{79401AC3-25A0-4073-A818-4600529F8C65}" type="presParOf" srcId="{5C673806-B56B-4A1C-B246-0FE8E7B31309}" destId="{ED682B7B-B086-4AB0-AD47-EF09F07B6F39}" srcOrd="3" destOrd="0" presId="urn:microsoft.com/office/officeart/2005/8/layout/gear1"/>
    <dgm:cxn modelId="{B05E4F68-70AE-4E08-B70D-4C9CEF26A9B3}" type="presParOf" srcId="{5C673806-B56B-4A1C-B246-0FE8E7B31309}" destId="{4FCD5AFF-1991-4B38-939D-88F21E96A272}" srcOrd="4" destOrd="0" presId="urn:microsoft.com/office/officeart/2005/8/layout/gear1"/>
    <dgm:cxn modelId="{F2087B17-69FA-4F83-8F77-805AEDB47D09}" type="presParOf" srcId="{5C673806-B56B-4A1C-B246-0FE8E7B31309}" destId="{0B6352D6-D198-4175-9D73-6E307B82A457}" srcOrd="5" destOrd="0" presId="urn:microsoft.com/office/officeart/2005/8/layout/gear1"/>
    <dgm:cxn modelId="{F8038A7E-A80D-48BD-BB12-A9B6A2CAC2FE}" type="presParOf" srcId="{5C673806-B56B-4A1C-B246-0FE8E7B31309}" destId="{54E76D5F-B129-44BE-B95A-9C05420C06E5}" srcOrd="6" destOrd="0" presId="urn:microsoft.com/office/officeart/2005/8/layout/gear1"/>
    <dgm:cxn modelId="{4EC19B8F-EAD0-4037-BB4C-46AE4AB7347E}" type="presParOf" srcId="{5C673806-B56B-4A1C-B246-0FE8E7B31309}" destId="{93DBD04B-7437-4248-A88B-854CEE9012B1}" srcOrd="7" destOrd="0" presId="urn:microsoft.com/office/officeart/2005/8/layout/gear1"/>
    <dgm:cxn modelId="{5F14A6FB-402A-4D3E-8090-69140AE47501}" type="presParOf" srcId="{5C673806-B56B-4A1C-B246-0FE8E7B31309}" destId="{396CB0AA-3F72-4071-921D-56C98596AB68}" srcOrd="8" destOrd="0" presId="urn:microsoft.com/office/officeart/2005/8/layout/gear1"/>
    <dgm:cxn modelId="{886BFAD6-81C6-4C8D-B669-14DA96B7E9C3}" type="presParOf" srcId="{5C673806-B56B-4A1C-B246-0FE8E7B31309}" destId="{131B6BA4-1E16-4CCA-A69B-B95D0D368C6F}" srcOrd="9" destOrd="0" presId="urn:microsoft.com/office/officeart/2005/8/layout/gear1"/>
    <dgm:cxn modelId="{8CEC0B96-0868-4306-9D36-EA2EDD340E3B}" type="presParOf" srcId="{5C673806-B56B-4A1C-B246-0FE8E7B31309}" destId="{F4374054-744A-4F31-B34A-EBA328579B1B}" srcOrd="10" destOrd="0" presId="urn:microsoft.com/office/officeart/2005/8/layout/gear1"/>
    <dgm:cxn modelId="{2EE812CA-AC37-42F8-AA79-9D22DB8B63E2}" type="presParOf" srcId="{5C673806-B56B-4A1C-B246-0FE8E7B31309}" destId="{2D6AB5B9-1FC5-47DB-AEAE-305409E41650}" srcOrd="11" destOrd="0" presId="urn:microsoft.com/office/officeart/2005/8/layout/gear1"/>
    <dgm:cxn modelId="{FB359140-9770-4507-8C8B-310BFB19F424}" type="presParOf" srcId="{5C673806-B56B-4A1C-B246-0FE8E7B31309}" destId="{AE8DC28D-6B68-40D3-934F-077C169FDFC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83D49-DAC4-46C4-90CA-AFA234BEF6DF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id-ID"/>
        </a:p>
      </dgm:t>
    </dgm:pt>
    <dgm:pt modelId="{12885096-E704-4054-B4AE-C2CA4F273139}">
      <dgm:prSet phldrT="[Text]"/>
      <dgm:spPr/>
      <dgm:t>
        <a:bodyPr/>
        <a:lstStyle/>
        <a:p>
          <a:pPr algn="ctr"/>
          <a:r>
            <a:rPr lang="id-ID">
              <a:solidFill>
                <a:schemeClr val="tx1"/>
              </a:solidFill>
            </a:rPr>
            <a:t>Theory</a:t>
          </a:r>
        </a:p>
      </dgm:t>
    </dgm:pt>
    <dgm:pt modelId="{6D2BC860-6C56-4C5B-9AE5-D999776A755D}" cxnId="{E2CFB0CC-236B-4B24-9E40-9180FACEAF6A}" type="parTrans">
      <dgm:prSet/>
      <dgm:spPr/>
      <dgm:t>
        <a:bodyPr/>
        <a:lstStyle/>
        <a:p>
          <a:pPr algn="ctr"/>
          <a:endParaRPr lang="id-ID">
            <a:solidFill>
              <a:schemeClr val="tx1"/>
            </a:solidFill>
          </a:endParaRPr>
        </a:p>
      </dgm:t>
    </dgm:pt>
    <dgm:pt modelId="{2E4C96FE-7D4E-4074-8559-0EC9C075B592}" cxnId="{E2CFB0CC-236B-4B24-9E40-9180FACEAF6A}" type="sibTrans">
      <dgm:prSet/>
      <dgm:spPr/>
      <dgm:t>
        <a:bodyPr/>
        <a:lstStyle/>
        <a:p>
          <a:pPr algn="ctr"/>
          <a:endParaRPr lang="id-ID">
            <a:solidFill>
              <a:schemeClr val="tx1"/>
            </a:solidFill>
          </a:endParaRPr>
        </a:p>
      </dgm:t>
    </dgm:pt>
    <dgm:pt modelId="{863E7F72-0193-4D16-B796-0A33191F7D05}">
      <dgm:prSet phldrT="[Text]"/>
      <dgm:spPr/>
      <dgm:t>
        <a:bodyPr/>
        <a:lstStyle/>
        <a:p>
          <a:pPr algn="ctr"/>
          <a:r>
            <a:rPr lang="id-ID">
              <a:solidFill>
                <a:schemeClr val="tx1"/>
              </a:solidFill>
            </a:rPr>
            <a:t>Hypothesis</a:t>
          </a:r>
        </a:p>
      </dgm:t>
    </dgm:pt>
    <dgm:pt modelId="{5CFDFEAF-F736-435E-8DD1-7247D61981C8}" cxnId="{D8EF0A9A-7FC4-4868-AABC-3B339DED6601}" type="parTrans">
      <dgm:prSet/>
      <dgm:spPr/>
      <dgm:t>
        <a:bodyPr/>
        <a:lstStyle/>
        <a:p>
          <a:pPr algn="ctr"/>
          <a:endParaRPr lang="id-ID">
            <a:solidFill>
              <a:schemeClr val="tx1"/>
            </a:solidFill>
          </a:endParaRPr>
        </a:p>
      </dgm:t>
    </dgm:pt>
    <dgm:pt modelId="{E94D503E-8019-4FE3-AB0E-0A2C37453532}" cxnId="{D8EF0A9A-7FC4-4868-AABC-3B339DED6601}" type="sibTrans">
      <dgm:prSet/>
      <dgm:spPr/>
      <dgm:t>
        <a:bodyPr/>
        <a:lstStyle/>
        <a:p>
          <a:pPr algn="ctr"/>
          <a:endParaRPr lang="id-ID">
            <a:solidFill>
              <a:schemeClr val="tx1"/>
            </a:solidFill>
          </a:endParaRPr>
        </a:p>
      </dgm:t>
    </dgm:pt>
    <dgm:pt modelId="{43B12878-F96A-4C6A-8DF5-0352ACF350F5}">
      <dgm:prSet phldrT="[Text]"/>
      <dgm:spPr/>
      <dgm:t>
        <a:bodyPr/>
        <a:lstStyle/>
        <a:p>
          <a:pPr algn="ctr"/>
          <a:r>
            <a:rPr lang="id-ID">
              <a:solidFill>
                <a:schemeClr val="tx1"/>
              </a:solidFill>
            </a:rPr>
            <a:t>Observation</a:t>
          </a:r>
        </a:p>
      </dgm:t>
    </dgm:pt>
    <dgm:pt modelId="{B4EE8830-C8E8-47FF-8F06-D9F7F6CB776D}" cxnId="{00F94161-01B6-476D-BFA3-1D28CC3A7EA7}" type="parTrans">
      <dgm:prSet/>
      <dgm:spPr/>
      <dgm:t>
        <a:bodyPr/>
        <a:lstStyle/>
        <a:p>
          <a:pPr algn="ctr"/>
          <a:endParaRPr lang="id-ID">
            <a:solidFill>
              <a:schemeClr val="tx1"/>
            </a:solidFill>
          </a:endParaRPr>
        </a:p>
      </dgm:t>
    </dgm:pt>
    <dgm:pt modelId="{84889FC7-0850-44A0-AF9B-8E850E273BA2}" cxnId="{00F94161-01B6-476D-BFA3-1D28CC3A7EA7}" type="sibTrans">
      <dgm:prSet/>
      <dgm:spPr/>
      <dgm:t>
        <a:bodyPr/>
        <a:lstStyle/>
        <a:p>
          <a:pPr algn="ctr"/>
          <a:endParaRPr lang="id-ID">
            <a:solidFill>
              <a:schemeClr val="tx1"/>
            </a:solidFill>
          </a:endParaRPr>
        </a:p>
      </dgm:t>
    </dgm:pt>
    <dgm:pt modelId="{29E7DEE6-12FB-4067-854B-2201A7DF10E8}">
      <dgm:prSet phldrT="[Text]"/>
      <dgm:spPr/>
      <dgm:t>
        <a:bodyPr/>
        <a:lstStyle/>
        <a:p>
          <a:pPr algn="ctr"/>
          <a:r>
            <a:rPr lang="id-ID">
              <a:solidFill>
                <a:schemeClr val="tx1"/>
              </a:solidFill>
            </a:rPr>
            <a:t>Confirmation</a:t>
          </a:r>
        </a:p>
      </dgm:t>
    </dgm:pt>
    <dgm:pt modelId="{E7116626-65C0-4517-B406-85D0234E99A5}" cxnId="{28EC7BF3-5279-4506-A5B9-CA5B49C8A75A}" type="parTrans">
      <dgm:prSet/>
      <dgm:spPr/>
      <dgm:t>
        <a:bodyPr/>
        <a:lstStyle/>
        <a:p>
          <a:pPr algn="ctr"/>
          <a:endParaRPr lang="id-ID">
            <a:solidFill>
              <a:schemeClr val="tx1"/>
            </a:solidFill>
          </a:endParaRPr>
        </a:p>
      </dgm:t>
    </dgm:pt>
    <dgm:pt modelId="{5EADE477-2CB1-4379-82EE-4BC02B2C0DA7}" cxnId="{28EC7BF3-5279-4506-A5B9-CA5B49C8A75A}" type="sibTrans">
      <dgm:prSet/>
      <dgm:spPr/>
      <dgm:t>
        <a:bodyPr/>
        <a:lstStyle/>
        <a:p>
          <a:pPr algn="ctr"/>
          <a:endParaRPr lang="id-ID">
            <a:solidFill>
              <a:schemeClr val="tx1"/>
            </a:solidFill>
          </a:endParaRPr>
        </a:p>
      </dgm:t>
    </dgm:pt>
    <dgm:pt modelId="{4232E1C4-6468-4C36-B916-DDAF9E248EB4}" type="pres">
      <dgm:prSet presAssocID="{3BC83D49-DAC4-46C4-90CA-AFA234BEF6D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7741E7AA-E13B-4085-B815-D60F9ECC00E0}" type="pres">
      <dgm:prSet presAssocID="{3BC83D49-DAC4-46C4-90CA-AFA234BEF6DF}" presName="dummyMaxCanvas" presStyleCnt="0">
        <dgm:presLayoutVars/>
      </dgm:prSet>
      <dgm:spPr/>
      <dgm:t>
        <a:bodyPr/>
        <a:lstStyle/>
        <a:p>
          <a:endParaRPr lang="id-ID"/>
        </a:p>
      </dgm:t>
    </dgm:pt>
    <dgm:pt modelId="{BD826AAC-FB36-4E23-A619-00B8F43AE910}" type="pres">
      <dgm:prSet presAssocID="{3BC83D49-DAC4-46C4-90CA-AFA234BEF6DF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13A61AD-035F-4A81-8834-7AE38D3B3DA8}" type="pres">
      <dgm:prSet presAssocID="{3BC83D49-DAC4-46C4-90CA-AFA234BEF6DF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013D598-94AF-4F7F-8F8A-CA22FE2CE49B}" type="pres">
      <dgm:prSet presAssocID="{3BC83D49-DAC4-46C4-90CA-AFA234BEF6DF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4444589-1D81-4835-8B8A-B707AFEA5C81}" type="pres">
      <dgm:prSet presAssocID="{3BC83D49-DAC4-46C4-90CA-AFA234BEF6D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CC78F08-29CD-4A24-8C67-2C69663DF63E}" type="pres">
      <dgm:prSet presAssocID="{3BC83D49-DAC4-46C4-90CA-AFA234BEF6DF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68A1539-8BC9-41AD-84AD-E6DB305883F6}" type="pres">
      <dgm:prSet presAssocID="{3BC83D49-DAC4-46C4-90CA-AFA234BEF6DF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0ABB41D-2B45-4E1A-B913-96371D295087}" type="pres">
      <dgm:prSet presAssocID="{3BC83D49-DAC4-46C4-90CA-AFA234BEF6DF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BE732E2-E28A-439E-AE48-BFD221DE0B84}" type="pres">
      <dgm:prSet presAssocID="{3BC83D49-DAC4-46C4-90CA-AFA234BEF6D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0AC210B-FEC2-41A8-B9FA-DA9038EC18CE}" type="pres">
      <dgm:prSet presAssocID="{3BC83D49-DAC4-46C4-90CA-AFA234BEF6D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0763B71-6B29-4FD7-8A38-899A7D1EEFF5}" type="pres">
      <dgm:prSet presAssocID="{3BC83D49-DAC4-46C4-90CA-AFA234BEF6D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9F4F87-F485-4EBF-810B-48F2E05167BA}" type="pres">
      <dgm:prSet presAssocID="{3BC83D49-DAC4-46C4-90CA-AFA234BEF6D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BE19FAC-4211-4F79-8A3C-3AE468F369EF}" type="presOf" srcId="{3BC83D49-DAC4-46C4-90CA-AFA234BEF6DF}" destId="{4232E1C4-6468-4C36-B916-DDAF9E248EB4}" srcOrd="0" destOrd="0" presId="urn:microsoft.com/office/officeart/2005/8/layout/vProcess5"/>
    <dgm:cxn modelId="{26A25DDF-6EF8-42E4-9A3D-67E890382872}" type="presOf" srcId="{29E7DEE6-12FB-4067-854B-2201A7DF10E8}" destId="{229F4F87-F485-4EBF-810B-48F2E05167BA}" srcOrd="1" destOrd="0" presId="urn:microsoft.com/office/officeart/2005/8/layout/vProcess5"/>
    <dgm:cxn modelId="{28EC7BF3-5279-4506-A5B9-CA5B49C8A75A}" srcId="{3BC83D49-DAC4-46C4-90CA-AFA234BEF6DF}" destId="{29E7DEE6-12FB-4067-854B-2201A7DF10E8}" srcOrd="3" destOrd="0" parTransId="{E7116626-65C0-4517-B406-85D0234E99A5}" sibTransId="{5EADE477-2CB1-4379-82EE-4BC02B2C0DA7}"/>
    <dgm:cxn modelId="{8CAE52D3-D5C3-41E3-99ED-5AA65E70634C}" type="presOf" srcId="{43B12878-F96A-4C6A-8DF5-0352ACF350F5}" destId="{E013D598-94AF-4F7F-8F8A-CA22FE2CE49B}" srcOrd="0" destOrd="0" presId="urn:microsoft.com/office/officeart/2005/8/layout/vProcess5"/>
    <dgm:cxn modelId="{D8EF0A9A-7FC4-4868-AABC-3B339DED6601}" srcId="{3BC83D49-DAC4-46C4-90CA-AFA234BEF6DF}" destId="{863E7F72-0193-4D16-B796-0A33191F7D05}" srcOrd="1" destOrd="0" parTransId="{5CFDFEAF-F736-435E-8DD1-7247D61981C8}" sibTransId="{E94D503E-8019-4FE3-AB0E-0A2C37453532}"/>
    <dgm:cxn modelId="{00F94161-01B6-476D-BFA3-1D28CC3A7EA7}" srcId="{3BC83D49-DAC4-46C4-90CA-AFA234BEF6DF}" destId="{43B12878-F96A-4C6A-8DF5-0352ACF350F5}" srcOrd="2" destOrd="0" parTransId="{B4EE8830-C8E8-47FF-8F06-D9F7F6CB776D}" sibTransId="{84889FC7-0850-44A0-AF9B-8E850E273BA2}"/>
    <dgm:cxn modelId="{56743BE9-4C0A-48DA-89FA-4E2BA6C311A4}" type="presOf" srcId="{863E7F72-0193-4D16-B796-0A33191F7D05}" destId="{D13A61AD-035F-4A81-8834-7AE38D3B3DA8}" srcOrd="0" destOrd="0" presId="urn:microsoft.com/office/officeart/2005/8/layout/vProcess5"/>
    <dgm:cxn modelId="{27991D7F-2A03-47A4-B812-878731FA1A21}" type="presOf" srcId="{863E7F72-0193-4D16-B796-0A33191F7D05}" destId="{B0AC210B-FEC2-41A8-B9FA-DA9038EC18CE}" srcOrd="1" destOrd="0" presId="urn:microsoft.com/office/officeart/2005/8/layout/vProcess5"/>
    <dgm:cxn modelId="{BC159C79-4331-49E5-BC9A-666C32BAC16A}" type="presOf" srcId="{29E7DEE6-12FB-4067-854B-2201A7DF10E8}" destId="{24444589-1D81-4835-8B8A-B707AFEA5C81}" srcOrd="0" destOrd="0" presId="urn:microsoft.com/office/officeart/2005/8/layout/vProcess5"/>
    <dgm:cxn modelId="{5D0AB267-A7F7-46F2-8E3B-155A27549386}" type="presOf" srcId="{12885096-E704-4054-B4AE-C2CA4F273139}" destId="{BD826AAC-FB36-4E23-A619-00B8F43AE910}" srcOrd="0" destOrd="0" presId="urn:microsoft.com/office/officeart/2005/8/layout/vProcess5"/>
    <dgm:cxn modelId="{BF49A23F-4343-4E8A-9696-AEE1FBD9E50A}" type="presOf" srcId="{84889FC7-0850-44A0-AF9B-8E850E273BA2}" destId="{E0ABB41D-2B45-4E1A-B913-96371D295087}" srcOrd="0" destOrd="0" presId="urn:microsoft.com/office/officeart/2005/8/layout/vProcess5"/>
    <dgm:cxn modelId="{76A15511-1A9E-421A-BD06-0ED962740811}" type="presOf" srcId="{2E4C96FE-7D4E-4074-8559-0EC9C075B592}" destId="{5CC78F08-29CD-4A24-8C67-2C69663DF63E}" srcOrd="0" destOrd="0" presId="urn:microsoft.com/office/officeart/2005/8/layout/vProcess5"/>
    <dgm:cxn modelId="{4D4DF2F6-4E00-4E2B-8B86-E6318488D430}" type="presOf" srcId="{12885096-E704-4054-B4AE-C2CA4F273139}" destId="{CBE732E2-E28A-439E-AE48-BFD221DE0B84}" srcOrd="1" destOrd="0" presId="urn:microsoft.com/office/officeart/2005/8/layout/vProcess5"/>
    <dgm:cxn modelId="{28791C37-6C6C-410A-A760-34FCFA5AFE46}" type="presOf" srcId="{43B12878-F96A-4C6A-8DF5-0352ACF350F5}" destId="{10763B71-6B29-4FD7-8A38-899A7D1EEFF5}" srcOrd="1" destOrd="0" presId="urn:microsoft.com/office/officeart/2005/8/layout/vProcess5"/>
    <dgm:cxn modelId="{ED4C5E80-9F62-4D72-90C6-C6D082F06A7D}" type="presOf" srcId="{E94D503E-8019-4FE3-AB0E-0A2C37453532}" destId="{D68A1539-8BC9-41AD-84AD-E6DB305883F6}" srcOrd="0" destOrd="0" presId="urn:microsoft.com/office/officeart/2005/8/layout/vProcess5"/>
    <dgm:cxn modelId="{E2CFB0CC-236B-4B24-9E40-9180FACEAF6A}" srcId="{3BC83D49-DAC4-46C4-90CA-AFA234BEF6DF}" destId="{12885096-E704-4054-B4AE-C2CA4F273139}" srcOrd="0" destOrd="0" parTransId="{6D2BC860-6C56-4C5B-9AE5-D999776A755D}" sibTransId="{2E4C96FE-7D4E-4074-8559-0EC9C075B592}"/>
    <dgm:cxn modelId="{F84A8F6E-926B-4629-B58A-2E945A9AAAD1}" type="presParOf" srcId="{4232E1C4-6468-4C36-B916-DDAF9E248EB4}" destId="{7741E7AA-E13B-4085-B815-D60F9ECC00E0}" srcOrd="0" destOrd="0" presId="urn:microsoft.com/office/officeart/2005/8/layout/vProcess5"/>
    <dgm:cxn modelId="{8563A2B1-5D2D-475A-A9CB-9B92EAA946B5}" type="presParOf" srcId="{4232E1C4-6468-4C36-B916-DDAF9E248EB4}" destId="{BD826AAC-FB36-4E23-A619-00B8F43AE910}" srcOrd="1" destOrd="0" presId="urn:microsoft.com/office/officeart/2005/8/layout/vProcess5"/>
    <dgm:cxn modelId="{2ADAABFC-9398-4AB7-B9CE-FF9A71426969}" type="presParOf" srcId="{4232E1C4-6468-4C36-B916-DDAF9E248EB4}" destId="{D13A61AD-035F-4A81-8834-7AE38D3B3DA8}" srcOrd="2" destOrd="0" presId="urn:microsoft.com/office/officeart/2005/8/layout/vProcess5"/>
    <dgm:cxn modelId="{C33EFF6F-148F-4E62-A59E-570ADECC984C}" type="presParOf" srcId="{4232E1C4-6468-4C36-B916-DDAF9E248EB4}" destId="{E013D598-94AF-4F7F-8F8A-CA22FE2CE49B}" srcOrd="3" destOrd="0" presId="urn:microsoft.com/office/officeart/2005/8/layout/vProcess5"/>
    <dgm:cxn modelId="{D52A32BD-4B78-4CDE-B7CD-FF1151509423}" type="presParOf" srcId="{4232E1C4-6468-4C36-B916-DDAF9E248EB4}" destId="{24444589-1D81-4835-8B8A-B707AFEA5C81}" srcOrd="4" destOrd="0" presId="urn:microsoft.com/office/officeart/2005/8/layout/vProcess5"/>
    <dgm:cxn modelId="{29B3D71C-A995-41A0-8AD3-7DABABE57D07}" type="presParOf" srcId="{4232E1C4-6468-4C36-B916-DDAF9E248EB4}" destId="{5CC78F08-29CD-4A24-8C67-2C69663DF63E}" srcOrd="5" destOrd="0" presId="urn:microsoft.com/office/officeart/2005/8/layout/vProcess5"/>
    <dgm:cxn modelId="{017922E9-18F6-4F21-86B3-24D9DFE37A29}" type="presParOf" srcId="{4232E1C4-6468-4C36-B916-DDAF9E248EB4}" destId="{D68A1539-8BC9-41AD-84AD-E6DB305883F6}" srcOrd="6" destOrd="0" presId="urn:microsoft.com/office/officeart/2005/8/layout/vProcess5"/>
    <dgm:cxn modelId="{087F67E4-50AE-432E-B90B-97FCFD1E91AD}" type="presParOf" srcId="{4232E1C4-6468-4C36-B916-DDAF9E248EB4}" destId="{E0ABB41D-2B45-4E1A-B913-96371D295087}" srcOrd="7" destOrd="0" presId="urn:microsoft.com/office/officeart/2005/8/layout/vProcess5"/>
    <dgm:cxn modelId="{E447B25D-302F-4A18-AA3D-E5D05D58865C}" type="presParOf" srcId="{4232E1C4-6468-4C36-B916-DDAF9E248EB4}" destId="{CBE732E2-E28A-439E-AE48-BFD221DE0B84}" srcOrd="8" destOrd="0" presId="urn:microsoft.com/office/officeart/2005/8/layout/vProcess5"/>
    <dgm:cxn modelId="{CF33EDC7-8FE2-46DB-B2E9-D03D95ADAF83}" type="presParOf" srcId="{4232E1C4-6468-4C36-B916-DDAF9E248EB4}" destId="{B0AC210B-FEC2-41A8-B9FA-DA9038EC18CE}" srcOrd="9" destOrd="0" presId="urn:microsoft.com/office/officeart/2005/8/layout/vProcess5"/>
    <dgm:cxn modelId="{2CF992BC-3442-4946-BEE5-AD332466D30B}" type="presParOf" srcId="{4232E1C4-6468-4C36-B916-DDAF9E248EB4}" destId="{10763B71-6B29-4FD7-8A38-899A7D1EEFF5}" srcOrd="10" destOrd="0" presId="urn:microsoft.com/office/officeart/2005/8/layout/vProcess5"/>
    <dgm:cxn modelId="{683F4572-692C-4E53-8388-41DCDBE92725}" type="presParOf" srcId="{4232E1C4-6468-4C36-B916-DDAF9E248EB4}" destId="{229F4F87-F485-4EBF-810B-48F2E05167B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6392AC-A571-4D9F-9DC3-EA591F793306}" type="doc">
      <dgm:prSet loTypeId="urn:microsoft.com/office/officeart/2005/8/layout/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id-ID"/>
        </a:p>
      </dgm:t>
    </dgm:pt>
    <dgm:pt modelId="{5CB39E48-869C-47B5-94DB-806B8886A3EB}">
      <dgm:prSet phldrT="[Text]"/>
      <dgm:spPr/>
      <dgm:t>
        <a:bodyPr/>
        <a:lstStyle/>
        <a:p>
          <a:pPr algn="ctr"/>
          <a:r>
            <a:rPr lang="id-ID">
              <a:solidFill>
                <a:schemeClr val="tx1"/>
              </a:solidFill>
            </a:rPr>
            <a:t>Observation</a:t>
          </a:r>
        </a:p>
      </dgm:t>
    </dgm:pt>
    <dgm:pt modelId="{2E9EC120-3216-4487-A7FD-F8FC663EC221}" cxnId="{768F6BDB-72C8-4AB9-BA21-CF14BC6E51F9}" type="parTrans">
      <dgm:prSet/>
      <dgm:spPr/>
      <dgm:t>
        <a:bodyPr/>
        <a:lstStyle/>
        <a:p>
          <a:pPr algn="ctr"/>
          <a:endParaRPr lang="id-ID">
            <a:solidFill>
              <a:schemeClr val="tx1"/>
            </a:solidFill>
          </a:endParaRPr>
        </a:p>
      </dgm:t>
    </dgm:pt>
    <dgm:pt modelId="{61309A74-0C0A-4D15-A62A-A7804DA19D72}" cxnId="{768F6BDB-72C8-4AB9-BA21-CF14BC6E51F9}" type="sibTrans">
      <dgm:prSet/>
      <dgm:spPr/>
      <dgm:t>
        <a:bodyPr/>
        <a:lstStyle/>
        <a:p>
          <a:pPr algn="ctr"/>
          <a:endParaRPr lang="id-ID">
            <a:solidFill>
              <a:schemeClr val="tx1"/>
            </a:solidFill>
          </a:endParaRPr>
        </a:p>
      </dgm:t>
    </dgm:pt>
    <dgm:pt modelId="{23614389-309A-4268-87B1-E7565EDEDF1C}">
      <dgm:prSet phldrT="[Text]"/>
      <dgm:spPr/>
      <dgm:t>
        <a:bodyPr/>
        <a:lstStyle/>
        <a:p>
          <a:pPr algn="ctr"/>
          <a:r>
            <a:rPr lang="id-ID">
              <a:solidFill>
                <a:schemeClr val="tx1"/>
              </a:solidFill>
            </a:rPr>
            <a:t>Pattern</a:t>
          </a:r>
        </a:p>
      </dgm:t>
    </dgm:pt>
    <dgm:pt modelId="{C5774C52-3FE5-4582-A4EC-50301399B194}" cxnId="{CB594E40-295E-4160-ACDC-F9167E7022B0}" type="parTrans">
      <dgm:prSet/>
      <dgm:spPr/>
      <dgm:t>
        <a:bodyPr/>
        <a:lstStyle/>
        <a:p>
          <a:pPr algn="ctr"/>
          <a:endParaRPr lang="id-ID">
            <a:solidFill>
              <a:schemeClr val="tx1"/>
            </a:solidFill>
          </a:endParaRPr>
        </a:p>
      </dgm:t>
    </dgm:pt>
    <dgm:pt modelId="{1CCBD98A-6D87-45B1-9758-CDCB5C0AC256}" cxnId="{CB594E40-295E-4160-ACDC-F9167E7022B0}" type="sibTrans">
      <dgm:prSet/>
      <dgm:spPr/>
      <dgm:t>
        <a:bodyPr/>
        <a:lstStyle/>
        <a:p>
          <a:pPr algn="ctr"/>
          <a:endParaRPr lang="id-ID">
            <a:solidFill>
              <a:schemeClr val="tx1"/>
            </a:solidFill>
          </a:endParaRPr>
        </a:p>
      </dgm:t>
    </dgm:pt>
    <dgm:pt modelId="{A1805326-9E85-43BF-B75D-C86769D77CF7}">
      <dgm:prSet phldrT="[Text]"/>
      <dgm:spPr/>
      <dgm:t>
        <a:bodyPr/>
        <a:lstStyle/>
        <a:p>
          <a:pPr algn="ctr"/>
          <a:r>
            <a:rPr lang="id-ID">
              <a:solidFill>
                <a:schemeClr val="tx1"/>
              </a:solidFill>
            </a:rPr>
            <a:t>Tentative Hyphotesis</a:t>
          </a:r>
        </a:p>
      </dgm:t>
    </dgm:pt>
    <dgm:pt modelId="{0237EAEB-76EB-48A3-A015-AF558F527F13}" cxnId="{2F58B281-9B39-49C0-B82E-5F650CA3A7F5}" type="parTrans">
      <dgm:prSet/>
      <dgm:spPr/>
      <dgm:t>
        <a:bodyPr/>
        <a:lstStyle/>
        <a:p>
          <a:pPr algn="ctr"/>
          <a:endParaRPr lang="id-ID">
            <a:solidFill>
              <a:schemeClr val="tx1"/>
            </a:solidFill>
          </a:endParaRPr>
        </a:p>
      </dgm:t>
    </dgm:pt>
    <dgm:pt modelId="{F2D7DAC4-49BF-426D-8293-94CEFA074F3F}" cxnId="{2F58B281-9B39-49C0-B82E-5F650CA3A7F5}" type="sibTrans">
      <dgm:prSet/>
      <dgm:spPr/>
      <dgm:t>
        <a:bodyPr/>
        <a:lstStyle/>
        <a:p>
          <a:pPr algn="ctr"/>
          <a:endParaRPr lang="id-ID">
            <a:solidFill>
              <a:schemeClr val="tx1"/>
            </a:solidFill>
          </a:endParaRPr>
        </a:p>
      </dgm:t>
    </dgm:pt>
    <dgm:pt modelId="{7742EB75-5D01-479D-853E-10CC5CA11712}">
      <dgm:prSet phldrT="[Text]"/>
      <dgm:spPr/>
      <dgm:t>
        <a:bodyPr/>
        <a:lstStyle/>
        <a:p>
          <a:pPr algn="ctr"/>
          <a:r>
            <a:rPr lang="id-ID">
              <a:solidFill>
                <a:schemeClr val="tx1"/>
              </a:solidFill>
            </a:rPr>
            <a:t>Theory</a:t>
          </a:r>
        </a:p>
      </dgm:t>
    </dgm:pt>
    <dgm:pt modelId="{3681462D-6245-4615-88B8-642096EE9A21}" cxnId="{E2944376-55CE-44F3-BAAB-160031AAE639}" type="parTrans">
      <dgm:prSet/>
      <dgm:spPr/>
      <dgm:t>
        <a:bodyPr/>
        <a:lstStyle/>
        <a:p>
          <a:pPr algn="ctr"/>
          <a:endParaRPr lang="id-ID">
            <a:solidFill>
              <a:schemeClr val="tx1"/>
            </a:solidFill>
          </a:endParaRPr>
        </a:p>
      </dgm:t>
    </dgm:pt>
    <dgm:pt modelId="{B559BB76-E680-483E-A009-2999EC7097AD}" cxnId="{E2944376-55CE-44F3-BAAB-160031AAE639}" type="sibTrans">
      <dgm:prSet/>
      <dgm:spPr/>
      <dgm:t>
        <a:bodyPr/>
        <a:lstStyle/>
        <a:p>
          <a:pPr algn="ctr"/>
          <a:endParaRPr lang="id-ID">
            <a:solidFill>
              <a:schemeClr val="tx1"/>
            </a:solidFill>
          </a:endParaRPr>
        </a:p>
      </dgm:t>
    </dgm:pt>
    <dgm:pt modelId="{E717BFB8-B4DE-467F-A086-B1906FBD253C}" type="pres">
      <dgm:prSet presAssocID="{716392AC-A571-4D9F-9DC3-EA591F79330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7EDF33E6-35F5-454F-A730-2C5595712A87}" type="pres">
      <dgm:prSet presAssocID="{5CB39E48-869C-47B5-94DB-806B8886A3EB}" presName="node" presStyleLbl="node1" presStyleIdx="0" presStyleCnt="4" custLinFactNeighborY="550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CC97AB5-542D-438C-94F8-D5532E8B2A3B}" type="pres">
      <dgm:prSet presAssocID="{61309A74-0C0A-4D15-A62A-A7804DA19D72}" presName="sibTrans" presStyleLbl="sibTrans2D1" presStyleIdx="0" presStyleCnt="3"/>
      <dgm:spPr/>
      <dgm:t>
        <a:bodyPr/>
        <a:lstStyle/>
        <a:p>
          <a:endParaRPr lang="id-ID"/>
        </a:p>
      </dgm:t>
    </dgm:pt>
    <dgm:pt modelId="{5B0E6879-AD5A-4318-A228-5763484F6E3D}" type="pres">
      <dgm:prSet presAssocID="{61309A74-0C0A-4D15-A62A-A7804DA19D72}" presName="connectorText" presStyleLbl="sibTrans2D1" presStyleIdx="0" presStyleCnt="3"/>
      <dgm:spPr/>
      <dgm:t>
        <a:bodyPr/>
        <a:lstStyle/>
        <a:p>
          <a:endParaRPr lang="id-ID"/>
        </a:p>
      </dgm:t>
    </dgm:pt>
    <dgm:pt modelId="{4E326FE5-2034-417E-9133-8342B2BDBCF5}" type="pres">
      <dgm:prSet presAssocID="{23614389-309A-4268-87B1-E7565EDEDF1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3320E03-73E9-4091-B6BB-58CE20BDA165}" type="pres">
      <dgm:prSet presAssocID="{1CCBD98A-6D87-45B1-9758-CDCB5C0AC256}" presName="sibTrans" presStyleLbl="sibTrans2D1" presStyleIdx="1" presStyleCnt="3"/>
      <dgm:spPr/>
      <dgm:t>
        <a:bodyPr/>
        <a:lstStyle/>
        <a:p>
          <a:endParaRPr lang="id-ID"/>
        </a:p>
      </dgm:t>
    </dgm:pt>
    <dgm:pt modelId="{E0C6A526-0B50-4ECB-9268-EAF96B976D0F}" type="pres">
      <dgm:prSet presAssocID="{1CCBD98A-6D87-45B1-9758-CDCB5C0AC256}" presName="connectorText" presStyleLbl="sibTrans2D1" presStyleIdx="1" presStyleCnt="3"/>
      <dgm:spPr/>
      <dgm:t>
        <a:bodyPr/>
        <a:lstStyle/>
        <a:p>
          <a:endParaRPr lang="id-ID"/>
        </a:p>
      </dgm:t>
    </dgm:pt>
    <dgm:pt modelId="{0AF43463-A078-454C-B2A6-CEDCC2EBF1EC}" type="pres">
      <dgm:prSet presAssocID="{A1805326-9E85-43BF-B75D-C86769D77CF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FF0AC38-231A-4138-A8D9-7EE651D227DF}" type="pres">
      <dgm:prSet presAssocID="{F2D7DAC4-49BF-426D-8293-94CEFA074F3F}" presName="sibTrans" presStyleLbl="sibTrans2D1" presStyleIdx="2" presStyleCnt="3"/>
      <dgm:spPr/>
      <dgm:t>
        <a:bodyPr/>
        <a:lstStyle/>
        <a:p>
          <a:endParaRPr lang="id-ID"/>
        </a:p>
      </dgm:t>
    </dgm:pt>
    <dgm:pt modelId="{6E267C8F-A0B6-4368-A196-D742D5CCB295}" type="pres">
      <dgm:prSet presAssocID="{F2D7DAC4-49BF-426D-8293-94CEFA074F3F}" presName="connectorText" presStyleLbl="sibTrans2D1" presStyleIdx="2" presStyleCnt="3"/>
      <dgm:spPr/>
      <dgm:t>
        <a:bodyPr/>
        <a:lstStyle/>
        <a:p>
          <a:endParaRPr lang="id-ID"/>
        </a:p>
      </dgm:t>
    </dgm:pt>
    <dgm:pt modelId="{982D170C-8DD8-442E-B4B5-741E31561851}" type="pres">
      <dgm:prSet presAssocID="{7742EB75-5D01-479D-853E-10CC5CA1171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D37AF11A-A959-4FF2-8600-F50A3E05ED93}" type="presOf" srcId="{1CCBD98A-6D87-45B1-9758-CDCB5C0AC256}" destId="{E0C6A526-0B50-4ECB-9268-EAF96B976D0F}" srcOrd="1" destOrd="0" presId="urn:microsoft.com/office/officeart/2005/8/layout/process5"/>
    <dgm:cxn modelId="{A1059651-EFF9-44AE-8B07-1419E806DF10}" type="presOf" srcId="{1CCBD98A-6D87-45B1-9758-CDCB5C0AC256}" destId="{23320E03-73E9-4091-B6BB-58CE20BDA165}" srcOrd="0" destOrd="0" presId="urn:microsoft.com/office/officeart/2005/8/layout/process5"/>
    <dgm:cxn modelId="{CB594E40-295E-4160-ACDC-F9167E7022B0}" srcId="{716392AC-A571-4D9F-9DC3-EA591F793306}" destId="{23614389-309A-4268-87B1-E7565EDEDF1C}" srcOrd="1" destOrd="0" parTransId="{C5774C52-3FE5-4582-A4EC-50301399B194}" sibTransId="{1CCBD98A-6D87-45B1-9758-CDCB5C0AC256}"/>
    <dgm:cxn modelId="{E2944376-55CE-44F3-BAAB-160031AAE639}" srcId="{716392AC-A571-4D9F-9DC3-EA591F793306}" destId="{7742EB75-5D01-479D-853E-10CC5CA11712}" srcOrd="3" destOrd="0" parTransId="{3681462D-6245-4615-88B8-642096EE9A21}" sibTransId="{B559BB76-E680-483E-A009-2999EC7097AD}"/>
    <dgm:cxn modelId="{7B985380-B21A-4BD9-9BFF-EFC97D876763}" type="presOf" srcId="{61309A74-0C0A-4D15-A62A-A7804DA19D72}" destId="{6CC97AB5-542D-438C-94F8-D5532E8B2A3B}" srcOrd="0" destOrd="0" presId="urn:microsoft.com/office/officeart/2005/8/layout/process5"/>
    <dgm:cxn modelId="{CC8CD89F-606F-4830-AC6C-933B5F5B50BD}" type="presOf" srcId="{716392AC-A571-4D9F-9DC3-EA591F793306}" destId="{E717BFB8-B4DE-467F-A086-B1906FBD253C}" srcOrd="0" destOrd="0" presId="urn:microsoft.com/office/officeart/2005/8/layout/process5"/>
    <dgm:cxn modelId="{0B626C8B-8844-42F2-9D2B-5052E73E16A8}" type="presOf" srcId="{5CB39E48-869C-47B5-94DB-806B8886A3EB}" destId="{7EDF33E6-35F5-454F-A730-2C5595712A87}" srcOrd="0" destOrd="0" presId="urn:microsoft.com/office/officeart/2005/8/layout/process5"/>
    <dgm:cxn modelId="{2F58B281-9B39-49C0-B82E-5F650CA3A7F5}" srcId="{716392AC-A571-4D9F-9DC3-EA591F793306}" destId="{A1805326-9E85-43BF-B75D-C86769D77CF7}" srcOrd="2" destOrd="0" parTransId="{0237EAEB-76EB-48A3-A015-AF558F527F13}" sibTransId="{F2D7DAC4-49BF-426D-8293-94CEFA074F3F}"/>
    <dgm:cxn modelId="{9BDBDB62-7228-47B2-8344-6B734E78FD21}" type="presOf" srcId="{7742EB75-5D01-479D-853E-10CC5CA11712}" destId="{982D170C-8DD8-442E-B4B5-741E31561851}" srcOrd="0" destOrd="0" presId="urn:microsoft.com/office/officeart/2005/8/layout/process5"/>
    <dgm:cxn modelId="{671AB2D4-2353-4625-B28D-3AFB6948D3B5}" type="presOf" srcId="{23614389-309A-4268-87B1-E7565EDEDF1C}" destId="{4E326FE5-2034-417E-9133-8342B2BDBCF5}" srcOrd="0" destOrd="0" presId="urn:microsoft.com/office/officeart/2005/8/layout/process5"/>
    <dgm:cxn modelId="{7099E632-045C-4219-B61B-1B17F452871B}" type="presOf" srcId="{A1805326-9E85-43BF-B75D-C86769D77CF7}" destId="{0AF43463-A078-454C-B2A6-CEDCC2EBF1EC}" srcOrd="0" destOrd="0" presId="urn:microsoft.com/office/officeart/2005/8/layout/process5"/>
    <dgm:cxn modelId="{DCE54202-D074-4129-B3AC-4E34B01AA2E0}" type="presOf" srcId="{F2D7DAC4-49BF-426D-8293-94CEFA074F3F}" destId="{1FF0AC38-231A-4138-A8D9-7EE651D227DF}" srcOrd="0" destOrd="0" presId="urn:microsoft.com/office/officeart/2005/8/layout/process5"/>
    <dgm:cxn modelId="{7914FD14-630E-4AFD-BE2D-97A096DF7C10}" type="presOf" srcId="{F2D7DAC4-49BF-426D-8293-94CEFA074F3F}" destId="{6E267C8F-A0B6-4368-A196-D742D5CCB295}" srcOrd="1" destOrd="0" presId="urn:microsoft.com/office/officeart/2005/8/layout/process5"/>
    <dgm:cxn modelId="{1D82A3DD-10F8-4163-A5DF-C6056F1AE052}" type="presOf" srcId="{61309A74-0C0A-4D15-A62A-A7804DA19D72}" destId="{5B0E6879-AD5A-4318-A228-5763484F6E3D}" srcOrd="1" destOrd="0" presId="urn:microsoft.com/office/officeart/2005/8/layout/process5"/>
    <dgm:cxn modelId="{768F6BDB-72C8-4AB9-BA21-CF14BC6E51F9}" srcId="{716392AC-A571-4D9F-9DC3-EA591F793306}" destId="{5CB39E48-869C-47B5-94DB-806B8886A3EB}" srcOrd="0" destOrd="0" parTransId="{2E9EC120-3216-4487-A7FD-F8FC663EC221}" sibTransId="{61309A74-0C0A-4D15-A62A-A7804DA19D72}"/>
    <dgm:cxn modelId="{3E9F60AF-C1AE-4BFC-A89B-7E4E94A791FC}" type="presParOf" srcId="{E717BFB8-B4DE-467F-A086-B1906FBD253C}" destId="{7EDF33E6-35F5-454F-A730-2C5595712A87}" srcOrd="0" destOrd="0" presId="urn:microsoft.com/office/officeart/2005/8/layout/process5"/>
    <dgm:cxn modelId="{63C4248A-3AD0-4D63-9A33-C2EF91E16E00}" type="presParOf" srcId="{E717BFB8-B4DE-467F-A086-B1906FBD253C}" destId="{6CC97AB5-542D-438C-94F8-D5532E8B2A3B}" srcOrd="1" destOrd="0" presId="urn:microsoft.com/office/officeart/2005/8/layout/process5"/>
    <dgm:cxn modelId="{00EE5768-CCC5-4055-A2B0-D7F6EE0D65B1}" type="presParOf" srcId="{6CC97AB5-542D-438C-94F8-D5532E8B2A3B}" destId="{5B0E6879-AD5A-4318-A228-5763484F6E3D}" srcOrd="0" destOrd="0" presId="urn:microsoft.com/office/officeart/2005/8/layout/process5"/>
    <dgm:cxn modelId="{01BF872C-F008-4FFB-8469-C19A810B9BA7}" type="presParOf" srcId="{E717BFB8-B4DE-467F-A086-B1906FBD253C}" destId="{4E326FE5-2034-417E-9133-8342B2BDBCF5}" srcOrd="2" destOrd="0" presId="urn:microsoft.com/office/officeart/2005/8/layout/process5"/>
    <dgm:cxn modelId="{CB0A25E2-C6B4-4731-A0DE-94B70E7767F7}" type="presParOf" srcId="{E717BFB8-B4DE-467F-A086-B1906FBD253C}" destId="{23320E03-73E9-4091-B6BB-58CE20BDA165}" srcOrd="3" destOrd="0" presId="urn:microsoft.com/office/officeart/2005/8/layout/process5"/>
    <dgm:cxn modelId="{F54A26FB-01DB-4BCA-86C4-E20C596AD415}" type="presParOf" srcId="{23320E03-73E9-4091-B6BB-58CE20BDA165}" destId="{E0C6A526-0B50-4ECB-9268-EAF96B976D0F}" srcOrd="0" destOrd="0" presId="urn:microsoft.com/office/officeart/2005/8/layout/process5"/>
    <dgm:cxn modelId="{4D2643F1-D283-4E04-9D4D-C2C0EE544255}" type="presParOf" srcId="{E717BFB8-B4DE-467F-A086-B1906FBD253C}" destId="{0AF43463-A078-454C-B2A6-CEDCC2EBF1EC}" srcOrd="4" destOrd="0" presId="urn:microsoft.com/office/officeart/2005/8/layout/process5"/>
    <dgm:cxn modelId="{7C666D70-AD07-476F-A1CA-6EA3D28B605E}" type="presParOf" srcId="{E717BFB8-B4DE-467F-A086-B1906FBD253C}" destId="{1FF0AC38-231A-4138-A8D9-7EE651D227DF}" srcOrd="5" destOrd="0" presId="urn:microsoft.com/office/officeart/2005/8/layout/process5"/>
    <dgm:cxn modelId="{87E18DF9-4CDE-4862-BC9B-2DD87AD1EE18}" type="presParOf" srcId="{1FF0AC38-231A-4138-A8D9-7EE651D227DF}" destId="{6E267C8F-A0B6-4368-A196-D742D5CCB295}" srcOrd="0" destOrd="0" presId="urn:microsoft.com/office/officeart/2005/8/layout/process5"/>
    <dgm:cxn modelId="{546A5603-B5AE-4A54-9A79-6BCA3057BFAE}" type="presParOf" srcId="{E717BFB8-B4DE-467F-A086-B1906FBD253C}" destId="{982D170C-8DD8-442E-B4B5-741E31561851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EC0E0A-0ED4-48C6-AC3F-D8ED552CB83C}" type="doc">
      <dgm:prSet loTypeId="urn:microsoft.com/office/officeart/2005/8/layout/process5" loCatId="process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id-ID"/>
        </a:p>
      </dgm:t>
    </dgm:pt>
    <dgm:pt modelId="{D7BC7C00-918F-45FD-9395-6866452F9816}">
      <dgm:prSet phldrT="[Text]"/>
      <dgm:spPr>
        <a:solidFill>
          <a:srgbClr val="00B050"/>
        </a:solidFill>
      </dgm:spPr>
      <dgm:t>
        <a:bodyPr/>
        <a:lstStyle/>
        <a:p>
          <a:r>
            <a:rPr lang="id-ID" dirty="0" smtClean="0"/>
            <a:t>Fakta ilmiah adalah produk dari pengamatan yang bukan random dan mempunyai arti. </a:t>
          </a:r>
          <a:endParaRPr lang="id-ID" dirty="0"/>
        </a:p>
      </dgm:t>
    </dgm:pt>
    <dgm:pt modelId="{D43A85A1-1A10-4D22-8D17-39D83E2943D5}" cxnId="{6A7D9687-169E-4C92-AA09-40827096BD42}" type="parTrans">
      <dgm:prSet/>
      <dgm:spPr/>
      <dgm:t>
        <a:bodyPr/>
        <a:lstStyle/>
        <a:p>
          <a:endParaRPr lang="id-ID"/>
        </a:p>
      </dgm:t>
    </dgm:pt>
    <dgm:pt modelId="{5508656B-D67B-450C-BC6D-7274490A1EE8}" cxnId="{6A7D9687-169E-4C92-AA09-40827096BD42}" type="sibTrans">
      <dgm:prSet/>
      <dgm:spPr/>
      <dgm:t>
        <a:bodyPr/>
        <a:lstStyle/>
        <a:p>
          <a:endParaRPr lang="id-ID"/>
        </a:p>
      </dgm:t>
    </dgm:pt>
    <dgm:pt modelId="{6E72010A-43E7-4AAC-90E8-5D90FA722B13}">
      <dgm:prSet/>
      <dgm:spPr>
        <a:solidFill>
          <a:srgbClr val="660066"/>
        </a:solidFill>
      </dgm:spPr>
      <dgm:t>
        <a:bodyPr/>
        <a:lstStyle/>
        <a:p>
          <a:r>
            <a:rPr lang="id-ID" smtClean="0"/>
            <a:t>Teori adalah alat dari ilmu (</a:t>
          </a:r>
          <a:r>
            <a:rPr lang="id-ID" i="1" smtClean="0"/>
            <a:t>tool of science</a:t>
          </a:r>
          <a:r>
            <a:rPr lang="id-ID" smtClean="0"/>
            <a:t>). </a:t>
          </a:r>
          <a:endParaRPr lang="id-ID"/>
        </a:p>
      </dgm:t>
    </dgm:pt>
    <dgm:pt modelId="{3A342CE7-1C60-41E0-935D-36D5F35358E7}" cxnId="{9883D39D-9653-4614-99D7-D0C0CCAD7D4B}" type="parTrans">
      <dgm:prSet/>
      <dgm:spPr/>
      <dgm:t>
        <a:bodyPr/>
        <a:lstStyle/>
        <a:p>
          <a:endParaRPr lang="id-ID"/>
        </a:p>
      </dgm:t>
    </dgm:pt>
    <dgm:pt modelId="{74C243EA-CA29-4ED4-A2C3-2E7321A8CEC0}" cxnId="{9883D39D-9653-4614-99D7-D0C0CCAD7D4B}" type="sibTrans">
      <dgm:prSet/>
      <dgm:spPr/>
      <dgm:t>
        <a:bodyPr/>
        <a:lstStyle/>
        <a:p>
          <a:endParaRPr lang="id-ID"/>
        </a:p>
      </dgm:t>
    </dgm:pt>
    <dgm:pt modelId="{23218E8D-C1E8-4667-A0C7-6E3359D02BE6}" type="pres">
      <dgm:prSet presAssocID="{4EEC0E0A-0ED4-48C6-AC3F-D8ED552CB83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659DD84-1BDA-4E02-9919-D3B62AF0210D}" type="pres">
      <dgm:prSet presAssocID="{D7BC7C00-918F-45FD-9395-6866452F9816}" presName="node" presStyleLbl="node1" presStyleIdx="0" presStyleCnt="2" custScaleX="18246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0ABB867-3C8A-4914-BADF-8ACDDB00C25B}" type="pres">
      <dgm:prSet presAssocID="{5508656B-D67B-450C-BC6D-7274490A1EE8}" presName="sibTrans" presStyleLbl="sibTrans2D1" presStyleIdx="0" presStyleCnt="1"/>
      <dgm:spPr/>
      <dgm:t>
        <a:bodyPr/>
        <a:lstStyle/>
        <a:p>
          <a:endParaRPr lang="id-ID"/>
        </a:p>
      </dgm:t>
    </dgm:pt>
    <dgm:pt modelId="{9A0B4B25-2505-40A6-9865-317058584D68}" type="pres">
      <dgm:prSet presAssocID="{5508656B-D67B-450C-BC6D-7274490A1EE8}" presName="connectorText" presStyleLbl="sibTrans2D1" presStyleIdx="0" presStyleCnt="1"/>
      <dgm:spPr/>
      <dgm:t>
        <a:bodyPr/>
        <a:lstStyle/>
        <a:p>
          <a:endParaRPr lang="id-ID"/>
        </a:p>
      </dgm:t>
    </dgm:pt>
    <dgm:pt modelId="{933C3560-2CC6-4752-B45F-B593A6CFE273}" type="pres">
      <dgm:prSet presAssocID="{6E72010A-43E7-4AAC-90E8-5D90FA722B1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883D39D-9653-4614-99D7-D0C0CCAD7D4B}" srcId="{4EEC0E0A-0ED4-48C6-AC3F-D8ED552CB83C}" destId="{6E72010A-43E7-4AAC-90E8-5D90FA722B13}" srcOrd="1" destOrd="0" parTransId="{3A342CE7-1C60-41E0-935D-36D5F35358E7}" sibTransId="{74C243EA-CA29-4ED4-A2C3-2E7321A8CEC0}"/>
    <dgm:cxn modelId="{8707CBC2-2BAA-4DA7-AE9E-D577B0DCA87F}" type="presOf" srcId="{6E72010A-43E7-4AAC-90E8-5D90FA722B13}" destId="{933C3560-2CC6-4752-B45F-B593A6CFE273}" srcOrd="0" destOrd="0" presId="urn:microsoft.com/office/officeart/2005/8/layout/process5"/>
    <dgm:cxn modelId="{EA86FEE5-A08A-40BD-A1AE-87008ADD8C6C}" type="presOf" srcId="{4EEC0E0A-0ED4-48C6-AC3F-D8ED552CB83C}" destId="{23218E8D-C1E8-4667-A0C7-6E3359D02BE6}" srcOrd="0" destOrd="0" presId="urn:microsoft.com/office/officeart/2005/8/layout/process5"/>
    <dgm:cxn modelId="{3B8B739A-C0C3-4DF5-9ABD-BEF84A780E89}" type="presOf" srcId="{5508656B-D67B-450C-BC6D-7274490A1EE8}" destId="{9A0B4B25-2505-40A6-9865-317058584D68}" srcOrd="1" destOrd="0" presId="urn:microsoft.com/office/officeart/2005/8/layout/process5"/>
    <dgm:cxn modelId="{6A7D9687-169E-4C92-AA09-40827096BD42}" srcId="{4EEC0E0A-0ED4-48C6-AC3F-D8ED552CB83C}" destId="{D7BC7C00-918F-45FD-9395-6866452F9816}" srcOrd="0" destOrd="0" parTransId="{D43A85A1-1A10-4D22-8D17-39D83E2943D5}" sibTransId="{5508656B-D67B-450C-BC6D-7274490A1EE8}"/>
    <dgm:cxn modelId="{DA6D48FA-5FA2-498F-9F0B-4EB355818DAF}" type="presOf" srcId="{5508656B-D67B-450C-BC6D-7274490A1EE8}" destId="{70ABB867-3C8A-4914-BADF-8ACDDB00C25B}" srcOrd="0" destOrd="0" presId="urn:microsoft.com/office/officeart/2005/8/layout/process5"/>
    <dgm:cxn modelId="{3864358C-E105-4B02-9EED-5DA318ED030C}" type="presOf" srcId="{D7BC7C00-918F-45FD-9395-6866452F9816}" destId="{0659DD84-1BDA-4E02-9919-D3B62AF0210D}" srcOrd="0" destOrd="0" presId="urn:microsoft.com/office/officeart/2005/8/layout/process5"/>
    <dgm:cxn modelId="{63C5219B-4976-4AF8-B32C-D5BCDEDB3415}" type="presParOf" srcId="{23218E8D-C1E8-4667-A0C7-6E3359D02BE6}" destId="{0659DD84-1BDA-4E02-9919-D3B62AF0210D}" srcOrd="0" destOrd="0" presId="urn:microsoft.com/office/officeart/2005/8/layout/process5"/>
    <dgm:cxn modelId="{F4B0D6AD-A710-4CCF-938D-D78367AA1019}" type="presParOf" srcId="{23218E8D-C1E8-4667-A0C7-6E3359D02BE6}" destId="{70ABB867-3C8A-4914-BADF-8ACDDB00C25B}" srcOrd="1" destOrd="0" presId="urn:microsoft.com/office/officeart/2005/8/layout/process5"/>
    <dgm:cxn modelId="{D1343C3D-5C3D-4D87-8A0F-14D3F4AF6A67}" type="presParOf" srcId="{70ABB867-3C8A-4914-BADF-8ACDDB00C25B}" destId="{9A0B4B25-2505-40A6-9865-317058584D68}" srcOrd="0" destOrd="0" presId="urn:microsoft.com/office/officeart/2005/8/layout/process5"/>
    <dgm:cxn modelId="{1D546867-EBFE-4FD2-A7BB-ABBA434521DC}" type="presParOf" srcId="{23218E8D-C1E8-4667-A0C7-6E3359D02BE6}" destId="{933C3560-2CC6-4752-B45F-B593A6CFE273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937125" cy="4937125"/>
        <a:chOff x="0" y="0"/>
        <a:chExt cx="4937125" cy="4937125"/>
      </a:xfrm>
    </dsp:grpSpPr>
    <dsp:sp>
      <dsp:nvSpPr>
        <dsp:cNvPr id="3" name="Shape 2"/>
        <dsp:cNvSpPr/>
      </dsp:nvSpPr>
      <dsp:spPr bwMode="white">
        <a:xfrm>
          <a:off x="3867944" y="2221706"/>
          <a:ext cx="2715419" cy="2715419"/>
        </a:xfrm>
        <a:prstGeom prst="gear9">
          <a:avLst/>
        </a:prstGeom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lIns="29210" tIns="29210" rIns="29210" bIns="2921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id-ID" dirty="0" smtClean="0"/>
            <a:t>Berpikir</a:t>
          </a:r>
          <a:endParaRPr lang="id-ID" dirty="0"/>
        </a:p>
      </dsp:txBody>
      <dsp:txXfrm>
        <a:off x="3867944" y="2221706"/>
        <a:ext cx="2715419" cy="2715419"/>
      </dsp:txXfrm>
    </dsp:sp>
    <dsp:sp>
      <dsp:nvSpPr>
        <dsp:cNvPr id="6" name="Shape 5"/>
        <dsp:cNvSpPr/>
      </dsp:nvSpPr>
      <dsp:spPr bwMode="white">
        <a:xfrm>
          <a:off x="2288064" y="1579880"/>
          <a:ext cx="1974850" cy="1974850"/>
        </a:xfrm>
        <a:prstGeom prst="gear6">
          <a:avLst/>
        </a:prstGeom>
        <a:solidFill>
          <a:srgbClr val="92D050"/>
        </a:solidFill>
      </dsp:spPr>
      <dsp:style>
        <a:lnRef idx="0">
          <a:schemeClr val="lt1"/>
        </a:lnRef>
        <a:fillRef idx="3">
          <a:schemeClr val="accent3"/>
        </a:fillRef>
        <a:effectRef idx="2">
          <a:scrgbClr r="0" g="0" b="0"/>
        </a:effectRef>
        <a:fontRef idx="minor">
          <a:schemeClr val="lt1"/>
        </a:fontRef>
      </dsp:style>
      <dsp:txBody>
        <a:bodyPr lIns="29210" tIns="29210" rIns="29210" bIns="2921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id-ID" dirty="0" smtClean="0"/>
            <a:t>Analisis</a:t>
          </a:r>
          <a:endParaRPr lang="id-ID" dirty="0"/>
        </a:p>
      </dsp:txBody>
      <dsp:txXfrm>
        <a:off x="2288064" y="1579880"/>
        <a:ext cx="1974850" cy="1974850"/>
      </dsp:txXfrm>
    </dsp:sp>
    <dsp:sp>
      <dsp:nvSpPr>
        <dsp:cNvPr id="9" name="Shape 8"/>
        <dsp:cNvSpPr/>
      </dsp:nvSpPr>
      <dsp:spPr bwMode="white">
        <a:xfrm rot="-900000">
          <a:off x="3394181" y="217435"/>
          <a:ext cx="1934950" cy="1934950"/>
        </a:xfrm>
        <a:prstGeom prst="gear6">
          <a:avLst/>
        </a:prstGeom>
        <a:solidFill>
          <a:srgbClr val="FF0000"/>
        </a:solidFill>
      </dsp:spPr>
      <dsp:style>
        <a:lnRef idx="0">
          <a:schemeClr val="lt1"/>
        </a:lnRef>
        <a:fillRef idx="3">
          <a:schemeClr val="accent4"/>
        </a:fillRef>
        <a:effectRef idx="2">
          <a:scrgbClr r="0" g="0" b="0"/>
        </a:effectRef>
        <a:fontRef idx="minor">
          <a:schemeClr val="lt1"/>
        </a:fontRef>
      </dsp:style>
      <dsp:txXfrm rot="-900000">
        <a:off x="3394181" y="217435"/>
        <a:ext cx="1934950" cy="1934950"/>
      </dsp:txXfrm>
    </dsp:sp>
    <dsp:sp>
      <dsp:nvSpPr>
        <dsp:cNvPr id="13" name="Circular Arrow 12"/>
        <dsp:cNvSpPr/>
      </dsp:nvSpPr>
      <dsp:spPr bwMode="white">
        <a:xfrm>
          <a:off x="3672138" y="1812004"/>
          <a:ext cx="3466232" cy="3466232"/>
        </a:xfrm>
        <a:prstGeom prst="circularArrow">
          <a:avLst>
            <a:gd name="adj1" fmla="val 5000"/>
            <a:gd name="adj2" fmla="val 360000"/>
            <a:gd name="adj3" fmla="val 2470470"/>
            <a:gd name="adj4" fmla="val 15828753"/>
            <a:gd name="adj5" fmla="val 55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Xfrm>
        <a:off x="3672138" y="1812004"/>
        <a:ext cx="3466232" cy="3466232"/>
      </dsp:txXfrm>
    </dsp:sp>
    <dsp:sp>
      <dsp:nvSpPr>
        <dsp:cNvPr id="14" name="Shape 13"/>
        <dsp:cNvSpPr/>
      </dsp:nvSpPr>
      <dsp:spPr bwMode="white">
        <a:xfrm>
          <a:off x="1995345" y="1196756"/>
          <a:ext cx="2411292" cy="2411292"/>
        </a:xfrm>
        <a:prstGeom prst="leftCircularArrow">
          <a:avLst>
            <a:gd name="adj1" fmla="val 5000"/>
            <a:gd name="adj2" fmla="val -360000"/>
            <a:gd name="adj3" fmla="val 10419125"/>
            <a:gd name="adj4" fmla="val 14837806"/>
            <a:gd name="adj5" fmla="val 55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3">
          <a:schemeClr val="accent3"/>
        </a:fillRef>
        <a:effectRef idx="2">
          <a:scrgbClr r="0" g="0" b="0"/>
        </a:effectRef>
        <a:fontRef idx="minor">
          <a:schemeClr val="lt1"/>
        </a:fontRef>
      </dsp:style>
      <dsp:txXfrm>
        <a:off x="1995345" y="1196756"/>
        <a:ext cx="2411292" cy="2411292"/>
      </dsp:txXfrm>
    </dsp:sp>
    <dsp:sp>
      <dsp:nvSpPr>
        <dsp:cNvPr id="15" name="Circular Arrow 14"/>
        <dsp:cNvSpPr/>
      </dsp:nvSpPr>
      <dsp:spPr bwMode="white">
        <a:xfrm>
          <a:off x="2992770" y="-163417"/>
          <a:ext cx="2630500" cy="2630500"/>
        </a:xfrm>
        <a:prstGeom prst="circularArrow">
          <a:avLst>
            <a:gd name="adj1" fmla="val 5000"/>
            <a:gd name="adj2" fmla="val 360000"/>
            <a:gd name="adj3" fmla="val 13347948"/>
            <a:gd name="adj4" fmla="val 10508220"/>
            <a:gd name="adj5" fmla="val 55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3">
          <a:schemeClr val="accent4"/>
        </a:fillRef>
        <a:effectRef idx="2">
          <a:scrgbClr r="0" g="0" b="0"/>
        </a:effectRef>
        <a:fontRef idx="minor">
          <a:schemeClr val="lt1"/>
        </a:fontRef>
      </dsp:style>
      <dsp:txXfrm>
        <a:off x="2992770" y="-163417"/>
        <a:ext cx="2630500" cy="2630500"/>
      </dsp:txXfrm>
    </dsp:sp>
    <dsp:sp>
      <dsp:nvSpPr>
        <dsp:cNvPr id="4" name="Rectangle 3" hidden="1"/>
        <dsp:cNvSpPr/>
      </dsp:nvSpPr>
      <dsp:spPr bwMode="white">
        <a:xfrm>
          <a:off x="5200968" y="197485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Xfrm>
        <a:off x="5200968" y="1974850"/>
        <a:ext cx="36000" cy="36000"/>
      </dsp:txXfrm>
    </dsp:sp>
    <dsp:sp>
      <dsp:nvSpPr>
        <dsp:cNvPr id="5" name="Rectangle 4" hidden="1"/>
        <dsp:cNvSpPr/>
      </dsp:nvSpPr>
      <dsp:spPr bwMode="white">
        <a:xfrm>
          <a:off x="6448620" y="469026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Xfrm>
        <a:off x="6448620" y="4690269"/>
        <a:ext cx="36000" cy="36000"/>
      </dsp:txXfrm>
    </dsp:sp>
    <dsp:sp>
      <dsp:nvSpPr>
        <dsp:cNvPr id="7" name="Rectangle 6" hidden="1"/>
        <dsp:cNvSpPr/>
      </dsp:nvSpPr>
      <dsp:spPr bwMode="white">
        <a:xfrm>
          <a:off x="2781776" y="1382395"/>
          <a:ext cx="36000" cy="36000"/>
        </a:xfrm>
        <a:prstGeom prst="rect">
          <a:avLst/>
        </a:prstGeom>
        <a:solidFill>
          <a:srgbClr val="92D050"/>
        </a:solidFill>
      </dsp:spPr>
      <dsp:style>
        <a:lnRef idx="0">
          <a:schemeClr val="lt1"/>
        </a:lnRef>
        <a:fillRef idx="3">
          <a:schemeClr val="accent3"/>
        </a:fillRef>
        <a:effectRef idx="2">
          <a:scrgbClr r="0" g="0" b="0"/>
        </a:effectRef>
        <a:fontRef idx="minor">
          <a:schemeClr val="lt1"/>
        </a:fontRef>
      </dsp:style>
      <dsp:txXfrm>
        <a:off x="2781776" y="1382395"/>
        <a:ext cx="36000" cy="36000"/>
      </dsp:txXfrm>
    </dsp:sp>
    <dsp:sp>
      <dsp:nvSpPr>
        <dsp:cNvPr id="8" name="Rectangle 7" hidden="1"/>
        <dsp:cNvSpPr/>
      </dsp:nvSpPr>
      <dsp:spPr bwMode="white">
        <a:xfrm>
          <a:off x="2139950" y="2616676"/>
          <a:ext cx="36000" cy="36000"/>
        </a:xfrm>
        <a:prstGeom prst="rect">
          <a:avLst/>
        </a:prstGeom>
        <a:solidFill>
          <a:srgbClr val="92D050"/>
        </a:solidFill>
      </dsp:spPr>
      <dsp:style>
        <a:lnRef idx="0">
          <a:schemeClr val="lt1"/>
        </a:lnRef>
        <a:fillRef idx="3">
          <a:schemeClr val="accent3"/>
        </a:fillRef>
        <a:effectRef idx="2">
          <a:scrgbClr r="0" g="0" b="0"/>
        </a:effectRef>
        <a:fontRef idx="minor">
          <a:schemeClr val="lt1"/>
        </a:fontRef>
      </dsp:style>
      <dsp:txXfrm>
        <a:off x="2139950" y="2616676"/>
        <a:ext cx="36000" cy="36000"/>
      </dsp:txXfrm>
    </dsp:sp>
    <dsp:sp>
      <dsp:nvSpPr>
        <dsp:cNvPr id="10" name="Rectangle 9"/>
        <dsp:cNvSpPr/>
      </dsp:nvSpPr>
      <dsp:spPr bwMode="white">
        <a:xfrm>
          <a:off x="3818573" y="641826"/>
          <a:ext cx="1086168" cy="1086168"/>
        </a:xfrm>
        <a:prstGeom prst="rect">
          <a:avLst/>
        </a:prstGeom>
        <a:noFill/>
        <a:ln>
          <a:noFill/>
        </a:ln>
      </dsp:spPr>
      <dsp:style>
        <a:lnRef idx="0">
          <a:schemeClr val="lt1"/>
        </a:lnRef>
        <a:fillRef idx="3">
          <a:schemeClr val="accent4"/>
        </a:fillRef>
        <a:effectRef idx="2">
          <a:scrgbClr r="0" g="0" b="0"/>
        </a:effectRef>
        <a:fontRef idx="minor">
          <a:schemeClr val="lt1"/>
        </a:fontRef>
      </dsp:style>
      <dsp:txBody>
        <a:bodyPr lIns="29210" tIns="29210" rIns="29210" bIns="2921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id-ID" dirty="0" smtClean="0"/>
            <a:t>Logika</a:t>
          </a:r>
          <a:endParaRPr lang="id-ID" dirty="0"/>
        </a:p>
      </dsp:txBody>
      <dsp:txXfrm>
        <a:off x="3818573" y="641826"/>
        <a:ext cx="1086168" cy="1086168"/>
      </dsp:txXfrm>
    </dsp:sp>
    <dsp:sp>
      <dsp:nvSpPr>
        <dsp:cNvPr id="11" name="Rectangle 10" hidden="1"/>
        <dsp:cNvSpPr/>
      </dsp:nvSpPr>
      <dsp:spPr bwMode="white">
        <a:xfrm>
          <a:off x="3127375" y="1234281"/>
          <a:ext cx="36000" cy="36000"/>
        </a:xfrm>
        <a:prstGeom prst="rect">
          <a:avLst/>
        </a:prstGeom>
        <a:solidFill>
          <a:srgbClr val="FF0000"/>
        </a:solidFill>
      </dsp:spPr>
      <dsp:style>
        <a:lnRef idx="0">
          <a:schemeClr val="lt1"/>
        </a:lnRef>
        <a:fillRef idx="3">
          <a:schemeClr val="accent4"/>
        </a:fillRef>
        <a:effectRef idx="2">
          <a:scrgbClr r="0" g="0" b="0"/>
        </a:effectRef>
        <a:fontRef idx="minor">
          <a:schemeClr val="lt1"/>
        </a:fontRef>
      </dsp:style>
      <dsp:txXfrm>
        <a:off x="3127375" y="1234281"/>
        <a:ext cx="36000" cy="36000"/>
      </dsp:txXfrm>
    </dsp:sp>
    <dsp:sp>
      <dsp:nvSpPr>
        <dsp:cNvPr id="12" name="Rectangle 11" hidden="1"/>
        <dsp:cNvSpPr/>
      </dsp:nvSpPr>
      <dsp:spPr bwMode="white">
        <a:xfrm>
          <a:off x="3522345" y="246856"/>
          <a:ext cx="36000" cy="36000"/>
        </a:xfrm>
        <a:prstGeom prst="rect">
          <a:avLst/>
        </a:prstGeom>
        <a:solidFill>
          <a:srgbClr val="FF0000"/>
        </a:solidFill>
      </dsp:spPr>
      <dsp:style>
        <a:lnRef idx="0">
          <a:schemeClr val="lt1"/>
        </a:lnRef>
        <a:fillRef idx="3">
          <a:schemeClr val="accent4"/>
        </a:fillRef>
        <a:effectRef idx="2">
          <a:scrgbClr r="0" g="0" b="0"/>
        </a:effectRef>
        <a:fontRef idx="minor">
          <a:schemeClr val="lt1"/>
        </a:fontRef>
      </dsp:style>
      <dsp:txXfrm>
        <a:off x="3522345" y="246856"/>
        <a:ext cx="36000" cy="3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715172" cy="2295536"/>
        <a:chOff x="0" y="0"/>
        <a:chExt cx="6715172" cy="2295536"/>
      </a:xfrm>
    </dsp:grpSpPr>
    <dsp:sp>
      <dsp:nvSpPr>
        <dsp:cNvPr id="3" name="Rounded Rectangle 2"/>
        <dsp:cNvSpPr/>
      </dsp:nvSpPr>
      <dsp:spPr bwMode="white">
        <a:xfrm>
          <a:off x="0" y="0"/>
          <a:ext cx="5372138" cy="50501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0" y="0"/>
        <a:ext cx="5372138" cy="505018"/>
      </dsp:txXfrm>
    </dsp:sp>
    <dsp:sp>
      <dsp:nvSpPr>
        <dsp:cNvPr id="4" name="Rounded Rectangle 3"/>
        <dsp:cNvSpPr/>
      </dsp:nvSpPr>
      <dsp:spPr bwMode="white">
        <a:xfrm>
          <a:off x="449917" y="596839"/>
          <a:ext cx="5372138" cy="50501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2">
            <a:hueOff val="-2839999"/>
            <a:satOff val="8366"/>
            <a:lumOff val="-1568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449917" y="596839"/>
        <a:ext cx="5372138" cy="505018"/>
      </dsp:txXfrm>
    </dsp:sp>
    <dsp:sp>
      <dsp:nvSpPr>
        <dsp:cNvPr id="5" name="Rounded Rectangle 4"/>
        <dsp:cNvSpPr/>
      </dsp:nvSpPr>
      <dsp:spPr bwMode="white">
        <a:xfrm>
          <a:off x="893118" y="1193679"/>
          <a:ext cx="5372138" cy="50501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2">
            <a:hueOff val="-5679999"/>
            <a:satOff val="16732"/>
            <a:lumOff val="-3136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893118" y="1193679"/>
        <a:ext cx="5372138" cy="505018"/>
      </dsp:txXfrm>
    </dsp:sp>
    <dsp:sp>
      <dsp:nvSpPr>
        <dsp:cNvPr id="6" name="Rounded Rectangle 5"/>
        <dsp:cNvSpPr/>
      </dsp:nvSpPr>
      <dsp:spPr bwMode="white">
        <a:xfrm>
          <a:off x="1343034" y="1790518"/>
          <a:ext cx="5372138" cy="505018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2">
            <a:hueOff val="-8520000"/>
            <a:satOff val="25098"/>
            <a:lumOff val="-4705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1343034" y="1790518"/>
        <a:ext cx="5372138" cy="505018"/>
      </dsp:txXfrm>
    </dsp:sp>
    <dsp:sp>
      <dsp:nvSpPr>
        <dsp:cNvPr id="7" name="Down Arrow 6"/>
        <dsp:cNvSpPr/>
      </dsp:nvSpPr>
      <dsp:spPr bwMode="white">
        <a:xfrm>
          <a:off x="5043876" y="386798"/>
          <a:ext cx="328262" cy="328262"/>
        </a:xfrm>
        <a:prstGeom prst="downArrow">
          <a:avLst>
            <a:gd name="adj1" fmla="val 55000"/>
            <a:gd name="adj2" fmla="val 45000"/>
          </a:avLst>
        </a:prstGeom>
      </dsp:spPr>
      <dsp:style>
        <a:lnRef idx="1">
          <a:schemeClr val="accent2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2">
            <a:tint val="40000"/>
            <a:alpha val="90000"/>
            <a:hueOff val="0"/>
            <a:satOff val="0"/>
            <a:lumOff val="0"/>
            <a:alpha val="90196"/>
          </a:schemeClr>
        </a:fillRef>
        <a:effectRef idx="2">
          <a:scrgbClr r="0" g="0" b="0"/>
        </a:effectRef>
        <a:fontRef idx="minor"/>
      </dsp:style>
      <dsp:txBody>
        <a:bodyPr lIns="82550" tIns="82550" rIns="82550" bIns="825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id-ID">
            <a:solidFill>
              <a:schemeClr val="tx1"/>
            </a:solidFill>
          </a:endParaRPr>
        </a:p>
      </dsp:txBody>
      <dsp:txXfrm>
        <a:off x="5043876" y="386798"/>
        <a:ext cx="328262" cy="328262"/>
      </dsp:txXfrm>
    </dsp:sp>
    <dsp:sp>
      <dsp:nvSpPr>
        <dsp:cNvPr id="8" name="Down Arrow 7"/>
        <dsp:cNvSpPr/>
      </dsp:nvSpPr>
      <dsp:spPr bwMode="white">
        <a:xfrm>
          <a:off x="5493792" y="983637"/>
          <a:ext cx="328262" cy="328262"/>
        </a:xfrm>
        <a:prstGeom prst="downArrow">
          <a:avLst>
            <a:gd name="adj1" fmla="val 55000"/>
            <a:gd name="adj2" fmla="val 45000"/>
          </a:avLst>
        </a:prstGeom>
      </dsp:spPr>
      <dsp:style>
        <a:lnRef idx="1">
          <a:schemeClr val="accent2">
            <a:tint val="40000"/>
            <a:alpha val="90000"/>
            <a:hueOff val="-4320000"/>
            <a:satOff val="10196"/>
            <a:lumOff val="-391"/>
            <a:alpha val="90196"/>
          </a:schemeClr>
        </a:lnRef>
        <a:fillRef idx="1">
          <a:schemeClr val="accent2">
            <a:tint val="40000"/>
            <a:alpha val="90000"/>
            <a:hueOff val="-4320000"/>
            <a:satOff val="10196"/>
            <a:lumOff val="-391"/>
            <a:alpha val="90196"/>
          </a:schemeClr>
        </a:fillRef>
        <a:effectRef idx="2">
          <a:scrgbClr r="0" g="0" b="0"/>
        </a:effectRef>
        <a:fontRef idx="minor"/>
      </dsp:style>
      <dsp:txBody>
        <a:bodyPr lIns="82550" tIns="82550" rIns="82550" bIns="825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id-ID">
            <a:solidFill>
              <a:schemeClr val="tx1"/>
            </a:solidFill>
          </a:endParaRPr>
        </a:p>
      </dsp:txBody>
      <dsp:txXfrm>
        <a:off x="5493792" y="983637"/>
        <a:ext cx="328262" cy="328262"/>
      </dsp:txXfrm>
    </dsp:sp>
    <dsp:sp>
      <dsp:nvSpPr>
        <dsp:cNvPr id="9" name="Down Arrow 8"/>
        <dsp:cNvSpPr/>
      </dsp:nvSpPr>
      <dsp:spPr bwMode="white">
        <a:xfrm>
          <a:off x="5936994" y="1580477"/>
          <a:ext cx="328262" cy="328262"/>
        </a:xfrm>
        <a:prstGeom prst="downArrow">
          <a:avLst>
            <a:gd name="adj1" fmla="val 55000"/>
            <a:gd name="adj2" fmla="val 45000"/>
          </a:avLst>
        </a:prstGeom>
      </dsp:spPr>
      <dsp:style>
        <a:lnRef idx="1">
          <a:schemeClr val="accent2">
            <a:tint val="40000"/>
            <a:alpha val="90000"/>
            <a:hueOff val="-8640000"/>
            <a:satOff val="20392"/>
            <a:lumOff val="-783"/>
            <a:alpha val="90196"/>
          </a:schemeClr>
        </a:lnRef>
        <a:fillRef idx="1">
          <a:schemeClr val="accent2">
            <a:tint val="40000"/>
            <a:alpha val="90000"/>
            <a:hueOff val="-8640000"/>
            <a:satOff val="20392"/>
            <a:lumOff val="-783"/>
            <a:alpha val="90196"/>
          </a:schemeClr>
        </a:fillRef>
        <a:effectRef idx="2">
          <a:scrgbClr r="0" g="0" b="0"/>
        </a:effectRef>
        <a:fontRef idx="minor"/>
      </dsp:style>
      <dsp:txBody>
        <a:bodyPr lIns="82550" tIns="82550" rIns="82550" bIns="825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id-ID">
            <a:solidFill>
              <a:schemeClr val="tx1"/>
            </a:solidFill>
          </a:endParaRPr>
        </a:p>
      </dsp:txBody>
      <dsp:txXfrm>
        <a:off x="5936994" y="1580477"/>
        <a:ext cx="328262" cy="328262"/>
      </dsp:txXfrm>
    </dsp:sp>
    <dsp:sp>
      <dsp:nvSpPr>
        <dsp:cNvPr id="10" name="Rounded Rectangle 9"/>
        <dsp:cNvSpPr/>
      </dsp:nvSpPr>
      <dsp:spPr bwMode="white">
        <a:xfrm>
          <a:off x="0" y="0"/>
          <a:ext cx="5372138" cy="505018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0">
          <a:schemeClr val="lt1"/>
        </a:lnRef>
        <a:fillRef idx="3">
          <a:schemeClr val="accent2">
            <a:hueOff val="-8520000"/>
            <a:satOff val="25098"/>
            <a:lumOff val="-4705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id-ID">
              <a:solidFill>
                <a:schemeClr val="tx1"/>
              </a:solidFill>
            </a:rPr>
            <a:t>Theory</a:t>
          </a:r>
        </a:p>
      </dsp:txBody>
      <dsp:txXfrm>
        <a:off x="0" y="0"/>
        <a:ext cx="5372138" cy="505018"/>
      </dsp:txXfrm>
    </dsp:sp>
    <dsp:sp>
      <dsp:nvSpPr>
        <dsp:cNvPr id="11" name="Rounded Rectangle 10"/>
        <dsp:cNvSpPr/>
      </dsp:nvSpPr>
      <dsp:spPr bwMode="white">
        <a:xfrm>
          <a:off x="449917" y="596839"/>
          <a:ext cx="5372138" cy="505018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0">
          <a:schemeClr val="lt1"/>
        </a:lnRef>
        <a:fillRef idx="3">
          <a:schemeClr val="accent2">
            <a:hueOff val="-8520000"/>
            <a:satOff val="25098"/>
            <a:lumOff val="-4705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id-ID">
              <a:solidFill>
                <a:schemeClr val="tx1"/>
              </a:solidFill>
            </a:rPr>
            <a:t>Hypothesis</a:t>
          </a:r>
        </a:p>
      </dsp:txBody>
      <dsp:txXfrm>
        <a:off x="449917" y="596839"/>
        <a:ext cx="5372138" cy="505018"/>
      </dsp:txXfrm>
    </dsp:sp>
    <dsp:sp>
      <dsp:nvSpPr>
        <dsp:cNvPr id="12" name="Rounded Rectangle 11"/>
        <dsp:cNvSpPr/>
      </dsp:nvSpPr>
      <dsp:spPr bwMode="white">
        <a:xfrm>
          <a:off x="893118" y="1193679"/>
          <a:ext cx="5372138" cy="505018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0">
          <a:schemeClr val="lt1"/>
        </a:lnRef>
        <a:fillRef idx="3">
          <a:schemeClr val="accent2">
            <a:hueOff val="-8520000"/>
            <a:satOff val="25098"/>
            <a:lumOff val="-4705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id-ID">
              <a:solidFill>
                <a:schemeClr val="tx1"/>
              </a:solidFill>
            </a:rPr>
            <a:t>Observation</a:t>
          </a:r>
        </a:p>
      </dsp:txBody>
      <dsp:txXfrm>
        <a:off x="893118" y="1193679"/>
        <a:ext cx="5372138" cy="505018"/>
      </dsp:txXfrm>
    </dsp:sp>
    <dsp:sp>
      <dsp:nvSpPr>
        <dsp:cNvPr id="13" name="Rounded Rectangle 12"/>
        <dsp:cNvSpPr/>
      </dsp:nvSpPr>
      <dsp:spPr bwMode="white">
        <a:xfrm>
          <a:off x="1343034" y="1790518"/>
          <a:ext cx="5372138" cy="505018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0">
          <a:schemeClr val="lt1"/>
        </a:lnRef>
        <a:fillRef idx="3">
          <a:schemeClr val="accent2">
            <a:hueOff val="-8520000"/>
            <a:satOff val="25098"/>
            <a:lumOff val="-4705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id-ID">
              <a:solidFill>
                <a:schemeClr val="tx1"/>
              </a:solidFill>
            </a:rPr>
            <a:t>Confirmation</a:t>
          </a:r>
        </a:p>
      </dsp:txBody>
      <dsp:txXfrm>
        <a:off x="1343034" y="1790518"/>
        <a:ext cx="5372138" cy="505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072098" cy="2571768"/>
        <a:chOff x="0" y="0"/>
        <a:chExt cx="5072098" cy="2571768"/>
      </a:xfrm>
    </dsp:grpSpPr>
    <dsp:sp>
      <dsp:nvSpPr>
        <dsp:cNvPr id="3" name="Rounded Rectangle 2"/>
        <dsp:cNvSpPr/>
      </dsp:nvSpPr>
      <dsp:spPr bwMode="white">
        <a:xfrm>
          <a:off x="607265" y="52539"/>
          <a:ext cx="1608558" cy="96513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id-ID">
              <a:solidFill>
                <a:schemeClr val="tx1"/>
              </a:solidFill>
            </a:rPr>
            <a:t>Observation</a:t>
          </a:r>
        </a:p>
      </dsp:txBody>
      <dsp:txXfrm>
        <a:off x="607265" y="52539"/>
        <a:ext cx="1608558" cy="965135"/>
      </dsp:txXfrm>
    </dsp:sp>
    <dsp:sp>
      <dsp:nvSpPr>
        <dsp:cNvPr id="4" name="Right Arrow 3"/>
        <dsp:cNvSpPr/>
      </dsp:nvSpPr>
      <dsp:spPr bwMode="white">
        <a:xfrm rot="-81091">
          <a:off x="2366980" y="309080"/>
          <a:ext cx="341109" cy="39892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Xfrm rot="-81091">
        <a:off x="2366980" y="309080"/>
        <a:ext cx="341109" cy="398922"/>
      </dsp:txXfrm>
    </dsp:sp>
    <dsp:sp>
      <dsp:nvSpPr>
        <dsp:cNvPr id="5" name="Rounded Rectangle 4"/>
        <dsp:cNvSpPr/>
      </dsp:nvSpPr>
      <dsp:spPr bwMode="white">
        <a:xfrm>
          <a:off x="2859247" y="-591"/>
          <a:ext cx="1608558" cy="96513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2">
            <a:hueOff val="-2839999"/>
            <a:satOff val="8366"/>
            <a:lumOff val="-1568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id-ID">
              <a:solidFill>
                <a:schemeClr val="tx1"/>
              </a:solidFill>
            </a:rPr>
            <a:t>Pattern</a:t>
          </a:r>
        </a:p>
      </dsp:txBody>
      <dsp:txXfrm>
        <a:off x="2859247" y="-591"/>
        <a:ext cx="1608558" cy="965135"/>
      </dsp:txXfrm>
    </dsp:sp>
    <dsp:sp>
      <dsp:nvSpPr>
        <dsp:cNvPr id="6" name="Right Arrow 5"/>
        <dsp:cNvSpPr/>
      </dsp:nvSpPr>
      <dsp:spPr bwMode="white">
        <a:xfrm rot="5406354">
          <a:off x="3491729" y="1180140"/>
          <a:ext cx="340621" cy="211488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3">
          <a:schemeClr val="accent2">
            <a:hueOff val="-4260000"/>
            <a:satOff val="12549"/>
            <a:lumOff val="-2352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Xfrm rot="5406354">
        <a:off x="3491729" y="1180140"/>
        <a:ext cx="340621" cy="211488"/>
      </dsp:txXfrm>
    </dsp:sp>
    <dsp:sp>
      <dsp:nvSpPr>
        <dsp:cNvPr id="7" name="Rounded Rectangle 6"/>
        <dsp:cNvSpPr/>
      </dsp:nvSpPr>
      <dsp:spPr bwMode="white">
        <a:xfrm>
          <a:off x="2856275" y="1607224"/>
          <a:ext cx="1608558" cy="96513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2">
            <a:hueOff val="-5679999"/>
            <a:satOff val="16732"/>
            <a:lumOff val="-3136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id-ID">
              <a:solidFill>
                <a:schemeClr val="tx1"/>
              </a:solidFill>
            </a:rPr>
            <a:t>Tentative Hyphotesis</a:t>
          </a:r>
        </a:p>
      </dsp:txBody>
      <dsp:txXfrm>
        <a:off x="2856275" y="1607224"/>
        <a:ext cx="1608558" cy="965135"/>
      </dsp:txXfrm>
    </dsp:sp>
    <dsp:sp>
      <dsp:nvSpPr>
        <dsp:cNvPr id="8" name="Right Arrow 7"/>
        <dsp:cNvSpPr/>
      </dsp:nvSpPr>
      <dsp:spPr bwMode="white">
        <a:xfrm rot="10800000">
          <a:off x="2364056" y="1890330"/>
          <a:ext cx="341014" cy="39892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3">
          <a:schemeClr val="accent2">
            <a:hueOff val="-8520000"/>
            <a:satOff val="25098"/>
            <a:lumOff val="-4705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Xfrm rot="10800000">
        <a:off x="2364056" y="1890330"/>
        <a:ext cx="341014" cy="398922"/>
      </dsp:txXfrm>
    </dsp:sp>
    <dsp:sp>
      <dsp:nvSpPr>
        <dsp:cNvPr id="9" name="Rounded Rectangle 8"/>
        <dsp:cNvSpPr/>
      </dsp:nvSpPr>
      <dsp:spPr bwMode="white">
        <a:xfrm>
          <a:off x="604293" y="1607224"/>
          <a:ext cx="1608558" cy="96513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2">
            <a:hueOff val="-8520000"/>
            <a:satOff val="25098"/>
            <a:lumOff val="-4705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id-ID">
              <a:solidFill>
                <a:schemeClr val="tx1"/>
              </a:solidFill>
            </a:rPr>
            <a:t>Theory</a:t>
          </a:r>
        </a:p>
      </dsp:txBody>
      <dsp:txXfrm>
        <a:off x="604293" y="1607224"/>
        <a:ext cx="1608558" cy="9651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1995485"/>
        <a:chOff x="0" y="0"/>
        <a:chExt cx="8229600" cy="1995485"/>
      </a:xfrm>
    </dsp:grpSpPr>
    <dsp:sp modelId="{0659DD84-1BDA-4E02-9919-D3B62AF0210D}">
      <dsp:nvSpPr>
        <dsp:cNvPr id="3" name="Rounded Rectangle 2"/>
        <dsp:cNvSpPr/>
      </dsp:nvSpPr>
      <dsp:spPr bwMode="white">
        <a:xfrm>
          <a:off x="131802" y="788"/>
          <a:ext cx="3323183" cy="1993910"/>
        </a:xfrm>
        <a:prstGeom prst="roundRect">
          <a:avLst>
            <a:gd name="adj" fmla="val 10000"/>
          </a:avLst>
        </a:prstGeom>
        <a:solidFill>
          <a:srgbClr val="00B050"/>
        </a:solidFill>
        <a:sp3d prstMaterial="plastic">
          <a:bevelT w="127000" h="25400" prst="relaxedInset"/>
        </a:sp3d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id-ID" dirty="0" smtClean="0"/>
            <a:t>Fakta ilmiah adalah produk dari pengamatan yang bukan random dan mempunyai arti. </a:t>
          </a:r>
          <a:endParaRPr lang="id-ID" dirty="0"/>
        </a:p>
      </dsp:txBody>
      <dsp:txXfrm>
        <a:off x="131802" y="788"/>
        <a:ext cx="3323183" cy="1993910"/>
      </dsp:txXfrm>
    </dsp:sp>
    <dsp:sp modelId="{70ABB867-3C8A-4914-BADF-8ACDDB00C25B}">
      <dsp:nvSpPr>
        <dsp:cNvPr id="4" name="Right Arrow 3"/>
        <dsp:cNvSpPr/>
      </dsp:nvSpPr>
      <dsp:spPr bwMode="white">
        <a:xfrm>
          <a:off x="3767365" y="585668"/>
          <a:ext cx="704515" cy="824149"/>
        </a:xfrm>
        <a:prstGeom prst="rightArrow">
          <a:avLst>
            <a:gd name="adj1" fmla="val 60000"/>
            <a:gd name="adj2" fmla="val 50000"/>
          </a:avLst>
        </a:prstGeom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hemeClr val="lt1"/>
        </a:lnRef>
        <a:fillRef idx="1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32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id-ID"/>
        </a:p>
      </dsp:txBody>
      <dsp:txXfrm>
        <a:off x="3767365" y="585668"/>
        <a:ext cx="704515" cy="824149"/>
      </dsp:txXfrm>
    </dsp:sp>
    <dsp:sp modelId="{933C3560-2CC6-4752-B45F-B593A6CFE273}">
      <dsp:nvSpPr>
        <dsp:cNvPr id="5" name="Rounded Rectangle 4"/>
        <dsp:cNvSpPr/>
      </dsp:nvSpPr>
      <dsp:spPr bwMode="white">
        <a:xfrm>
          <a:off x="4784259" y="788"/>
          <a:ext cx="3323183" cy="1993910"/>
        </a:xfrm>
        <a:prstGeom prst="roundRect">
          <a:avLst>
            <a:gd name="adj" fmla="val 10000"/>
          </a:avLst>
        </a:prstGeom>
        <a:solidFill>
          <a:srgbClr val="660066"/>
        </a:solidFill>
        <a:sp3d prstMaterial="plastic">
          <a:bevelT w="127000" h="25400" prst="relaxedInset"/>
        </a:sp3d>
      </dsp:spPr>
      <dsp:style>
        <a:lnRef idx="0">
          <a:schemeClr val="lt1"/>
        </a:lnRef>
        <a:fillRef idx="3">
          <a:schemeClr val="accent2">
            <a:hueOff val="-8520000"/>
            <a:satOff val="25098"/>
            <a:lumOff val="-4705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id-ID" smtClean="0"/>
            <a:t>Teori adalah alat dari ilmu (</a:t>
          </a:r>
          <a:r>
            <a:rPr lang="id-ID" i="1" smtClean="0"/>
            <a:t>tool of science</a:t>
          </a:r>
          <a:r>
            <a:rPr lang="id-ID" smtClean="0"/>
            <a:t>). </a:t>
          </a:r>
          <a:endParaRPr lang="id-ID"/>
        </a:p>
      </dsp:txBody>
      <dsp:txXfrm>
        <a:off x="4784259" y="788"/>
        <a:ext cx="3323183" cy="1993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type="gear6" r:blip="" rot="-15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srcNode" val="gear1srcNode"/>
          <dgm:param type="dstNode" val="gear1dstNode"/>
          <dgm:param type="connRout" val="curv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srcNode" val="gear2srcNode"/>
          <dgm:param type="dstNode" val="gear2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srcNode" val="gear3srcNode"/>
          <dgm:param type="dstNode" val="gear3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C3885EE-FF80-46E2-B639-9BFCA55B091E}" type="datetimeFigureOut">
              <a:rPr lang="id-ID" smtClean="0"/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474E7AA-F075-4659-8769-A228BA7794BA}" type="slidenum">
              <a:rPr lang="id-ID" smtClean="0"/>
            </a:fld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5EE-FF80-46E2-B639-9BFCA55B091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E7AA-F075-4659-8769-A228BA7794BA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5EE-FF80-46E2-B639-9BFCA55B091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E7AA-F075-4659-8769-A228BA7794BA}" type="slidenum">
              <a:rPr lang="id-ID" smtClean="0"/>
            </a:fld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5EE-FF80-46E2-B639-9BFCA55B091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E7AA-F075-4659-8769-A228BA7794BA}" type="slidenum">
              <a:rPr lang="id-ID" smtClean="0"/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C3885EE-FF80-46E2-B639-9BFCA55B091E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474E7AA-F075-4659-8769-A228BA7794BA}" type="slidenum">
              <a:rPr lang="id-ID" smtClean="0"/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5EE-FF80-46E2-B639-9BFCA55B091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E7AA-F075-4659-8769-A228BA7794BA}" type="slidenum">
              <a:rPr lang="id-ID" smtClean="0"/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5EE-FF80-46E2-B639-9BFCA55B091E}" type="datetimeFigureOut">
              <a:rPr lang="id-ID" smtClean="0"/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E7AA-F075-4659-8769-A228BA7794BA}" type="slidenum">
              <a:rPr lang="id-ID" smtClean="0"/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5EE-FF80-46E2-B639-9BFCA55B091E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E7AA-F075-4659-8769-A228BA7794BA}" type="slidenum">
              <a:rPr lang="id-ID" smtClean="0"/>
            </a:fld>
            <a:endParaRPr lang="id-ID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5EE-FF80-46E2-B639-9BFCA55B091E}" type="datetimeFigureOut">
              <a:rPr lang="id-ID" smtClean="0"/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E7AA-F075-4659-8769-A228BA7794BA}" type="slidenum">
              <a:rPr lang="id-ID" smtClean="0"/>
            </a:fld>
            <a:endParaRPr lang="id-ID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5EE-FF80-46E2-B639-9BFCA55B091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E7AA-F075-4659-8769-A228BA7794BA}" type="slidenum">
              <a:rPr lang="id-ID" smtClean="0"/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5EE-FF80-46E2-B639-9BFCA55B091E}" type="datetimeFigureOut">
              <a:rPr lang="id-ID" smtClean="0"/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E7AA-F075-4659-8769-A228BA7794BA}" type="slidenum">
              <a:rPr lang="id-ID" smtClean="0"/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3885EE-FF80-46E2-B639-9BFCA55B091E}" type="datetimeFigureOut">
              <a:rPr lang="id-ID" smtClean="0"/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74E7AA-F075-4659-8769-A228BA7794BA}" type="slidenum">
              <a:rPr lang="id-ID" smtClean="0"/>
            </a:fld>
            <a:endParaRPr lang="id-ID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Ika Menarianti</a:t>
            </a:r>
            <a:endParaRPr lang="id-ID" dirty="0"/>
          </a:p>
        </p:txBody>
      </p:sp>
      <p:pic>
        <p:nvPicPr>
          <p:cNvPr id="4" name="Picture 3" descr="laptop-kartun1.jpg"/>
          <p:cNvPicPr/>
          <p:nvPr/>
        </p:nvPicPr>
        <p:blipFill>
          <a:blip r:embed="rId1"/>
          <a:stretch>
            <a:fillRect/>
          </a:stretch>
        </p:blipFill>
        <p:spPr>
          <a:xfrm>
            <a:off x="214282" y="571480"/>
            <a:ext cx="4929222" cy="58547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</a:rPr>
              <a:t>Konsep Dasar Penelitian</a:t>
            </a:r>
            <a:endParaRPr lang="id-ID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Penalaran deduktif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00570"/>
            <a:ext cx="8229600" cy="192882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id-ID" dirty="0" smtClean="0"/>
              <a:t>Proposisi yang dijadikan dasar penyimpulan disebut dengan premis (</a:t>
            </a:r>
            <a:r>
              <a:rPr lang="id-ID" i="1" dirty="0" smtClean="0"/>
              <a:t>antesedens</a:t>
            </a:r>
            <a:r>
              <a:rPr lang="id-ID" dirty="0" smtClean="0"/>
              <a:t>) </a:t>
            </a:r>
            <a:endParaRPr lang="id-ID" dirty="0" smtClean="0"/>
          </a:p>
          <a:p>
            <a:pPr algn="just"/>
            <a:r>
              <a:rPr lang="id-ID" dirty="0" smtClean="0"/>
              <a:t>Hasil kesimpulannya disebut dengan konklusi (</a:t>
            </a:r>
            <a:r>
              <a:rPr lang="id-ID" i="1" dirty="0" smtClean="0"/>
              <a:t>conclution</a:t>
            </a:r>
            <a:r>
              <a:rPr lang="id-ID" dirty="0" smtClean="0"/>
              <a:t>).</a:t>
            </a:r>
            <a:endParaRPr lang="id-ID" dirty="0" smtClean="0"/>
          </a:p>
          <a:p>
            <a:pPr algn="just"/>
            <a:r>
              <a:rPr lang="id-ID" dirty="0" smtClean="0"/>
              <a:t>Hubungan antara premis dan konklusi disebut konsekuensi (</a:t>
            </a:r>
            <a:r>
              <a:rPr lang="id-ID" i="1" dirty="0" smtClean="0"/>
              <a:t>consequence</a:t>
            </a:r>
            <a:r>
              <a:rPr lang="id-ID" dirty="0" smtClean="0"/>
              <a:t>).</a:t>
            </a:r>
            <a:endParaRPr lang="id-ID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28662" y="1214422"/>
          <a:ext cx="6715172" cy="2295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Rectangle 4"/>
          <p:cNvSpPr/>
          <p:nvPr/>
        </p:nvSpPr>
        <p:spPr>
          <a:xfrm>
            <a:off x="1428728" y="3714752"/>
            <a:ext cx="6429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 smtClean="0"/>
              <a:t>Alur </a:t>
            </a:r>
            <a:r>
              <a:rPr lang="id-ID" dirty="0"/>
              <a:t>berpikir deduktif (Zainal A. Hasibuan, 2007)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00"/>
          </a:solidFill>
        </p:spPr>
        <p:txBody>
          <a:bodyPr/>
          <a:lstStyle/>
          <a:p>
            <a:r>
              <a:rPr lang="id-ID" dirty="0" smtClean="0"/>
              <a:t>Ciri-ciri logika deduktif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id-ID" b="1" dirty="0" smtClean="0"/>
              <a:t>Analitis: </a:t>
            </a:r>
            <a:r>
              <a:rPr lang="id-ID" dirty="0" smtClean="0"/>
              <a:t>kesimpulan ditarik hanya dengan menganalisa proposisi-proposisi atau premis-premis yang sudah ada.</a:t>
            </a:r>
            <a:endParaRPr lang="id-ID" dirty="0" smtClean="0"/>
          </a:p>
          <a:p>
            <a:pPr lvl="0" algn="just">
              <a:lnSpc>
                <a:spcPct val="150000"/>
              </a:lnSpc>
            </a:pPr>
            <a:r>
              <a:rPr lang="id-ID" b="1" dirty="0" smtClean="0"/>
              <a:t>Tautologis: </a:t>
            </a:r>
            <a:r>
              <a:rPr lang="id-ID" dirty="0" smtClean="0"/>
              <a:t>kesimpulan yang ditarik sesungguhnya secara tersirat sudah terkandung dalam premis-premisnya.</a:t>
            </a:r>
            <a:endParaRPr lang="id-ID" dirty="0" smtClean="0"/>
          </a:p>
          <a:p>
            <a:pPr lvl="0" algn="just">
              <a:lnSpc>
                <a:spcPct val="150000"/>
              </a:lnSpc>
            </a:pPr>
            <a:r>
              <a:rPr lang="id-ID" b="1" dirty="0" smtClean="0"/>
              <a:t>A priori: </a:t>
            </a:r>
            <a:r>
              <a:rPr lang="id-ID" dirty="0" smtClean="0"/>
              <a:t>kesimpulan ditarik tanpa pengamatan indrawi atau observasi empiris</a:t>
            </a:r>
            <a:endParaRPr lang="id-ID" dirty="0" smtClean="0"/>
          </a:p>
          <a:p>
            <a:pPr lvl="0" algn="just">
              <a:lnSpc>
                <a:spcPct val="150000"/>
              </a:lnSpc>
            </a:pPr>
            <a:r>
              <a:rPr lang="id-ID" b="1" dirty="0" smtClean="0"/>
              <a:t>Argumen deduktif: </a:t>
            </a:r>
            <a:r>
              <a:rPr lang="id-ID" dirty="0" smtClean="0"/>
              <a:t>selalu dapat dinilai sahih atau tidaknya.</a:t>
            </a:r>
            <a:endParaRPr lang="id-ID" dirty="0" smtClean="0"/>
          </a:p>
          <a:p>
            <a:pPr algn="just">
              <a:lnSpc>
                <a:spcPct val="150000"/>
              </a:lnSpc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Penalaran Induktif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4500570"/>
            <a:ext cx="8229600" cy="201358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id-ID" dirty="0" smtClean="0"/>
              <a:t>Logika induktif berasal dari pengetahuan baru yang disimpulkan dari pengetahuan yang sebelumnya. </a:t>
            </a:r>
            <a:endParaRPr lang="id-ID" dirty="0" smtClean="0"/>
          </a:p>
          <a:p>
            <a:pPr algn="just"/>
            <a:r>
              <a:rPr lang="id-ID" dirty="0" smtClean="0"/>
              <a:t>Pengetahuan baru tersebut bersifat umum. </a:t>
            </a:r>
            <a:endParaRPr lang="id-ID" dirty="0" smtClean="0"/>
          </a:p>
          <a:p>
            <a:pPr algn="just"/>
            <a:r>
              <a:rPr lang="id-ID" dirty="0" smtClean="0"/>
              <a:t>Berpikir induktif alur pikirnya dimulai dari hal yang spesifik (khusus) ke arah yang lebih umum. </a:t>
            </a:r>
            <a:endParaRPr lang="id-ID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000232" y="1142984"/>
          <a:ext cx="5072098" cy="2571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2285984" y="3929066"/>
            <a:ext cx="4562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Alur berpikir induktif(Zainal A. Hasibuan, 2007)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6FF66"/>
          </a:solidFill>
        </p:spPr>
        <p:txBody>
          <a:bodyPr/>
          <a:lstStyle/>
          <a:p>
            <a:r>
              <a:rPr lang="id-ID" dirty="0" smtClean="0"/>
              <a:t>Tipe berpikir induktif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 lvl="0" algn="just"/>
            <a:r>
              <a:rPr lang="id-ID" i="1" dirty="0" smtClean="0"/>
              <a:t>A strong inductive argument</a:t>
            </a:r>
            <a:r>
              <a:rPr lang="id-ID" dirty="0" smtClean="0"/>
              <a:t>: suatu argumen dimana premis-premisnya memberikan bukti yang kuat untuk mendukung kesimpulan.</a:t>
            </a:r>
            <a:endParaRPr lang="id-ID" dirty="0" smtClean="0"/>
          </a:p>
          <a:p>
            <a:pPr lvl="0" algn="just"/>
            <a:r>
              <a:rPr lang="id-ID" i="1" dirty="0" smtClean="0"/>
              <a:t>A weak inductive argument</a:t>
            </a:r>
            <a:r>
              <a:rPr lang="id-ID" dirty="0" smtClean="0"/>
              <a:t>: suatu argumen dimana premis-premisnya tidak memberikan bukti yang kuat untuk mendukung kesimpulan.</a:t>
            </a:r>
            <a:endParaRPr lang="id-ID" dirty="0" smtClean="0"/>
          </a:p>
          <a:p>
            <a:pPr lvl="0" algn="just"/>
            <a:r>
              <a:rPr lang="id-ID" i="1" dirty="0" smtClean="0"/>
              <a:t>A good inductive argument</a:t>
            </a:r>
            <a:r>
              <a:rPr lang="id-ID" dirty="0" smtClean="0"/>
              <a:t>: suatu induktif argumen yang kuat dengan premis-premis yang benar</a:t>
            </a:r>
            <a:endParaRPr lang="id-ID" dirty="0" smtClean="0"/>
          </a:p>
          <a:p>
            <a:pPr algn="just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FF"/>
          </a:solidFill>
        </p:spPr>
        <p:txBody>
          <a:bodyPr/>
          <a:lstStyle/>
          <a:p>
            <a:r>
              <a:rPr lang="id-ID" dirty="0" smtClean="0"/>
              <a:t>Ciri logika induktif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lvl="0" algn="just"/>
            <a:r>
              <a:rPr lang="id-ID" i="1" dirty="0" smtClean="0"/>
              <a:t>Sintetius</a:t>
            </a:r>
            <a:r>
              <a:rPr lang="id-ID" dirty="0" smtClean="0"/>
              <a:t>: kesimpulan ditarik dengan jalan mensintesakan kasus-kasus yang digunakan dalam premis-premis.</a:t>
            </a:r>
            <a:endParaRPr lang="id-ID" dirty="0" smtClean="0"/>
          </a:p>
          <a:p>
            <a:pPr lvl="0" algn="just"/>
            <a:r>
              <a:rPr lang="id-ID" i="1" dirty="0" smtClean="0"/>
              <a:t>General</a:t>
            </a:r>
            <a:r>
              <a:rPr lang="id-ID" dirty="0" smtClean="0"/>
              <a:t>:</a:t>
            </a:r>
            <a:r>
              <a:rPr lang="id-ID" i="1" dirty="0" smtClean="0"/>
              <a:t> </a:t>
            </a:r>
            <a:r>
              <a:rPr lang="id-ID" dirty="0" smtClean="0"/>
              <a:t>kesimpulan yang ditarik selalu meliputi jumlah kasus yang lebih banyak</a:t>
            </a:r>
            <a:endParaRPr lang="id-ID" dirty="0" smtClean="0"/>
          </a:p>
          <a:p>
            <a:pPr lvl="0" algn="just"/>
            <a:r>
              <a:rPr lang="id-ID" i="1" dirty="0" smtClean="0"/>
              <a:t>A posteriori</a:t>
            </a:r>
            <a:r>
              <a:rPr lang="id-ID" dirty="0" smtClean="0"/>
              <a:t>:</a:t>
            </a:r>
            <a:r>
              <a:rPr lang="id-ID" i="1" dirty="0" smtClean="0"/>
              <a:t> </a:t>
            </a:r>
            <a:r>
              <a:rPr lang="id-ID" dirty="0" smtClean="0"/>
              <a:t>kasus-kasus yang dijadikan landasan argumen merupakan hasil pengamatan inderawi</a:t>
            </a:r>
            <a:endParaRPr lang="id-ID" dirty="0" smtClean="0"/>
          </a:p>
          <a:p>
            <a:pPr lvl="0" algn="just"/>
            <a:r>
              <a:rPr lang="id-ID" dirty="0" smtClean="0"/>
              <a:t>Kesimpulan tidak mungkin mengandung nilai kepastian mutlak (ada aspek probabilitas)</a:t>
            </a:r>
            <a:endParaRPr lang="id-ID" dirty="0" smtClean="0"/>
          </a:p>
          <a:p>
            <a:pPr algn="just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229600" cy="914400"/>
          </a:xfrm>
          <a:solidFill>
            <a:srgbClr val="FF0066"/>
          </a:solidFill>
        </p:spPr>
        <p:txBody>
          <a:bodyPr/>
          <a:lstStyle/>
          <a:p>
            <a:pPr algn="ctr"/>
            <a:r>
              <a:rPr lang="id-ID" dirty="0" smtClean="0"/>
              <a:t>Definisi Penelitian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Penelitian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214282" y="3214686"/>
            <a:ext cx="1643074" cy="642942"/>
          </a:xfrm>
          <a:prstGeom prst="roundRect">
            <a:avLst/>
          </a:prstGeom>
          <a:solidFill>
            <a:srgbClr val="FF00F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Penelitian</a:t>
            </a:r>
            <a:endParaRPr lang="id-ID" sz="2800" dirty="0"/>
          </a:p>
        </p:txBody>
      </p:sp>
      <p:sp>
        <p:nvSpPr>
          <p:cNvPr id="6" name="Rectangle 5"/>
          <p:cNvSpPr/>
          <p:nvPr/>
        </p:nvSpPr>
        <p:spPr>
          <a:xfrm>
            <a:off x="2428860" y="1285860"/>
            <a:ext cx="6215106" cy="1214446"/>
          </a:xfrm>
          <a:prstGeom prst="rect">
            <a:avLst/>
          </a:prstGeom>
          <a:solidFill>
            <a:srgbClr val="66FF6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penyelidikan yang hati-hati dan kritis dalam mencari fakta dan prinsip-prinsip, suatu penyelidikan yang amat cerdik untuk menetapkan sesutau.</a:t>
            </a:r>
            <a:endParaRPr lang="id-ID" dirty="0" smtClean="0"/>
          </a:p>
          <a:p>
            <a:pPr algn="ctr"/>
            <a:r>
              <a:rPr lang="id-ID" b="1" i="1" dirty="0" smtClean="0"/>
              <a:t>(Kamus Webster’s New International</a:t>
            </a:r>
            <a:r>
              <a:rPr lang="id-ID" dirty="0" smtClean="0"/>
              <a:t>)</a:t>
            </a:r>
            <a:endParaRPr lang="id-ID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2500298" y="2857496"/>
            <a:ext cx="6072230" cy="14287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penelitian tidak lain dari suatu metode studi yang dilakukan seseorang melalui penyelidikan yang hati-hati dan sempurna terhadap suatu masalah, sehingga diperoleh pemecahan yang tepat terhadap masalah tersebut</a:t>
            </a:r>
            <a:endParaRPr lang="id-ID" dirty="0" smtClean="0"/>
          </a:p>
          <a:p>
            <a:pPr algn="ctr"/>
            <a:r>
              <a:rPr lang="id-ID" b="1" i="1" dirty="0" smtClean="0"/>
              <a:t>(Hillway,</a:t>
            </a:r>
            <a:r>
              <a:rPr lang="id-ID" dirty="0" smtClean="0"/>
              <a:t>1956)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2500298" y="4500570"/>
            <a:ext cx="6072230" cy="1285884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disamping untuk memperoleh kebenaran, kerja menyelidik harus pula dilakukan secara sungguh-sungguh dalam waktu yang lama. </a:t>
            </a:r>
            <a:endParaRPr lang="id-ID" dirty="0" smtClean="0"/>
          </a:p>
          <a:p>
            <a:pPr algn="ctr"/>
            <a:r>
              <a:rPr lang="id-ID" b="1" i="1" dirty="0" smtClean="0"/>
              <a:t>(Whitney, </a:t>
            </a:r>
            <a:r>
              <a:rPr lang="id-ID" dirty="0" smtClean="0"/>
              <a:t>1960)</a:t>
            </a:r>
            <a:endParaRPr lang="id-ID" dirty="0"/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1857356" y="1893083"/>
            <a:ext cx="571504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1857356" y="3536157"/>
            <a:ext cx="64294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8" idx="1"/>
          </p:cNvCxnSpPr>
          <p:nvPr/>
        </p:nvCxnSpPr>
        <p:spPr>
          <a:xfrm>
            <a:off x="1857356" y="3536157"/>
            <a:ext cx="642942" cy="1607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214282" y="3214686"/>
            <a:ext cx="1643074" cy="642942"/>
          </a:xfrm>
          <a:prstGeom prst="roundRect">
            <a:avLst/>
          </a:prstGeom>
          <a:solidFill>
            <a:srgbClr val="FF00F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Penelitian</a:t>
            </a:r>
            <a:endParaRPr lang="id-ID" sz="2800" dirty="0"/>
          </a:p>
        </p:txBody>
      </p:sp>
      <p:sp>
        <p:nvSpPr>
          <p:cNvPr id="5" name="Rectangle 4"/>
          <p:cNvSpPr/>
          <p:nvPr/>
        </p:nvSpPr>
        <p:spPr>
          <a:xfrm>
            <a:off x="2500298" y="1071546"/>
            <a:ext cx="6215106" cy="1000132"/>
          </a:xfrm>
          <a:prstGeom prst="rect">
            <a:avLst/>
          </a:prstGeom>
          <a:solidFill>
            <a:srgbClr val="66FF6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pencarian atas sesuatu (</a:t>
            </a:r>
            <a:r>
              <a:rPr lang="id-ID" i="1" dirty="0" smtClean="0"/>
              <a:t>inqury</a:t>
            </a:r>
            <a:r>
              <a:rPr lang="id-ID" dirty="0" smtClean="0"/>
              <a:t>) secara sistematis dengan penekanan bahwa pencarian ini dilakukan terhadap masalah-masalh yang dapat dipecahkan (</a:t>
            </a:r>
            <a:r>
              <a:rPr lang="id-ID" b="1" dirty="0" smtClean="0"/>
              <a:t>Parsons, </a:t>
            </a:r>
            <a:r>
              <a:rPr lang="id-ID" dirty="0" smtClean="0"/>
              <a:t>1946)</a:t>
            </a:r>
            <a:endParaRPr lang="id-ID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500298" y="2143116"/>
            <a:ext cx="6072230" cy="10001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suatu pencarian fakta menurut metode objektif yang jelas untuk menemukan hubungan antar fakta dan menghasilkan dalil atau hukum (</a:t>
            </a:r>
            <a:r>
              <a:rPr lang="id-ID" b="1" dirty="0" smtClean="0"/>
              <a:t>John,</a:t>
            </a:r>
            <a:r>
              <a:rPr lang="id-ID" dirty="0" smtClean="0"/>
              <a:t> 1949).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500298" y="3214686"/>
            <a:ext cx="6072230" cy="1428760"/>
          </a:xfrm>
          <a:prstGeom prst="rect">
            <a:avLst/>
          </a:prstGeom>
          <a:solidFill>
            <a:srgbClr val="FF7C8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d-ID" dirty="0" smtClean="0"/>
              <a:t>transformasi yang terkendalikan atau terarah dari situasi yang dikenal dalam kenyataan-kenyataan yang ada padanya dan hubungannya, seperti mengubah unsur dari situasi orisinal menjadi suatu keseluruhan yang bersatu padu </a:t>
            </a:r>
            <a:endParaRPr lang="id-ID" dirty="0" smtClean="0"/>
          </a:p>
          <a:p>
            <a:pPr lvl="0" algn="ctr"/>
            <a:r>
              <a:rPr lang="id-ID" dirty="0" smtClean="0"/>
              <a:t>(</a:t>
            </a:r>
            <a:r>
              <a:rPr lang="id-ID" b="1" dirty="0" smtClean="0"/>
              <a:t>Dewey,</a:t>
            </a:r>
            <a:r>
              <a:rPr lang="id-ID" dirty="0" smtClean="0"/>
              <a:t> 1936)</a:t>
            </a:r>
            <a:endParaRPr lang="id-ID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1857356" y="1571612"/>
            <a:ext cx="642942" cy="196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857356" y="2643182"/>
            <a:ext cx="642942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>
            <a:off x="1857356" y="3536157"/>
            <a:ext cx="642942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500298" y="4786322"/>
            <a:ext cx="6072230" cy="164307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d-ID" dirty="0" smtClean="0"/>
              <a:t>sebuah metode untuk menemukan kebenaran yang juga merupakan sebuah pemikiran kritis (</a:t>
            </a:r>
            <a:r>
              <a:rPr lang="id-ID" i="1" dirty="0" smtClean="0"/>
              <a:t>critical thinking</a:t>
            </a:r>
            <a:r>
              <a:rPr lang="id-ID" dirty="0" smtClean="0"/>
              <a:t>). Penelitian meliputi definisi dan redefinisi terhadap masalah, memformulasikan hipotesis atau jawaban sementara, membuat kesimpulan dan sekurang-kurangnya mengadakan pengujian yang hati-hati atas semua kesimpulan (</a:t>
            </a:r>
            <a:r>
              <a:rPr lang="id-ID" b="1" dirty="0" smtClean="0"/>
              <a:t>Woody,</a:t>
            </a:r>
            <a:r>
              <a:rPr lang="id-ID" dirty="0" smtClean="0"/>
              <a:t> 1927)</a:t>
            </a:r>
            <a:endParaRPr lang="id-ID" dirty="0"/>
          </a:p>
        </p:txBody>
      </p:sp>
      <p:cxnSp>
        <p:nvCxnSpPr>
          <p:cNvPr id="24" name="Straight Arrow Connector 23"/>
          <p:cNvCxnSpPr>
            <a:stCxn id="4" idx="3"/>
            <a:endCxn id="19" idx="1"/>
          </p:cNvCxnSpPr>
          <p:nvPr/>
        </p:nvCxnSpPr>
        <p:spPr>
          <a:xfrm>
            <a:off x="1857356" y="3536157"/>
            <a:ext cx="642942" cy="2071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357166"/>
            <a:ext cx="8229600" cy="178595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>
              <a:buNone/>
            </a:pPr>
            <a:r>
              <a:rPr lang="id-ID" b="1" dirty="0" smtClean="0"/>
              <a:t>Penelitian </a:t>
            </a:r>
            <a:r>
              <a:rPr lang="id-ID" dirty="0" smtClean="0"/>
              <a:t> merupakan suatu proses mencari sesuatu secara sist</a:t>
            </a:r>
            <a:r>
              <a:rPr lang="en-ID" altLang="id-ID" dirty="0" smtClean="0"/>
              <a:t>e</a:t>
            </a:r>
            <a:r>
              <a:rPr lang="id-ID" dirty="0" smtClean="0"/>
              <a:t>matis dalam waktu yang relatif lama dengan menggunakan metode ilmiah dengan prosedur maupun aturan yang berlaku.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500034" y="2357430"/>
            <a:ext cx="3857652" cy="3714776"/>
          </a:xfrm>
          <a:prstGeom prst="snip2DiagRect">
            <a:avLst/>
          </a:prstGeom>
          <a:solidFill>
            <a:srgbClr val="66FF6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id-ID" sz="2400" u="sng" dirty="0" smtClean="0"/>
              <a:t>Tahapan penelitian:</a:t>
            </a:r>
            <a:endParaRPr lang="id-ID" sz="2400" u="sng" dirty="0" smtClean="0"/>
          </a:p>
          <a:p>
            <a:pPr marL="457200" lvl="0" indent="-457200">
              <a:buFont typeface="+mj-lt"/>
              <a:buAutoNum type="arabicParenR"/>
            </a:pPr>
            <a:r>
              <a:rPr lang="id-ID" sz="2400" dirty="0" smtClean="0"/>
              <a:t>Identifikasi masalah</a:t>
            </a:r>
            <a:endParaRPr lang="id-ID" sz="2400" dirty="0" smtClean="0"/>
          </a:p>
          <a:p>
            <a:pPr marL="457200" lvl="0" indent="-457200">
              <a:buFont typeface="+mj-lt"/>
              <a:buAutoNum type="arabicParenR"/>
            </a:pPr>
            <a:r>
              <a:rPr lang="id-ID" sz="2400" dirty="0" smtClean="0"/>
              <a:t>Perumusan masalah</a:t>
            </a:r>
            <a:endParaRPr lang="id-ID" sz="2400" dirty="0" smtClean="0"/>
          </a:p>
          <a:p>
            <a:pPr marL="457200" lvl="0" indent="-457200">
              <a:buFont typeface="+mj-lt"/>
              <a:buAutoNum type="arabicParenR"/>
            </a:pPr>
            <a:r>
              <a:rPr lang="id-ID" sz="2400" dirty="0" smtClean="0"/>
              <a:t>Penelusuran pustaka</a:t>
            </a:r>
            <a:endParaRPr lang="id-ID" sz="2400" dirty="0" smtClean="0"/>
          </a:p>
          <a:p>
            <a:pPr marL="457200" lvl="0" indent="-457200">
              <a:buFont typeface="+mj-lt"/>
              <a:buAutoNum type="arabicParenR"/>
            </a:pPr>
            <a:r>
              <a:rPr lang="id-ID" sz="2400" dirty="0" smtClean="0"/>
              <a:t>Rancangan penelitian</a:t>
            </a:r>
            <a:endParaRPr lang="id-ID" sz="2400" dirty="0" smtClean="0"/>
          </a:p>
          <a:p>
            <a:pPr marL="457200" lvl="0" indent="-457200">
              <a:buFont typeface="+mj-lt"/>
              <a:buAutoNum type="arabicParenR"/>
            </a:pPr>
            <a:r>
              <a:rPr lang="id-ID" sz="2400" dirty="0" smtClean="0"/>
              <a:t>Pengumpulan data</a:t>
            </a:r>
            <a:endParaRPr lang="id-ID" sz="2400" dirty="0" smtClean="0"/>
          </a:p>
          <a:p>
            <a:pPr marL="457200" lvl="0" indent="-457200">
              <a:buFont typeface="+mj-lt"/>
              <a:buAutoNum type="arabicParenR"/>
            </a:pPr>
            <a:r>
              <a:rPr lang="id-ID" sz="2400" dirty="0" smtClean="0"/>
              <a:t>Pengolahan data</a:t>
            </a:r>
            <a:endParaRPr lang="id-ID" sz="2400" dirty="0" smtClean="0"/>
          </a:p>
          <a:p>
            <a:pPr marL="457200" lvl="0" indent="-457200">
              <a:buFont typeface="+mj-lt"/>
              <a:buAutoNum type="arabicParenR"/>
            </a:pPr>
            <a:r>
              <a:rPr lang="id-ID" sz="2400" dirty="0" smtClean="0"/>
              <a:t>Penyimpulan hasil</a:t>
            </a:r>
            <a:endParaRPr lang="id-ID" sz="2400" dirty="0" smtClean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4786314" y="2500306"/>
            <a:ext cx="4000528" cy="3571900"/>
          </a:xfrm>
          <a:prstGeom prst="round2DiagRect">
            <a:avLst/>
          </a:prstGeom>
          <a:solidFill>
            <a:srgbClr val="FF7C8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None/>
            </a:pPr>
            <a:r>
              <a:rPr lang="id-ID" sz="2200" u="sng" dirty="0" smtClean="0"/>
              <a:t>Riset yang baik  menghasilkan:</a:t>
            </a:r>
            <a:endParaRPr lang="id-ID" sz="2200" u="sng" dirty="0" smtClean="0"/>
          </a:p>
          <a:p>
            <a:pPr marL="457200" lvl="0" indent="-457200">
              <a:buFont typeface="+mj-lt"/>
              <a:buAutoNum type="arabicParenR"/>
            </a:pPr>
            <a:r>
              <a:rPr lang="id-ID" sz="2200" dirty="0" smtClean="0"/>
              <a:t>Produk atau inovasi baru yang dapat langsung dipakai oleh industri (bukan hanya sebatas prototype)</a:t>
            </a:r>
            <a:endParaRPr lang="id-ID" sz="2200" dirty="0" smtClean="0"/>
          </a:p>
          <a:p>
            <a:pPr marL="457200" lvl="0" indent="-457200">
              <a:buFont typeface="+mj-lt"/>
              <a:buAutoNum type="arabicParenR"/>
            </a:pPr>
            <a:r>
              <a:rPr lang="id-ID" sz="2200" dirty="0" smtClean="0"/>
              <a:t>Paten</a:t>
            </a:r>
            <a:endParaRPr lang="id-ID" sz="2200" dirty="0" smtClean="0"/>
          </a:p>
          <a:p>
            <a:pPr marL="457200" lvl="0" indent="-457200">
              <a:buFont typeface="+mj-lt"/>
              <a:buAutoNum type="arabicParenR"/>
            </a:pPr>
            <a:r>
              <a:rPr lang="id-ID" sz="2200" dirty="0" smtClean="0"/>
              <a:t>Publikasi di jurnal internasional</a:t>
            </a:r>
            <a:endParaRPr lang="id-ID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28596" y="428604"/>
            <a:ext cx="8358246" cy="1500198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Penelitian yang dilakukan dalam bidang sistem atau teknik informasi merupakan suatu </a:t>
            </a:r>
            <a:r>
              <a:rPr lang="id-ID" b="1" dirty="0" smtClean="0">
                <a:solidFill>
                  <a:srgbClr val="66FF66"/>
                </a:solidFill>
              </a:rPr>
              <a:t>proses pengumpulan dan menganalisa data </a:t>
            </a:r>
            <a:r>
              <a:rPr lang="id-ID" dirty="0" smtClean="0"/>
              <a:t>yang ada secara sistematis untuk memperoleh jawaban atau penjelasan suatu fenomena yang diamati. </a:t>
            </a:r>
            <a:endParaRPr lang="id-ID" dirty="0"/>
          </a:p>
        </p:txBody>
      </p:sp>
      <p:sp>
        <p:nvSpPr>
          <p:cNvPr id="8" name="Cloud Callout 7"/>
          <p:cNvSpPr/>
          <p:nvPr/>
        </p:nvSpPr>
        <p:spPr>
          <a:xfrm>
            <a:off x="3286052" y="2143116"/>
            <a:ext cx="5857948" cy="1785950"/>
          </a:xfrm>
          <a:prstGeom prst="cloudCallout">
            <a:avLst>
              <a:gd name="adj1" fmla="val -26597"/>
              <a:gd name="adj2" fmla="val 76678"/>
            </a:avLst>
          </a:prstGeom>
          <a:solidFill>
            <a:srgbClr val="FF7C8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id-ID" dirty="0" smtClean="0"/>
              <a:t>Jika fenomena sudah ada, maka penelitian akan berkisar pada struktur  fenomena tersebut</a:t>
            </a:r>
            <a:endParaRPr lang="id-ID" dirty="0" smtClean="0"/>
          </a:p>
        </p:txBody>
      </p:sp>
      <p:sp>
        <p:nvSpPr>
          <p:cNvPr id="9" name="Flowchart: Data 8"/>
          <p:cNvSpPr/>
          <p:nvPr/>
        </p:nvSpPr>
        <p:spPr>
          <a:xfrm>
            <a:off x="642910" y="4572008"/>
            <a:ext cx="7500990" cy="1785950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peneliti diminta menerangkan komponen-komponen yang esensial  membentuk fenomena tersebut serta menjelaskan bagaimana hubungan sebab akibat diantara komponen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596" y="2571744"/>
            <a:ext cx="8229600" cy="1428760"/>
          </a:xfrm>
          <a:solidFill>
            <a:srgbClr val="FF9900"/>
          </a:solidFill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>ILMU DAN BERPIKIR LOGIS</a:t>
            </a:r>
            <a:br>
              <a:rPr lang="id-ID" b="1" dirty="0" smtClean="0"/>
            </a:br>
            <a:endParaRPr lang="id-ID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id-ID" dirty="0"/>
          </a:p>
        </p:txBody>
      </p:sp>
      <p:sp>
        <p:nvSpPr>
          <p:cNvPr id="5" name="Snip Diagonal Corner Rectangle 4"/>
          <p:cNvSpPr/>
          <p:nvPr/>
        </p:nvSpPr>
        <p:spPr>
          <a:xfrm>
            <a:off x="714348" y="1357298"/>
            <a:ext cx="1714512" cy="785818"/>
          </a:xfrm>
          <a:prstGeom prst="snip2Diag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Penelitian </a:t>
            </a:r>
            <a:endParaRPr lang="id-ID" dirty="0"/>
          </a:p>
        </p:txBody>
      </p:sp>
      <p:sp>
        <p:nvSpPr>
          <p:cNvPr id="6" name="Right Arrow 5"/>
          <p:cNvSpPr/>
          <p:nvPr/>
        </p:nvSpPr>
        <p:spPr>
          <a:xfrm>
            <a:off x="2428860" y="1571612"/>
            <a:ext cx="857256" cy="428628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nip Diagonal Corner Rectangle 6"/>
          <p:cNvSpPr/>
          <p:nvPr/>
        </p:nvSpPr>
        <p:spPr>
          <a:xfrm>
            <a:off x="3286116" y="1357298"/>
            <a:ext cx="1571636" cy="785818"/>
          </a:xfrm>
          <a:prstGeom prst="snip2Diag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Logika</a:t>
            </a:r>
            <a:endParaRPr lang="id-ID" dirty="0"/>
          </a:p>
        </p:txBody>
      </p:sp>
      <p:sp>
        <p:nvSpPr>
          <p:cNvPr id="8" name="Rectangular Callout 7"/>
          <p:cNvSpPr/>
          <p:nvPr/>
        </p:nvSpPr>
        <p:spPr>
          <a:xfrm>
            <a:off x="2071670" y="2428868"/>
            <a:ext cx="6429420" cy="1285884"/>
          </a:xfrm>
          <a:prstGeom prst="wedgeRectCallou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Logika yaitu aturan berpikir yang berlaku dalam cabang ilmu pengetahuan yang bersangkutan. </a:t>
            </a:r>
            <a:endParaRPr lang="id-ID" dirty="0" smtClean="0"/>
          </a:p>
        </p:txBody>
      </p:sp>
      <p:sp>
        <p:nvSpPr>
          <p:cNvPr id="9" name="Rectangular Callout 8"/>
          <p:cNvSpPr/>
          <p:nvPr/>
        </p:nvSpPr>
        <p:spPr>
          <a:xfrm>
            <a:off x="428596" y="3857628"/>
            <a:ext cx="6143668" cy="1785950"/>
          </a:xfrm>
          <a:prstGeom prst="wedgeRectCallout">
            <a:avLst/>
          </a:prstGeom>
          <a:solidFill>
            <a:srgbClr val="66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Logika diterapkan dengan sistematis untuk membangun pendapat dan teori tentang hubungan sebab akibat sebagai hasil  dan logika dalam sistem berpikir.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034" y="2357430"/>
            <a:ext cx="8229600" cy="1485904"/>
          </a:xfrm>
          <a:solidFill>
            <a:srgbClr val="66FF66"/>
          </a:solidFill>
        </p:spPr>
        <p:txBody>
          <a:bodyPr/>
          <a:lstStyle/>
          <a:p>
            <a:pPr algn="ctr"/>
            <a:r>
              <a:rPr lang="id-ID" dirty="0" smtClean="0"/>
              <a:t>Ilmu, penelitian dan kebenaran</a:t>
            </a:r>
            <a:br>
              <a:rPr lang="id-ID" dirty="0" smtClean="0"/>
            </a:b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400" dirty="0" smtClean="0"/>
              <a:t>Bagaimana hubungan antara ilmu, penelitian dan berpikir reflektif (kebenaran)?</a:t>
            </a:r>
            <a:endParaRPr lang="id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id-ID" dirty="0" smtClean="0"/>
              <a:t>Menurut </a:t>
            </a:r>
            <a:r>
              <a:rPr lang="id-ID" b="1" dirty="0" smtClean="0"/>
              <a:t>Almack</a:t>
            </a:r>
            <a:r>
              <a:rPr lang="id-ID" dirty="0" smtClean="0"/>
              <a:t> (1930), hubungan antara ilmu dan penelitian adalah seperti hasil dan proses. </a:t>
            </a:r>
            <a:endParaRPr lang="id-ID" dirty="0" smtClean="0"/>
          </a:p>
          <a:p>
            <a:pPr algn="just"/>
            <a:endParaRPr lang="id-ID" b="1" dirty="0" smtClean="0"/>
          </a:p>
          <a:p>
            <a:pPr algn="just"/>
            <a:endParaRPr lang="id-ID" b="1" dirty="0" smtClean="0"/>
          </a:p>
          <a:p>
            <a:pPr algn="just"/>
            <a:endParaRPr lang="id-ID" b="1" dirty="0" smtClean="0"/>
          </a:p>
          <a:p>
            <a:pPr algn="just"/>
            <a:endParaRPr lang="id-ID" b="1" dirty="0" smtClean="0"/>
          </a:p>
          <a:p>
            <a:pPr algn="just"/>
            <a:endParaRPr lang="id-ID" b="1" dirty="0" smtClean="0"/>
          </a:p>
          <a:p>
            <a:pPr algn="just"/>
            <a:endParaRPr lang="id-ID" b="1" dirty="0" smtClean="0"/>
          </a:p>
          <a:p>
            <a:pPr algn="just"/>
            <a:r>
              <a:rPr lang="id-ID" dirty="0" smtClean="0"/>
              <a:t>Penelitian adalah proses, sedangkan hasilnya adalah ilmu.</a:t>
            </a:r>
            <a:endParaRPr lang="id-ID" dirty="0" smtClean="0"/>
          </a:p>
          <a:p>
            <a:pPr algn="just"/>
            <a:endParaRPr lang="id-ID" b="1" dirty="0"/>
          </a:p>
        </p:txBody>
      </p:sp>
      <p:sp>
        <p:nvSpPr>
          <p:cNvPr id="4" name="Rounded Rectangle 3"/>
          <p:cNvSpPr/>
          <p:nvPr/>
        </p:nvSpPr>
        <p:spPr>
          <a:xfrm>
            <a:off x="642910" y="3000372"/>
            <a:ext cx="2857520" cy="1143008"/>
          </a:xfrm>
          <a:prstGeom prst="roundRect">
            <a:avLst/>
          </a:prstGeom>
          <a:solidFill>
            <a:srgbClr val="FF99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Penelitian (Proses)</a:t>
            </a:r>
            <a:endParaRPr lang="id-ID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5143504" y="3000372"/>
            <a:ext cx="2928958" cy="1143008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Ilmu </a:t>
            </a:r>
            <a:endParaRPr lang="id-ID" sz="2800" dirty="0" smtClean="0"/>
          </a:p>
          <a:p>
            <a:pPr algn="ctr"/>
            <a:r>
              <a:rPr lang="id-ID" sz="2800" dirty="0" smtClean="0"/>
              <a:t>(Hasil)</a:t>
            </a:r>
            <a:endParaRPr lang="id-ID" dirty="0"/>
          </a:p>
        </p:txBody>
      </p:sp>
      <p:sp>
        <p:nvSpPr>
          <p:cNvPr id="6" name="Right Arrow 5"/>
          <p:cNvSpPr/>
          <p:nvPr/>
        </p:nvSpPr>
        <p:spPr>
          <a:xfrm>
            <a:off x="3857620" y="3357562"/>
            <a:ext cx="857256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Whitney </a:t>
            </a:r>
            <a:r>
              <a:rPr lang="id-ID" dirty="0" smtClean="0"/>
              <a:t>(1960), menyatakan bahwa terdapat suatu kesamaan yang tinggi derajatnya antara konsep ilmu dan penelitian, keduanya adalah sama-sama proses. Hasil dari proses tersbut adalah kebanaran (</a:t>
            </a:r>
            <a:r>
              <a:rPr lang="id-ID" i="1" dirty="0" smtClean="0"/>
              <a:t>truth</a:t>
            </a:r>
            <a:r>
              <a:rPr lang="id-ID" dirty="0" smtClean="0"/>
              <a:t>).</a:t>
            </a:r>
            <a:endParaRPr lang="id-ID" dirty="0" smtClean="0"/>
          </a:p>
          <a:p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571472" y="3571876"/>
            <a:ext cx="1928826" cy="11430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Penelitian (Proses)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3786182" y="3571876"/>
            <a:ext cx="1785950" cy="1143008"/>
          </a:xfrm>
          <a:prstGeom prst="round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Ilmu (Proses)</a:t>
            </a:r>
            <a:endParaRPr lang="id-ID" dirty="0"/>
          </a:p>
        </p:txBody>
      </p:sp>
      <p:sp>
        <p:nvSpPr>
          <p:cNvPr id="6" name="Right Arrow 5"/>
          <p:cNvSpPr/>
          <p:nvPr/>
        </p:nvSpPr>
        <p:spPr>
          <a:xfrm>
            <a:off x="2786050" y="3929066"/>
            <a:ext cx="857256" cy="50006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ight Arrow 6"/>
          <p:cNvSpPr/>
          <p:nvPr/>
        </p:nvSpPr>
        <p:spPr>
          <a:xfrm>
            <a:off x="5857884" y="3857628"/>
            <a:ext cx="857256" cy="50006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ounded Rectangle 7"/>
          <p:cNvSpPr/>
          <p:nvPr/>
        </p:nvSpPr>
        <p:spPr>
          <a:xfrm>
            <a:off x="6858016" y="3500438"/>
            <a:ext cx="1785950" cy="1143008"/>
          </a:xfrm>
          <a:prstGeom prst="roundRect">
            <a:avLst/>
          </a:prstGeom>
          <a:solidFill>
            <a:srgbClr val="66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Kebenaran (Hasil)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428596" y="3143248"/>
            <a:ext cx="1785950" cy="857256"/>
          </a:xfrm>
          <a:prstGeom prst="flowChartAlternateProcess">
            <a:avLst/>
          </a:prstGeom>
          <a:solidFill>
            <a:schemeClr val="accent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KEBENARAN ILMIAH</a:t>
            </a:r>
            <a:endParaRPr lang="id-ID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3143240" y="357166"/>
            <a:ext cx="5286412" cy="1500198"/>
          </a:xfrm>
          <a:prstGeom prst="round2Diag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lvl="0" indent="-514350"/>
            <a:r>
              <a:rPr lang="id-ID" sz="2800" b="1" u="sng" dirty="0" smtClean="0"/>
              <a:t>Adanya koheren;</a:t>
            </a:r>
            <a:endParaRPr lang="id-ID" sz="2800" b="1" u="sng" dirty="0" smtClean="0"/>
          </a:p>
          <a:p>
            <a:pPr marL="360045" algn="just"/>
            <a:r>
              <a:rPr lang="id-ID" dirty="0" smtClean="0"/>
              <a:t>Suatu pernyataan dianggap benar jika pernyataan tersebut koheren atau konsisten dengan pernyataan sebelumnya.</a:t>
            </a:r>
            <a:endParaRPr lang="id-ID" dirty="0" smtClean="0"/>
          </a:p>
          <a:p>
            <a:pPr marL="514350" lvl="0" indent="-514350"/>
            <a:endParaRPr lang="id-ID" dirty="0" smtClean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3000364" y="2428868"/>
            <a:ext cx="5286412" cy="1785950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lvl="0" indent="-514350"/>
            <a:r>
              <a:rPr lang="id-ID" sz="2800" b="1" u="sng" dirty="0" smtClean="0"/>
              <a:t>Adanya koresponden; </a:t>
            </a:r>
            <a:endParaRPr lang="id-ID" sz="2800" b="1" u="sng" dirty="0" smtClean="0"/>
          </a:p>
          <a:p>
            <a:pPr marL="360045" algn="just"/>
            <a:r>
              <a:rPr lang="id-ID" dirty="0" smtClean="0"/>
              <a:t>Suatu pernyataan dianggap benar, jika materi pengetahuan yang terkandung dalam pernyataan  berhubungan atau mempunyai korespondensi dengan objek yang dituju oleh pernyataan tersebut.</a:t>
            </a:r>
            <a:endParaRPr lang="id-ID" dirty="0" smtClean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3143240" y="4643446"/>
            <a:ext cx="5357850" cy="1571636"/>
          </a:xfrm>
          <a:prstGeom prst="round2DiagRect">
            <a:avLst/>
          </a:prstGeom>
          <a:solidFill>
            <a:srgbClr val="66FF6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lvl="0" indent="-514350"/>
            <a:r>
              <a:rPr lang="id-ID" sz="2800" b="1" u="sng" dirty="0" smtClean="0"/>
              <a:t>Pragmatis</a:t>
            </a:r>
            <a:endParaRPr lang="id-ID" sz="2800" b="1" u="sng" dirty="0" smtClean="0"/>
          </a:p>
          <a:p>
            <a:pPr marL="360045" algn="just"/>
            <a:r>
              <a:rPr lang="id-ID" dirty="0" smtClean="0"/>
              <a:t>Pernyataan dipercayai benar karena pernyataan tersebut mempunyai sifat fungsional dalam kehidupan praktis.</a:t>
            </a:r>
            <a:endParaRPr lang="id-ID" dirty="0" smtClean="0"/>
          </a:p>
        </p:txBody>
      </p:sp>
      <p:cxnSp>
        <p:nvCxnSpPr>
          <p:cNvPr id="10" name="Straight Arrow Connector 9"/>
          <p:cNvCxnSpPr>
            <a:stCxn id="4" idx="3"/>
            <a:endCxn id="5" idx="2"/>
          </p:cNvCxnSpPr>
          <p:nvPr/>
        </p:nvCxnSpPr>
        <p:spPr>
          <a:xfrm flipV="1">
            <a:off x="2214546" y="1107265"/>
            <a:ext cx="928694" cy="2464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2"/>
          </p:cNvCxnSpPr>
          <p:nvPr/>
        </p:nvCxnSpPr>
        <p:spPr>
          <a:xfrm flipV="1">
            <a:off x="2214546" y="3321843"/>
            <a:ext cx="785818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8" idx="2"/>
          </p:cNvCxnSpPr>
          <p:nvPr/>
        </p:nvCxnSpPr>
        <p:spPr>
          <a:xfrm>
            <a:off x="2214546" y="3571876"/>
            <a:ext cx="928694" cy="1857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Kebenaran Non Ilmiah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>
              <a:buNone/>
            </a:pPr>
            <a:r>
              <a:rPr lang="id-ID" dirty="0" smtClean="0"/>
              <a:t>Kebenaran dapat ditemukan melalui proses non ilmiah, seperti:</a:t>
            </a:r>
            <a:endParaRPr lang="id-ID" dirty="0" smtClean="0"/>
          </a:p>
          <a:p>
            <a:pPr lvl="0"/>
            <a:r>
              <a:rPr lang="id-ID" dirty="0" smtClean="0"/>
              <a:t>Penemuan kebenaran secara kebetulan</a:t>
            </a:r>
            <a:endParaRPr lang="id-ID" dirty="0" smtClean="0"/>
          </a:p>
          <a:p>
            <a:pPr lvl="0"/>
            <a:r>
              <a:rPr lang="id-ID" dirty="0" smtClean="0"/>
              <a:t>Penemuan kebenaran secara </a:t>
            </a:r>
            <a:r>
              <a:rPr lang="id-ID" i="1" dirty="0" smtClean="0"/>
              <a:t>common sense</a:t>
            </a:r>
            <a:r>
              <a:rPr lang="id-ID" dirty="0" smtClean="0"/>
              <a:t> (akal sehat)</a:t>
            </a:r>
            <a:endParaRPr lang="id-ID" dirty="0" smtClean="0"/>
          </a:p>
          <a:p>
            <a:pPr lvl="0"/>
            <a:r>
              <a:rPr lang="id-ID" dirty="0" smtClean="0"/>
              <a:t>Penemuan kebenaran melalui wahyu</a:t>
            </a:r>
            <a:endParaRPr lang="id-ID" dirty="0" smtClean="0"/>
          </a:p>
          <a:p>
            <a:pPr lvl="0"/>
            <a:r>
              <a:rPr lang="id-ID" dirty="0" smtClean="0"/>
              <a:t>Penemuan kebenaran secara intuitif</a:t>
            </a:r>
            <a:endParaRPr lang="id-ID" dirty="0" smtClean="0"/>
          </a:p>
          <a:p>
            <a:pPr lvl="0"/>
            <a:r>
              <a:rPr lang="id-ID" dirty="0" smtClean="0"/>
              <a:t>Penemuan kebenaran secara </a:t>
            </a:r>
            <a:r>
              <a:rPr lang="id-ID" i="1" dirty="0" smtClean="0"/>
              <a:t>trial </a:t>
            </a:r>
            <a:r>
              <a:rPr lang="id-ID" dirty="0" smtClean="0"/>
              <a:t> dan </a:t>
            </a:r>
            <a:r>
              <a:rPr lang="id-ID" i="1" dirty="0" smtClean="0"/>
              <a:t>error</a:t>
            </a:r>
            <a:endParaRPr lang="id-ID" dirty="0" smtClean="0"/>
          </a:p>
          <a:p>
            <a:pPr lvl="0"/>
            <a:r>
              <a:rPr lang="id-ID" dirty="0" smtClean="0"/>
              <a:t>Penemuan kebenaran melalui spekulasi</a:t>
            </a:r>
            <a:endParaRPr lang="id-ID" dirty="0" smtClean="0"/>
          </a:p>
          <a:p>
            <a:pPr lvl="0"/>
            <a:r>
              <a:rPr lang="id-ID" dirty="0" smtClean="0"/>
              <a:t>Penemuan kebenaran karena kewibawaan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596" y="2428868"/>
            <a:ext cx="8229600" cy="1414466"/>
          </a:xfrm>
          <a:solidFill>
            <a:srgbClr val="FF9900"/>
          </a:solidFill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id-ID" sz="3600" b="1" dirty="0">
                <a:latin typeface="+mj-lt"/>
              </a:rPr>
              <a:t>Proposisi, Dalil, Teori Dan Fakta</a:t>
            </a:r>
            <a:br>
              <a:rPr lang="id-ID" sz="3600" b="1" dirty="0">
                <a:latin typeface="+mj-lt"/>
              </a:rPr>
            </a:br>
            <a:endParaRPr lang="id-ID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Rectangular Callout 5"/>
          <p:cNvSpPr/>
          <p:nvPr/>
        </p:nvSpPr>
        <p:spPr>
          <a:xfrm>
            <a:off x="500034" y="285728"/>
            <a:ext cx="3214710" cy="1357322"/>
          </a:xfrm>
          <a:prstGeom prst="wedgeRectCallout">
            <a:avLst/>
          </a:prstGeom>
          <a:solidFill>
            <a:srgbClr val="FF99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Proposisi adalah pernyataan tentang sifat dan realita serta dapat diuji kebenarannya. </a:t>
            </a:r>
            <a:endParaRPr lang="id-ID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500034" y="2214554"/>
            <a:ext cx="8215370" cy="1643074"/>
          </a:xfrm>
          <a:prstGeom prst="round2Diag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Proposisi yang sudah mempunyai jangkauan cukup luas dan telah didukung oleh data empiris dinamakan dalil (</a:t>
            </a:r>
            <a:r>
              <a:rPr lang="id-ID" i="1" dirty="0" smtClean="0"/>
              <a:t>scientific law</a:t>
            </a:r>
            <a:r>
              <a:rPr lang="id-ID" dirty="0" smtClean="0"/>
              <a:t>). </a:t>
            </a:r>
            <a:endParaRPr lang="id-ID" dirty="0"/>
          </a:p>
        </p:txBody>
      </p:sp>
      <p:sp>
        <p:nvSpPr>
          <p:cNvPr id="8" name="Rectangular Callout 7"/>
          <p:cNvSpPr/>
          <p:nvPr/>
        </p:nvSpPr>
        <p:spPr>
          <a:xfrm>
            <a:off x="4143372" y="285728"/>
            <a:ext cx="4572032" cy="1428760"/>
          </a:xfrm>
          <a:prstGeom prst="wedgeRectCallout">
            <a:avLst/>
          </a:prstGeom>
          <a:solidFill>
            <a:srgbClr val="66FF6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Proposisi yang sudah dirumuskan sedemikian rupa dan sementara diterima untuk diuji kebenarannya disebut hipotesis. </a:t>
            </a:r>
            <a:endParaRPr lang="id-ID" dirty="0"/>
          </a:p>
        </p:txBody>
      </p:sp>
      <p:sp>
        <p:nvSpPr>
          <p:cNvPr id="9" name="Snip Diagonal Corner Rectangle 8"/>
          <p:cNvSpPr/>
          <p:nvPr/>
        </p:nvSpPr>
        <p:spPr>
          <a:xfrm>
            <a:off x="500034" y="4357694"/>
            <a:ext cx="8215370" cy="1571636"/>
          </a:xfrm>
          <a:prstGeom prst="snip2DiagRect">
            <a:avLst/>
          </a:prstGeom>
          <a:solidFill>
            <a:srgbClr val="FF7C8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Dalil adalah singkatan dari suatu pengetahuan tentang hubungan sifat-sifat tertentu, yang bentuknya lebih umum jika dibandingkan dengan penemuan-penemuan empiris dimana dalil tersebut didasarkan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500034" y="428604"/>
            <a:ext cx="4357718" cy="1928826"/>
          </a:xfrm>
          <a:prstGeom prst="round2DiagRect">
            <a:avLst/>
          </a:prstGeom>
          <a:solidFill>
            <a:srgbClr val="FF99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Teori adalah sarana pokok untuk menyatakan hubungan sistematis dalam gejala sosial maupun natura yang ingin diteiliti. </a:t>
            </a:r>
            <a:endParaRPr lang="id-ID" sz="2400" dirty="0"/>
          </a:p>
        </p:txBody>
      </p:sp>
      <p:sp>
        <p:nvSpPr>
          <p:cNvPr id="5" name="Snip Diagonal Corner Rectangle 4"/>
          <p:cNvSpPr/>
          <p:nvPr/>
        </p:nvSpPr>
        <p:spPr>
          <a:xfrm>
            <a:off x="5072034" y="428604"/>
            <a:ext cx="3857684" cy="1857388"/>
          </a:xfrm>
          <a:prstGeom prst="snip2DiagRect">
            <a:avLst/>
          </a:prstGeom>
          <a:solidFill>
            <a:srgbClr val="FF0066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Teori merupakan abstraksi dari pengertian atau hubungan dari proposisi atau dalil. </a:t>
            </a:r>
            <a:endParaRPr lang="id-ID" sz="2400" dirty="0"/>
          </a:p>
        </p:txBody>
      </p:sp>
      <p:sp>
        <p:nvSpPr>
          <p:cNvPr id="6" name="Snip Diagonal Corner Rectangle 5"/>
          <p:cNvSpPr/>
          <p:nvPr/>
        </p:nvSpPr>
        <p:spPr>
          <a:xfrm>
            <a:off x="571472" y="2786058"/>
            <a:ext cx="8215370" cy="1714512"/>
          </a:xfrm>
          <a:prstGeom prst="snip2DiagRect">
            <a:avLst/>
          </a:prstGeom>
          <a:solidFill>
            <a:srgbClr val="00B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Kerlinger </a:t>
            </a:r>
            <a:r>
              <a:rPr lang="id-ID" sz="2400" dirty="0" smtClean="0"/>
              <a:t>(1973), teori adalah set konsep atau </a:t>
            </a:r>
            <a:r>
              <a:rPr lang="id-ID" sz="2400" i="1" dirty="0" smtClean="0"/>
              <a:t>construct</a:t>
            </a:r>
            <a:r>
              <a:rPr lang="id-ID" sz="2400" dirty="0" smtClean="0"/>
              <a:t> yang berhubungan satu dengan lainnya, suatu set dari proporsisi yang mengandung suatu pandangan sistematis dan fenomena. </a:t>
            </a:r>
            <a:endParaRPr lang="id-ID" sz="2400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1714480" y="4786322"/>
            <a:ext cx="6286544" cy="1285884"/>
          </a:xfrm>
          <a:prstGeom prst="round2DiagRect">
            <a:avLst/>
          </a:prstGeom>
          <a:solidFill>
            <a:srgbClr val="FF00F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Fakta adalah pengamatan yang telah diverifikasi secara empiris. Fakta dapat menjadi ilmu, dapat juga tidak.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Tiga hal yang perlu diperhatikan jika ingin mengenal teori: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428596" y="3357562"/>
            <a:ext cx="1643074" cy="857256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TEORI</a:t>
            </a:r>
            <a:endParaRPr lang="id-ID" dirty="0"/>
          </a:p>
        </p:txBody>
      </p:sp>
      <p:sp>
        <p:nvSpPr>
          <p:cNvPr id="15" name="Snip Diagonal Corner Rectangle 14"/>
          <p:cNvSpPr/>
          <p:nvPr/>
        </p:nvSpPr>
        <p:spPr>
          <a:xfrm>
            <a:off x="3357554" y="1285860"/>
            <a:ext cx="5429288" cy="1428760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sebuah set proposisi yang terdiri atas konstrak (</a:t>
            </a:r>
            <a:r>
              <a:rPr lang="id-ID" i="1" dirty="0" smtClean="0"/>
              <a:t>construct</a:t>
            </a:r>
            <a:r>
              <a:rPr lang="id-ID" dirty="0" smtClean="0"/>
              <a:t>) yang sudah didefinisikan secara luas dan dengan hubungan unsur-unsur dalam set tersebut secara jelas</a:t>
            </a:r>
            <a:endParaRPr lang="id-ID" dirty="0"/>
          </a:p>
        </p:txBody>
      </p:sp>
      <p:sp>
        <p:nvSpPr>
          <p:cNvPr id="16" name="Snip Diagonal Corner Rectangle 15"/>
          <p:cNvSpPr/>
          <p:nvPr/>
        </p:nvSpPr>
        <p:spPr>
          <a:xfrm>
            <a:off x="3357554" y="2857496"/>
            <a:ext cx="5429288" cy="1500198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menjelaskan hubungan antarvariabel atau antar konstrak sehingga pandangan yang sistematis dari fenomena-fenomena yang diterangkan oleh variabel dengan jelas kelihatan</a:t>
            </a:r>
            <a:endParaRPr lang="id-ID" dirty="0"/>
          </a:p>
        </p:txBody>
      </p:sp>
      <p:sp>
        <p:nvSpPr>
          <p:cNvPr id="17" name="Snip Diagonal Corner Rectangle 16"/>
          <p:cNvSpPr/>
          <p:nvPr/>
        </p:nvSpPr>
        <p:spPr>
          <a:xfrm>
            <a:off x="3357554" y="4572008"/>
            <a:ext cx="5357850" cy="1571636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menerangkan fenomena dengan cara menspesifikasikan variabel mana yang berhubungan dengan variabel mana.</a:t>
            </a:r>
            <a:endParaRPr lang="id-ID" dirty="0"/>
          </a:p>
        </p:txBody>
      </p:sp>
      <p:cxnSp>
        <p:nvCxnSpPr>
          <p:cNvPr id="19" name="Straight Arrow Connector 18"/>
          <p:cNvCxnSpPr>
            <a:stCxn id="12" idx="0"/>
            <a:endCxn id="15" idx="2"/>
          </p:cNvCxnSpPr>
          <p:nvPr/>
        </p:nvCxnSpPr>
        <p:spPr>
          <a:xfrm flipV="1">
            <a:off x="2071670" y="2000240"/>
            <a:ext cx="1285884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16" idx="2"/>
          </p:cNvCxnSpPr>
          <p:nvPr/>
        </p:nvCxnSpPr>
        <p:spPr>
          <a:xfrm flipV="1">
            <a:off x="2071670" y="3607595"/>
            <a:ext cx="1285884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0"/>
            <a:endCxn id="17" idx="2"/>
          </p:cNvCxnSpPr>
          <p:nvPr/>
        </p:nvCxnSpPr>
        <p:spPr>
          <a:xfrm>
            <a:off x="2071670" y="3786190"/>
            <a:ext cx="1285884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0" y="214290"/>
            <a:ext cx="4043362" cy="990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id-ID" sz="4800" b="1" dirty="0" smtClean="0">
                <a:latin typeface="Bradley Hand ITC" panose="03070402050302030203" pitchFamily="66" charset="0"/>
              </a:rPr>
              <a:t>Definisi Ilmu</a:t>
            </a:r>
            <a:endParaRPr lang="id-ID" sz="4800" b="1" dirty="0">
              <a:latin typeface="Bradley Hand ITC" panose="03070402050302030203" pitchFamily="66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1472" y="2571744"/>
            <a:ext cx="2357454" cy="14287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ILMU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4000496" y="1500174"/>
            <a:ext cx="4071966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Bersifat umum dan sistematis</a:t>
            </a:r>
            <a:endParaRPr lang="id-ID" dirty="0"/>
          </a:p>
        </p:txBody>
      </p:sp>
      <p:sp>
        <p:nvSpPr>
          <p:cNvPr id="6" name="Rounded Rectangle 5"/>
          <p:cNvSpPr/>
          <p:nvPr/>
        </p:nvSpPr>
        <p:spPr>
          <a:xfrm>
            <a:off x="4000496" y="2357430"/>
            <a:ext cx="4071966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Sudah dicoba dan diatur menurut aturan</a:t>
            </a:r>
            <a:endParaRPr lang="id-ID" dirty="0"/>
          </a:p>
        </p:txBody>
      </p:sp>
      <p:sp>
        <p:nvSpPr>
          <p:cNvPr id="7" name="Rounded Rectangle 6"/>
          <p:cNvSpPr/>
          <p:nvPr/>
        </p:nvSpPr>
        <p:spPr>
          <a:xfrm>
            <a:off x="4000496" y="3214686"/>
            <a:ext cx="4071966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Disimpulkan dari dalil-dalil atau kaidah yang umum</a:t>
            </a:r>
            <a:endParaRPr lang="id-ID" dirty="0"/>
          </a:p>
        </p:txBody>
      </p:sp>
      <p:sp>
        <p:nvSpPr>
          <p:cNvPr id="9" name="Rounded Rectangle 8"/>
          <p:cNvSpPr/>
          <p:nvPr/>
        </p:nvSpPr>
        <p:spPr>
          <a:xfrm>
            <a:off x="4000496" y="4071942"/>
            <a:ext cx="4071966" cy="8572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Pengetahuan yang dirumuskan berdasarkan pengamatan dan percobaan terus menerus</a:t>
            </a:r>
            <a:endParaRPr lang="id-ID" dirty="0"/>
          </a:p>
        </p:txBody>
      </p:sp>
      <p:sp>
        <p:nvSpPr>
          <p:cNvPr id="10" name="Rounded Rectangle 9"/>
          <p:cNvSpPr/>
          <p:nvPr/>
        </p:nvSpPr>
        <p:spPr>
          <a:xfrm>
            <a:off x="4000496" y="5143512"/>
            <a:ext cx="4071966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Merupakan metodologi</a:t>
            </a:r>
            <a:endParaRPr lang="id-ID" dirty="0"/>
          </a:p>
        </p:txBody>
      </p:sp>
      <p:cxnSp>
        <p:nvCxnSpPr>
          <p:cNvPr id="12" name="Straight Arrow Connector 11"/>
          <p:cNvCxnSpPr>
            <a:stCxn id="4" idx="6"/>
            <a:endCxn id="5" idx="1"/>
          </p:cNvCxnSpPr>
          <p:nvPr/>
        </p:nvCxnSpPr>
        <p:spPr>
          <a:xfrm flipV="1">
            <a:off x="2928926" y="1821645"/>
            <a:ext cx="1071570" cy="14644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6" idx="1"/>
          </p:cNvCxnSpPr>
          <p:nvPr/>
        </p:nvCxnSpPr>
        <p:spPr>
          <a:xfrm flipV="1">
            <a:off x="2928926" y="2678901"/>
            <a:ext cx="1071570" cy="6072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7" idx="1"/>
          </p:cNvCxnSpPr>
          <p:nvPr/>
        </p:nvCxnSpPr>
        <p:spPr>
          <a:xfrm>
            <a:off x="2928926" y="3286124"/>
            <a:ext cx="1071570" cy="250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6"/>
            <a:endCxn id="9" idx="1"/>
          </p:cNvCxnSpPr>
          <p:nvPr/>
        </p:nvCxnSpPr>
        <p:spPr>
          <a:xfrm>
            <a:off x="2928926" y="3286124"/>
            <a:ext cx="1071570" cy="1214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10" idx="1"/>
          </p:cNvCxnSpPr>
          <p:nvPr/>
        </p:nvCxnSpPr>
        <p:spPr>
          <a:xfrm>
            <a:off x="2928926" y="3286124"/>
            <a:ext cx="1071570" cy="21788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28596" y="714356"/>
          <a:ext cx="8229600" cy="1995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Parallelogram 4"/>
          <p:cNvSpPr/>
          <p:nvPr/>
        </p:nvSpPr>
        <p:spPr>
          <a:xfrm>
            <a:off x="142844" y="2928934"/>
            <a:ext cx="8858312" cy="3000396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Teori mempunyai peranan sebagai berikut:</a:t>
            </a:r>
            <a:endParaRPr lang="id-ID" sz="2400" dirty="0" smtClean="0"/>
          </a:p>
          <a:p>
            <a:pPr marL="342900" lvl="0" indent="-342900">
              <a:buFont typeface="+mj-lt"/>
              <a:buAutoNum type="arabicParenR"/>
            </a:pPr>
            <a:r>
              <a:rPr lang="id-ID" sz="2400" dirty="0" smtClean="0"/>
              <a:t>Teori sebagai orientasi utama dari ilmu;  </a:t>
            </a:r>
            <a:endParaRPr lang="id-ID" sz="2400" dirty="0" smtClean="0"/>
          </a:p>
          <a:p>
            <a:pPr marL="342900" indent="-342900">
              <a:buFont typeface="+mj-lt"/>
              <a:buAutoNum type="arabicParenR"/>
            </a:pPr>
            <a:r>
              <a:rPr lang="id-ID" sz="2400" dirty="0" smtClean="0"/>
              <a:t>Teori sebagai konsepsualisasi dan klasifikasi</a:t>
            </a:r>
            <a:endParaRPr lang="id-ID" sz="2400" dirty="0" smtClean="0"/>
          </a:p>
          <a:p>
            <a:pPr marL="342900" indent="-342900">
              <a:buFont typeface="+mj-lt"/>
              <a:buAutoNum type="arabicParenR"/>
            </a:pPr>
            <a:r>
              <a:rPr lang="id-ID" sz="2400" dirty="0" smtClean="0"/>
              <a:t>Teori meringkaskan fakta;</a:t>
            </a:r>
            <a:endParaRPr lang="id-ID" sz="2400" dirty="0" smtClean="0"/>
          </a:p>
          <a:p>
            <a:pPr marL="342900" lvl="0" indent="-342900">
              <a:buFont typeface="+mj-lt"/>
              <a:buAutoNum type="arabicParenR"/>
            </a:pPr>
            <a:r>
              <a:rPr lang="id-ID" sz="2400" dirty="0" smtClean="0"/>
              <a:t>Teori memberikan prediksi terhadap fakta.</a:t>
            </a:r>
            <a:endParaRPr lang="id-ID" sz="2400" dirty="0" smtClean="0"/>
          </a:p>
          <a:p>
            <a:pPr marL="342900" lvl="0" indent="-342900">
              <a:buFont typeface="+mj-lt"/>
              <a:buAutoNum type="arabicParenR"/>
            </a:pPr>
            <a:r>
              <a:rPr lang="id-ID" sz="2400" dirty="0" smtClean="0"/>
              <a:t>Teori memperjelas celah-celah di dalam pengetahuan kita</a:t>
            </a:r>
            <a:endParaRPr lang="id-ID" sz="2400" dirty="0" smtClean="0"/>
          </a:p>
          <a:p>
            <a:pPr lvl="0"/>
            <a:endParaRPr lang="id-ID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357166"/>
            <a:ext cx="8229600" cy="2852742"/>
          </a:xfrm>
          <a:solidFill>
            <a:srgbClr val="66FF66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id-ID" dirty="0" smtClean="0"/>
              <a:t>Peranan fakta sebagai berikut:</a:t>
            </a:r>
            <a:endParaRPr lang="id-ID" dirty="0" smtClean="0"/>
          </a:p>
          <a:p>
            <a:pPr lvl="0"/>
            <a:r>
              <a:rPr lang="id-ID" dirty="0" smtClean="0"/>
              <a:t>Fakta memprakarsai teori (merujuk pada teori baru)</a:t>
            </a:r>
            <a:endParaRPr lang="id-ID" dirty="0" smtClean="0"/>
          </a:p>
          <a:p>
            <a:pPr lvl="0"/>
            <a:r>
              <a:rPr lang="id-ID" dirty="0" smtClean="0"/>
              <a:t>Fakta memformulasikan kembali teori yang ada (teori lama dikembangkan)</a:t>
            </a:r>
            <a:endParaRPr lang="id-ID" dirty="0" smtClean="0"/>
          </a:p>
          <a:p>
            <a:pPr lvl="0"/>
            <a:r>
              <a:rPr lang="id-ID" dirty="0" smtClean="0"/>
              <a:t>Fakta dapat menolak teori</a:t>
            </a:r>
            <a:endParaRPr lang="id-ID" dirty="0" smtClean="0"/>
          </a:p>
          <a:p>
            <a:pPr lvl="0"/>
            <a:r>
              <a:rPr lang="id-ID" dirty="0" smtClean="0"/>
              <a:t>Fakta mengubah orientasi teori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428596" y="3786190"/>
            <a:ext cx="8229600" cy="2066924"/>
          </a:xfrm>
          <a:prstGeom prst="rect">
            <a:avLst/>
          </a:prstGeom>
          <a:solidFill>
            <a:srgbClr val="FF0066"/>
          </a:solidFill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anose="05040102010807070707"/>
              <a:buNone/>
              <a:defRPr/>
            </a:pP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Teori memberikan konstribusi terhadap penelitian, karena:</a:t>
            </a:r>
            <a:endParaRPr kumimoji="0" lang="id-ID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anose="05040102010807070707"/>
              <a:buChar char=""/>
              <a:defRPr/>
            </a:pP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Teori meningkatkan keberhasilan penelitian.</a:t>
            </a:r>
            <a:endParaRPr kumimoji="0" lang="id-ID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 panose="05040102010807070707"/>
              <a:buChar char=""/>
              <a:defRPr/>
            </a:pPr>
            <a:r>
              <a:rPr kumimoji="0" lang="id-ID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Teori dapat memberikan penjelasan terhadap hubungan-hubungan yang diamati dalam suatu penelitian.</a:t>
            </a: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Keingintahuan manusia yang terus menerus membuat ilmu terus berkembang</a:t>
            </a:r>
            <a:endParaRPr lang="id-ID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285720" y="2786058"/>
            <a:ext cx="2071702" cy="857256"/>
          </a:xfrm>
          <a:prstGeom prst="snip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dirty="0" smtClean="0"/>
              <a:t>Ilmu </a:t>
            </a:r>
            <a:endParaRPr lang="id-ID" sz="4000" dirty="0"/>
          </a:p>
        </p:txBody>
      </p:sp>
      <p:sp>
        <p:nvSpPr>
          <p:cNvPr id="5" name="Parallelogram 4"/>
          <p:cNvSpPr/>
          <p:nvPr/>
        </p:nvSpPr>
        <p:spPr>
          <a:xfrm>
            <a:off x="4071934" y="1214422"/>
            <a:ext cx="4714908" cy="50006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Membentuk Kebiasaan</a:t>
            </a:r>
            <a:endParaRPr lang="id-ID" sz="2000" dirty="0"/>
          </a:p>
        </p:txBody>
      </p:sp>
      <p:sp>
        <p:nvSpPr>
          <p:cNvPr id="6" name="Parallelogram 5"/>
          <p:cNvSpPr/>
          <p:nvPr/>
        </p:nvSpPr>
        <p:spPr>
          <a:xfrm>
            <a:off x="3714744" y="2643182"/>
            <a:ext cx="5072098" cy="1143008"/>
          </a:xfrm>
          <a:prstGeom prst="parallelogra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Meningkatkan keterampilan observasi, percobaan (eksperimental), klasifikasi, analisis </a:t>
            </a:r>
            <a:endParaRPr lang="id-ID" sz="2000" dirty="0"/>
          </a:p>
        </p:txBody>
      </p:sp>
      <p:sp>
        <p:nvSpPr>
          <p:cNvPr id="7" name="Parallelogram 6"/>
          <p:cNvSpPr/>
          <p:nvPr/>
        </p:nvSpPr>
        <p:spPr>
          <a:xfrm>
            <a:off x="3929058" y="1928802"/>
            <a:ext cx="4714908" cy="500066"/>
          </a:xfrm>
          <a:prstGeom prst="parallelogra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Membuat  generalisasi</a:t>
            </a:r>
            <a:endParaRPr lang="id-ID" sz="2000" dirty="0"/>
          </a:p>
        </p:txBody>
      </p:sp>
      <p:cxnSp>
        <p:nvCxnSpPr>
          <p:cNvPr id="9" name="Straight Arrow Connector 8"/>
          <p:cNvCxnSpPr>
            <a:stCxn id="4" idx="0"/>
            <a:endCxn id="5" idx="5"/>
          </p:cNvCxnSpPr>
          <p:nvPr/>
        </p:nvCxnSpPr>
        <p:spPr>
          <a:xfrm flipV="1">
            <a:off x="2357422" y="1464455"/>
            <a:ext cx="1777020" cy="17502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5"/>
          </p:cNvCxnSpPr>
          <p:nvPr/>
        </p:nvCxnSpPr>
        <p:spPr>
          <a:xfrm flipV="1">
            <a:off x="2357421" y="2178835"/>
            <a:ext cx="1634145" cy="1035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0"/>
            <a:endCxn id="18" idx="5"/>
          </p:cNvCxnSpPr>
          <p:nvPr/>
        </p:nvCxnSpPr>
        <p:spPr>
          <a:xfrm>
            <a:off x="2357422" y="3214686"/>
            <a:ext cx="1357322" cy="21431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Parallelogram 16"/>
          <p:cNvSpPr/>
          <p:nvPr/>
        </p:nvSpPr>
        <p:spPr>
          <a:xfrm>
            <a:off x="3714744" y="4000504"/>
            <a:ext cx="4857784" cy="500066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membantu kemampuan persepsi </a:t>
            </a:r>
            <a:endParaRPr lang="id-ID" sz="2000" dirty="0"/>
          </a:p>
        </p:txBody>
      </p:sp>
      <p:sp>
        <p:nvSpPr>
          <p:cNvPr id="18" name="Parallelogram 17"/>
          <p:cNvSpPr/>
          <p:nvPr/>
        </p:nvSpPr>
        <p:spPr>
          <a:xfrm>
            <a:off x="3571868" y="4786322"/>
            <a:ext cx="4857784" cy="1143008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chemeClr val="tx1"/>
                </a:solidFill>
              </a:rPr>
              <a:t>membantu kemampuan berpikir secara logis yang disebut penalaran</a:t>
            </a:r>
            <a:endParaRPr lang="id-ID" sz="20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0"/>
            <a:endCxn id="6" idx="5"/>
          </p:cNvCxnSpPr>
          <p:nvPr/>
        </p:nvCxnSpPr>
        <p:spPr>
          <a:xfrm>
            <a:off x="2357422" y="3214686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0"/>
            <a:endCxn id="17" idx="5"/>
          </p:cNvCxnSpPr>
          <p:nvPr/>
        </p:nvCxnSpPr>
        <p:spPr>
          <a:xfrm>
            <a:off x="2357422" y="3214686"/>
            <a:ext cx="1419830" cy="1035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08" y="142852"/>
            <a:ext cx="4572032" cy="92869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id-ID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Berpikir Logis</a:t>
            </a:r>
            <a:endParaRPr lang="id-ID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643182"/>
            <a:ext cx="8229600" cy="371477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/>
            <a:r>
              <a:rPr lang="id-ID" dirty="0" smtClean="0"/>
              <a:t>Proses berpikir adalah suatu refleksi yang teratur dan hati-hati.</a:t>
            </a:r>
            <a:endParaRPr lang="id-ID" dirty="0" smtClean="0"/>
          </a:p>
          <a:p>
            <a:pPr algn="just"/>
            <a:r>
              <a:rPr lang="id-ID" dirty="0" smtClean="0"/>
              <a:t>Proses berpikir berasal dari rasa sangsi dan keinginan untuk memperoleh suatu ketentuan.</a:t>
            </a:r>
            <a:endParaRPr lang="id-ID" dirty="0" smtClean="0"/>
          </a:p>
          <a:p>
            <a:pPr algn="just"/>
            <a:r>
              <a:rPr lang="id-ID" dirty="0" smtClean="0"/>
              <a:t>Reaksi manusia tanpa berpikir disebut kebiasaan atau tradisi.</a:t>
            </a:r>
            <a:endParaRPr lang="id-ID" dirty="0" smtClean="0"/>
          </a:p>
          <a:p>
            <a:pPr algn="just"/>
            <a:r>
              <a:rPr lang="id-ID" dirty="0" smtClean="0"/>
              <a:t>Manusia normal selalu berpikir ketika ada masalah.</a:t>
            </a:r>
            <a:endParaRPr lang="id-ID" dirty="0" smtClean="0"/>
          </a:p>
          <a:p>
            <a:pPr algn="just"/>
            <a:r>
              <a:rPr lang="id-ID" dirty="0" smtClean="0"/>
              <a:t>Jika masalahnya rumit, maka akan mencoba memecahkan masalah dengan langkah-langkah tertentu. </a:t>
            </a:r>
            <a:endParaRPr lang="id-ID" dirty="0" smtClean="0"/>
          </a:p>
          <a:p>
            <a:pPr algn="just"/>
            <a:r>
              <a:rPr lang="id-ID" dirty="0" smtClean="0"/>
              <a:t>Cara berpikir ini disebut berpikir secara reflektif (</a:t>
            </a:r>
            <a:r>
              <a:rPr lang="id-ID" i="1" dirty="0" smtClean="0"/>
              <a:t>reflective thinking).</a:t>
            </a:r>
            <a:endParaRPr lang="id-ID" dirty="0" smtClean="0"/>
          </a:p>
          <a:p>
            <a:pPr algn="just"/>
            <a:endParaRPr lang="id-ID" dirty="0" smtClean="0"/>
          </a:p>
          <a:p>
            <a:pPr algn="just"/>
            <a:endParaRPr lang="id-ID" dirty="0" smtClean="0"/>
          </a:p>
          <a:p>
            <a:pPr>
              <a:buNone/>
            </a:pP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285720" y="1357298"/>
            <a:ext cx="2286016" cy="9286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b="1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ILMU</a:t>
            </a:r>
            <a:endParaRPr lang="id-ID" sz="4000" b="1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86116" y="1357298"/>
            <a:ext cx="2786082" cy="928694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b="1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Berpikir</a:t>
            </a:r>
            <a:endParaRPr lang="id-ID" sz="4000" b="1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15074" y="1285860"/>
            <a:ext cx="7232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id-ID" sz="7200" b="1" dirty="0" smtClean="0"/>
              <a:t>=</a:t>
            </a:r>
            <a:endParaRPr lang="id-ID" sz="7200" b="1" dirty="0"/>
          </a:p>
        </p:txBody>
      </p:sp>
      <p:sp>
        <p:nvSpPr>
          <p:cNvPr id="7" name="Rectangle 6"/>
          <p:cNvSpPr/>
          <p:nvPr/>
        </p:nvSpPr>
        <p:spPr>
          <a:xfrm>
            <a:off x="2571736" y="1214422"/>
            <a:ext cx="6335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id-ID" sz="6000" b="1" dirty="0" smtClean="0"/>
              <a:t>+</a:t>
            </a:r>
            <a:endParaRPr lang="id-ID" sz="6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143768" y="1357298"/>
            <a:ext cx="1643074" cy="1000132"/>
          </a:xfrm>
          <a:prstGeom prst="round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b="1" dirty="0" smtClean="0">
                <a:latin typeface="Bradley Hand ITC" panose="03070402050302030203" pitchFamily="66" charset="0"/>
              </a:rPr>
              <a:t>Sama </a:t>
            </a:r>
            <a:endParaRPr lang="id-ID" sz="4000" b="1" dirty="0"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id-ID" sz="2800" dirty="0" smtClean="0"/>
              <a:t>Proses berpikir manusia normal </a:t>
            </a:r>
            <a:br>
              <a:rPr lang="id-ID" sz="2800" dirty="0" smtClean="0"/>
            </a:br>
            <a:r>
              <a:rPr lang="id-ID" sz="2800" dirty="0" smtClean="0"/>
              <a:t>(Dewey, 1933)</a:t>
            </a:r>
            <a:endParaRPr lang="id-ID" sz="2800" dirty="0"/>
          </a:p>
        </p:txBody>
      </p:sp>
      <p:sp>
        <p:nvSpPr>
          <p:cNvPr id="5" name="Rectangle 4"/>
          <p:cNvSpPr/>
          <p:nvPr/>
        </p:nvSpPr>
        <p:spPr>
          <a:xfrm>
            <a:off x="428596" y="1714488"/>
            <a:ext cx="177003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id-ID" dirty="0" smtClean="0"/>
              <a:t>Timbul Rasa sulit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1928794" y="3214686"/>
            <a:ext cx="3278975" cy="369332"/>
          </a:xfrm>
          <a:prstGeom prst="rect">
            <a:avLst/>
          </a:prstGeom>
          <a:ln>
            <a:solidFill>
              <a:srgbClr val="FF00FF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id-ID" dirty="0" smtClean="0"/>
              <a:t>Timbul kemungkinan pemecahan 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1071538" y="2500306"/>
            <a:ext cx="2254143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id-ID" dirty="0" smtClean="0"/>
              <a:t>Rasa sulit didefinisikan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4071934" y="3857628"/>
            <a:ext cx="1930337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id-ID" dirty="0" smtClean="0"/>
              <a:t>Ide-ide pemecahan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2143108" y="4929198"/>
            <a:ext cx="4572000" cy="64633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lvl="0"/>
            <a:r>
              <a:rPr lang="id-ID" dirty="0" smtClean="0"/>
              <a:t>Menguatkan pembuktian  (menyimpulkannya keterangan ataupun percobaan)</a:t>
            </a:r>
            <a:endParaRPr lang="id-ID" dirty="0"/>
          </a:p>
        </p:txBody>
      </p:sp>
      <p:cxnSp>
        <p:nvCxnSpPr>
          <p:cNvPr id="11" name="Curved Connector 10"/>
          <p:cNvCxnSpPr>
            <a:stCxn id="5" idx="2"/>
            <a:endCxn id="7" idx="0"/>
          </p:cNvCxnSpPr>
          <p:nvPr/>
        </p:nvCxnSpPr>
        <p:spPr>
          <a:xfrm rot="16200000" flipH="1">
            <a:off x="1547869" y="1849565"/>
            <a:ext cx="416486" cy="8849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2"/>
            <a:endCxn id="6" idx="0"/>
          </p:cNvCxnSpPr>
          <p:nvPr/>
        </p:nvCxnSpPr>
        <p:spPr>
          <a:xfrm rot="16200000" flipH="1">
            <a:off x="2710922" y="2357326"/>
            <a:ext cx="345048" cy="13696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6" idx="3"/>
            <a:endCxn id="8" idx="0"/>
          </p:cNvCxnSpPr>
          <p:nvPr/>
        </p:nvCxnSpPr>
        <p:spPr>
          <a:xfrm flipH="1">
            <a:off x="5037103" y="3399352"/>
            <a:ext cx="170666" cy="458276"/>
          </a:xfrm>
          <a:prstGeom prst="curvedConnector4">
            <a:avLst>
              <a:gd name="adj1" fmla="val -133946"/>
              <a:gd name="adj2" fmla="val 70148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8" idx="2"/>
            <a:endCxn id="9" idx="0"/>
          </p:cNvCxnSpPr>
          <p:nvPr/>
        </p:nvCxnSpPr>
        <p:spPr>
          <a:xfrm rot="5400000">
            <a:off x="4381987" y="4274082"/>
            <a:ext cx="702238" cy="6079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id-ID" sz="2800" dirty="0" smtClean="0"/>
              <a:t>Proses berpikir manusia normal </a:t>
            </a:r>
            <a:br>
              <a:rPr lang="id-ID" sz="2800" dirty="0" smtClean="0"/>
            </a:br>
            <a:r>
              <a:rPr lang="id-ID" sz="2800" dirty="0" smtClean="0"/>
              <a:t>(Kelly, 1930)</a:t>
            </a:r>
            <a:endParaRPr lang="id-ID" sz="2800" dirty="0"/>
          </a:p>
        </p:txBody>
      </p:sp>
      <p:sp>
        <p:nvSpPr>
          <p:cNvPr id="5" name="Rectangle 4"/>
          <p:cNvSpPr/>
          <p:nvPr/>
        </p:nvSpPr>
        <p:spPr>
          <a:xfrm>
            <a:off x="357158" y="1285860"/>
            <a:ext cx="177003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id-ID" dirty="0" smtClean="0"/>
              <a:t>Timbul Rasa sulit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5643570" y="2000240"/>
            <a:ext cx="3068469" cy="369332"/>
          </a:xfrm>
          <a:prstGeom prst="rect">
            <a:avLst/>
          </a:prstGeom>
          <a:ln>
            <a:solidFill>
              <a:srgbClr val="FF00FF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id-ID" dirty="0"/>
              <a:t>Mencari </a:t>
            </a:r>
            <a:r>
              <a:rPr lang="id-ID" dirty="0" smtClean="0"/>
              <a:t>pemecahan </a:t>
            </a:r>
            <a:r>
              <a:rPr lang="id-ID" dirty="0"/>
              <a:t>sementara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3214678" y="1428736"/>
            <a:ext cx="2254143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id-ID" dirty="0" smtClean="0"/>
              <a:t>Rasa sulit didefinisikan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785786" y="2857496"/>
            <a:ext cx="3143272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id-ID" dirty="0"/>
              <a:t>verikfikasi eksperimental (percobaan)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214282" y="4286256"/>
            <a:ext cx="4572000" cy="64633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lvl="0"/>
            <a:r>
              <a:rPr lang="id-ID" dirty="0" smtClean="0"/>
              <a:t>Mengadakan </a:t>
            </a:r>
            <a:r>
              <a:rPr lang="id-ID" dirty="0"/>
              <a:t>penilaian terhadap penemuan-penemuan </a:t>
            </a:r>
            <a:r>
              <a:rPr lang="id-ID" dirty="0" smtClean="0"/>
              <a:t>eksperimental</a:t>
            </a:r>
            <a:endParaRPr lang="id-ID" dirty="0"/>
          </a:p>
        </p:txBody>
      </p:sp>
      <p:cxnSp>
        <p:nvCxnSpPr>
          <p:cNvPr id="11" name="Curved Connector 10"/>
          <p:cNvCxnSpPr>
            <a:stCxn id="5" idx="3"/>
            <a:endCxn id="7" idx="1"/>
          </p:cNvCxnSpPr>
          <p:nvPr/>
        </p:nvCxnSpPr>
        <p:spPr>
          <a:xfrm>
            <a:off x="2127194" y="1470526"/>
            <a:ext cx="1087484" cy="1428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3"/>
            <a:endCxn id="6" idx="0"/>
          </p:cNvCxnSpPr>
          <p:nvPr/>
        </p:nvCxnSpPr>
        <p:spPr>
          <a:xfrm>
            <a:off x="5468821" y="1613402"/>
            <a:ext cx="1708984" cy="38683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6" idx="2"/>
            <a:endCxn id="14" idx="0"/>
          </p:cNvCxnSpPr>
          <p:nvPr/>
        </p:nvCxnSpPr>
        <p:spPr>
          <a:xfrm rot="5400000">
            <a:off x="6881098" y="2632227"/>
            <a:ext cx="559362" cy="3405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8" idx="2"/>
            <a:endCxn id="9" idx="0"/>
          </p:cNvCxnSpPr>
          <p:nvPr/>
        </p:nvCxnSpPr>
        <p:spPr>
          <a:xfrm rot="16200000" flipH="1">
            <a:off x="2037638" y="3823611"/>
            <a:ext cx="782429" cy="1428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86380" y="2928934"/>
            <a:ext cx="3714744" cy="92333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id-ID" dirty="0"/>
              <a:t>Menambah keterangan </a:t>
            </a:r>
            <a:r>
              <a:rPr lang="id-ID" dirty="0" smtClean="0"/>
              <a:t>dan kepercayaan </a:t>
            </a:r>
            <a:r>
              <a:rPr lang="id-ID" dirty="0"/>
              <a:t>bahwa </a:t>
            </a:r>
            <a:r>
              <a:rPr lang="id-ID" dirty="0" smtClean="0"/>
              <a:t>pemecahan adalah </a:t>
            </a:r>
            <a:r>
              <a:rPr lang="id-ID" dirty="0"/>
              <a:t>benar.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4000496" y="5429264"/>
            <a:ext cx="457200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lvl="0"/>
            <a:r>
              <a:rPr lang="id-ID" dirty="0"/>
              <a:t>Memberikan </a:t>
            </a:r>
            <a:r>
              <a:rPr lang="id-ID" dirty="0" smtClean="0"/>
              <a:t>pandangan atau </a:t>
            </a:r>
            <a:r>
              <a:rPr lang="id-ID" dirty="0"/>
              <a:t>gambaran </a:t>
            </a:r>
            <a:r>
              <a:rPr lang="id-ID" dirty="0" smtClean="0"/>
              <a:t>tentang </a:t>
            </a:r>
            <a:r>
              <a:rPr lang="id-ID" dirty="0"/>
              <a:t>situasi yang akan datang untuk </a:t>
            </a:r>
            <a:r>
              <a:rPr lang="id-ID" dirty="0" smtClean="0"/>
              <a:t>menggunakan </a:t>
            </a:r>
            <a:r>
              <a:rPr lang="id-ID" dirty="0"/>
              <a:t>pemecahan tersebut secara tepat.</a:t>
            </a:r>
            <a:endParaRPr lang="id-ID" dirty="0"/>
          </a:p>
        </p:txBody>
      </p:sp>
      <p:cxnSp>
        <p:nvCxnSpPr>
          <p:cNvPr id="35" name="Curved Connector 34"/>
          <p:cNvCxnSpPr>
            <a:stCxn id="14" idx="1"/>
            <a:endCxn id="8" idx="3"/>
          </p:cNvCxnSpPr>
          <p:nvPr/>
        </p:nvCxnSpPr>
        <p:spPr>
          <a:xfrm rot="10800000">
            <a:off x="3929058" y="3180663"/>
            <a:ext cx="1357322" cy="2099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9" idx="3"/>
            <a:endCxn id="16" idx="0"/>
          </p:cNvCxnSpPr>
          <p:nvPr/>
        </p:nvCxnSpPr>
        <p:spPr>
          <a:xfrm>
            <a:off x="4786282" y="4609422"/>
            <a:ext cx="1500214" cy="819842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900486" cy="77627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2 kriteria berpikir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Rectangle 4"/>
          <p:cNvSpPr/>
          <p:nvPr/>
        </p:nvSpPr>
        <p:spPr>
          <a:xfrm>
            <a:off x="357158" y="4929198"/>
            <a:ext cx="3929090" cy="120032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id-ID" dirty="0"/>
              <a:t>proses berpikir yang berusaha menghubung-hubungkan fakta-fakta atau evidansi-evidansi yang diketahui menuju kepada suatu kesimpulan.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5786446" y="1000108"/>
            <a:ext cx="3071866" cy="147732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metode-metode dan prinsip-prinsip yang digunakan dalam membedakan penalaran yang tepat dari penalaran yang tidak tepat.</a:t>
            </a:r>
            <a:endParaRPr lang="id-ID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FF"/>
          </a:solidFill>
        </p:spPr>
        <p:txBody>
          <a:bodyPr/>
          <a:lstStyle/>
          <a:p>
            <a:r>
              <a:rPr lang="id-ID" dirty="0" smtClean="0"/>
              <a:t>Berpikir secara ilmiah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571472" y="3429000"/>
            <a:ext cx="2196435" cy="369332"/>
          </a:xfrm>
          <a:prstGeom prst="rect">
            <a:avLst/>
          </a:prstGeom>
          <a:solidFill>
            <a:srgbClr val="FF9900"/>
          </a:solidFill>
        </p:spPr>
        <p:txBody>
          <a:bodyPr wrap="none">
            <a:spAutoFit/>
          </a:bodyPr>
          <a:lstStyle/>
          <a:p>
            <a:r>
              <a:rPr lang="id-ID" dirty="0" smtClean="0"/>
              <a:t>Berpikir secara ilmiah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3286116" y="1500174"/>
            <a:ext cx="4572000" cy="1200329"/>
          </a:xfrm>
          <a:prstGeom prst="rect">
            <a:avLst/>
          </a:prstGeom>
          <a:solidFill>
            <a:srgbClr val="66FF66"/>
          </a:solidFill>
        </p:spPr>
        <p:txBody>
          <a:bodyPr>
            <a:spAutoFit/>
          </a:bodyPr>
          <a:lstStyle/>
          <a:p>
            <a:r>
              <a:rPr lang="id-ID" b="1" dirty="0"/>
              <a:t>Penalaran deduktif </a:t>
            </a:r>
            <a:r>
              <a:rPr lang="id-ID" dirty="0"/>
              <a:t> adalah penalaran yang berdasarkan pada pengetahuan sebelumnya yang bersifat umum serta menyimpulkan pengetahuan baru yang bersifat khusus.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3643306" y="4286256"/>
            <a:ext cx="4572000" cy="923330"/>
          </a:xfrm>
          <a:prstGeom prst="rect">
            <a:avLst/>
          </a:prstGeom>
          <a:solidFill>
            <a:srgbClr val="00CCFF"/>
          </a:solidFill>
        </p:spPr>
        <p:txBody>
          <a:bodyPr>
            <a:spAutoFit/>
          </a:bodyPr>
          <a:lstStyle/>
          <a:p>
            <a:r>
              <a:rPr lang="id-ID" b="1" dirty="0"/>
              <a:t>Penalaran induktif </a:t>
            </a:r>
            <a:r>
              <a:rPr lang="id-ID" dirty="0"/>
              <a:t>berasal dari pengetahuan sebelumnya mengenai sejumlah kasus sejenis, bersifat khusus, individual dan konkrit. </a:t>
            </a:r>
            <a:endParaRPr lang="id-ID" dirty="0"/>
          </a:p>
        </p:txBody>
      </p:sp>
      <p:sp>
        <p:nvSpPr>
          <p:cNvPr id="7" name="Down Arrow 6"/>
          <p:cNvSpPr/>
          <p:nvPr/>
        </p:nvSpPr>
        <p:spPr>
          <a:xfrm rot="13724384">
            <a:off x="2979676" y="2776933"/>
            <a:ext cx="610518" cy="981776"/>
          </a:xfrm>
          <a:prstGeom prst="downArrow">
            <a:avLst>
              <a:gd name="adj1" fmla="val 50000"/>
              <a:gd name="adj2" fmla="val 52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Down Arrow 7"/>
          <p:cNvSpPr/>
          <p:nvPr/>
        </p:nvSpPr>
        <p:spPr>
          <a:xfrm rot="18758643">
            <a:off x="2979677" y="3381154"/>
            <a:ext cx="610518" cy="981776"/>
          </a:xfrm>
          <a:prstGeom prst="downArrow">
            <a:avLst>
              <a:gd name="adj1" fmla="val 50000"/>
              <a:gd name="adj2" fmla="val 52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10134</Words>
  <Application>WPS Presentation</Application>
  <PresentationFormat>On-screen Show (4:3)</PresentationFormat>
  <Paragraphs>296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SimSun</vt:lpstr>
      <vt:lpstr>Wingdings</vt:lpstr>
      <vt:lpstr>Wingdings 3</vt:lpstr>
      <vt:lpstr>Wingdings</vt:lpstr>
      <vt:lpstr>Bradley Hand ITC</vt:lpstr>
      <vt:lpstr>Courier New</vt:lpstr>
      <vt:lpstr>Gill Sans MT</vt:lpstr>
      <vt:lpstr>Bookman Old Style</vt:lpstr>
      <vt:lpstr>Microsoft YaHei</vt:lpstr>
      <vt:lpstr>Arial Unicode MS</vt:lpstr>
      <vt:lpstr>Calibri</vt:lpstr>
      <vt:lpstr>Origin</vt:lpstr>
      <vt:lpstr>Konsep Dasar Penelitian</vt:lpstr>
      <vt:lpstr>ILMU DAN BERPIKIR LOGIS </vt:lpstr>
      <vt:lpstr>Definisi Ilmu</vt:lpstr>
      <vt:lpstr>Keingintahuan manusia yang terus menerus membuat ilmu terus berkembang</vt:lpstr>
      <vt:lpstr>Berpikir Logis</vt:lpstr>
      <vt:lpstr>Proses berpikir manusia normal  (Dewey, 1933)</vt:lpstr>
      <vt:lpstr>Proses berpikir manusia normal  (Kelly, 1930)</vt:lpstr>
      <vt:lpstr>2 kriteria berpikir</vt:lpstr>
      <vt:lpstr>Berpikir secara ilmiah</vt:lpstr>
      <vt:lpstr>Penalaran deduktif</vt:lpstr>
      <vt:lpstr>Ciri-ciri logika deduktif</vt:lpstr>
      <vt:lpstr>Penalaran Induktif</vt:lpstr>
      <vt:lpstr>Tipe berpikir induktif</vt:lpstr>
      <vt:lpstr>Ciri logika induktif</vt:lpstr>
      <vt:lpstr>Definisi Penelitian</vt:lpstr>
      <vt:lpstr>Definisi Penelitian</vt:lpstr>
      <vt:lpstr>Definisi Penelitian</vt:lpstr>
      <vt:lpstr>PowerPoint 演示文稿</vt:lpstr>
      <vt:lpstr>PowerPoint 演示文稿</vt:lpstr>
      <vt:lpstr>PowerPoint 演示文稿</vt:lpstr>
      <vt:lpstr>Ilmu, penelitian dan kebenaran </vt:lpstr>
      <vt:lpstr>Bagaimana hubungan antara ilmu, penelitian dan berpikir reflektif (kebenaran)?</vt:lpstr>
      <vt:lpstr>PowerPoint 演示文稿</vt:lpstr>
      <vt:lpstr>PowerPoint 演示文稿</vt:lpstr>
      <vt:lpstr>Kebenaran Non Ilmiah</vt:lpstr>
      <vt:lpstr>Proposisi, Dalil, Teori Dan Fakta </vt:lpstr>
      <vt:lpstr>PowerPoint 演示文稿</vt:lpstr>
      <vt:lpstr>PowerPoint 演示文稿</vt:lpstr>
      <vt:lpstr>Tiga hal yang perlu diperhatikan jika ingin mengenal teori: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Penelitian</dc:title>
  <dc:creator>user</dc:creator>
  <cp:lastModifiedBy>Ika Menarianti</cp:lastModifiedBy>
  <cp:revision>46</cp:revision>
  <dcterms:created xsi:type="dcterms:W3CDTF">2016-03-23T14:07:00Z</dcterms:created>
  <dcterms:modified xsi:type="dcterms:W3CDTF">2022-02-02T05:05:24Z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1033-11.2.0.10463</vt:lpwstr>
  </property>
  <property fmtid="{D5CDD505-2E9C-101B-9397-08002B2CF9AE}" pid="3" name="ICV">
    <vt:lpwstr>D0F0EA8AFFED4B91B51E935BE1CEE7D2</vt:lpwstr>
  </property>
</Properties>
</file>