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76" r:id="rId11"/>
    <p:sldId id="263" r:id="rId12"/>
    <p:sldId id="264" r:id="rId13"/>
    <p:sldId id="277" r:id="rId14"/>
    <p:sldId id="266" r:id="rId15"/>
    <p:sldId id="267" r:id="rId16"/>
    <p:sldId id="268" r:id="rId17"/>
    <p:sldId id="269" r:id="rId18"/>
    <p:sldId id="270" r:id="rId19"/>
    <p:sldId id="271" r:id="rId20"/>
    <p:sldId id="272" r:id="rId22"/>
    <p:sldId id="273" r:id="rId23"/>
    <p:sldId id="274" r:id="rId24"/>
    <p:sldId id="278" r:id="rId2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9900"/>
    <a:srgbClr val="CCCC00"/>
    <a:srgbClr val="FF3399"/>
    <a:srgbClr val="FF00FF"/>
    <a:srgbClr val="FF3300"/>
    <a:srgbClr val="0066FF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0F876-86E0-414A-A3E6-30D30D7F7519}" type="datetimeFigureOut">
              <a:rPr lang="id-ID" smtClean="0"/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C7D14-D186-4163-96EE-8F08186BECA5}" type="slidenum">
              <a:rPr lang="id-ID" smtClean="0"/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C7D14-D186-4163-96EE-8F08186BECA5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1674F5A-9302-4EEC-9811-0E2C2E2E9D2E}" type="datetimeFigureOut">
              <a:rPr lang="id-ID" smtClean="0"/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22A25E-DBBD-4117-A831-B8C05753643E}" type="slidenum">
              <a:rPr lang="id-ID" smtClean="0"/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4F5A-9302-4EEC-9811-0E2C2E2E9D2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A25E-DBBD-4117-A831-B8C05753643E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1674F5A-9302-4EEC-9811-0E2C2E2E9D2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822A25E-DBBD-4117-A831-B8C05753643E}" type="slidenum">
              <a:rPr lang="id-ID" smtClean="0"/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4F5A-9302-4EEC-9811-0E2C2E2E9D2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22A25E-DBBD-4117-A831-B8C05753643E}" type="slidenum">
              <a:rPr lang="id-ID" smtClean="0"/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4F5A-9302-4EEC-9811-0E2C2E2E9D2E}" type="datetimeFigureOut">
              <a:rPr lang="id-ID" smtClean="0"/>
            </a:fld>
            <a:endParaRPr lang="id-ID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822A25E-DBBD-4117-A831-B8C05753643E}" type="slidenum">
              <a:rPr lang="id-ID" smtClean="0"/>
            </a:fld>
            <a:endParaRPr lang="id-ID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1674F5A-9302-4EEC-9811-0E2C2E2E9D2E}" type="datetimeFigureOut">
              <a:rPr lang="id-ID" smtClean="0"/>
            </a:fld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822A25E-DBBD-4117-A831-B8C05753643E}" type="slidenum">
              <a:rPr lang="id-ID" smtClean="0"/>
            </a:fld>
            <a:endParaRPr lang="id-ID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1674F5A-9302-4EEC-9811-0E2C2E2E9D2E}" type="datetimeFigureOut">
              <a:rPr lang="id-ID" smtClean="0"/>
            </a:fld>
            <a:endParaRPr lang="id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822A25E-DBBD-4117-A831-B8C05753643E}" type="slidenum">
              <a:rPr lang="id-ID" smtClean="0"/>
            </a:fld>
            <a:endParaRPr lang="id-ID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id-ID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4F5A-9302-4EEC-9811-0E2C2E2E9D2E}" type="datetimeFigureOut">
              <a:rPr lang="id-ID" smtClean="0"/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22A25E-DBBD-4117-A831-B8C05753643E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4F5A-9302-4EEC-9811-0E2C2E2E9D2E}" type="datetimeFigureOut">
              <a:rPr lang="id-ID" smtClean="0"/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22A25E-DBBD-4117-A831-B8C05753643E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4F5A-9302-4EEC-9811-0E2C2E2E9D2E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22A25E-DBBD-4117-A831-B8C05753643E}" type="slidenum">
              <a:rPr lang="id-ID" smtClean="0"/>
            </a:fld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1674F5A-9302-4EEC-9811-0E2C2E2E9D2E}" type="datetimeFigureOut">
              <a:rPr lang="id-ID" smtClean="0"/>
            </a:fld>
            <a:endParaRPr lang="id-ID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822A25E-DBBD-4117-A831-B8C05753643E}" type="slidenum">
              <a:rPr lang="id-ID" smtClean="0"/>
            </a:fld>
            <a:endParaRPr lang="id-ID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1674F5A-9302-4EEC-9811-0E2C2E2E9D2E}" type="datetimeFigureOut">
              <a:rPr lang="id-ID" smtClean="0"/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822A25E-DBBD-4117-A831-B8C05753643E}" type="slidenum">
              <a:rPr lang="id-ID" smtClean="0"/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 panose="05020102010507070707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1928802"/>
            <a:ext cx="6477000" cy="1828800"/>
          </a:xfrm>
        </p:spPr>
        <p:txBody>
          <a:bodyPr/>
          <a:lstStyle/>
          <a:p>
            <a:pPr algn="ctr"/>
            <a:r>
              <a:rPr lang="id-ID" dirty="0" smtClean="0"/>
              <a:t>Identifikasi masalah dan hipotesis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Ika Menarianti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id-ID" dirty="0" smtClean="0"/>
              <a:t>Cara merumuskan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rgbClr val="FF3399"/>
          </a:solidFill>
        </p:spPr>
        <p:txBody>
          <a:bodyPr/>
          <a:lstStyle/>
          <a:p>
            <a:pPr algn="just"/>
            <a:r>
              <a:rPr lang="id-ID" dirty="0" smtClean="0"/>
              <a:t>Masalah biasanya dirumuskan dalam bentuk pertanyaan</a:t>
            </a:r>
            <a:endParaRPr lang="id-ID" dirty="0" smtClean="0"/>
          </a:p>
          <a:p>
            <a:pPr algn="just"/>
            <a:r>
              <a:rPr lang="id-ID" dirty="0" smtClean="0"/>
              <a:t>Rumusan hendaklah jelas dan padat</a:t>
            </a:r>
            <a:endParaRPr lang="id-ID" dirty="0" smtClean="0"/>
          </a:p>
          <a:p>
            <a:pPr algn="just"/>
            <a:r>
              <a:rPr lang="id-ID" dirty="0" smtClean="0"/>
              <a:t>Rumusan masalah harus berisi implikasi adanya data untuk memecahkan masalah</a:t>
            </a:r>
            <a:endParaRPr lang="id-ID" dirty="0" smtClean="0"/>
          </a:p>
          <a:p>
            <a:pPr algn="just"/>
            <a:r>
              <a:rPr lang="id-ID" dirty="0" smtClean="0"/>
              <a:t>Rumusan masalah harus merupakan dasar dalam membuat hipotesis</a:t>
            </a:r>
            <a:endParaRPr lang="id-ID" dirty="0" smtClean="0"/>
          </a:p>
          <a:p>
            <a:pPr algn="just"/>
            <a:r>
              <a:rPr lang="id-ID" dirty="0" smtClean="0"/>
              <a:t>Masalah harus menjadi dasar bagi judul penelitian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5429256" y="585789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Contoh hal. 31 (Zainal A.Hasibuan)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3399"/>
          </a:solidFill>
        </p:spPr>
        <p:txBody>
          <a:bodyPr>
            <a:normAutofit/>
          </a:bodyPr>
          <a:lstStyle/>
          <a:p>
            <a:r>
              <a:rPr lang="id-ID" sz="3600" dirty="0" smtClean="0"/>
              <a:t>Membuat masalah menjadi sukar karena: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29196"/>
          </a:xfrm>
          <a:solidFill>
            <a:srgbClr val="00B050"/>
          </a:solidFill>
        </p:spPr>
        <p:txBody>
          <a:bodyPr>
            <a:normAutofit fontScale="92500" lnSpcReduction="10000"/>
          </a:bodyPr>
          <a:lstStyle/>
          <a:p>
            <a:pPr algn="just"/>
            <a:r>
              <a:rPr lang="id-ID" dirty="0" smtClean="0"/>
              <a:t>Tidak semua masalah di lapangan dapat diuji secara empiris</a:t>
            </a:r>
            <a:endParaRPr lang="id-ID" dirty="0" smtClean="0"/>
          </a:p>
          <a:p>
            <a:pPr algn="just"/>
            <a:r>
              <a:rPr lang="id-ID" dirty="0" smtClean="0"/>
              <a:t>Tidak ada pengetahuan atau tidak diketahui sumber atau tempat mencari masalah</a:t>
            </a:r>
            <a:endParaRPr lang="id-ID" dirty="0" smtClean="0"/>
          </a:p>
          <a:p>
            <a:pPr algn="just"/>
            <a:r>
              <a:rPr lang="id-ID" dirty="0" smtClean="0"/>
              <a:t>Kadang peneliti dihadapkan pada banyak masalah dan peneliti tidak dapat memilih masalah mana yang lebih baik untuk dipecahkan.</a:t>
            </a:r>
            <a:endParaRPr lang="id-ID" dirty="0" smtClean="0"/>
          </a:p>
          <a:p>
            <a:pPr algn="just"/>
            <a:r>
              <a:rPr lang="id-ID" dirty="0" smtClean="0"/>
              <a:t>Adakalanya masalah cukup menarik, tetapi data tersebut susah dicari</a:t>
            </a:r>
            <a:endParaRPr lang="id-ID" dirty="0" smtClean="0"/>
          </a:p>
          <a:p>
            <a:pPr algn="just"/>
            <a:r>
              <a:rPr lang="id-ID" dirty="0" smtClean="0"/>
              <a:t>Peneliti tidak tahu kegunaan spesifik yang ada dikepalanya dalam memilih masalah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id-ID" sz="2600" dirty="0" smtClean="0"/>
              <a:t>Hubungan teori, </a:t>
            </a:r>
            <a:r>
              <a:rPr lang="es-ES" sz="2600" dirty="0" err="1" smtClean="0"/>
              <a:t>hipotesis</a:t>
            </a:r>
            <a:r>
              <a:rPr lang="es-ES" sz="2600" dirty="0" smtClean="0"/>
              <a:t>, </a:t>
            </a:r>
            <a:r>
              <a:rPr lang="es-ES" sz="2600" dirty="0" err="1" smtClean="0"/>
              <a:t>ilmu</a:t>
            </a:r>
            <a:r>
              <a:rPr lang="es-ES" sz="2600" dirty="0" smtClean="0"/>
              <a:t> </a:t>
            </a:r>
            <a:r>
              <a:rPr lang="es-ES" sz="2600" dirty="0" err="1" smtClean="0"/>
              <a:t>pengetahuan</a:t>
            </a:r>
            <a:r>
              <a:rPr lang="es-ES" sz="2600" dirty="0" smtClean="0"/>
              <a:t>, variable, </a:t>
            </a:r>
            <a:r>
              <a:rPr lang="es-ES" sz="2600" dirty="0" err="1" smtClean="0"/>
              <a:t>def</a:t>
            </a:r>
            <a:r>
              <a:rPr lang="id-ID" sz="2600" dirty="0" smtClean="0"/>
              <a:t>i</a:t>
            </a:r>
            <a:r>
              <a:rPr lang="es-ES" sz="2600" dirty="0" err="1" smtClean="0"/>
              <a:t>nisi</a:t>
            </a:r>
            <a:r>
              <a:rPr lang="id-ID" sz="2600" dirty="0" smtClean="0"/>
              <a:t> </a:t>
            </a:r>
            <a:r>
              <a:rPr lang="es-ES" sz="2600" dirty="0" err="1" smtClean="0"/>
              <a:t>operasional</a:t>
            </a:r>
            <a:r>
              <a:rPr lang="es-ES" sz="2600" dirty="0" smtClean="0"/>
              <a:t> </a:t>
            </a:r>
            <a:r>
              <a:rPr lang="es-ES" sz="2600" dirty="0" err="1" smtClean="0"/>
              <a:t>untuk</a:t>
            </a:r>
            <a:r>
              <a:rPr lang="id-ID" sz="2600" dirty="0" smtClean="0"/>
              <a:t> mengidentifikasi suatu masalah.</a:t>
            </a:r>
            <a:endParaRPr lang="id-ID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85786" y="1571612"/>
            <a:ext cx="628654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500694" y="5929330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Sumber: Buku Metode Penelitian (Zainal A. Hasibuan, Ph.D)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id-ID" dirty="0" smtClean="0"/>
              <a:t>Langkah-langkah perumusan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rgbClr val="FF9900"/>
          </a:solidFill>
        </p:spPr>
        <p:txBody>
          <a:bodyPr>
            <a:normAutofit fontScale="92500" lnSpcReduction="10000"/>
          </a:bodyPr>
          <a:lstStyle/>
          <a:p>
            <a:pPr indent="-575945" algn="just">
              <a:buNone/>
            </a:pPr>
            <a:r>
              <a:rPr lang="id-ID" b="1" dirty="0" smtClean="0"/>
              <a:t>Langkah 1:</a:t>
            </a:r>
            <a:r>
              <a:rPr lang="id-ID" dirty="0" smtClean="0"/>
              <a:t> Tentukan fokus penelitian</a:t>
            </a:r>
            <a:endParaRPr lang="id-ID" dirty="0" smtClean="0"/>
          </a:p>
          <a:p>
            <a:pPr indent="-575945" algn="just">
              <a:buNone/>
            </a:pPr>
            <a:r>
              <a:rPr lang="id-ID" b="1" dirty="0" smtClean="0"/>
              <a:t>Langkah 2: </a:t>
            </a:r>
            <a:r>
              <a:rPr lang="id-ID" dirty="0" smtClean="0"/>
              <a:t>Cari berbagai kemungkinan dari berbagai faktor yang 	       ada kaitannya dengan fokus penelitian tersebut yang 	       dalam hal ini dinamakan subfokus. </a:t>
            </a:r>
            <a:endParaRPr lang="id-ID" dirty="0" smtClean="0"/>
          </a:p>
          <a:p>
            <a:pPr indent="-575945" algn="just">
              <a:buNone/>
            </a:pPr>
            <a:r>
              <a:rPr lang="id-ID" b="1" dirty="0" smtClean="0"/>
              <a:t>Langkah 3: </a:t>
            </a:r>
            <a:r>
              <a:rPr lang="id-ID" dirty="0" smtClean="0"/>
              <a:t>Diantara faktor-faktor yang terkait adakan pengkajian faktor mana yang paling menarik untuk ditelaah, kemudian tetapkan faktor apa saja yang akan dipilih. </a:t>
            </a:r>
            <a:endParaRPr lang="id-ID" dirty="0" smtClean="0"/>
          </a:p>
          <a:p>
            <a:pPr indent="-575945" algn="just">
              <a:buNone/>
            </a:pPr>
            <a:r>
              <a:rPr lang="id-ID" b="1" dirty="0" smtClean="0"/>
              <a:t>Langkah 4: </a:t>
            </a:r>
            <a:r>
              <a:rPr lang="id-ID" dirty="0" smtClean="0"/>
              <a:t>Kaitkan secara logis faktor-faktor subfokus yang dipilih dengan fokus penelitian.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5357818" y="6000768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Contoh hal. 35 (Zainal A.Hasibuan)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00"/>
          </a:solidFill>
        </p:spPr>
        <p:txBody>
          <a:bodyPr/>
          <a:lstStyle/>
          <a:p>
            <a:r>
              <a:rPr lang="id-ID" dirty="0" smtClean="0"/>
              <a:t>Hipotesis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29196"/>
          </a:xfrm>
          <a:solidFill>
            <a:srgbClr val="00CC00"/>
          </a:solidFill>
        </p:spPr>
        <p:txBody>
          <a:bodyPr>
            <a:normAutofit/>
          </a:bodyPr>
          <a:lstStyle/>
          <a:p>
            <a:pPr algn="just"/>
            <a:r>
              <a:rPr lang="id-ID" dirty="0" smtClean="0"/>
              <a:t>Perumusan masalah dapat dilakukan dengan pembuatan model hipotesis. </a:t>
            </a:r>
            <a:endParaRPr lang="id-ID" dirty="0" smtClean="0"/>
          </a:p>
          <a:p>
            <a:pPr algn="just"/>
            <a:r>
              <a:rPr lang="id-ID" dirty="0" smtClean="0"/>
              <a:t>Hipotesis dirumuskan dalam bentuk pernyataan yang menguraikan hubungan sebab-akibat antara variabel bebas yang diteliti. </a:t>
            </a:r>
            <a:endParaRPr lang="id-ID" dirty="0" smtClean="0"/>
          </a:p>
          <a:p>
            <a:pPr algn="just"/>
            <a:r>
              <a:rPr lang="id-ID" dirty="0" smtClean="0"/>
              <a:t>Hipotesis merupakan jawaban sementara karena jawaban baru didasarkan pada teori yang relevan dan belum didasarkan pada fakta-fakta yang empiris yang diperoleh melalui pengumpulan data.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Lanjutan..1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id-ID" dirty="0" smtClean="0"/>
              <a:t>Hipotesis yang dirumuskan biasanya diambil berdasarkan kumpulan teori yang sesuai dengan topik penelitian serta hasil dari penelitian-penelitian terdahulu. </a:t>
            </a:r>
            <a:endParaRPr lang="id-ID" dirty="0" smtClean="0"/>
          </a:p>
          <a:p>
            <a:pPr algn="just"/>
            <a:endParaRPr lang="id-ID" dirty="0" smtClean="0"/>
          </a:p>
          <a:p>
            <a:pPr algn="just"/>
            <a:r>
              <a:rPr lang="id-ID" dirty="0" smtClean="0"/>
              <a:t>Hipotesis bisa berupa </a:t>
            </a:r>
            <a:r>
              <a:rPr lang="id-ID" i="1" dirty="0" smtClean="0"/>
              <a:t>hipotetical statement, misalnya IT Investment meningkatkan </a:t>
            </a:r>
            <a:r>
              <a:rPr lang="fi-FI" dirty="0" smtClean="0"/>
              <a:t>kinerja perusahaan. </a:t>
            </a:r>
            <a:r>
              <a:rPr lang="fi-FI" i="1" dirty="0" smtClean="0"/>
              <a:t>statistikal hipotesis, misalnya (H</a:t>
            </a:r>
            <a:r>
              <a:rPr lang="id-ID" sz="1500" dirty="0" smtClean="0"/>
              <a:t>0</a:t>
            </a:r>
            <a:r>
              <a:rPr lang="id-ID" sz="2800" dirty="0" smtClean="0"/>
              <a:t>)</a:t>
            </a:r>
            <a:r>
              <a:rPr lang="id-ID" sz="1500" dirty="0" smtClean="0"/>
              <a:t> </a:t>
            </a:r>
            <a:r>
              <a:rPr lang="id-ID" dirty="0" smtClean="0"/>
              <a:t>rata-rata </a:t>
            </a:r>
            <a:r>
              <a:rPr lang="sv-SE" dirty="0" smtClean="0"/>
              <a:t>pengunjung sebelum dan sesudahnya</a:t>
            </a:r>
            <a:r>
              <a:rPr lang="id-ID" dirty="0" smtClean="0"/>
              <a:t>.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Lanjutan..2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480328" cy="4757758"/>
          </a:xfr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/>
            <a:r>
              <a:rPr lang="id-ID" dirty="0" smtClean="0"/>
              <a:t>Bila rumusan hipotesis sudah kuat seperti dalam </a:t>
            </a:r>
            <a:r>
              <a:rPr lang="es-ES" dirty="0" err="1" smtClean="0"/>
              <a:t>laporan</a:t>
            </a:r>
            <a:r>
              <a:rPr lang="es-ES" dirty="0" smtClean="0"/>
              <a:t> pada </a:t>
            </a:r>
            <a:r>
              <a:rPr lang="es-ES" dirty="0" err="1" smtClean="0"/>
              <a:t>bab</a:t>
            </a:r>
            <a:r>
              <a:rPr lang="es-ES" dirty="0" smtClean="0"/>
              <a:t> </a:t>
            </a:r>
            <a:r>
              <a:rPr lang="id-ID" dirty="0" smtClean="0"/>
              <a:t>4 </a:t>
            </a:r>
            <a:r>
              <a:rPr lang="es-ES" dirty="0" smtClean="0"/>
              <a:t>(</a:t>
            </a:r>
            <a:r>
              <a:rPr lang="es-ES" dirty="0" err="1" smtClean="0"/>
              <a:t>hasil</a:t>
            </a:r>
            <a:r>
              <a:rPr lang="es-ES" dirty="0" smtClean="0"/>
              <a:t> dan </a:t>
            </a:r>
            <a:r>
              <a:rPr lang="id-ID" dirty="0" smtClean="0"/>
              <a:t>implementasi</a:t>
            </a:r>
            <a:r>
              <a:rPr lang="es-ES" dirty="0" smtClean="0"/>
              <a:t>) dan </a:t>
            </a:r>
            <a:r>
              <a:rPr lang="es-ES" dirty="0" err="1" smtClean="0"/>
              <a:t>bab</a:t>
            </a:r>
            <a:r>
              <a:rPr lang="es-ES" dirty="0" smtClean="0"/>
              <a:t> </a:t>
            </a:r>
            <a:r>
              <a:rPr lang="id-ID" dirty="0" smtClean="0"/>
              <a:t>5 (kesimpulan dan saran), maka kesimpulan diambil berdasarkan pada hipotesis dan data-data dari hasil penelitan. </a:t>
            </a:r>
            <a:endParaRPr lang="id-ID" dirty="0" smtClean="0"/>
          </a:p>
          <a:p>
            <a:pPr algn="just"/>
            <a:r>
              <a:rPr lang="id-ID" dirty="0" smtClean="0"/>
              <a:t>Hipotesis memberikan arah dan tujuan pelaksanaan penelitian, dan memandu ke arah penyelesaiannya secara lebih efisien. </a:t>
            </a:r>
            <a:endParaRPr lang="id-ID" dirty="0" smtClean="0"/>
          </a:p>
          <a:p>
            <a:pPr algn="just"/>
            <a:r>
              <a:rPr lang="id-ID" dirty="0" smtClean="0"/>
              <a:t>Hipotesis yang baik akan menghindarkan penelitian tanpa tujuan, dan pengumpulan data yang tidak relevan. 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Lanjutan..3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2500" lnSpcReduction="10000"/>
          </a:bodyPr>
          <a:lstStyle/>
          <a:p>
            <a:pPr algn="just"/>
            <a:r>
              <a:rPr lang="id-ID" dirty="0" smtClean="0"/>
              <a:t>Tidak semua penelitian memerlukan hipotesa (Mis: penelitian deskriptif, penelitian eksploratif dan penelitian </a:t>
            </a:r>
            <a:r>
              <a:rPr lang="fi-FI" dirty="0" smtClean="0"/>
              <a:t>kualitatif</a:t>
            </a:r>
            <a:r>
              <a:rPr lang="id-ID" dirty="0" smtClean="0"/>
              <a:t>)</a:t>
            </a:r>
            <a:r>
              <a:rPr lang="fi-FI" dirty="0" smtClean="0"/>
              <a:t>. </a:t>
            </a:r>
            <a:endParaRPr lang="id-ID" dirty="0" smtClean="0"/>
          </a:p>
          <a:p>
            <a:pPr algn="just">
              <a:buNone/>
            </a:pPr>
            <a:r>
              <a:rPr lang="fi-FI" dirty="0" smtClean="0"/>
              <a:t>Manfaat penggunaan hipotesa antara lain yaitu: </a:t>
            </a:r>
            <a:endParaRPr lang="fi-FI" dirty="0" smtClean="0"/>
          </a:p>
          <a:p>
            <a:pPr marL="514350" indent="-514350" algn="just">
              <a:buClrTx/>
              <a:buFont typeface="+mj-lt"/>
              <a:buAutoNum type="alphaLcParenR"/>
            </a:pPr>
            <a:r>
              <a:rPr lang="id-ID" dirty="0" smtClean="0"/>
              <a:t>Untuk mejelaskan permasalahan yang diangkat dalam penelitian </a:t>
            </a:r>
            <a:endParaRPr lang="id-ID" dirty="0" smtClean="0"/>
          </a:p>
          <a:p>
            <a:pPr marL="514350" indent="-514350" algn="just">
              <a:buClrTx/>
              <a:buFont typeface="+mj-lt"/>
              <a:buAutoNum type="alphaLcParenR"/>
            </a:pPr>
            <a:r>
              <a:rPr lang="id-ID" dirty="0" smtClean="0"/>
              <a:t>Untuk mejelaskan variabel-variabel yang akan diuji kebenarannya</a:t>
            </a:r>
            <a:endParaRPr lang="id-ID" dirty="0" smtClean="0"/>
          </a:p>
          <a:p>
            <a:pPr marL="514350" indent="-514350" algn="just">
              <a:buClrTx/>
              <a:buFont typeface="+mj-lt"/>
              <a:buAutoNum type="alphaLcParenR"/>
            </a:pPr>
            <a:r>
              <a:rPr lang="pt-BR" dirty="0" smtClean="0"/>
              <a:t>Untuk membantu dalam memilih metode analisa dat</a:t>
            </a:r>
            <a:r>
              <a:rPr lang="id-ID" dirty="0" smtClean="0"/>
              <a:t>a</a:t>
            </a:r>
            <a:endParaRPr lang="id-ID" dirty="0" smtClean="0"/>
          </a:p>
          <a:p>
            <a:pPr marL="514350" indent="-514350" algn="just">
              <a:buClrTx/>
              <a:buFont typeface="+mj-lt"/>
              <a:buAutoNum type="alphaLcParenR"/>
            </a:pPr>
            <a:r>
              <a:rPr lang="id-ID" dirty="0" smtClean="0"/>
              <a:t>Sebagai pedoman dalam menarik sebuah kesimpulan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id-ID" sz="2800" dirty="0" smtClean="0"/>
              <a:t>Dalam membuat hipotesis ada dua jenis kesalahan yang dapat dibuat oleh peneliti,yaitu: </a:t>
            </a:r>
            <a:endParaRPr lang="id-ID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14552"/>
          </a:xfrm>
          <a:solidFill>
            <a:srgbClr val="FF9900"/>
          </a:solidFill>
        </p:spPr>
        <p:txBody>
          <a:bodyPr>
            <a:normAutofit lnSpcReduction="10000"/>
          </a:bodyPr>
          <a:lstStyle/>
          <a:p>
            <a:pPr algn="just"/>
            <a:r>
              <a:rPr lang="id-ID" dirty="0" smtClean="0"/>
              <a:t>Kesalahan pertama adalah kesalahan yang dilakukan karena menolak hipotesis(H</a:t>
            </a:r>
            <a:r>
              <a:rPr lang="id-ID" sz="1600" dirty="0" smtClean="0"/>
              <a:t>0</a:t>
            </a:r>
            <a:r>
              <a:rPr lang="id-ID" dirty="0" smtClean="0"/>
              <a:t>) padahal sebenarnya H</a:t>
            </a:r>
            <a:r>
              <a:rPr lang="id-ID" sz="1600" dirty="0" smtClean="0"/>
              <a:t>0</a:t>
            </a:r>
            <a:r>
              <a:rPr lang="id-ID" dirty="0" smtClean="0"/>
              <a:t> benar atau harus diterima. Kesalahan ini disebut sebagai kesalahan alpha  (a) atau biasa disebut dengan taraf nyata. </a:t>
            </a:r>
            <a:endParaRPr lang="id-ID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85918" y="3857628"/>
            <a:ext cx="5634042" cy="2709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Lanjutan..1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28800"/>
          </a:xfrm>
          <a:solidFill>
            <a:srgbClr val="00CC00"/>
          </a:solidFill>
        </p:spPr>
        <p:txBody>
          <a:bodyPr>
            <a:normAutofit lnSpcReduction="10000"/>
          </a:bodyPr>
          <a:lstStyle/>
          <a:p>
            <a:pPr algn="just"/>
            <a:r>
              <a:rPr lang="id-ID" dirty="0" smtClean="0"/>
              <a:t>Kesalahan kedua adalah kesalahan yang dilakukan karena menerima hipotesis (H</a:t>
            </a:r>
            <a:r>
              <a:rPr lang="id-ID" sz="1600" dirty="0" smtClean="0"/>
              <a:t>0</a:t>
            </a:r>
            <a:r>
              <a:rPr lang="id-ID" dirty="0" smtClean="0"/>
              <a:t>) padahal sebenarnya H</a:t>
            </a:r>
            <a:r>
              <a:rPr lang="id-ID" sz="1800" dirty="0" smtClean="0"/>
              <a:t>0</a:t>
            </a:r>
            <a:r>
              <a:rPr lang="id-ID" dirty="0" smtClean="0"/>
              <a:t> salah atau harus ditolak. Kesalahan ini disebut sebagai kesalahan beta (ß). </a:t>
            </a:r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8728" y="3500437"/>
            <a:ext cx="6143668" cy="2898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CC00"/>
          </a:solidFill>
        </p:spPr>
        <p:txBody>
          <a:bodyPr/>
          <a:lstStyle/>
          <a:p>
            <a:r>
              <a:rPr lang="id-ID" dirty="0" smtClean="0"/>
              <a:t>Identifikasi dan perumusan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just"/>
            <a:r>
              <a:rPr lang="id-ID" dirty="0" smtClean="0"/>
              <a:t>Penelitian biasanya dilakukan untuk menjawab pertanyaan yang belum dapat dijawab.</a:t>
            </a:r>
            <a:endParaRPr lang="id-ID" dirty="0" smtClean="0"/>
          </a:p>
          <a:p>
            <a:pPr algn="just"/>
            <a:r>
              <a:rPr lang="id-ID" dirty="0" smtClean="0"/>
              <a:t>Memilih masalah untuk diteliti merupakan tahap yang penting, karena seluruh proses penelitian adalah untuk menjawab pertanyaan yang sudah ditentukan sebelumnya. </a:t>
            </a:r>
            <a:endParaRPr lang="id-ID" dirty="0" smtClean="0"/>
          </a:p>
          <a:p>
            <a:pPr algn="just"/>
            <a:r>
              <a:rPr lang="es-ES" dirty="0" err="1" smtClean="0"/>
              <a:t>Penentuan</a:t>
            </a:r>
            <a:r>
              <a:rPr lang="es-ES" dirty="0" smtClean="0"/>
              <a:t> </a:t>
            </a:r>
            <a:r>
              <a:rPr lang="es-ES" dirty="0" err="1" smtClean="0"/>
              <a:t>permasalahan</a:t>
            </a:r>
            <a:r>
              <a:rPr lang="es-ES" dirty="0" smtClean="0"/>
              <a:t> (</a:t>
            </a:r>
            <a:r>
              <a:rPr lang="es-ES" dirty="0" err="1" smtClean="0"/>
              <a:t>identifikasi</a:t>
            </a:r>
            <a:r>
              <a:rPr lang="es-ES" dirty="0" smtClean="0"/>
              <a:t> </a:t>
            </a:r>
            <a:r>
              <a:rPr lang="es-ES" dirty="0" err="1" smtClean="0"/>
              <a:t>masalah</a:t>
            </a:r>
            <a:r>
              <a:rPr lang="es-ES" dirty="0" smtClean="0"/>
              <a:t>) secara </a:t>
            </a:r>
            <a:r>
              <a:rPr lang="es-ES" dirty="0" err="1" smtClean="0"/>
              <a:t>jelas</a:t>
            </a:r>
            <a:r>
              <a:rPr lang="es-ES" dirty="0" smtClean="0"/>
              <a:t> dan </a:t>
            </a:r>
            <a:r>
              <a:rPr lang="es-ES" dirty="0" err="1" smtClean="0"/>
              <a:t>sederhana</a:t>
            </a:r>
            <a:r>
              <a:rPr lang="es-ES" dirty="0" smtClean="0"/>
              <a:t> </a:t>
            </a:r>
            <a:r>
              <a:rPr lang="es-ES" dirty="0" err="1" smtClean="0"/>
              <a:t>bertujuan</a:t>
            </a:r>
            <a:r>
              <a:rPr lang="id-ID" dirty="0" smtClean="0"/>
              <a:t> </a:t>
            </a:r>
            <a:r>
              <a:rPr lang="nn-NO" dirty="0" smtClean="0"/>
              <a:t>untuk mentransformasikan topik kedalam sesuatu yang bisa dikelola (</a:t>
            </a:r>
            <a:r>
              <a:rPr lang="nn-NO" i="1" dirty="0" smtClean="0"/>
              <a:t>manageable)</a:t>
            </a:r>
            <a:r>
              <a:rPr lang="id-ID" i="1" dirty="0" smtClean="0"/>
              <a:t> </a:t>
            </a:r>
            <a:r>
              <a:rPr lang="id-ID" dirty="0" smtClean="0"/>
              <a:t>dalam artian disesuaikan dengan kemampuan peneliti dan batasan-batasan sumber daya yang ada.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Lanjutan..2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828668"/>
          </a:xfrm>
          <a:solidFill>
            <a:srgbClr val="CCCC00"/>
          </a:solidFill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Jika keputusan yang diambil dalam hipotesis benar, maka akan tampak </a:t>
            </a:r>
            <a:r>
              <a:rPr lang="sv-SE" dirty="0" smtClean="0"/>
              <a:t>kekuatannya seperti</a:t>
            </a:r>
            <a:r>
              <a:rPr lang="id-ID" dirty="0" smtClean="0"/>
              <a:t>:</a:t>
            </a:r>
            <a:endParaRPr lang="id-ID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28794" y="2571744"/>
            <a:ext cx="5357850" cy="3755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Lanjutan..3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480328" cy="4495800"/>
          </a:xfrm>
          <a:solidFill>
            <a:srgbClr val="FF9900"/>
          </a:solidFill>
        </p:spPr>
        <p:txBody>
          <a:bodyPr>
            <a:normAutofit/>
          </a:bodyPr>
          <a:lstStyle/>
          <a:p>
            <a:pPr algn="just"/>
            <a:r>
              <a:rPr lang="id-ID" dirty="0" smtClean="0"/>
              <a:t>Nilai alpha yang digunakan sangat tergantung dari jenis penelitian yang akan dilakukan.</a:t>
            </a:r>
            <a:endParaRPr lang="id-ID" dirty="0" smtClean="0"/>
          </a:p>
          <a:p>
            <a:pPr algn="just"/>
            <a:r>
              <a:rPr lang="id-ID" dirty="0" smtClean="0"/>
              <a:t>Jika penelitian yang dilakukan berhubungan dengan keselamatan maka alpha yang digunakan sebesar 0.01 (1%) sedangkan penelitian yang terkait dengan ilmu-ilmu sosial pada umumnya digunakan alpha 0.05 (5%). </a:t>
            </a:r>
            <a:endParaRPr lang="id-ID" dirty="0" smtClean="0"/>
          </a:p>
          <a:p>
            <a:pPr algn="just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Lanjutan..4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rgbClr val="00CC00"/>
          </a:solidFill>
        </p:spPr>
        <p:txBody>
          <a:bodyPr/>
          <a:lstStyle/>
          <a:p>
            <a:pPr algn="just"/>
            <a:r>
              <a:rPr lang="id-ID" dirty="0" smtClean="0"/>
              <a:t>Untuk menentukan hipotesis yang akan diambil atau digunakan adalah apabila nilai alpha hitung (</a:t>
            </a:r>
            <a:r>
              <a:rPr lang="id-ID" i="1" dirty="0" smtClean="0"/>
              <a:t>output) lebih besar atau sama </a:t>
            </a:r>
            <a:r>
              <a:rPr lang="sv-SE" dirty="0" smtClean="0"/>
              <a:t>dengan alpha (5 % atau 1%) maka keputusan yang diambil adalah menerima H</a:t>
            </a:r>
            <a:r>
              <a:rPr lang="id-ID" sz="1900" dirty="0" smtClean="0"/>
              <a:t>0</a:t>
            </a:r>
            <a:r>
              <a:rPr lang="id-ID" dirty="0" smtClean="0"/>
              <a:t>.</a:t>
            </a:r>
            <a:endParaRPr lang="id-ID" dirty="0" smtClean="0"/>
          </a:p>
          <a:p>
            <a:pPr algn="just"/>
            <a:r>
              <a:rPr lang="id-ID" dirty="0" smtClean="0"/>
              <a:t>Namun apabila nilai alpha hitungnya lebih kecil dari nilai alpha (5% atau 1%) maka keputusan yang diambil adalah menolak H</a:t>
            </a:r>
            <a:r>
              <a:rPr lang="id-ID" sz="2100" dirty="0" smtClean="0"/>
              <a:t>0</a:t>
            </a:r>
            <a:r>
              <a:rPr lang="id-ID" dirty="0" smtClean="0"/>
              <a:t>.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d-ID" dirty="0" smtClean="0"/>
              <a:t>Tujuan pemilihan perumusan masalah: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rgbClr val="FFC000"/>
          </a:solidFill>
        </p:spPr>
        <p:txBody>
          <a:bodyPr/>
          <a:lstStyle/>
          <a:p>
            <a:pPr algn="just"/>
            <a:r>
              <a:rPr lang="id-ID" dirty="0" smtClean="0"/>
              <a:t>Mencari sesuatu dalam rangka pemuasan akademis seseorang</a:t>
            </a:r>
            <a:endParaRPr lang="id-ID" dirty="0" smtClean="0"/>
          </a:p>
          <a:p>
            <a:pPr algn="just"/>
            <a:r>
              <a:rPr lang="id-ID" dirty="0" smtClean="0"/>
              <a:t>Memuaskan perhatian serta keingintahuan seseorang akan hal yang baru</a:t>
            </a:r>
            <a:endParaRPr lang="id-ID" dirty="0" smtClean="0"/>
          </a:p>
          <a:p>
            <a:pPr algn="just"/>
            <a:r>
              <a:rPr lang="id-ID" dirty="0" smtClean="0"/>
              <a:t>Meletakkan dasar untuk memecahkan beberapa penemuan penelitian sebelumnya ataupun dasar untuk penelitian selanjutnya.</a:t>
            </a:r>
            <a:endParaRPr lang="id-ID" dirty="0" smtClean="0"/>
          </a:p>
          <a:p>
            <a:pPr algn="just"/>
            <a:r>
              <a:rPr lang="id-ID" dirty="0" smtClean="0"/>
              <a:t>Memenuhi keinginan sosial</a:t>
            </a:r>
            <a:endParaRPr lang="id-ID" dirty="0" smtClean="0"/>
          </a:p>
          <a:p>
            <a:pPr algn="just"/>
            <a:r>
              <a:rPr lang="id-ID" dirty="0" smtClean="0"/>
              <a:t>Dan menyediakan sesuatu yang bermanfaat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id-ID" dirty="0" smtClean="0"/>
              <a:t>Ciri – ciri masalah yang baik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rgbClr val="00CC00"/>
          </a:solidFill>
        </p:spPr>
        <p:txBody>
          <a:bodyPr/>
          <a:lstStyle/>
          <a:p>
            <a:pPr algn="just"/>
            <a:r>
              <a:rPr lang="id-ID" dirty="0" smtClean="0"/>
              <a:t>Masalah yang dipilih harus mempunyai nilai penelitian</a:t>
            </a:r>
            <a:endParaRPr lang="id-ID" dirty="0" smtClean="0"/>
          </a:p>
          <a:p>
            <a:pPr algn="just"/>
            <a:r>
              <a:rPr lang="id-ID" dirty="0" smtClean="0"/>
              <a:t>Masalah yang dipilih harus mempunyai fisibilitas</a:t>
            </a:r>
            <a:endParaRPr lang="id-ID" dirty="0" smtClean="0"/>
          </a:p>
          <a:p>
            <a:pPr algn="just"/>
            <a:r>
              <a:rPr lang="id-ID" dirty="0" smtClean="0"/>
              <a:t>Masalah yang dipilih harus sesuai dengan kualifikasi peneliti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CC00"/>
          </a:solidFill>
        </p:spPr>
        <p:txBody>
          <a:bodyPr/>
          <a:lstStyle/>
          <a:p>
            <a:r>
              <a:rPr lang="id-ID" dirty="0" smtClean="0"/>
              <a:t>Masalah harus ada nilai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/>
            <a:r>
              <a:rPr lang="id-ID" dirty="0" smtClean="0"/>
              <a:t>Masalah haruslah mempunyai keaslian (up to date dan baru)</a:t>
            </a:r>
            <a:endParaRPr lang="id-ID" dirty="0" smtClean="0"/>
          </a:p>
          <a:p>
            <a:pPr algn="just"/>
            <a:r>
              <a:rPr lang="id-ID" dirty="0" smtClean="0"/>
              <a:t>Masalah harus menyatakan suatu hubungan (dua atau lebih variabel)</a:t>
            </a:r>
            <a:endParaRPr lang="id-ID" dirty="0" smtClean="0"/>
          </a:p>
          <a:p>
            <a:pPr algn="just"/>
            <a:r>
              <a:rPr lang="id-ID" dirty="0" smtClean="0"/>
              <a:t>Masalah haruslah menyatakan hal penting (mempunyai arti dan nilai baik dalam bidang ilmuwan atau terapan)</a:t>
            </a:r>
            <a:endParaRPr lang="id-ID" dirty="0" smtClean="0"/>
          </a:p>
          <a:p>
            <a:pPr algn="just"/>
            <a:r>
              <a:rPr lang="id-ID" dirty="0" smtClean="0"/>
              <a:t>Masalah harus dapat diuji (memberikan implikasi untuk kemungkinan pengujian secara empiris)</a:t>
            </a:r>
            <a:endParaRPr lang="id-ID" dirty="0" smtClean="0"/>
          </a:p>
          <a:p>
            <a:pPr algn="just"/>
            <a:r>
              <a:rPr lang="id-ID" dirty="0" smtClean="0"/>
              <a:t>Masalah harus dinyatakan dalam bentuk pertanyaan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FF"/>
          </a:solidFill>
        </p:spPr>
        <p:txBody>
          <a:bodyPr/>
          <a:lstStyle/>
          <a:p>
            <a:r>
              <a:rPr lang="id-ID" dirty="0" smtClean="0"/>
              <a:t>Masalah harus fisibel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480328" cy="44958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just">
              <a:buNone/>
            </a:pPr>
            <a:r>
              <a:rPr lang="id-ID" dirty="0" smtClean="0"/>
              <a:t>Masalah yang dipilih harus dapat dipecahkan, berarti:</a:t>
            </a:r>
            <a:endParaRPr lang="id-ID" dirty="0" smtClean="0"/>
          </a:p>
          <a:p>
            <a:r>
              <a:rPr lang="id-ID" dirty="0" smtClean="0"/>
              <a:t>Data serta metode harus tersedia</a:t>
            </a:r>
            <a:endParaRPr lang="id-ID" dirty="0" smtClean="0"/>
          </a:p>
          <a:p>
            <a:r>
              <a:rPr lang="id-ID" i="1" dirty="0" smtClean="0"/>
              <a:t>Equipment </a:t>
            </a:r>
            <a:r>
              <a:rPr lang="id-ID" dirty="0" smtClean="0"/>
              <a:t>dan kondisi harus mengizinkan</a:t>
            </a:r>
            <a:endParaRPr lang="id-ID" dirty="0" smtClean="0"/>
          </a:p>
          <a:p>
            <a:r>
              <a:rPr lang="id-ID" dirty="0" smtClean="0"/>
              <a:t>Biaya untuk memecahkan masalah harus seimbang</a:t>
            </a:r>
            <a:endParaRPr lang="id-ID" dirty="0" smtClean="0"/>
          </a:p>
          <a:p>
            <a:r>
              <a:rPr lang="id-ID" dirty="0" smtClean="0"/>
              <a:t>Masalah harus didukung oleh sponsor yang kuat</a:t>
            </a:r>
            <a:endParaRPr lang="id-ID" dirty="0" smtClean="0"/>
          </a:p>
          <a:p>
            <a:r>
              <a:rPr lang="id-ID" dirty="0" smtClean="0"/>
              <a:t>Tidak bertentangan dengan hukum dan adat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28600"/>
            <a:ext cx="8501122" cy="9906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id-ID" sz="3400" dirty="0" smtClean="0"/>
              <a:t>Masalah harus sesuai dengan kualifikasi peneliti</a:t>
            </a:r>
            <a:endParaRPr lang="id-ID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rgbClr val="92D050"/>
          </a:solidFill>
        </p:spPr>
        <p:txBody>
          <a:bodyPr/>
          <a:lstStyle/>
          <a:p>
            <a:pPr algn="just"/>
            <a:r>
              <a:rPr lang="id-ID" dirty="0" smtClean="0"/>
              <a:t>Menarik bagi si peneliti (cocok dengan bidang kemampuan)</a:t>
            </a:r>
            <a:endParaRPr lang="id-ID" dirty="0" smtClean="0"/>
          </a:p>
          <a:p>
            <a:pPr algn="just"/>
            <a:r>
              <a:rPr lang="id-ID" dirty="0" smtClean="0"/>
              <a:t>Masalah harus sesuai dengan kualifikasi (sukar mudahnya masalah sesuai dengan daya nalar, sensitivitas terhadap data dan kemampuan dalam menghasilkan orisinalitas)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id-ID" dirty="0" smtClean="0"/>
              <a:t>Sumber untuk memperoleh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id-ID" dirty="0" smtClean="0"/>
              <a:t>Pengamatan terhadap kegiatan manusia</a:t>
            </a:r>
            <a:endParaRPr lang="id-ID" dirty="0" smtClean="0"/>
          </a:p>
          <a:p>
            <a:r>
              <a:rPr lang="id-ID" dirty="0" smtClean="0"/>
              <a:t>Bacaan</a:t>
            </a:r>
            <a:endParaRPr lang="id-ID" dirty="0" smtClean="0"/>
          </a:p>
          <a:p>
            <a:r>
              <a:rPr lang="id-ID" dirty="0" smtClean="0"/>
              <a:t>Analisis bidang pengetahuan</a:t>
            </a:r>
            <a:endParaRPr lang="id-ID" dirty="0" smtClean="0"/>
          </a:p>
          <a:p>
            <a:r>
              <a:rPr lang="id-ID" dirty="0" smtClean="0"/>
              <a:t>Ulangan serta perluasan penelitian</a:t>
            </a:r>
            <a:endParaRPr lang="id-ID" dirty="0" smtClean="0"/>
          </a:p>
          <a:p>
            <a:r>
              <a:rPr lang="id-ID" dirty="0" smtClean="0"/>
              <a:t>Cabang studi yang sedang dikerjakan</a:t>
            </a:r>
            <a:endParaRPr lang="id-ID" dirty="0" smtClean="0"/>
          </a:p>
          <a:p>
            <a:r>
              <a:rPr lang="id-ID" dirty="0" smtClean="0"/>
              <a:t>Pengalaman dan catatan pribadi</a:t>
            </a:r>
            <a:endParaRPr lang="id-ID" dirty="0" smtClean="0"/>
          </a:p>
          <a:p>
            <a:r>
              <a:rPr lang="id-ID" dirty="0" smtClean="0"/>
              <a:t>Praktik serta keinginan masyarakat</a:t>
            </a:r>
            <a:endParaRPr lang="id-ID" dirty="0" smtClean="0"/>
          </a:p>
          <a:p>
            <a:r>
              <a:rPr lang="id-ID" dirty="0" smtClean="0"/>
              <a:t>Bidang spesialisasi</a:t>
            </a:r>
            <a:endParaRPr lang="id-ID" dirty="0" smtClean="0"/>
          </a:p>
          <a:p>
            <a:r>
              <a:rPr lang="id-ID" dirty="0" smtClean="0"/>
              <a:t>Pelajaran dan mata ajaran yang sedang diikuti</a:t>
            </a:r>
            <a:endParaRPr lang="id-ID" dirty="0" smtClean="0"/>
          </a:p>
          <a:p>
            <a:r>
              <a:rPr lang="id-ID" dirty="0" smtClean="0"/>
              <a:t>Pengamatan terhadap alam sekeliling</a:t>
            </a:r>
            <a:endParaRPr lang="id-ID" dirty="0" smtClean="0"/>
          </a:p>
          <a:p>
            <a:r>
              <a:rPr lang="id-ID" dirty="0" smtClean="0"/>
              <a:t>Diskusi-diskusi ilmiah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Alur perumusan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1500174"/>
            <a:ext cx="6643734" cy="502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429256" y="5572140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Sumber: Buku Metode Penelitian (Zainal A. Hasibuan, Ph.D)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6769</Words>
  <Application>WPS Presentation</Application>
  <PresentationFormat>On-screen Show (4:3)</PresentationFormat>
  <Paragraphs>147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SimSun</vt:lpstr>
      <vt:lpstr>Wingdings</vt:lpstr>
      <vt:lpstr>Wingdings</vt:lpstr>
      <vt:lpstr>Wingdings 2</vt:lpstr>
      <vt:lpstr>Tw Cen MT</vt:lpstr>
      <vt:lpstr>Microsoft YaHei</vt:lpstr>
      <vt:lpstr>Arial Unicode MS</vt:lpstr>
      <vt:lpstr>Calibri</vt:lpstr>
      <vt:lpstr>Median</vt:lpstr>
      <vt:lpstr>Identifikasi masalah dan hipotesis</vt:lpstr>
      <vt:lpstr>Identifikasi dan perumusan masalah</vt:lpstr>
      <vt:lpstr>Tujuan pemilihan perumusan masalah:</vt:lpstr>
      <vt:lpstr>Ciri – ciri masalah yang baik</vt:lpstr>
      <vt:lpstr>Masalah harus ada nilai penelitian</vt:lpstr>
      <vt:lpstr>Masalah harus fisibel</vt:lpstr>
      <vt:lpstr>Masalah harus sesuai dengan kualifikasi peneliti</vt:lpstr>
      <vt:lpstr>Sumber untuk memperoleh masalah</vt:lpstr>
      <vt:lpstr>Alur perumusan masalah</vt:lpstr>
      <vt:lpstr>Cara merumuskan masalah</vt:lpstr>
      <vt:lpstr>Membuat masalah menjadi sukar karena:</vt:lpstr>
      <vt:lpstr>Hubungan teori, hipotesis, ilmu pengetahuan, variable, definisi operasional untuk mengidentifikasi suatu masalah.</vt:lpstr>
      <vt:lpstr>Langkah-langkah perumusan masalah</vt:lpstr>
      <vt:lpstr>Hipotesis Penelitian</vt:lpstr>
      <vt:lpstr>Lanjutan..1</vt:lpstr>
      <vt:lpstr>Lanjutan..2</vt:lpstr>
      <vt:lpstr>Lanjutan..3</vt:lpstr>
      <vt:lpstr>Dalam membuat hipotesis ada dua jenis kesalahan yang dapat dibuat oleh peneliti,yaitu: </vt:lpstr>
      <vt:lpstr>Lanjutan..1</vt:lpstr>
      <vt:lpstr>Lanjutan..2</vt:lpstr>
      <vt:lpstr>Lanjutan..3</vt:lpstr>
      <vt:lpstr>Lanjutan..4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Identifikasi masalah dan hipotesis</dc:title>
  <dc:creator>user</dc:creator>
  <cp:lastModifiedBy>USER</cp:lastModifiedBy>
  <cp:revision>23</cp:revision>
  <dcterms:created xsi:type="dcterms:W3CDTF">2016-04-06T15:07:00Z</dcterms:created>
  <dcterms:modified xsi:type="dcterms:W3CDTF">2022-03-23T07:32:55Z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859C542482C0449B8D56D83AACB06907</vt:lpwstr>
  </property>
  <property fmtid="{D5CDD505-2E9C-101B-9397-08002B2CF9AE}" pid="3" name="KSOProductBuildVer">
    <vt:lpwstr>1033-11.2.0.11029</vt:lpwstr>
  </property>
</Properties>
</file>