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altLang="en-US" dirty="0"/>
              <a:t>Metodologi Penelitian</a:t>
            </a:r>
            <a:endParaRPr lang="en-ID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altLang="en-US"/>
              <a:t>Ika Menarianti</a:t>
            </a:r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00"/>
          </a:solidFill>
        </p:spPr>
        <p:txBody>
          <a:bodyPr>
            <a:normAutofit/>
          </a:bodyPr>
          <a:lstStyle/>
          <a:p>
            <a:r>
              <a:rPr lang="id-ID" dirty="0" smtClean="0"/>
              <a:t>Manfaat penggunaan metodologi: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66FF66"/>
          </a:solidFill>
        </p:spPr>
        <p:txBody>
          <a:bodyPr/>
          <a:lstStyle/>
          <a:p>
            <a:pPr lvl="0" algn="just"/>
            <a:r>
              <a:rPr lang="id-ID" dirty="0" smtClean="0"/>
              <a:t>Metodologi membuat lebih paham, lebih bertanggung jawab, lebih </a:t>
            </a:r>
            <a:r>
              <a:rPr lang="id-ID" i="1" dirty="0" smtClean="0"/>
              <a:t>comfortable</a:t>
            </a:r>
            <a:r>
              <a:rPr lang="id-ID" dirty="0" smtClean="0"/>
              <a:t> dan lebih </a:t>
            </a:r>
            <a:r>
              <a:rPr lang="id-ID" i="1" dirty="0" smtClean="0"/>
              <a:t>responsible</a:t>
            </a:r>
            <a:r>
              <a:rPr lang="id-ID" dirty="0" smtClean="0"/>
              <a:t>.</a:t>
            </a:r>
            <a:endParaRPr lang="id-ID" dirty="0" smtClean="0"/>
          </a:p>
          <a:p>
            <a:pPr lvl="0" algn="just"/>
            <a:r>
              <a:rPr lang="id-ID" dirty="0" smtClean="0"/>
              <a:t>Metodologi membuat lebih </a:t>
            </a:r>
            <a:r>
              <a:rPr lang="id-ID" i="1" dirty="0" smtClean="0"/>
              <a:t>knowledgeable</a:t>
            </a:r>
            <a:r>
              <a:rPr lang="id-ID" dirty="0" smtClean="0"/>
              <a:t> (berpengethuan) dan lebih berguna dalam berargumen karena selalu berdasarkan fakta dan tidak berdasarkan pada intuisi maupun bisikan.</a:t>
            </a:r>
            <a:endParaRPr lang="id-ID" dirty="0" smtClean="0"/>
          </a:p>
          <a:p>
            <a:pPr lvl="0" algn="just"/>
            <a:r>
              <a:rPr lang="id-ID" dirty="0" smtClean="0"/>
              <a:t>Metodologi memaparkan lebih banyak gambaran berupa saran, ide maupun masukan yang bisa dielaborasi dan dipondasikan berdasarkan fakta-fakta yang ada untuk memunculkan ide-ide baru.</a:t>
            </a: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414" y="3786190"/>
            <a:ext cx="68580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Peranan dan Jenis Penelitian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Ika Menarianti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Peranan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id-ID" dirty="0" smtClean="0"/>
              <a:t>Kegunaan penelitian adalah untuk menyelidiki keadaan dari, alasan untuk, dan konsekuensi terhadap suatu set keadaan khusus.</a:t>
            </a:r>
            <a:endParaRPr lang="id-ID" dirty="0" smtClean="0"/>
          </a:p>
          <a:p>
            <a:pPr algn="just"/>
            <a:r>
              <a:rPr lang="id-ID" dirty="0" smtClean="0"/>
              <a:t>Ada dua cara menilai </a:t>
            </a:r>
            <a:r>
              <a:rPr lang="id-ID" i="1" dirty="0" smtClean="0"/>
              <a:t>benefit </a:t>
            </a:r>
            <a:r>
              <a:rPr lang="id-ID" dirty="0" smtClean="0"/>
              <a:t>dari penelitian:</a:t>
            </a:r>
            <a:endParaRPr lang="id-ID" dirty="0" smtClean="0"/>
          </a:p>
          <a:p>
            <a:pPr lvl="1" algn="just"/>
            <a:r>
              <a:rPr lang="id-ID" dirty="0" smtClean="0"/>
              <a:t>Menggunakan teknik </a:t>
            </a:r>
            <a:r>
              <a:rPr lang="id-ID" i="1" dirty="0" smtClean="0"/>
              <a:t>internal rate of return to investment</a:t>
            </a:r>
            <a:endParaRPr lang="id-ID" dirty="0" smtClean="0"/>
          </a:p>
          <a:p>
            <a:pPr lvl="1" algn="just"/>
            <a:r>
              <a:rPr lang="id-ID" dirty="0" smtClean="0"/>
              <a:t>Menghitung nilai marginal dari output per dolar modal yang ditanamkan dalam penelitian.</a:t>
            </a:r>
            <a:endParaRPr lang="id-ID" dirty="0" smtClean="0"/>
          </a:p>
          <a:p>
            <a:pPr algn="just"/>
            <a:r>
              <a:rPr lang="id-ID" dirty="0" smtClean="0"/>
              <a:t>Hasil penelitian tidak dapat dengan segera dinikmati, tetapi biasanya mempunyai </a:t>
            </a:r>
            <a:r>
              <a:rPr lang="id-ID" i="1" dirty="0" smtClean="0"/>
              <a:t>lag</a:t>
            </a:r>
            <a:r>
              <a:rPr lang="id-ID" dirty="0" smtClean="0"/>
              <a:t> waktu.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095472" y="3071810"/>
            <a:ext cx="2857520" cy="1071570"/>
          </a:xfrm>
          <a:prstGeom prst="round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</a:t>
            </a:r>
            <a:endParaRPr lang="id-ID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167438" y="1571612"/>
            <a:ext cx="4071966" cy="1071570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 Dasar/Murni (Basic Research)</a:t>
            </a:r>
            <a:endParaRPr lang="id-ID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310314" y="4214818"/>
            <a:ext cx="3929090" cy="150019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 Terapan </a:t>
            </a:r>
            <a:endParaRPr lang="id-ID" sz="2800" dirty="0" smtClean="0"/>
          </a:p>
          <a:p>
            <a:pPr algn="ctr"/>
            <a:r>
              <a:rPr lang="id-ID" sz="2800" dirty="0" smtClean="0"/>
              <a:t>(Applied Research, Practical Research)</a:t>
            </a:r>
            <a:endParaRPr lang="id-ID" sz="28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4952992" y="2107397"/>
            <a:ext cx="1214446" cy="15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52992" y="3607595"/>
            <a:ext cx="1357322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id-ID" dirty="0" smtClean="0"/>
              <a:t>Penelitian Dasar/Murni (Basic Research)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Penelitian dasar adalah pencarian terhadap sesuatu karena ada perhatian dan keingintahuan terhadap hasil suatu aktivitas.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Hasil dari penelitian dasar adalah pengetahuan umum dan pengertian – pengertian tentang alam serta hukum-hukumnya.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Pengetahuan umum merupakan alat untuk memecahkan masalah praktika, meski tidak memberi jawaban yang menyeluruh untuk tiap masalah tersebut.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66"/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>Penelitian Terapan </a:t>
            </a:r>
            <a:br>
              <a:rPr lang="id-ID" dirty="0" smtClean="0"/>
            </a:br>
            <a:r>
              <a:rPr lang="id-ID" dirty="0" smtClean="0"/>
              <a:t>(Applied Research, Practical Research)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210196"/>
          </a:xfrm>
          <a:solidFill>
            <a:srgbClr val="FF00FF"/>
          </a:solidFill>
        </p:spPr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Penelitian terapan adalah penyelidikan yang hati-hati, sistematik dan terus menerus terhadap suatu masalah dengan tujuan untuk digunakan dengan segera untuk keperluan tertentu.</a:t>
            </a:r>
            <a:endParaRPr lang="id-ID" dirty="0" smtClean="0"/>
          </a:p>
          <a:p>
            <a:pPr algn="just"/>
            <a:r>
              <a:rPr lang="id-ID" dirty="0" smtClean="0"/>
              <a:t>Hasil penelitian tidak perlu sebagai satu penemuan baru, tetapi merupakan aplikasi baru dari penelitian yang telag ada.</a:t>
            </a:r>
            <a:endParaRPr lang="id-ID" dirty="0" smtClean="0"/>
          </a:p>
          <a:p>
            <a:pPr algn="just"/>
            <a:r>
              <a:rPr lang="id-ID" dirty="0" smtClean="0"/>
              <a:t>Peneliti terapan yang akan merinci penemuan penelitian dasar untuk keperluan praktis dalam bidang-bidang tertentu.</a:t>
            </a:r>
            <a:endParaRPr lang="id-ID" dirty="0" smtClean="0"/>
          </a:p>
          <a:p>
            <a:pPr algn="just"/>
            <a:r>
              <a:rPr lang="id-ID" dirty="0" smtClean="0"/>
              <a:t>Pemilihan masalah ada hubungannya dengan keinginan masyarakat serta untuk memperbaiki praktik-praktik yang ada.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id-ID" dirty="0" smtClean="0"/>
              <a:t>Ciri Khas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kriteria penelitian oleh Crawford (1928):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harus berkisar disekeliling masalah yang ingin dipecahkan.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sedikitnya harus mengandung unsur orisinalitas.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Penelitan harus didasarkan pada pandangan “ingin tahu”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harus berdasarkan pada asumsi bahwa suatu fenomena mempunyai hukum dan pengaturan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berkehendak untuk menemukan generalisasi atau dalil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merupakan studi tentang sebab akibat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harus menggunakan pengukuran yang akurat</a:t>
            </a:r>
            <a:endParaRPr lang="id-ID" dirty="0" smtClean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id-ID" dirty="0" smtClean="0"/>
              <a:t>Penelitian harus menggunakan teknik yang secara sadar diketahui</a:t>
            </a:r>
            <a:endParaRPr lang="id-ID" dirty="0" smtClean="0"/>
          </a:p>
          <a:p>
            <a:pPr marL="514350" indent="-514350" algn="just">
              <a:buAutoNum type="arabicPeriod"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r>
              <a:rPr lang="id-ID" dirty="0" smtClean="0"/>
              <a:t>Syarat keberhasilan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66FF66"/>
          </a:solidFill>
        </p:spPr>
        <p:txBody>
          <a:bodyPr/>
          <a:lstStyle/>
          <a:p>
            <a:pPr algn="just">
              <a:buNone/>
            </a:pPr>
            <a:r>
              <a:rPr lang="id-ID" dirty="0" smtClean="0"/>
              <a:t>Somers (1959) memberikan beberapa syarat agar pelaksanaan penelitian dapat berjalan lancar, yaitu:</a:t>
            </a:r>
            <a:endParaRPr lang="id-ID" dirty="0" smtClean="0"/>
          </a:p>
          <a:p>
            <a:pPr algn="just"/>
            <a:r>
              <a:rPr lang="id-ID" dirty="0" smtClean="0"/>
              <a:t>Adanya kesadaran masyarakat tentang pentingnya penelitian untuk suatu negara ataupun daerah</a:t>
            </a:r>
            <a:endParaRPr lang="id-ID" dirty="0" smtClean="0"/>
          </a:p>
          <a:p>
            <a:pPr algn="just"/>
            <a:r>
              <a:rPr lang="id-ID" dirty="0" smtClean="0"/>
              <a:t>Harus ada sarana dan pembiayaan yang cukup</a:t>
            </a:r>
            <a:endParaRPr lang="id-ID" dirty="0" smtClean="0"/>
          </a:p>
          <a:p>
            <a:pPr algn="just"/>
            <a:r>
              <a:rPr lang="id-ID" dirty="0" smtClean="0"/>
              <a:t>Hasil penelitian harus dengan segera ditetapkan</a:t>
            </a:r>
            <a:endParaRPr lang="id-ID" dirty="0" smtClean="0"/>
          </a:p>
          <a:p>
            <a:pPr algn="just"/>
            <a:r>
              <a:rPr lang="id-ID" dirty="0" smtClean="0"/>
              <a:t>Harus ada kebebasan dalam melakukan penelitian</a:t>
            </a:r>
            <a:endParaRPr lang="id-ID" dirty="0" smtClean="0"/>
          </a:p>
          <a:p>
            <a:pPr algn="just"/>
            <a:r>
              <a:rPr lang="id-ID" dirty="0" smtClean="0"/>
              <a:t>Peneliti harus mempunyai kualifikasi yang diperlukan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09720" y="2643182"/>
            <a:ext cx="8229600" cy="1271590"/>
          </a:xfrm>
          <a:solidFill>
            <a:srgbClr val="FF0066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Metode Ilmiah</a:t>
            </a:r>
            <a:br>
              <a:rPr lang="id-ID" dirty="0" smtClean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>Terdapat beberapa alasan perlunya mempelajari </a:t>
            </a:r>
            <a:r>
              <a:rPr lang="id-ID" i="1" dirty="0" smtClean="0"/>
              <a:t>Scientific Inquiry</a:t>
            </a:r>
            <a:r>
              <a:rPr lang="id-ID" dirty="0" smtClean="0"/>
              <a:t>, yaitu: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85926"/>
            <a:ext cx="8229600" cy="3643338"/>
          </a:xfrm>
          <a:solidFill>
            <a:srgbClr val="66FF66"/>
          </a:solidFill>
        </p:spPr>
        <p:txBody>
          <a:bodyPr/>
          <a:lstStyle/>
          <a:p>
            <a:pPr lvl="0"/>
            <a:r>
              <a:rPr lang="id-ID" i="1" dirty="0" smtClean="0"/>
              <a:t>Scientific Inquiry</a:t>
            </a:r>
            <a:r>
              <a:rPr lang="id-ID" dirty="0" smtClean="0"/>
              <a:t> membuat kita lebih berpengetahuan dalam arti mempunyai dasar untuk mengemukakan pendapat.</a:t>
            </a:r>
            <a:endParaRPr lang="id-ID" dirty="0" smtClean="0"/>
          </a:p>
          <a:p>
            <a:pPr lvl="0"/>
            <a:r>
              <a:rPr lang="id-ID" dirty="0" smtClean="0"/>
              <a:t>Menerangkan lebih lengkap dan lebih dalam serta komprehensif.</a:t>
            </a:r>
            <a:endParaRPr lang="id-ID" dirty="0" smtClean="0"/>
          </a:p>
          <a:p>
            <a:pPr lvl="0"/>
            <a:r>
              <a:rPr lang="id-ID" dirty="0" smtClean="0"/>
              <a:t>Membuat kita lebih berbudaya dalam arti apa yang diungkapkan didasarkan pada fakta</a:t>
            </a:r>
            <a:endParaRPr lang="id-ID" dirty="0" smtClean="0"/>
          </a:p>
          <a:p>
            <a:pPr lvl="0"/>
            <a:r>
              <a:rPr lang="id-ID" dirty="0" smtClean="0"/>
              <a:t>Memunculkan pengetahuan dan ide yang baru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4034" y="2643182"/>
            <a:ext cx="8229600" cy="1214446"/>
          </a:xfrm>
          <a:solidFill>
            <a:srgbClr val="6666F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2800" b="1" dirty="0"/>
              <a:t>Metode Penelitian dan Metodologi Penelitian</a:t>
            </a:r>
            <a:br>
              <a:rPr lang="id-ID" sz="2800" b="1" dirty="0"/>
            </a:b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FF66"/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>Beberapa dasar karakteristik </a:t>
            </a:r>
            <a:r>
              <a:rPr lang="id-ID" i="1" dirty="0" smtClean="0"/>
              <a:t>Scientific Inquiry, </a:t>
            </a:r>
            <a:r>
              <a:rPr lang="id-ID" dirty="0" smtClean="0"/>
              <a:t>yaitu: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596" y="1571612"/>
            <a:ext cx="8229600" cy="4714908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lvl="0"/>
            <a:r>
              <a:rPr lang="id-ID" dirty="0" smtClean="0"/>
              <a:t>Berdasarkan fakta</a:t>
            </a:r>
            <a:endParaRPr lang="id-ID" dirty="0" smtClean="0"/>
          </a:p>
          <a:p>
            <a:pPr lvl="0"/>
            <a:r>
              <a:rPr lang="id-ID" dirty="0" smtClean="0"/>
              <a:t>Bersifat objektif (harus jelas sumbernya)</a:t>
            </a:r>
            <a:endParaRPr lang="id-ID" dirty="0" smtClean="0"/>
          </a:p>
          <a:p>
            <a:pPr lvl="0"/>
            <a:r>
              <a:rPr lang="id-ID" dirty="0" smtClean="0"/>
              <a:t>Dapat dianalisis</a:t>
            </a:r>
            <a:endParaRPr lang="id-ID" dirty="0" smtClean="0"/>
          </a:p>
          <a:p>
            <a:r>
              <a:rPr lang="id-ID" dirty="0" smtClean="0"/>
              <a:t>Menunjukka adanya proses yang tepat dan benar untuk mengidentifikasi masalah dan menentukan metode untuk pemecahan masalah sesuai dengan metodologi yang telah dipilih sebelumnya.</a:t>
            </a:r>
            <a:endParaRPr lang="id-ID" dirty="0" smtClean="0"/>
          </a:p>
          <a:p>
            <a:pPr lvl="0"/>
            <a:r>
              <a:rPr lang="id-ID" dirty="0" smtClean="0"/>
              <a:t>Bersifat kuantitatif (harus bisa diukur berdasarkan argumentasi ilmiah)</a:t>
            </a:r>
            <a:endParaRPr lang="id-ID" dirty="0" smtClean="0"/>
          </a:p>
          <a:p>
            <a:pPr lvl="0"/>
            <a:r>
              <a:rPr lang="id-ID" dirty="0" smtClean="0"/>
              <a:t>Berpikir deduktif-hipotesis</a:t>
            </a:r>
            <a:endParaRPr lang="id-ID" dirty="0" smtClean="0"/>
          </a:p>
          <a:p>
            <a:pPr lvl="0"/>
            <a:r>
              <a:rPr lang="id-ID" dirty="0" smtClean="0"/>
              <a:t>Berpikir induktif – general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Diagram Alur Penelitian Ilmiah (Busha, 1980)</a:t>
            </a:r>
            <a:endParaRPr lang="id-ID" sz="2800" dirty="0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024034" y="1500175"/>
            <a:ext cx="2147916" cy="642941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Permasalahan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4962524" y="1357299"/>
            <a:ext cx="3776681" cy="673122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Pengumpulan Literatur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738546" y="2433645"/>
            <a:ext cx="2928954" cy="566727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Perumusan Masalah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258050" y="2433645"/>
            <a:ext cx="3124230" cy="638165"/>
          </a:xfrm>
          <a:prstGeom prst="cube">
            <a:avLst>
              <a:gd name="adj" fmla="val 25000"/>
            </a:avLst>
          </a:prstGeom>
          <a:solidFill>
            <a:srgbClr val="00CCFF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Metodologi Desain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7258050" y="3681417"/>
            <a:ext cx="2767040" cy="604839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Pengumpulan Data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67174" y="3714752"/>
            <a:ext cx="2052640" cy="500066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Analsis Data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309918" y="4714884"/>
            <a:ext cx="3000396" cy="642942"/>
          </a:xfrm>
          <a:prstGeom prst="cube">
            <a:avLst>
              <a:gd name="adj" fmla="val 25000"/>
            </a:avLst>
          </a:prstGeom>
          <a:solidFill>
            <a:srgbClr val="66FF66"/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Hasil Penelitian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310446" y="4714884"/>
            <a:ext cx="2643206" cy="642942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D99594"/>
            </a:solidFill>
            <a:miter lim="800000"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Refine Hipotesis</a:t>
            </a:r>
            <a:endParaRPr kumimoji="0" lang="id-ID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4171950" y="1725620"/>
            <a:ext cx="800100" cy="238125"/>
          </a:xfrm>
          <a:prstGeom prst="rightArrow">
            <a:avLst>
              <a:gd name="adj1" fmla="val 50000"/>
              <a:gd name="adj2" fmla="val 84000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5400000">
            <a:off x="5546725" y="2119320"/>
            <a:ext cx="295275" cy="238125"/>
          </a:xfrm>
          <a:prstGeom prst="rightArrow">
            <a:avLst>
              <a:gd name="adj1" fmla="val 50000"/>
              <a:gd name="adj2" fmla="val 31000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6723063" y="2497145"/>
            <a:ext cx="534987" cy="238125"/>
          </a:xfrm>
          <a:prstGeom prst="rightArrow">
            <a:avLst>
              <a:gd name="adj1" fmla="val 50000"/>
              <a:gd name="adj2" fmla="val 56167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8067689" y="3243261"/>
            <a:ext cx="295275" cy="238125"/>
          </a:xfrm>
          <a:prstGeom prst="rightArrow">
            <a:avLst>
              <a:gd name="adj1" fmla="val 50000"/>
              <a:gd name="adj2" fmla="val 31000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10800000">
            <a:off x="6524628" y="3857628"/>
            <a:ext cx="534988" cy="238125"/>
          </a:xfrm>
          <a:prstGeom prst="rightArrow">
            <a:avLst>
              <a:gd name="adj1" fmla="val 50000"/>
              <a:gd name="adj2" fmla="val 56167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6453190" y="4929198"/>
            <a:ext cx="534987" cy="238125"/>
          </a:xfrm>
          <a:prstGeom prst="rightArrow">
            <a:avLst>
              <a:gd name="adj1" fmla="val 50000"/>
              <a:gd name="adj2" fmla="val 56167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 rot="5400000">
            <a:off x="4710103" y="4314831"/>
            <a:ext cx="295275" cy="238125"/>
          </a:xfrm>
          <a:prstGeom prst="rightArrow">
            <a:avLst>
              <a:gd name="adj1" fmla="val 50000"/>
              <a:gd name="adj2" fmla="val 31000"/>
            </a:avLst>
          </a:prstGeom>
          <a:solidFill>
            <a:srgbClr val="F79646"/>
          </a:solidFill>
          <a:ln w="38100">
            <a:solidFill>
              <a:srgbClr val="F2F2F2"/>
            </a:solidFill>
            <a:miter lim="800000"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id-ID" b="1" dirty="0" smtClean="0"/>
              <a:t>Penetapan Permasalahan (</a:t>
            </a:r>
            <a:r>
              <a:rPr lang="id-ID" b="1" i="1" dirty="0" smtClean="0"/>
              <a:t>State General Problem</a:t>
            </a:r>
            <a:r>
              <a:rPr lang="id-ID" b="1" dirty="0" smtClean="0"/>
              <a:t>).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Ungkapkan sesuatu secara umum (ide). </a:t>
            </a:r>
            <a:endParaRPr lang="id-ID" sz="2800" dirty="0" smtClean="0"/>
          </a:p>
          <a:p>
            <a:pPr algn="just"/>
            <a:r>
              <a:rPr lang="id-ID" sz="2800" dirty="0" smtClean="0"/>
              <a:t>Penetapan permasalahan berisikan pernyataan yang bersifat umum terhadap permasalahan yang akan diamati. </a:t>
            </a:r>
            <a:endParaRPr lang="id-ID" sz="2800" dirty="0" smtClean="0"/>
          </a:p>
          <a:p>
            <a:pPr algn="just"/>
            <a:r>
              <a:rPr lang="id-ID" sz="2800" dirty="0" smtClean="0"/>
              <a:t>Misal: </a:t>
            </a:r>
            <a:endParaRPr lang="id-ID" sz="2800" dirty="0" smtClean="0"/>
          </a:p>
          <a:p>
            <a:pPr lvl="1" algn="just"/>
            <a:r>
              <a:rPr lang="id-ID" sz="2100" i="1" dirty="0" smtClean="0">
                <a:solidFill>
                  <a:schemeClr val="tx2"/>
                </a:solidFill>
              </a:rPr>
              <a:t>Bagaimana mengatasi pertumbuhan jumlah manusia didunia yang berlangsung secara eksponsial. </a:t>
            </a:r>
            <a:endParaRPr lang="id-ID" sz="2100" i="1" dirty="0" smtClean="0">
              <a:solidFill>
                <a:schemeClr val="tx2"/>
              </a:solidFill>
            </a:endParaRPr>
          </a:p>
          <a:p>
            <a:pPr lvl="1" algn="just"/>
            <a:r>
              <a:rPr lang="id-ID" sz="2100" i="1" dirty="0" smtClean="0"/>
              <a:t>Benarkah alam ini terus mengalami perkembangan (expanding)?</a:t>
            </a:r>
            <a:endParaRPr lang="id-ID" sz="2100" i="1" dirty="0" smtClean="0"/>
          </a:p>
          <a:p>
            <a:pPr lvl="1" algn="just"/>
            <a:r>
              <a:rPr lang="id-ID" sz="2100" i="1" dirty="0" smtClean="0"/>
              <a:t>Apakah krisis energi benar-benar terjadi?</a:t>
            </a:r>
            <a:endParaRPr lang="id-ID" sz="2100" i="1" dirty="0" smtClean="0"/>
          </a:p>
          <a:p>
            <a:pPr lvl="1" algn="just"/>
            <a:r>
              <a:rPr lang="id-ID" sz="2100" i="1" dirty="0" smtClean="0"/>
              <a:t>Apakah merokok menyebabkan penyakit kanker paru-paru?</a:t>
            </a:r>
            <a:endParaRPr lang="id-ID" sz="2100" i="1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id-ID" b="1" dirty="0" smtClean="0"/>
              <a:t>Pencarian Literatur (</a:t>
            </a:r>
            <a:r>
              <a:rPr lang="id-ID" b="1" i="1" dirty="0" smtClean="0"/>
              <a:t>Conduct Literature Search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Literatur yang terkait dapat berupa buku, artikel, majalah, jurnal dan lain sebagainya. </a:t>
            </a:r>
            <a:endParaRPr lang="id-ID" dirty="0" smtClean="0"/>
          </a:p>
          <a:p>
            <a:pPr algn="just"/>
            <a:r>
              <a:rPr lang="id-ID" dirty="0" smtClean="0"/>
              <a:t>Bahan yang didapat dari literatur berupa topik, teori, teknik, metode, temuan lainnya yang pernah digunakan oleh orang lain, ide atau masalah yang diteliti dan digambarkan dalam suatu kerangka penelitian.</a:t>
            </a:r>
            <a:endParaRPr lang="id-ID" dirty="0" smtClean="0"/>
          </a:p>
          <a:p>
            <a:pPr algn="just"/>
            <a:r>
              <a:rPr lang="id-ID" b="1" dirty="0" smtClean="0"/>
              <a:t>Kajian pustaka</a:t>
            </a:r>
            <a:r>
              <a:rPr lang="id-ID" dirty="0" smtClean="0"/>
              <a:t>, yaitu mempelajari buku-buku referensi dan hasil penelitian sejenis sebelumnya yang pernah dilakukan orang lain. </a:t>
            </a:r>
            <a:endParaRPr lang="id-ID" dirty="0" smtClean="0"/>
          </a:p>
          <a:p>
            <a:pPr algn="just"/>
            <a:r>
              <a:rPr lang="id-ID" dirty="0" smtClean="0"/>
              <a:t>Tujuannya adalah untuk mendapatkan landasan teori mengenai masalah yang akan diteliti.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00042"/>
            <a:ext cx="8229600" cy="5656918"/>
          </a:xfrm>
          <a:solidFill>
            <a:srgbClr val="66FF66"/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Teori merupakan pijakan untuk memahami persoalan yang diteliti dengan benar dan sesuai dengan kerangka berpikir ilmiah.</a:t>
            </a:r>
            <a:endParaRPr lang="id-ID" dirty="0" smtClean="0"/>
          </a:p>
          <a:p>
            <a:pPr algn="just"/>
            <a:r>
              <a:rPr lang="id-ID" dirty="0" smtClean="0"/>
              <a:t>Dalam mencari literatur perlu dilakukan analisa terhadap kelemahan, kelebihan, persamaan, perbedaan, dari berbagai teori, teknik, metode dari hasil rangkuman dan ringkasan dari literatur tersebut. </a:t>
            </a:r>
            <a:endParaRPr lang="id-ID" dirty="0" smtClean="0"/>
          </a:p>
          <a:p>
            <a:pPr algn="just"/>
            <a:r>
              <a:rPr lang="id-ID" dirty="0" smtClean="0"/>
              <a:t>Tujuannya untuk menginterpretasikan penelitian yang akan dilakukan dibandingkan dengan penelitian terdahulu yang disajikan dalam konteks yang berbeda. </a:t>
            </a:r>
            <a:endParaRPr lang="id-ID" dirty="0" smtClean="0"/>
          </a:p>
          <a:p>
            <a:pPr algn="just"/>
            <a:r>
              <a:rPr lang="id-ID" dirty="0" smtClean="0"/>
              <a:t>Daftarkan atau cantumkan semua literatur yang terkait dengan masalah pada bagian daftar pustaka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>
            <a:normAutofit fontScale="90000"/>
          </a:bodyPr>
          <a:lstStyle/>
          <a:p>
            <a:pPr lvl="0"/>
            <a:r>
              <a:rPr lang="id-ID" b="1" dirty="0" smtClean="0"/>
              <a:t>Merancang  masalah yang lebig spesifik (</a:t>
            </a:r>
            <a:r>
              <a:rPr lang="id-ID" b="1" i="1" dirty="0" smtClean="0"/>
              <a:t>State Spesific Problem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CCFF"/>
          </a:solidFill>
        </p:spPr>
        <p:txBody>
          <a:bodyPr>
            <a:normAutofit/>
          </a:bodyPr>
          <a:lstStyle/>
          <a:p>
            <a:r>
              <a:rPr lang="id-ID" sz="2800" dirty="0" smtClean="0"/>
              <a:t>Uraikan permasalahan yang dimulai dari pprmasalahan yang bersifat umum ke masalah yang lebih khusus (spesifik), misalnya:</a:t>
            </a:r>
            <a:endParaRPr lang="id-ID" sz="2800" dirty="0" smtClean="0"/>
          </a:p>
          <a:p>
            <a:pPr lvl="1"/>
            <a:r>
              <a:rPr lang="id-ID" sz="2400" dirty="0" smtClean="0"/>
              <a:t>Faktor-faktor apa saja yang menyebabkan alam terus mengalami perkembangan?</a:t>
            </a:r>
            <a:endParaRPr lang="id-ID" sz="2400" dirty="0" smtClean="0"/>
          </a:p>
          <a:p>
            <a:pPr lvl="1"/>
            <a:r>
              <a:rPr lang="id-ID" sz="2400" dirty="0" smtClean="0"/>
              <a:t>Faktor-faktor apa saja yang membuat sistem informasi dapat meningkatkan kinerja perusahaan?</a:t>
            </a:r>
            <a:endParaRPr lang="id-ID" sz="2400" dirty="0" smtClean="0"/>
          </a:p>
          <a:p>
            <a:r>
              <a:rPr lang="id-ID" sz="2800" dirty="0" smtClean="0"/>
              <a:t>Dengan </a:t>
            </a:r>
            <a:r>
              <a:rPr lang="id-ID" sz="2800" i="1" dirty="0" smtClean="0"/>
              <a:t>statement</a:t>
            </a:r>
            <a:r>
              <a:rPr lang="id-ID" sz="2800" dirty="0" smtClean="0"/>
              <a:t> permasalahan diatas banyak hal yang dapat kita uraikan untuk menjawab permasalahannya.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CCFF"/>
          </a:solidFill>
        </p:spPr>
        <p:txBody>
          <a:bodyPr>
            <a:normAutofit fontScale="90000"/>
          </a:bodyPr>
          <a:lstStyle/>
          <a:p>
            <a:pPr lvl="0"/>
            <a:r>
              <a:rPr lang="id-ID" b="1" dirty="0" smtClean="0"/>
              <a:t>Membuat Desain Penelitian (</a:t>
            </a:r>
            <a:r>
              <a:rPr lang="id-ID" b="1" i="1" dirty="0" smtClean="0"/>
              <a:t>Design Methodology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00FF"/>
          </a:solidFill>
        </p:spPr>
        <p:txBody>
          <a:bodyPr/>
          <a:lstStyle/>
          <a:p>
            <a:pPr algn="just"/>
            <a:r>
              <a:rPr lang="id-ID" dirty="0" smtClean="0"/>
              <a:t>Desain penelitian berisikan pengetahuan, algoritma, metode, model dan sebagainya. </a:t>
            </a:r>
            <a:endParaRPr lang="id-ID" dirty="0" smtClean="0"/>
          </a:p>
          <a:p>
            <a:pPr algn="just"/>
            <a:r>
              <a:rPr lang="id-ID" dirty="0" smtClean="0"/>
              <a:t>Ada dua macam tipe desain, yaitu desain </a:t>
            </a:r>
            <a:r>
              <a:rPr lang="id-ID" i="1" dirty="0" smtClean="0"/>
              <a:t>ex post facto</a:t>
            </a:r>
            <a:r>
              <a:rPr lang="id-ID" dirty="0" smtClean="0"/>
              <a:t> dan desain eksperimental. </a:t>
            </a:r>
            <a:endParaRPr lang="id-ID" dirty="0" smtClean="0"/>
          </a:p>
          <a:p>
            <a:pPr algn="just"/>
            <a:r>
              <a:rPr lang="id-ID" dirty="0" smtClean="0"/>
              <a:t>Pada desain </a:t>
            </a:r>
            <a:r>
              <a:rPr lang="id-ID" i="1" dirty="0" smtClean="0"/>
              <a:t>ex post facto </a:t>
            </a:r>
            <a:r>
              <a:rPr lang="id-ID" dirty="0" smtClean="0"/>
              <a:t>tidak terjadi manipulasi variabel bebas sedang pada desain yang eksperimental terdapat variabel bebas. </a:t>
            </a:r>
            <a:endParaRPr lang="id-ID" dirty="0" smtClean="0"/>
          </a:p>
          <a:p>
            <a:pPr algn="just"/>
            <a:r>
              <a:rPr lang="id-ID" dirty="0" smtClean="0"/>
              <a:t>Tujuan utama penggunaan desain </a:t>
            </a:r>
            <a:r>
              <a:rPr lang="id-ID" i="1" dirty="0" smtClean="0"/>
              <a:t>ex post facto </a:t>
            </a:r>
            <a:r>
              <a:rPr lang="id-ID" dirty="0" smtClean="0"/>
              <a:t>adalah bersifat eksplorasi dan deskriptif, sedang desain eksperimental bersifat eksplanatori (sebab akibat).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00"/>
          </a:solidFill>
        </p:spPr>
        <p:txBody>
          <a:bodyPr>
            <a:normAutofit/>
          </a:bodyPr>
          <a:lstStyle/>
          <a:p>
            <a:pPr lvl="0"/>
            <a:r>
              <a:rPr lang="id-ID" b="1" dirty="0" smtClean="0"/>
              <a:t>Pengumpulan Data (</a:t>
            </a:r>
            <a:r>
              <a:rPr lang="id-ID" b="1" i="1" dirty="0" smtClean="0"/>
              <a:t>Gather Data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id-ID" dirty="0" smtClean="0"/>
              <a:t>Terdapat dua macam data yaitu data kualitatif dan data kuantitatif (ada juga yang menggabungkan keduanya). </a:t>
            </a:r>
            <a:endParaRPr lang="id-ID" dirty="0" smtClean="0"/>
          </a:p>
          <a:p>
            <a:pPr algn="just"/>
            <a:r>
              <a:rPr lang="id-ID" dirty="0" smtClean="0"/>
              <a:t>Kumpulkan data-data dalam bentuk tabel, grafik, gambar dan lain sebagainya. </a:t>
            </a:r>
            <a:endParaRPr lang="id-ID" dirty="0" smtClean="0"/>
          </a:p>
          <a:p>
            <a:pPr algn="just"/>
            <a:r>
              <a:rPr lang="id-ID" dirty="0" smtClean="0"/>
              <a:t>Susun dan ketegorikan data berdasarkan waktu, produktivitas, divisi dan lain-lain. </a:t>
            </a:r>
            <a:endParaRPr lang="id-ID" dirty="0" smtClean="0"/>
          </a:p>
          <a:p>
            <a:pPr algn="just"/>
            <a:r>
              <a:rPr lang="id-ID" dirty="0" smtClean="0"/>
              <a:t>Banyak cara untuk menginterpretasikan dan menganalisis data. Analisis data dipilih sesuai dengan data yang didapatkan. </a:t>
            </a:r>
            <a:endParaRPr lang="id-ID" dirty="0" smtClean="0"/>
          </a:p>
          <a:p>
            <a:pPr algn="just"/>
            <a:r>
              <a:rPr lang="id-ID" dirty="0" smtClean="0"/>
              <a:t>Bila sampelnya representatif digunakan uji-uji tertentu.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id-ID" b="1" dirty="0" smtClean="0"/>
              <a:t>Analisa Data (</a:t>
            </a:r>
            <a:r>
              <a:rPr lang="id-ID" b="1" i="1" dirty="0" smtClean="0"/>
              <a:t>Analyze Data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9900"/>
          </a:solidFill>
        </p:spPr>
        <p:txBody>
          <a:bodyPr>
            <a:normAutofit fontScale="90000" lnSpcReduction="20000"/>
          </a:bodyPr>
          <a:lstStyle/>
          <a:p>
            <a:pPr>
              <a:buNone/>
            </a:pPr>
            <a:r>
              <a:rPr lang="id-ID" dirty="0" smtClean="0"/>
              <a:t>Pengolahan data atau analisa data merupakan proses pra analisa yang mempunyai tahapan sebagai berikut:</a:t>
            </a:r>
            <a:endParaRPr lang="id-ID" dirty="0" smtClean="0"/>
          </a:p>
          <a:p>
            <a:pPr lvl="0"/>
            <a:r>
              <a:rPr lang="id-ID" dirty="0" smtClean="0"/>
              <a:t>Editing data</a:t>
            </a:r>
            <a:endParaRPr lang="id-ID" dirty="0" smtClean="0"/>
          </a:p>
          <a:p>
            <a:pPr lvl="0"/>
            <a:r>
              <a:rPr lang="id-ID" dirty="0" smtClean="0"/>
              <a:t>Pengembangan variabel</a:t>
            </a:r>
            <a:endParaRPr lang="id-ID" dirty="0" smtClean="0"/>
          </a:p>
          <a:p>
            <a:pPr lvl="0"/>
            <a:r>
              <a:rPr lang="id-ID" dirty="0" smtClean="0"/>
              <a:t>Pengkodean Data</a:t>
            </a:r>
            <a:endParaRPr lang="id-ID" dirty="0" smtClean="0"/>
          </a:p>
          <a:p>
            <a:pPr lvl="0"/>
            <a:r>
              <a:rPr lang="id-ID" dirty="0" smtClean="0"/>
              <a:t>Cek kesalahan</a:t>
            </a:r>
            <a:endParaRPr lang="id-ID" dirty="0" smtClean="0"/>
          </a:p>
          <a:p>
            <a:pPr lvl="0"/>
            <a:r>
              <a:rPr lang="id-ID" dirty="0" smtClean="0"/>
              <a:t>Membuat struktur data</a:t>
            </a:r>
            <a:endParaRPr lang="id-ID" dirty="0" smtClean="0"/>
          </a:p>
          <a:p>
            <a:pPr lvl="0"/>
            <a:r>
              <a:rPr lang="id-ID" dirty="0" smtClean="0"/>
              <a:t>Cek preanalisa komputer</a:t>
            </a:r>
            <a:endParaRPr lang="id-ID" dirty="0" smtClean="0"/>
          </a:p>
          <a:p>
            <a:pPr lvl="0"/>
            <a:r>
              <a:rPr lang="id-ID" dirty="0" smtClean="0"/>
              <a:t>Tabulasi</a:t>
            </a:r>
            <a:endParaRPr lang="id-ID" dirty="0" smtClean="0"/>
          </a:p>
          <a:p>
            <a:r>
              <a:rPr lang="id-ID" dirty="0" smtClean="0"/>
              <a:t>Interpretasikan data yang sebelum melakukan penelitian dengan data sesudah melakukan penelitian.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66"/>
          </a:solidFill>
        </p:spPr>
        <p:txBody>
          <a:bodyPr>
            <a:normAutofit/>
          </a:bodyPr>
          <a:lstStyle/>
          <a:p>
            <a:pPr lvl="0"/>
            <a:r>
              <a:rPr lang="id-ID" b="1" dirty="0" smtClean="0"/>
              <a:t>Hasil Penelitian (</a:t>
            </a:r>
            <a:r>
              <a:rPr lang="id-ID" b="1" i="1" dirty="0" smtClean="0"/>
              <a:t>Report Results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500174"/>
            <a:ext cx="8229600" cy="5143536"/>
          </a:xfrm>
          <a:solidFill>
            <a:srgbClr val="66FF66"/>
          </a:solidFill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Harus berani mengungkapkan dan menuliskan apa yang kita dapatkan selama melakukan penelitian dan mampu menginterpretasikannya secara objektif. </a:t>
            </a:r>
            <a:endParaRPr lang="id-ID" dirty="0" smtClean="0"/>
          </a:p>
          <a:p>
            <a:pPr algn="just"/>
            <a:r>
              <a:rPr lang="id-ID" dirty="0" smtClean="0"/>
              <a:t>Bila hasilnya tidak pasti, buat </a:t>
            </a:r>
            <a:r>
              <a:rPr lang="id-ID" i="1" dirty="0" smtClean="0"/>
              <a:t>statement</a:t>
            </a:r>
            <a:r>
              <a:rPr lang="id-ID" dirty="0" smtClean="0"/>
              <a:t> berupa pertanyaan-pertanyaan saja. </a:t>
            </a:r>
            <a:endParaRPr lang="id-ID" dirty="0" smtClean="0"/>
          </a:p>
          <a:p>
            <a:pPr algn="just"/>
            <a:r>
              <a:rPr lang="id-ID" dirty="0" smtClean="0"/>
              <a:t>Jangan pernah membuat interpretasi penelitian secara subjektif. </a:t>
            </a:r>
            <a:endParaRPr lang="id-ID" dirty="0" smtClean="0"/>
          </a:p>
          <a:p>
            <a:pPr algn="just"/>
            <a:r>
              <a:rPr lang="id-ID" dirty="0" smtClean="0"/>
              <a:t>Untuk memaparkan hasil penelitian perlu didukung dengan adanya berbagai literatur serta sistematis tulisan ilmiah yang akan dibuat.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492444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d-ID" b="1" dirty="0" smtClean="0"/>
              <a:t>Metode </a:t>
            </a:r>
            <a:r>
              <a:rPr lang="id-ID" dirty="0" smtClean="0"/>
              <a:t> adalah kerangka kerja untuk melakukan suatu tindakan, atau suatu kerangka berpikir untuk menyusun suatu gagasan yang terarah dan terkait dengan maksud dan tujuan.</a:t>
            </a:r>
            <a:endParaRPr lang="id-ID" dirty="0" smtClean="0"/>
          </a:p>
          <a:p>
            <a:pPr algn="just"/>
            <a:r>
              <a:rPr lang="id-ID" b="1" dirty="0" smtClean="0"/>
              <a:t>Metode Ilmiah </a:t>
            </a:r>
            <a:r>
              <a:rPr lang="id-ID" dirty="0" smtClean="0"/>
              <a:t>atau proses ilmiah merupakan proses keilmuan untuk memperoleh pengetahuan secara sistematis berdasarkan bukti fisik.</a:t>
            </a:r>
            <a:endParaRPr lang="id-ID" dirty="0" smtClean="0"/>
          </a:p>
          <a:p>
            <a:pPr algn="just"/>
            <a:r>
              <a:rPr lang="id-ID" b="1" dirty="0" smtClean="0"/>
              <a:t>Metodologi </a:t>
            </a:r>
            <a:r>
              <a:rPr lang="id-ID" dirty="0" smtClean="0"/>
              <a:t>merupakan suatu formula dalam penerapan penelitian dimana dalam melakukan penelitian tersebut terdapat langkah-langkah dan juga hasil penelitian.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FF66"/>
          </a:solidFill>
        </p:spPr>
        <p:txBody>
          <a:bodyPr>
            <a:normAutofit/>
          </a:bodyPr>
          <a:lstStyle/>
          <a:p>
            <a:pPr lvl="0"/>
            <a:r>
              <a:rPr lang="id-ID" b="1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21019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Kesimpulan dilakukan setelah semua laporan hasil penelitian dilakukan. </a:t>
            </a:r>
            <a:endParaRPr lang="id-ID" dirty="0" smtClean="0"/>
          </a:p>
          <a:p>
            <a:pPr algn="just"/>
            <a:r>
              <a:rPr lang="id-ID" dirty="0" smtClean="0"/>
              <a:t>Kesimpulan dibuat berdasarkan pada data-data yang telah dikumpulkan. </a:t>
            </a:r>
            <a:endParaRPr lang="id-ID" dirty="0" smtClean="0"/>
          </a:p>
          <a:p>
            <a:pPr algn="just"/>
            <a:r>
              <a:rPr lang="id-ID" b="1" dirty="0" smtClean="0"/>
              <a:t>Kesimpulan harus berupa jawaban dari permasalahan.</a:t>
            </a:r>
            <a:endParaRPr lang="id-ID" b="1" dirty="0" smtClean="0"/>
          </a:p>
          <a:p>
            <a:pPr algn="just"/>
            <a:r>
              <a:rPr lang="id-ID" dirty="0" smtClean="0"/>
              <a:t>Untuk membuat kesimpulan, review kembali kelemahan-kelemahan yang ada dalam penelitian serta jelaskan kenapa kelemahan itu bisa terjadi dan berikan solusi untuk memperbaikinya. </a:t>
            </a:r>
            <a:endParaRPr lang="id-ID" dirty="0" smtClean="0"/>
          </a:p>
          <a:p>
            <a:pPr algn="just"/>
            <a:r>
              <a:rPr lang="id-ID" dirty="0" smtClean="0"/>
              <a:t>Hindari kata-kata yang mengandung keragu-raguan seperti kiranya, mungkin dan lain-lain. </a:t>
            </a:r>
            <a:endParaRPr lang="id-ID" dirty="0" smtClean="0"/>
          </a:p>
          <a:p>
            <a:pPr algn="just"/>
            <a:r>
              <a:rPr lang="id-ID" dirty="0" smtClean="0"/>
              <a:t>Yang paling penting adalah utarakan </a:t>
            </a:r>
            <a:r>
              <a:rPr lang="id-ID" i="1" dirty="0" smtClean="0"/>
              <a:t>future research</a:t>
            </a:r>
            <a:r>
              <a:rPr lang="id-ID" dirty="0" smtClean="0"/>
              <a:t> agar orang lain dapat melanjutkan penelitian-penelitian berikutnya.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id-ID" dirty="0" smtClean="0"/>
              <a:t>Selain model umum yang telah dijelaskan di atas, masih ada model riset lainnya seperti:</a:t>
            </a:r>
            <a:endParaRPr lang="id-ID" dirty="0" smtClean="0"/>
          </a:p>
          <a:p>
            <a:r>
              <a:rPr lang="id-ID" dirty="0" smtClean="0"/>
              <a:t>Menetapkan permasalahan</a:t>
            </a:r>
            <a:endParaRPr lang="id-ID" dirty="0" smtClean="0"/>
          </a:p>
          <a:p>
            <a:r>
              <a:rPr lang="id-ID" dirty="0" smtClean="0"/>
              <a:t>Membuat pola pikir yang dibangun dari kerangka terlebih dahulu.</a:t>
            </a:r>
            <a:endParaRPr lang="id-ID" dirty="0" smtClean="0"/>
          </a:p>
          <a:p>
            <a:r>
              <a:rPr lang="id-ID" dirty="0" smtClean="0"/>
              <a:t>Lakukan statement-statement yang punya kebenaran </a:t>
            </a:r>
            <a:endParaRPr lang="id-ID" dirty="0" smtClean="0"/>
          </a:p>
          <a:p>
            <a:r>
              <a:rPr lang="id-ID" dirty="0" smtClean="0"/>
              <a:t>Formulasikan hipotesisnya </a:t>
            </a:r>
            <a:endParaRPr lang="id-ID" dirty="0" smtClean="0"/>
          </a:p>
          <a:p>
            <a:r>
              <a:rPr lang="id-ID" dirty="0" smtClean="0"/>
              <a:t>Uji hipotesis</a:t>
            </a:r>
            <a:endParaRPr lang="id-ID" dirty="0" smtClean="0"/>
          </a:p>
          <a:p>
            <a:r>
              <a:rPr lang="id-ID" dirty="0" smtClean="0"/>
              <a:t>Simpulkan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id-ID" dirty="0" smtClean="0"/>
              <a:t>Dalam penelitian juga terdapat berbagai macam tipe riset, diantaranya:  </a:t>
            </a:r>
            <a:endParaRPr lang="id-ID" dirty="0" smtClean="0"/>
          </a:p>
          <a:p>
            <a:pPr lvl="0"/>
            <a:r>
              <a:rPr lang="id-ID" b="1" dirty="0" smtClean="0"/>
              <a:t>Katagori berdasarkan tujuan (Categorized by purpose)</a:t>
            </a:r>
            <a:endParaRPr lang="id-ID" b="1" dirty="0" smtClean="0"/>
          </a:p>
          <a:p>
            <a:r>
              <a:rPr lang="id-ID" b="1" dirty="0" smtClean="0"/>
              <a:t>Katagori berdasarkan waktu (Categorized by time) </a:t>
            </a:r>
            <a:endParaRPr lang="id-ID" b="1" dirty="0" smtClean="0"/>
          </a:p>
          <a:p>
            <a:r>
              <a:rPr lang="id-ID" b="1" dirty="0" smtClean="0"/>
              <a:t>Katagori berdasarkan metode(Categorized by method)</a:t>
            </a:r>
            <a:endParaRPr lang="id-ID" dirty="0" smtClean="0"/>
          </a:p>
          <a:p>
            <a:pPr lvl="0"/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FF66"/>
          </a:solidFill>
        </p:spPr>
        <p:txBody>
          <a:bodyPr/>
          <a:lstStyle/>
          <a:p>
            <a:r>
              <a:rPr lang="id-ID" b="1" dirty="0" smtClean="0"/>
              <a:t>Categorized by purpose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lvl="0" algn="just"/>
            <a:r>
              <a:rPr lang="id-ID" b="1" dirty="0" smtClean="0"/>
              <a:t>Penelitian mendasar </a:t>
            </a:r>
            <a:r>
              <a:rPr lang="id-ID" dirty="0" smtClean="0"/>
              <a:t>(</a:t>
            </a:r>
            <a:r>
              <a:rPr lang="id-ID" b="1" i="1" dirty="0" smtClean="0"/>
              <a:t>basic research</a:t>
            </a:r>
            <a:r>
              <a:rPr lang="id-ID" dirty="0" smtClean="0"/>
              <a:t>), biasanya terdapat pada ilmu biologi, kimia murni, dan juga pada computer science misalnya formal methods dan computational logic. </a:t>
            </a:r>
            <a:endParaRPr lang="id-ID" dirty="0" smtClean="0"/>
          </a:p>
          <a:p>
            <a:pPr lvl="0" algn="just"/>
            <a:r>
              <a:rPr lang="id-ID" b="1" dirty="0" smtClean="0"/>
              <a:t>Riset terapan (</a:t>
            </a:r>
            <a:r>
              <a:rPr lang="id-ID" b="1" i="1" dirty="0" smtClean="0"/>
              <a:t>applied research</a:t>
            </a:r>
            <a:r>
              <a:rPr lang="id-ID" dirty="0" smtClean="0"/>
              <a:t>), biasanya penelitian ini dilakukan dengan mengambil permasalahan yang ada dalam sebuah organisasi atau perusahaan. </a:t>
            </a:r>
            <a:endParaRPr lang="id-ID" dirty="0" smtClean="0"/>
          </a:p>
          <a:p>
            <a:pPr algn="just"/>
            <a:r>
              <a:rPr lang="id-ID" b="1" i="1" dirty="0" smtClean="0"/>
              <a:t>Research and Development (R&amp;D), </a:t>
            </a:r>
            <a:r>
              <a:rPr lang="id-ID" dirty="0" smtClean="0"/>
              <a:t>adalah suatu penelitian dimana alat yang telah kita buat diujicobakan dan dilihat tingkat keefektifannya. </a:t>
            </a:r>
            <a:endParaRPr lang="id-ID" dirty="0" smtClean="0"/>
          </a:p>
          <a:p>
            <a:pPr lvl="0" algn="just"/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pPr lvl="0" algn="just"/>
            <a:r>
              <a:rPr lang="id-ID" b="1" dirty="0" smtClean="0"/>
              <a:t>Evaluasi riset (</a:t>
            </a:r>
            <a:r>
              <a:rPr lang="id-ID" b="1" i="1" dirty="0" smtClean="0"/>
              <a:t>evaluation research</a:t>
            </a:r>
            <a:r>
              <a:rPr lang="id-ID" dirty="0" smtClean="0"/>
              <a:t>), merupakan penelitian yang sifatnya </a:t>
            </a:r>
            <a:r>
              <a:rPr lang="id-ID" i="1" dirty="0" smtClean="0"/>
              <a:t>comperative study</a:t>
            </a:r>
            <a:r>
              <a:rPr lang="id-ID" dirty="0" smtClean="0"/>
              <a:t>, dengan melihat pada sebuah kasus dalam suatu perusahaan dan membandingkan kasus tersebut dengan perusahaan lainnya berdasarkan persamaan dan perbedaan yang ada. </a:t>
            </a:r>
            <a:endParaRPr lang="id-ID" dirty="0" smtClean="0"/>
          </a:p>
          <a:p>
            <a:pPr lvl="0" algn="just"/>
            <a:endParaRPr lang="id-ID" dirty="0" smtClean="0"/>
          </a:p>
          <a:p>
            <a:pPr lvl="0" algn="just"/>
            <a:r>
              <a:rPr lang="id-ID" b="1" i="1" dirty="0" smtClean="0"/>
              <a:t>Action Research (Wh</a:t>
            </a:r>
            <a:r>
              <a:rPr lang="id-ID" dirty="0" smtClean="0"/>
              <a:t>o!) artinya kita melakukannya misalnya kita ikut langsung sebagai sukarelawan untuk membantu korban banjir.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66FF"/>
          </a:solidFill>
        </p:spPr>
        <p:txBody>
          <a:bodyPr>
            <a:normAutofit/>
          </a:bodyPr>
          <a:lstStyle/>
          <a:p>
            <a:r>
              <a:rPr lang="id-ID" b="1" dirty="0" smtClean="0"/>
              <a:t>Categorized by time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43050"/>
            <a:ext cx="8229600" cy="4513910"/>
          </a:xfrm>
          <a:solidFill>
            <a:srgbClr val="00CCFF"/>
          </a:solidFill>
        </p:spPr>
        <p:txBody>
          <a:bodyPr/>
          <a:lstStyle/>
          <a:p>
            <a:pPr lvl="0" algn="just"/>
            <a:r>
              <a:rPr lang="id-ID" b="1" i="1" dirty="0" smtClean="0"/>
              <a:t>Cross-sectional research </a:t>
            </a:r>
            <a:r>
              <a:rPr lang="id-ID" dirty="0" smtClean="0"/>
              <a:t>yaitu ada time series-nya, misalnya terdapat kejadian tahun lalu dan tahun sekarang. </a:t>
            </a:r>
            <a:endParaRPr lang="id-ID" dirty="0" smtClean="0"/>
          </a:p>
          <a:p>
            <a:pPr lvl="0" algn="just"/>
            <a:endParaRPr lang="id-ID" dirty="0" smtClean="0"/>
          </a:p>
          <a:p>
            <a:pPr lvl="0" algn="just"/>
            <a:r>
              <a:rPr lang="id-ID" b="1" i="1" dirty="0" smtClean="0"/>
              <a:t>Longitudinal research </a:t>
            </a:r>
            <a:r>
              <a:rPr lang="id-ID" dirty="0" smtClean="0"/>
              <a:t>yaitu riset yang dibangun berdasarkan historical data yang diolah dengan computer science. Misalnya pola hujan, panen, dan sebagainya.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id-ID" b="1" dirty="0" smtClean="0"/>
              <a:t>Categorized by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57298"/>
            <a:ext cx="8229600" cy="4799662"/>
          </a:xfrm>
          <a:solidFill>
            <a:srgbClr val="FF7C80"/>
          </a:solidFill>
        </p:spPr>
        <p:txBody>
          <a:bodyPr>
            <a:normAutofit lnSpcReduction="20000"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id-ID" b="1" i="1" u="sng" dirty="0" smtClean="0"/>
              <a:t>Riset kuantitatif (Quantitative Riset)</a:t>
            </a:r>
            <a:endParaRPr lang="id-ID" b="1" u="sng" dirty="0" smtClean="0"/>
          </a:p>
          <a:p>
            <a:pPr lvl="0" algn="just"/>
            <a:r>
              <a:rPr lang="id-ID" b="1" i="1" dirty="0" smtClean="0"/>
              <a:t>Descriptive research (riset deskriptif</a:t>
            </a:r>
            <a:r>
              <a:rPr lang="id-ID" dirty="0" smtClean="0"/>
              <a:t>), dilakukan asal penuh dengan interpretasi dan kontribusi. Misalnya kita ingin melihat bagaimana pemanfaatan IT diberbagai organisasi. </a:t>
            </a:r>
            <a:endParaRPr lang="id-ID" dirty="0" smtClean="0"/>
          </a:p>
          <a:p>
            <a:pPr lvl="0" algn="just"/>
            <a:r>
              <a:rPr lang="id-ID" b="1" i="1" dirty="0" smtClean="0"/>
              <a:t>Correlational research</a:t>
            </a:r>
            <a:r>
              <a:rPr lang="id-ID" dirty="0" smtClean="0"/>
              <a:t>, yaitu penelitian yang dilakukan belum tentu sebab akibat, bisa saja diakibatkan oleh adanya suatu faktor kebetulan (</a:t>
            </a:r>
            <a:r>
              <a:rPr lang="id-ID" i="1" dirty="0" smtClean="0"/>
              <a:t>accident</a:t>
            </a:r>
            <a:r>
              <a:rPr lang="id-ID" dirty="0" smtClean="0"/>
              <a:t>).</a:t>
            </a:r>
            <a:endParaRPr lang="id-ID" dirty="0" smtClean="0"/>
          </a:p>
          <a:p>
            <a:pPr lvl="0" algn="just">
              <a:buNone/>
            </a:pPr>
            <a:r>
              <a:rPr lang="id-ID" dirty="0" smtClean="0"/>
              <a:t>	Contohnya: </a:t>
            </a:r>
            <a:endParaRPr lang="id-ID" dirty="0" smtClean="0"/>
          </a:p>
          <a:p>
            <a:pPr lvl="0" algn="just">
              <a:buNone/>
            </a:pPr>
            <a:r>
              <a:rPr lang="id-ID" dirty="0" smtClean="0"/>
              <a:t>	bila kinerja meningkat belum tentu berkorelasi positif dengan meningkatnya  sistem IT, masih diperlukan adanya suatu analisa dan tambahan lainnya.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r>
              <a:rPr lang="id-ID" dirty="0" smtClean="0"/>
              <a:t>Lanjutan..1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B0F0"/>
          </a:solidFill>
        </p:spPr>
        <p:txBody>
          <a:bodyPr>
            <a:normAutofit lnSpcReduction="20000"/>
          </a:bodyPr>
          <a:lstStyle/>
          <a:p>
            <a:pPr lvl="0" algn="just"/>
            <a:r>
              <a:rPr lang="id-ID" b="1" i="1" dirty="0" smtClean="0"/>
              <a:t>Causal-comparative research</a:t>
            </a:r>
            <a:r>
              <a:rPr lang="id-ID" dirty="0" smtClean="0"/>
              <a:t>, dimana terdapat hubungan sebab- akibat.</a:t>
            </a:r>
            <a:endParaRPr lang="id-ID" dirty="0" smtClean="0"/>
          </a:p>
          <a:p>
            <a:pPr lvl="0" algn="just"/>
            <a:r>
              <a:rPr lang="id-ID" b="1" i="1" dirty="0" smtClean="0"/>
              <a:t>Experimental research</a:t>
            </a:r>
            <a:r>
              <a:rPr lang="id-ID" dirty="0" smtClean="0"/>
              <a:t>, yaitu penelitian yang diberikan perlakukan (</a:t>
            </a:r>
            <a:r>
              <a:rPr lang="id-ID" i="1" dirty="0" smtClean="0"/>
              <a:t>treatment</a:t>
            </a:r>
            <a:r>
              <a:rPr lang="id-ID" dirty="0" smtClean="0"/>
              <a:t>). </a:t>
            </a:r>
            <a:endParaRPr lang="id-ID" dirty="0" smtClean="0"/>
          </a:p>
          <a:p>
            <a:pPr lvl="0" algn="just">
              <a:buNone/>
            </a:pPr>
            <a:r>
              <a:rPr lang="id-ID" dirty="0" smtClean="0"/>
              <a:t>	Misalnya:</a:t>
            </a:r>
            <a:endParaRPr lang="id-ID" dirty="0" smtClean="0"/>
          </a:p>
          <a:p>
            <a:pPr lvl="0" algn="just">
              <a:buNone/>
            </a:pPr>
            <a:r>
              <a:rPr lang="id-ID" dirty="0" smtClean="0"/>
              <a:t>	pada hipotesis awal (H</a:t>
            </a:r>
            <a:r>
              <a:rPr lang="id-ID" baseline="-25000" dirty="0" smtClean="0"/>
              <a:t>0</a:t>
            </a:r>
            <a:r>
              <a:rPr lang="id-ID" dirty="0" smtClean="0"/>
              <a:t>) kita katakan bahwa mahasiswa MTI yang sudah mengambil matakuliah metodologi penelitian pada semester 2 lebih banyak yang lulus tepat waktu daripada mahasiswa yang mengambil matakuliah metodologi penelitian di semester 3. </a:t>
            </a:r>
            <a:endParaRPr lang="id-ID" dirty="0" smtClean="0"/>
          </a:p>
          <a:p>
            <a:pPr lvl="0" algn="just"/>
            <a:r>
              <a:rPr lang="id-ID" b="1" i="1" dirty="0" smtClean="0"/>
              <a:t>Single-subject research</a:t>
            </a:r>
            <a:r>
              <a:rPr lang="id-ID" dirty="0" smtClean="0"/>
              <a:t>, yaitu  penelitian yang meneliti atau mengamati objek yang sama secara terus menerus.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CCFF"/>
          </a:solidFill>
        </p:spPr>
        <p:txBody>
          <a:bodyPr/>
          <a:lstStyle/>
          <a:p>
            <a:r>
              <a:rPr lang="id-ID" dirty="0" smtClean="0"/>
              <a:t>Lanjutan..3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514350" lvl="0" indent="-514350">
              <a:buFont typeface="+mj-lt"/>
              <a:buAutoNum type="alphaUcPeriod" startAt="2"/>
            </a:pPr>
            <a:r>
              <a:rPr lang="id-ID" b="1" i="1" u="sng" dirty="0" smtClean="0"/>
              <a:t>Riset kualitatif (Qualitative research</a:t>
            </a:r>
            <a:r>
              <a:rPr lang="id-ID" i="1" dirty="0" smtClean="0"/>
              <a:t>)</a:t>
            </a:r>
            <a:endParaRPr lang="id-ID" dirty="0" smtClean="0"/>
          </a:p>
          <a:p>
            <a:pPr lvl="0" algn="just"/>
            <a:r>
              <a:rPr lang="id-ID" b="1" i="1" dirty="0" smtClean="0"/>
              <a:t>Narrative research</a:t>
            </a:r>
            <a:r>
              <a:rPr lang="id-ID" dirty="0" smtClean="0"/>
              <a:t>, misalnya bagaimana kita meng-capture berbagai  pendapat IT manager diberbagai perusahaan, baik itu berupa peran, kontribusi dan keluhan-keluhan mereka. </a:t>
            </a:r>
            <a:endParaRPr lang="id-ID" dirty="0" smtClean="0"/>
          </a:p>
          <a:p>
            <a:pPr lvl="0"/>
            <a:r>
              <a:rPr lang="id-ID" b="1" i="1" dirty="0" smtClean="0"/>
              <a:t>Ethnographic research</a:t>
            </a:r>
            <a:endParaRPr lang="id-ID" b="1" i="1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66"/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>Secara umum, scientific reasoning dapat dipelajari melalui dua cara yaitu: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20000"/>
          </a:bodyPr>
          <a:lstStyle/>
          <a:p>
            <a:pPr lvl="0"/>
            <a:r>
              <a:rPr lang="id-ID" dirty="0" smtClean="0"/>
              <a:t>Mempelajari penemuan-penemuan ilmiah, misalnya: </a:t>
            </a:r>
            <a:endParaRPr lang="id-ID" dirty="0" smtClean="0"/>
          </a:p>
          <a:p>
            <a:pPr lvl="0"/>
            <a:r>
              <a:rPr lang="id-ID" dirty="0" smtClean="0"/>
              <a:t>Law of gravitation </a:t>
            </a:r>
            <a:endParaRPr lang="id-ID" dirty="0" smtClean="0"/>
          </a:p>
          <a:p>
            <a:pPr lvl="0"/>
            <a:r>
              <a:rPr lang="id-ID" dirty="0" smtClean="0"/>
              <a:t>Natural selection </a:t>
            </a:r>
            <a:endParaRPr lang="id-ID" dirty="0" smtClean="0"/>
          </a:p>
          <a:p>
            <a:pPr lvl="0"/>
            <a:r>
              <a:rPr lang="id-ID" dirty="0" smtClean="0"/>
              <a:t>Laws of inheritence</a:t>
            </a:r>
            <a:endParaRPr lang="id-ID" dirty="0" smtClean="0"/>
          </a:p>
          <a:p>
            <a:pPr lvl="0"/>
            <a:r>
              <a:rPr lang="id-ID" dirty="0" smtClean="0"/>
              <a:t>Melakukan penelitian dan menulis laporan penelitian </a:t>
            </a:r>
            <a:endParaRPr lang="id-ID" dirty="0" smtClean="0"/>
          </a:p>
          <a:p>
            <a:pPr lvl="0"/>
            <a:r>
              <a:rPr lang="id-ID" dirty="0" smtClean="0"/>
              <a:t>Laporan penelitian yang bersifat teknis, spesifik, dan hanya bisa dibaca oleh orang yang mendalami ilmu tersebut </a:t>
            </a:r>
            <a:endParaRPr lang="id-ID" dirty="0" smtClean="0"/>
          </a:p>
          <a:p>
            <a:pPr lvl="0"/>
            <a:r>
              <a:rPr lang="id-ID" dirty="0" smtClean="0"/>
              <a:t>Laporan penelitian dalam versi popular (dapat dibaca oleh orang banyak)</a:t>
            </a:r>
            <a:endParaRPr lang="id-ID" dirty="0" smtClean="0"/>
          </a:p>
          <a:p>
            <a:pPr lvl="0"/>
            <a:r>
              <a:rPr lang="id-ID" dirty="0" smtClean="0"/>
              <a:t>Membuat ringkasan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>
              <a:buNone/>
            </a:pPr>
            <a:r>
              <a:rPr lang="id-ID" dirty="0" smtClean="0"/>
              <a:t>Suatu metodologi berbeda satu sama lain karena adanya penekanan yang berbeda-beda, misalnya:</a:t>
            </a:r>
            <a:endParaRPr lang="id-ID" dirty="0" smtClean="0"/>
          </a:p>
          <a:p>
            <a:pPr lvl="0"/>
            <a:r>
              <a:rPr lang="id-ID" dirty="0" smtClean="0"/>
              <a:t>Penekanan terhadap dimensi manusianya</a:t>
            </a:r>
            <a:endParaRPr lang="id-ID" dirty="0" smtClean="0"/>
          </a:p>
          <a:p>
            <a:pPr lvl="0"/>
            <a:r>
              <a:rPr lang="id-ID" dirty="0" smtClean="0"/>
              <a:t>Penekanan terhadap pendekatan keilmiahannya</a:t>
            </a:r>
            <a:endParaRPr lang="id-ID" dirty="0" smtClean="0"/>
          </a:p>
          <a:p>
            <a:pPr lvl="0"/>
            <a:r>
              <a:rPr lang="id-ID" dirty="0" smtClean="0"/>
              <a:t>Penekanan terhadap pendekatan yang prakmatis</a:t>
            </a:r>
            <a:endParaRPr lang="id-ID" dirty="0" smtClean="0"/>
          </a:p>
          <a:p>
            <a:pPr lvl="0"/>
            <a:r>
              <a:rPr lang="id-ID" dirty="0" smtClean="0"/>
              <a:t>Penekanan terhadap pendekatan yang otomatis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id-ID" sz="2400" dirty="0" smtClean="0"/>
              <a:t>Berikut ini adalah beberapa taktik yang digunakan untuk mempelajari scientific reasoning yaitu: 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138758"/>
          </a:xfrm>
          <a:solidFill>
            <a:srgbClr val="66FF66"/>
          </a:solidFill>
        </p:spPr>
        <p:txBody>
          <a:bodyPr>
            <a:normAutofit fontScale="92500" lnSpcReduction="10000"/>
          </a:bodyPr>
          <a:lstStyle/>
          <a:p>
            <a:pPr lvl="0"/>
            <a:r>
              <a:rPr lang="id-ID" dirty="0" smtClean="0"/>
              <a:t>dapatkan idenya secara umum, </a:t>
            </a:r>
            <a:endParaRPr lang="id-ID" dirty="0" smtClean="0"/>
          </a:p>
          <a:p>
            <a:pPr lvl="0"/>
            <a:r>
              <a:rPr lang="id-ID" dirty="0" smtClean="0"/>
              <a:t>baca secara aktif, </a:t>
            </a:r>
            <a:endParaRPr lang="id-ID" dirty="0" smtClean="0"/>
          </a:p>
          <a:p>
            <a:pPr lvl="0"/>
            <a:r>
              <a:rPr lang="id-ID" dirty="0" smtClean="0"/>
              <a:t>lakukan kritik,</a:t>
            </a:r>
            <a:endParaRPr lang="id-ID" dirty="0" smtClean="0"/>
          </a:p>
          <a:p>
            <a:pPr lvl="0"/>
            <a:r>
              <a:rPr lang="id-ID" dirty="0" smtClean="0"/>
              <a:t>formulasikan secara eksplisit pertanyaan untuk bagian yang kurang dipahami, </a:t>
            </a:r>
            <a:endParaRPr lang="id-ID" dirty="0" smtClean="0"/>
          </a:p>
          <a:p>
            <a:pPr lvl="0"/>
            <a:r>
              <a:rPr lang="id-ID" dirty="0" smtClean="0"/>
              <a:t>gunakan contoh-contoh yang diberikan, </a:t>
            </a:r>
            <a:endParaRPr lang="id-ID" dirty="0" smtClean="0"/>
          </a:p>
          <a:p>
            <a:pPr lvl="0"/>
            <a:r>
              <a:rPr lang="id-ID" dirty="0" smtClean="0"/>
              <a:t>kerjakan latihan-latihan yang diberikan, </a:t>
            </a:r>
            <a:endParaRPr lang="id-ID" dirty="0" smtClean="0"/>
          </a:p>
          <a:p>
            <a:pPr lvl="0"/>
            <a:r>
              <a:rPr lang="id-ID" dirty="0" smtClean="0"/>
              <a:t>lakukan latihan secara berkala.</a:t>
            </a:r>
            <a:endParaRPr lang="id-ID" dirty="0" smtClean="0"/>
          </a:p>
          <a:p>
            <a:pPr lvl="0"/>
            <a:endParaRPr lang="id-ID" dirty="0" smtClean="0"/>
          </a:p>
          <a:p>
            <a:pPr lvl="0">
              <a:buNone/>
            </a:pPr>
            <a:r>
              <a:rPr lang="id-ID" dirty="0" smtClean="0"/>
              <a:t>Referensi: </a:t>
            </a:r>
            <a:endParaRPr lang="id-ID" dirty="0" smtClean="0"/>
          </a:p>
          <a:p>
            <a:pPr lvl="0">
              <a:buNone/>
            </a:pPr>
            <a:r>
              <a:rPr lang="id-ID" b="1" dirty="0" smtClean="0"/>
              <a:t>	Nasir, M (2014), Metode Penelitian, Ghalia Indonesia: Bogor.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dirty="0" smtClean="0"/>
              <a:t>Kriteria  yang dapat digunakan untuk kesuksesan Sistem/Teknologi Informasi:</a:t>
            </a:r>
            <a:endParaRPr lang="id-ID" dirty="0" smtClean="0"/>
          </a:p>
          <a:p>
            <a:pPr lvl="0"/>
            <a:r>
              <a:rPr lang="id-ID" dirty="0" smtClean="0"/>
              <a:t>Penggunaan komputer yang dominan</a:t>
            </a:r>
            <a:endParaRPr lang="id-ID" dirty="0" smtClean="0"/>
          </a:p>
          <a:p>
            <a:pPr lvl="0"/>
            <a:r>
              <a:rPr lang="id-ID" dirty="0" smtClean="0"/>
              <a:t>Dokumentasi yang baik</a:t>
            </a:r>
            <a:endParaRPr lang="id-ID" dirty="0" smtClean="0"/>
          </a:p>
          <a:p>
            <a:pPr lvl="0"/>
            <a:r>
              <a:rPr lang="id-ID" dirty="0" smtClean="0"/>
              <a:t>Harganya paling murah</a:t>
            </a:r>
            <a:endParaRPr lang="id-ID" dirty="0" smtClean="0"/>
          </a:p>
          <a:p>
            <a:pPr lvl="0"/>
            <a:r>
              <a:rPr lang="id-ID" dirty="0" smtClean="0"/>
              <a:t>Waktu implementasi yang singkat</a:t>
            </a:r>
            <a:endParaRPr lang="id-ID" dirty="0" smtClean="0"/>
          </a:p>
          <a:p>
            <a:pPr lvl="0"/>
            <a:r>
              <a:rPr lang="id-ID" dirty="0" smtClean="0"/>
              <a:t>Yang mudah beradptasi</a:t>
            </a:r>
            <a:endParaRPr lang="id-ID" dirty="0" smtClean="0"/>
          </a:p>
          <a:p>
            <a:pPr lvl="0"/>
            <a:r>
              <a:rPr lang="id-ID" dirty="0" smtClean="0"/>
              <a:t>Penggunaan teknik dan </a:t>
            </a:r>
            <a:r>
              <a:rPr lang="id-ID" i="1" dirty="0" smtClean="0"/>
              <a:t>tools</a:t>
            </a:r>
            <a:r>
              <a:rPr lang="id-ID" dirty="0" smtClean="0"/>
              <a:t> yang baik</a:t>
            </a:r>
            <a:endParaRPr lang="id-ID" dirty="0" smtClean="0"/>
          </a:p>
          <a:p>
            <a:r>
              <a:rPr lang="id-ID" dirty="0" smtClean="0"/>
              <a:t>Disukai oleh pengguna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00042"/>
            <a:ext cx="8229600" cy="5656918"/>
          </a:xfrm>
          <a:solidFill>
            <a:srgbClr val="00B050"/>
          </a:solidFill>
        </p:spPr>
        <p:txBody>
          <a:bodyPr/>
          <a:lstStyle/>
          <a:p>
            <a:pPr algn="just">
              <a:buNone/>
            </a:pPr>
            <a:r>
              <a:rPr lang="id-ID" dirty="0" smtClean="0"/>
              <a:t>Komponen dari metodologi adalah:</a:t>
            </a:r>
            <a:endParaRPr lang="id-ID" dirty="0" smtClean="0"/>
          </a:p>
          <a:p>
            <a:pPr algn="just">
              <a:spcBef>
                <a:spcPts val="0"/>
              </a:spcBef>
              <a:buNone/>
            </a:pPr>
            <a:endParaRPr lang="id-ID" dirty="0" smtClean="0"/>
          </a:p>
          <a:p>
            <a:pPr lvl="0" algn="just"/>
            <a:r>
              <a:rPr lang="id-ID" dirty="0" smtClean="0"/>
              <a:t>Bagaimana suatu </a:t>
            </a:r>
            <a:r>
              <a:rPr lang="id-ID" i="1" dirty="0" smtClean="0"/>
              <a:t>project</a:t>
            </a:r>
            <a:r>
              <a:rPr lang="id-ID" dirty="0" smtClean="0"/>
              <a:t> dipecah ke dalam beberapa tahapan?</a:t>
            </a:r>
            <a:endParaRPr lang="id-ID" dirty="0" smtClean="0"/>
          </a:p>
          <a:p>
            <a:pPr lvl="0" algn="just"/>
            <a:r>
              <a:rPr lang="id-ID" dirty="0" smtClean="0"/>
              <a:t>Apa yang dikerjakan pada setiap tahapan?</a:t>
            </a:r>
            <a:endParaRPr lang="id-ID" dirty="0" smtClean="0"/>
          </a:p>
          <a:p>
            <a:pPr lvl="0" algn="just"/>
            <a:r>
              <a:rPr lang="id-ID" dirty="0" smtClean="0"/>
              <a:t>Apa keluaran yang dihasilkan?</a:t>
            </a:r>
            <a:endParaRPr lang="id-ID" dirty="0" smtClean="0"/>
          </a:p>
          <a:p>
            <a:pPr lvl="0" algn="just"/>
            <a:r>
              <a:rPr lang="id-ID" dirty="0" smtClean="0"/>
              <a:t>Kapan setiap tahapan tersebut dikerjakan?</a:t>
            </a:r>
            <a:endParaRPr lang="id-ID" dirty="0" smtClean="0"/>
          </a:p>
          <a:p>
            <a:pPr lvl="0" algn="just"/>
            <a:r>
              <a:rPr lang="id-ID" dirty="0" smtClean="0"/>
              <a:t>Apa batasan yang diterapkan?</a:t>
            </a:r>
            <a:endParaRPr lang="id-ID" dirty="0" smtClean="0"/>
          </a:p>
          <a:p>
            <a:pPr lvl="0" algn="just"/>
            <a:r>
              <a:rPr lang="id-ID" dirty="0" smtClean="0"/>
              <a:t>Siapa yang terlibat?</a:t>
            </a:r>
            <a:endParaRPr lang="id-ID" dirty="0" smtClean="0"/>
          </a:p>
          <a:p>
            <a:pPr lvl="0" algn="just"/>
            <a:r>
              <a:rPr lang="id-ID" dirty="0" smtClean="0"/>
              <a:t>Bagaimana </a:t>
            </a:r>
            <a:r>
              <a:rPr lang="id-ID" i="1" dirty="0" smtClean="0"/>
              <a:t>project</a:t>
            </a:r>
            <a:r>
              <a:rPr lang="id-ID" dirty="0" smtClean="0"/>
              <a:t> tersebut dikelola dan di kontrol?</a:t>
            </a:r>
            <a:endParaRPr lang="id-ID" dirty="0" smtClean="0"/>
          </a:p>
          <a:p>
            <a:pPr lvl="0" algn="just"/>
            <a:r>
              <a:rPr lang="id-ID" dirty="0" smtClean="0"/>
              <a:t>Alat pendukung apa yang digunakan?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>
              <a:buNone/>
            </a:pPr>
            <a:r>
              <a:rPr lang="id-ID" dirty="0" smtClean="0"/>
              <a:t>Metodologi pengembangan Sistem Informasi yang dikomersialkan, umumnya terdiri dari:</a:t>
            </a:r>
            <a:endParaRPr lang="id-ID" dirty="0" smtClean="0"/>
          </a:p>
          <a:p>
            <a:pPr lvl="0"/>
            <a:r>
              <a:rPr lang="id-ID" dirty="0" smtClean="0"/>
              <a:t>Manuals</a:t>
            </a:r>
            <a:endParaRPr lang="id-ID" dirty="0" smtClean="0"/>
          </a:p>
          <a:p>
            <a:pPr lvl="0"/>
            <a:r>
              <a:rPr lang="id-ID" dirty="0" smtClean="0"/>
              <a:t>Education and Training</a:t>
            </a:r>
            <a:endParaRPr lang="id-ID" dirty="0" smtClean="0"/>
          </a:p>
          <a:p>
            <a:pPr lvl="0"/>
            <a:r>
              <a:rPr lang="id-ID" dirty="0" smtClean="0"/>
              <a:t>Consultancy support</a:t>
            </a:r>
            <a:endParaRPr lang="id-ID" dirty="0" smtClean="0"/>
          </a:p>
          <a:p>
            <a:pPr lvl="0"/>
            <a:r>
              <a:rPr lang="id-ID" dirty="0" smtClean="0"/>
              <a:t>CASE Tools</a:t>
            </a:r>
            <a:endParaRPr lang="id-ID" dirty="0" smtClean="0"/>
          </a:p>
          <a:p>
            <a:pPr lvl="0"/>
            <a:r>
              <a:rPr lang="id-ID" dirty="0" smtClean="0"/>
              <a:t>Pro Forma Documents</a:t>
            </a:r>
            <a:endParaRPr lang="id-ID" dirty="0" smtClean="0"/>
          </a:p>
          <a:p>
            <a:r>
              <a:rPr lang="id-ID" dirty="0" smtClean="0"/>
              <a:t>Model building templates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596" y="2786058"/>
            <a:ext cx="8229600" cy="1271590"/>
          </a:xfrm>
          <a:solidFill>
            <a:srgbClr val="FFFF00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3200" b="1" dirty="0"/>
              <a:t>Manfaat Metodologi</a:t>
            </a:r>
            <a:br>
              <a:rPr lang="id-ID" sz="3200" b="1" dirty="0"/>
            </a:b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id-ID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2024034" y="357166"/>
            <a:ext cx="8215370" cy="1428760"/>
          </a:xfrm>
          <a:prstGeom prst="snip2Diag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Metodologi penelitian pada hakekatnya merupakan operasionalisasi dari epistomologi yang mengkaji urutan langkah-langkah yang ditempuh agar pengetahuan yang dperoleh memenuhi ciri-ciri ilmiah. </a:t>
            </a:r>
            <a:endParaRPr lang="id-ID" sz="2000" dirty="0" smtClean="0"/>
          </a:p>
        </p:txBody>
      </p:sp>
      <p:sp>
        <p:nvSpPr>
          <p:cNvPr id="5" name="Snip Diagonal Corner Rectangle 4"/>
          <p:cNvSpPr/>
          <p:nvPr/>
        </p:nvSpPr>
        <p:spPr>
          <a:xfrm>
            <a:off x="2024034" y="2071678"/>
            <a:ext cx="8215370" cy="1428760"/>
          </a:xfrm>
          <a:prstGeom prst="snip2Diag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000" b="1" dirty="0" smtClean="0"/>
              <a:t>Epistomologi </a:t>
            </a:r>
            <a:r>
              <a:rPr lang="id-ID" sz="2000" dirty="0" smtClean="0"/>
              <a:t> memberi pemahaman tentang cara/teori menemukan atau menyusun pengetahuan dari ide, materi atau keduanya serta merujuk pada penggunaan rasio, intuisi, fenomena atau dengan metode ilmiah.</a:t>
            </a:r>
            <a:endParaRPr lang="id-ID" sz="2000" dirty="0" smtClean="0"/>
          </a:p>
        </p:txBody>
      </p:sp>
      <p:sp>
        <p:nvSpPr>
          <p:cNvPr id="6" name="Snip Diagonal Corner Rectangle 5"/>
          <p:cNvSpPr/>
          <p:nvPr/>
        </p:nvSpPr>
        <p:spPr>
          <a:xfrm>
            <a:off x="2024034" y="3786190"/>
            <a:ext cx="8215370" cy="857256"/>
          </a:xfrm>
          <a:prstGeom prst="snip2DiagRect">
            <a:avLst/>
          </a:prstGeom>
          <a:solidFill>
            <a:srgbClr val="66FF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Metodologi adalah bagian dari logika yang mengkaji kaedah penalaran yang tepat.  </a:t>
            </a:r>
            <a:endParaRPr lang="id-ID" sz="2000" dirty="0" smtClean="0"/>
          </a:p>
        </p:txBody>
      </p:sp>
      <p:sp>
        <p:nvSpPr>
          <p:cNvPr id="7" name="Snip Diagonal Corner Rectangle 6"/>
          <p:cNvSpPr/>
          <p:nvPr/>
        </p:nvSpPr>
        <p:spPr>
          <a:xfrm>
            <a:off x="2024034" y="4786322"/>
            <a:ext cx="8215370" cy="1428760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Ada asumsi-asumsi yang melatarbelakangi berbagai metode yang dipergunakan dalam aktivitas ilmiah. Asumsi adalah pendirian atau sikap yang akan dikembangkan para ilmuwan maupun peneliti dalam kegiatan ilmiah. </a:t>
            </a:r>
            <a:endParaRPr lang="id-ID" sz="2000" dirty="0" smtClean="0"/>
          </a:p>
          <a:p>
            <a:pPr algn="just"/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14402</Words>
  <Application>WPS Presentation</Application>
  <PresentationFormat>Widescreen</PresentationFormat>
  <Paragraphs>326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Metode Penelitian dan Metodologi Penelitian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Manfaat Metodologi </vt:lpstr>
      <vt:lpstr>PowerPoint 演示文稿</vt:lpstr>
      <vt:lpstr>Manfaat penggunaan metodologi:</vt:lpstr>
      <vt:lpstr>Peranan dan Jenis Penelitian</vt:lpstr>
      <vt:lpstr>Peranan Penelitian</vt:lpstr>
      <vt:lpstr>Jenis penelitian</vt:lpstr>
      <vt:lpstr>Penelitian Dasar/Murni (Basic Research)</vt:lpstr>
      <vt:lpstr>Penelitian Terapan  (Applied Research, Practical Research)</vt:lpstr>
      <vt:lpstr>Ciri Khas Penelitian</vt:lpstr>
      <vt:lpstr>Syarat keberhasilan penelitian</vt:lpstr>
      <vt:lpstr>Metode Ilmiah </vt:lpstr>
      <vt:lpstr>Terdapat beberapa alasan perlunya mempelajari Scientific Inquiry, yaitu:</vt:lpstr>
      <vt:lpstr>Beberapa dasar karakteristik Scientific Inquiry, yaitu:</vt:lpstr>
      <vt:lpstr>Diagram Alur Penelitian Ilmiah (Busha, 1980)</vt:lpstr>
      <vt:lpstr>Penetapan Permasalahan (State General Problem).</vt:lpstr>
      <vt:lpstr>Pencarian Literatur (Conduct Literature Search)</vt:lpstr>
      <vt:lpstr>PowerPoint 演示文稿</vt:lpstr>
      <vt:lpstr>Merancang  masalah yang lebig spesifik (State Spesific Problem)</vt:lpstr>
      <vt:lpstr>Membuat Desain Penelitian (Design Methodology)</vt:lpstr>
      <vt:lpstr>Pengumpulan Data (Gather Data)</vt:lpstr>
      <vt:lpstr>Analisa Data (Analyze Data)</vt:lpstr>
      <vt:lpstr>Hasil Penelitian (Report Results)</vt:lpstr>
      <vt:lpstr>Kesimpulan</vt:lpstr>
      <vt:lpstr>PowerPoint 演示文稿</vt:lpstr>
      <vt:lpstr>PowerPoint 演示文稿</vt:lpstr>
      <vt:lpstr>Categorized by purpose</vt:lpstr>
      <vt:lpstr>PowerPoint 演示文稿</vt:lpstr>
      <vt:lpstr>Categorized by time</vt:lpstr>
      <vt:lpstr>Categorized by method</vt:lpstr>
      <vt:lpstr>Lanjutan..1</vt:lpstr>
      <vt:lpstr>Lanjutan..3</vt:lpstr>
      <vt:lpstr>Secara umum, scientific reasoning dapat dipelajari melalui dua cara yaitu:</vt:lpstr>
      <vt:lpstr>Berikut ini adalah beberapa taktik yang digunakan untuk mempelajari scientific reasoning yaitu: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Penelitian</dc:title>
  <dc:creator/>
  <cp:lastModifiedBy>Ika Menarianti</cp:lastModifiedBy>
  <cp:revision>1</cp:revision>
  <dcterms:created xsi:type="dcterms:W3CDTF">2022-02-02T05:05:16Z</dcterms:created>
  <dcterms:modified xsi:type="dcterms:W3CDTF">2022-02-02T05:05:16Z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505A17F24048477C89C6D9B53BBD4290</vt:lpwstr>
  </property>
  <property fmtid="{D5CDD505-2E9C-101B-9397-08002B2CF9AE}" pid="3" name="KSOProductBuildVer">
    <vt:lpwstr>1033-11.2.0.10463</vt:lpwstr>
  </property>
</Properties>
</file>