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C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DE87A2-90C2-4954-AE88-68CE368F1B8A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6940AFFB-D668-4BD8-9129-605B8D2B4116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>
              <a:sym typeface="+mn-ea"/>
            </a:rPr>
            <a:t>Untuk mengetahui apa yang sudah dan belum diteliti berkaitan dengan topik penelitian yang kita pilih</a:t>
          </a:r>
          <a:r>
            <a:rPr lang="en-US" sz="1400"/>
            <a:t/>
          </a:r>
          <a:endParaRPr lang="en-US" sz="1400"/>
        </a:p>
      </dgm:t>
    </dgm:pt>
    <dgm:pt modelId="{FB1DF219-2AB6-4BFD-9134-CA80A9275C31}" cxnId="{E37AED6E-F3C8-4C79-B61D-897CD6B970BF}" type="parTrans">
      <dgm:prSet/>
      <dgm:spPr/>
      <dgm:t>
        <a:bodyPr/>
        <a:p>
          <a:endParaRPr lang="en-US"/>
        </a:p>
      </dgm:t>
    </dgm:pt>
    <dgm:pt modelId="{98E3B33B-07E4-45D9-9332-AD6AF8788B4E}" cxnId="{E37AED6E-F3C8-4C79-B61D-897CD6B970BF}" type="sibTrans">
      <dgm:prSet/>
      <dgm:spPr/>
      <dgm:t>
        <a:bodyPr/>
        <a:p>
          <a:endParaRPr lang="en-US"/>
        </a:p>
      </dgm:t>
    </dgm:pt>
    <dgm:pt modelId="{6B6A3602-7C03-4A08-9FE3-537B6BB5AF43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>
              <a:sym typeface="+mn-ea"/>
            </a:rPr>
            <a:t>Untuk memberikan gambaran lebih menyeluruh mengenai pelbagai variasi perilaku atau fenomena dalam topik penelitian</a:t>
          </a:r>
          <a:r>
            <a:rPr lang="en-US" sz="1400"/>
            <a:t/>
          </a:r>
          <a:endParaRPr lang="en-US" sz="1400"/>
        </a:p>
      </dgm:t>
    </dgm:pt>
    <dgm:pt modelId="{F61A927E-5680-4362-BB5D-EBD011A68A03}" cxnId="{3BA56691-0911-4A38-B44D-CF1D989E263B}" type="parTrans">
      <dgm:prSet/>
      <dgm:spPr/>
      <dgm:t>
        <a:bodyPr/>
        <a:p>
          <a:endParaRPr lang="en-US"/>
        </a:p>
      </dgm:t>
    </dgm:pt>
    <dgm:pt modelId="{CB43CC02-BC27-4D40-B443-ED14B7BA599F}" cxnId="{3BA56691-0911-4A38-B44D-CF1D989E263B}" type="sibTrans">
      <dgm:prSet/>
      <dgm:spPr/>
      <dgm:t>
        <a:bodyPr/>
        <a:p>
          <a:endParaRPr lang="en-US"/>
        </a:p>
      </dgm:t>
    </dgm:pt>
    <dgm:pt modelId="{8D7D926F-7ABD-4470-9428-D99B90401355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>
              <a:sym typeface="+mn-ea"/>
            </a:rPr>
            <a:t>Untuk mengetahui potensi hubungan antar konsep-konsep/teori-teori</a:t>
          </a:r>
          <a:r>
            <a:rPr lang="en-US" sz="1400"/>
            <a:t/>
          </a:r>
          <a:endParaRPr lang="en-US" sz="1400"/>
        </a:p>
      </dgm:t>
    </dgm:pt>
    <dgm:pt modelId="{0875CEC4-80CC-41B9-A477-9AB3EECFEB2E}" cxnId="{D4F1E6ED-603F-43B3-9257-7A34A75F71FB}" type="parTrans">
      <dgm:prSet/>
      <dgm:spPr/>
      <dgm:t>
        <a:bodyPr/>
        <a:p>
          <a:endParaRPr lang="en-US"/>
        </a:p>
      </dgm:t>
    </dgm:pt>
    <dgm:pt modelId="{231C785A-FE6D-42DD-BDA6-806FBE4CB729}" cxnId="{D4F1E6ED-603F-43B3-9257-7A34A75F71FB}" type="sibTrans">
      <dgm:prSet/>
      <dgm:spPr/>
      <dgm:t>
        <a:bodyPr/>
        <a:p>
          <a:endParaRPr lang="en-US"/>
        </a:p>
      </dgm:t>
    </dgm:pt>
    <dgm:pt modelId="{757F6412-BD7D-4A94-A713-8330D7AC160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400">
              <a:sym typeface="+mn-ea"/>
            </a:rPr>
            <a:t>U</a:t>
          </a:r>
          <a:r>
            <a:rPr lang="en-US" sz="1400">
              <a:sym typeface="+mn-ea"/>
            </a:rPr>
            <a:t>ntuk menemukan hipotesis yang mungkin diteliti lebih lanjut (researchable hypotheses)</a:t>
          </a:r>
          <a:r>
            <a:rPr lang="en-US" sz="1400"/>
            <a:t/>
          </a:r>
          <a:endParaRPr lang="en-US" sz="1400"/>
        </a:p>
      </dgm:t>
    </dgm:pt>
    <dgm:pt modelId="{CE47E850-F169-4B89-BCD2-3BF8BCB8FCBA}" cxnId="{75E21251-4AEE-4B83-BF7C-9579EAEAC738}" type="parTrans">
      <dgm:prSet/>
      <dgm:spPr/>
    </dgm:pt>
    <dgm:pt modelId="{0AC72F82-4427-4294-A42E-86C3B2A94550}" cxnId="{75E21251-4AEE-4B83-BF7C-9579EAEAC738}" type="sibTrans">
      <dgm:prSet/>
      <dgm:spPr/>
    </dgm:pt>
    <dgm:pt modelId="{F8E66E1C-800A-4945-86AB-849CA8FFF930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400">
              <a:sym typeface="+mn-ea"/>
            </a:rPr>
            <a:t>U</a:t>
          </a:r>
          <a:r>
            <a:rPr lang="en-US" sz="1400">
              <a:sym typeface="+mn-ea"/>
            </a:rPr>
            <a:t>ntuk mengetahui bagaimana peneliti lain mendefinisikan dan mengukur konsep</a:t>
          </a:r>
          <a:r>
            <a:rPr sz="1400">
              <a:sym typeface="+mn-ea"/>
            </a:rPr>
            <a:t>-</a:t>
          </a:r>
          <a:r>
            <a:rPr sz="1400">
              <a:sym typeface="+mn-ea"/>
            </a:rPr>
            <a:t>k</a:t>
          </a:r>
          <a:r>
            <a:rPr lang="en-US" sz="1400">
              <a:sym typeface="+mn-ea"/>
            </a:rPr>
            <a:t>onsep</a:t>
          </a:r>
          <a:r>
            <a:rPr lang="en-US" sz="1400"/>
            <a:t/>
          </a:r>
          <a:endParaRPr lang="en-US" sz="1400"/>
        </a:p>
      </dgm:t>
    </dgm:pt>
    <dgm:pt modelId="{3D74B8B2-44F6-464C-9E0C-9262A15F4E5A}" cxnId="{0BAF7972-48C4-4C08-9395-C3EF223FE008}" type="parTrans">
      <dgm:prSet/>
      <dgm:spPr/>
    </dgm:pt>
    <dgm:pt modelId="{E3BA9ADC-AF8B-4E1C-8515-4CF02536919E}" cxnId="{0BAF7972-48C4-4C08-9395-C3EF223FE008}" type="sibTrans">
      <dgm:prSet/>
      <dgm:spPr/>
    </dgm:pt>
    <dgm:pt modelId="{34D99173-EC7D-4679-A105-F33C61897D8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400">
              <a:sym typeface="+mn-ea"/>
            </a:rPr>
            <a:t>U</a:t>
          </a:r>
          <a:r>
            <a:rPr lang="en-US" sz="1400">
              <a:sym typeface="+mn-ea"/>
            </a:rPr>
            <a:t>ntuk mengembangkan proyek penelitian alternatif</a:t>
          </a:r>
          <a:r>
            <a:rPr lang="en-US" sz="1400"/>
            <a:t/>
          </a:r>
          <a:endParaRPr lang="en-US" sz="1400"/>
        </a:p>
      </dgm:t>
    </dgm:pt>
    <dgm:pt modelId="{0D6BF1D9-2894-4281-A3B4-4EDD6AE43F8D}" cxnId="{E6793B01-9311-42A1-8DE2-187419B91F86}" type="parTrans">
      <dgm:prSet/>
      <dgm:spPr/>
    </dgm:pt>
    <dgm:pt modelId="{86C41A83-831E-41D6-9122-5453FAAE93FE}" cxnId="{E6793B01-9311-42A1-8DE2-187419B91F86}" type="sibTrans">
      <dgm:prSet/>
      <dgm:spPr/>
    </dgm:pt>
    <dgm:pt modelId="{09D51A58-EFA5-4DA0-95DE-BE4BF8CCF58C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400">
              <a:sym typeface="+mn-ea"/>
            </a:rPr>
            <a:t>U</a:t>
          </a:r>
          <a:r>
            <a:rPr lang="en-US" sz="1400">
              <a:sym typeface="+mn-ea"/>
            </a:rPr>
            <a:t>ntuk menemukan keterkaitan proyek penelitian Anda dengan penelitian orang lain </a:t>
          </a:r>
          <a:r>
            <a:rPr lang="en-US" sz="1400"/>
            <a:t/>
          </a:r>
          <a:endParaRPr lang="en-US" sz="1400"/>
        </a:p>
      </dgm:t>
    </dgm:pt>
    <dgm:pt modelId="{FBF23133-C307-4BB6-ACE5-FB6A0CEB3006}" cxnId="{793E824A-F199-4DAB-A317-3AE9DBB33BCE}" type="parTrans">
      <dgm:prSet/>
      <dgm:spPr/>
    </dgm:pt>
    <dgm:pt modelId="{13FE9567-334B-4E45-B47C-939EAE6D4BBD}" cxnId="{793E824A-F199-4DAB-A317-3AE9DBB33BCE}" type="sibTrans">
      <dgm:prSet/>
      <dgm:spPr/>
    </dgm:pt>
    <dgm:pt modelId="{4DDB4B53-E919-46CF-8284-4692475C534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400">
              <a:sym typeface="+mn-ea"/>
            </a:rPr>
            <a:t>U</a:t>
          </a:r>
          <a:r>
            <a:rPr lang="en-US" sz="1400">
              <a:sym typeface="+mn-ea"/>
            </a:rPr>
            <a:t>ntuk memberikan gambaran lebih menyeluruh mengenai pelbagai variasi perilaku atau fenomena dalam topik penelitian</a:t>
          </a:r>
          <a:r>
            <a:rPr lang="en-US" sz="1400"/>
            <a:t/>
          </a:r>
          <a:endParaRPr lang="en-US" sz="1400"/>
        </a:p>
      </dgm:t>
    </dgm:pt>
    <dgm:pt modelId="{89048B1D-2033-4FD5-BA82-6610B6B03FF2}" cxnId="{66DB8B1F-6077-48C7-84B1-D78740E7ABDA}" type="parTrans">
      <dgm:prSet/>
      <dgm:spPr/>
    </dgm:pt>
    <dgm:pt modelId="{A7DB211D-297D-4509-B56E-60F6D6F4ECA3}" cxnId="{66DB8B1F-6077-48C7-84B1-D78740E7ABDA}" type="sibTrans">
      <dgm:prSet/>
      <dgm:spPr/>
    </dgm:pt>
    <dgm:pt modelId="{9C927FE2-659C-4ADB-99F5-03AF78EC645E}" type="pres">
      <dgm:prSet presAssocID="{C4DE87A2-90C2-4954-AE88-68CE368F1B8A}" presName="Name0" presStyleCnt="0">
        <dgm:presLayoutVars>
          <dgm:dir/>
          <dgm:resizeHandles val="exact"/>
        </dgm:presLayoutVars>
      </dgm:prSet>
      <dgm:spPr/>
    </dgm:pt>
    <dgm:pt modelId="{AB39BD6E-F2DF-4E47-ACFE-86B619D09363}" type="pres">
      <dgm:prSet presAssocID="{6940AFFB-D668-4BD8-9129-605B8D2B4116}" presName="composite" presStyleCnt="0"/>
      <dgm:spPr/>
    </dgm:pt>
    <dgm:pt modelId="{DFFBD932-985D-4E5B-A0C5-9B8CC977C2DC}" type="pres">
      <dgm:prSet presAssocID="{6940AFFB-D668-4BD8-9129-605B8D2B4116}" presName="rect1" presStyleLbl="trAlignAcc1" presStyleIdx="0" presStyleCnt="8">
        <dgm:presLayoutVars>
          <dgm:bulletEnabled val="1"/>
        </dgm:presLayoutVars>
      </dgm:prSet>
      <dgm:spPr/>
    </dgm:pt>
    <dgm:pt modelId="{28ADC5EC-F0D3-4E8C-B6D5-614114BB7A84}" type="pres">
      <dgm:prSet presAssocID="{6940AFFB-D668-4BD8-9129-605B8D2B4116}" presName="rect2" presStyleLbl="fgImgPlace1" presStyleIdx="0" presStyleCnt="8"/>
      <dgm:spPr/>
    </dgm:pt>
    <dgm:pt modelId="{BA542E14-A70B-4BFF-8D4A-26FE746D4EB8}" type="pres">
      <dgm:prSet presAssocID="{98E3B33B-07E4-45D9-9332-AD6AF8788B4E}" presName="sibTrans" presStyleCnt="0"/>
      <dgm:spPr/>
    </dgm:pt>
    <dgm:pt modelId="{AE896DB7-2222-4F28-A6C2-04AFC8734CCE}" type="pres">
      <dgm:prSet presAssocID="{6B6A3602-7C03-4A08-9FE3-537B6BB5AF43}" presName="composite" presStyleCnt="0"/>
      <dgm:spPr/>
    </dgm:pt>
    <dgm:pt modelId="{7DB282D5-F713-4A85-A4CF-FCCD1C2C3C3D}" type="pres">
      <dgm:prSet presAssocID="{6B6A3602-7C03-4A08-9FE3-537B6BB5AF43}" presName="rect1" presStyleLbl="trAlignAcc1" presStyleIdx="1" presStyleCnt="8">
        <dgm:presLayoutVars>
          <dgm:bulletEnabled val="1"/>
        </dgm:presLayoutVars>
      </dgm:prSet>
      <dgm:spPr/>
    </dgm:pt>
    <dgm:pt modelId="{E540E1E5-3190-4D7A-924E-F3721DD42C80}" type="pres">
      <dgm:prSet presAssocID="{6B6A3602-7C03-4A08-9FE3-537B6BB5AF43}" presName="rect2" presStyleLbl="fgImgPlace1" presStyleIdx="1" presStyleCnt="8"/>
      <dgm:spPr/>
    </dgm:pt>
    <dgm:pt modelId="{2912C659-E08D-401E-8A66-DDB4396530B6}" type="pres">
      <dgm:prSet presAssocID="{CB43CC02-BC27-4D40-B443-ED14B7BA599F}" presName="sibTrans" presStyleCnt="0"/>
      <dgm:spPr/>
    </dgm:pt>
    <dgm:pt modelId="{66530A49-FB05-40F7-AE57-E43CACC0BED1}" type="pres">
      <dgm:prSet presAssocID="{8D7D926F-7ABD-4470-9428-D99B90401355}" presName="composite" presStyleCnt="0"/>
      <dgm:spPr/>
    </dgm:pt>
    <dgm:pt modelId="{DDC636F0-514D-4C8C-930F-9577741FD626}" type="pres">
      <dgm:prSet presAssocID="{8D7D926F-7ABD-4470-9428-D99B90401355}" presName="rect1" presStyleLbl="trAlignAcc1" presStyleIdx="2" presStyleCnt="8">
        <dgm:presLayoutVars>
          <dgm:bulletEnabled val="1"/>
        </dgm:presLayoutVars>
      </dgm:prSet>
      <dgm:spPr/>
    </dgm:pt>
    <dgm:pt modelId="{D49C84B4-3214-4976-9075-25A998075DEC}" type="pres">
      <dgm:prSet presAssocID="{8D7D926F-7ABD-4470-9428-D99B90401355}" presName="rect2" presStyleLbl="fgImgPlace1" presStyleIdx="2" presStyleCnt="8"/>
      <dgm:spPr/>
    </dgm:pt>
    <dgm:pt modelId="{860796FB-099B-40CE-8FC5-7ADC9F072936}" type="pres">
      <dgm:prSet presAssocID="{231C785A-FE6D-42DD-BDA6-806FBE4CB729}" presName="sibTrans" presStyleCnt="0"/>
      <dgm:spPr/>
    </dgm:pt>
    <dgm:pt modelId="{21A9A422-D0AD-499B-8570-285B8E5AF0DF}" type="pres">
      <dgm:prSet presAssocID="{757F6412-BD7D-4A94-A713-8330D7AC160F}" presName="composite" presStyleCnt="0"/>
      <dgm:spPr/>
    </dgm:pt>
    <dgm:pt modelId="{90DC724B-DF6F-44F9-B9CB-8DEADA3A0C2D}" type="pres">
      <dgm:prSet presAssocID="{757F6412-BD7D-4A94-A713-8330D7AC160F}" presName="rect1" presStyleLbl="trAlignAcc1" presStyleIdx="3" presStyleCnt="8">
        <dgm:presLayoutVars>
          <dgm:bulletEnabled val="1"/>
        </dgm:presLayoutVars>
      </dgm:prSet>
      <dgm:spPr/>
    </dgm:pt>
    <dgm:pt modelId="{29050A1D-78E6-49DA-ABA4-DEFC3FC4C78A}" type="pres">
      <dgm:prSet presAssocID="{757F6412-BD7D-4A94-A713-8330D7AC160F}" presName="rect2" presStyleLbl="fgImgPlace1" presStyleIdx="3" presStyleCnt="8"/>
      <dgm:spPr/>
    </dgm:pt>
    <dgm:pt modelId="{760A8D2E-B72A-43C0-9CB1-D9B45FB0EA5B}" type="pres">
      <dgm:prSet presAssocID="{0AC72F82-4427-4294-A42E-86C3B2A94550}" presName="sibTrans" presStyleCnt="0"/>
      <dgm:spPr/>
    </dgm:pt>
    <dgm:pt modelId="{249BB223-6EFA-468B-8848-04AD14A3CEDB}" type="pres">
      <dgm:prSet presAssocID="{F8E66E1C-800A-4945-86AB-849CA8FFF930}" presName="composite" presStyleCnt="0"/>
      <dgm:spPr/>
    </dgm:pt>
    <dgm:pt modelId="{2068CDEC-98B0-45E9-8973-DF14B8F7CDF9}" type="pres">
      <dgm:prSet presAssocID="{F8E66E1C-800A-4945-86AB-849CA8FFF930}" presName="rect1" presStyleLbl="trAlignAcc1" presStyleIdx="4" presStyleCnt="8">
        <dgm:presLayoutVars>
          <dgm:bulletEnabled val="1"/>
        </dgm:presLayoutVars>
      </dgm:prSet>
      <dgm:spPr/>
    </dgm:pt>
    <dgm:pt modelId="{E258C3F9-CF3F-4D6C-B748-6E720C811609}" type="pres">
      <dgm:prSet presAssocID="{F8E66E1C-800A-4945-86AB-849CA8FFF930}" presName="rect2" presStyleLbl="fgImgPlace1" presStyleIdx="4" presStyleCnt="8"/>
      <dgm:spPr/>
    </dgm:pt>
    <dgm:pt modelId="{1A8F055F-236F-4C55-AF3B-36BC2776218D}" type="pres">
      <dgm:prSet presAssocID="{E3BA9ADC-AF8B-4E1C-8515-4CF02536919E}" presName="sibTrans" presStyleCnt="0"/>
      <dgm:spPr/>
    </dgm:pt>
    <dgm:pt modelId="{2A6CBAA0-D30B-44F6-89C6-65583FDE4F10}" type="pres">
      <dgm:prSet presAssocID="{34D99173-EC7D-4679-A105-F33C61897D8F}" presName="composite" presStyleCnt="0"/>
      <dgm:spPr/>
    </dgm:pt>
    <dgm:pt modelId="{972BDD21-88C3-48F0-94EE-A718FBCDF862}" type="pres">
      <dgm:prSet presAssocID="{34D99173-EC7D-4679-A105-F33C61897D8F}" presName="rect1" presStyleLbl="trAlignAcc1" presStyleIdx="5" presStyleCnt="8">
        <dgm:presLayoutVars>
          <dgm:bulletEnabled val="1"/>
        </dgm:presLayoutVars>
      </dgm:prSet>
      <dgm:spPr/>
    </dgm:pt>
    <dgm:pt modelId="{DA889F0D-0B50-42CD-A094-A6422625909B}" type="pres">
      <dgm:prSet presAssocID="{34D99173-EC7D-4679-A105-F33C61897D8F}" presName="rect2" presStyleLbl="fgImgPlace1" presStyleIdx="5" presStyleCnt="8"/>
      <dgm:spPr/>
    </dgm:pt>
    <dgm:pt modelId="{536238A0-A5A1-492B-B33A-668C97F982EF}" type="pres">
      <dgm:prSet presAssocID="{86C41A83-831E-41D6-9122-5453FAAE93FE}" presName="sibTrans" presStyleCnt="0"/>
      <dgm:spPr/>
    </dgm:pt>
    <dgm:pt modelId="{60E6D986-C0C1-4053-BC1C-D798EABF6749}" type="pres">
      <dgm:prSet presAssocID="{09D51A58-EFA5-4DA0-95DE-BE4BF8CCF58C}" presName="composite" presStyleCnt="0"/>
      <dgm:spPr/>
    </dgm:pt>
    <dgm:pt modelId="{B8FDCD75-B39A-4B61-B587-E8842D53911C}" type="pres">
      <dgm:prSet presAssocID="{09D51A58-EFA5-4DA0-95DE-BE4BF8CCF58C}" presName="rect1" presStyleLbl="trAlignAcc1" presStyleIdx="6" presStyleCnt="8">
        <dgm:presLayoutVars>
          <dgm:bulletEnabled val="1"/>
        </dgm:presLayoutVars>
      </dgm:prSet>
      <dgm:spPr/>
    </dgm:pt>
    <dgm:pt modelId="{9986759A-3CD0-4760-A2DF-BFA653BA916D}" type="pres">
      <dgm:prSet presAssocID="{09D51A58-EFA5-4DA0-95DE-BE4BF8CCF58C}" presName="rect2" presStyleLbl="fgImgPlace1" presStyleIdx="6" presStyleCnt="8"/>
      <dgm:spPr/>
    </dgm:pt>
    <dgm:pt modelId="{32ABB799-B620-4375-9D1B-C863881A0AE4}" type="pres">
      <dgm:prSet presAssocID="{13FE9567-334B-4E45-B47C-939EAE6D4BBD}" presName="sibTrans" presStyleCnt="0"/>
      <dgm:spPr/>
    </dgm:pt>
    <dgm:pt modelId="{EB50D8BE-001B-4A59-9338-B7AB573D6800}" type="pres">
      <dgm:prSet presAssocID="{4DDB4B53-E919-46CF-8284-4692475C534A}" presName="composite" presStyleCnt="0"/>
      <dgm:spPr/>
    </dgm:pt>
    <dgm:pt modelId="{6B6AD05A-99ED-4F3B-839D-6F1E8C41EEAF}" type="pres">
      <dgm:prSet presAssocID="{4DDB4B53-E919-46CF-8284-4692475C534A}" presName="rect1" presStyleLbl="trAlignAcc1" presStyleIdx="7" presStyleCnt="8">
        <dgm:presLayoutVars>
          <dgm:bulletEnabled val="1"/>
        </dgm:presLayoutVars>
      </dgm:prSet>
      <dgm:spPr/>
    </dgm:pt>
    <dgm:pt modelId="{95D8D4C7-7094-44B1-95D0-E1C79F1A2B85}" type="pres">
      <dgm:prSet presAssocID="{4DDB4B53-E919-46CF-8284-4692475C534A}" presName="rect2" presStyleLbl="fgImgPlace1" presStyleIdx="7" presStyleCnt="8"/>
      <dgm:spPr/>
    </dgm:pt>
  </dgm:ptLst>
  <dgm:cxnLst>
    <dgm:cxn modelId="{E37AED6E-F3C8-4C79-B61D-897CD6B970BF}" srcId="{C4DE87A2-90C2-4954-AE88-68CE368F1B8A}" destId="{6940AFFB-D668-4BD8-9129-605B8D2B4116}" srcOrd="0" destOrd="0" parTransId="{FB1DF219-2AB6-4BFD-9134-CA80A9275C31}" sibTransId="{98E3B33B-07E4-45D9-9332-AD6AF8788B4E}"/>
    <dgm:cxn modelId="{3BA56691-0911-4A38-B44D-CF1D989E263B}" srcId="{C4DE87A2-90C2-4954-AE88-68CE368F1B8A}" destId="{6B6A3602-7C03-4A08-9FE3-537B6BB5AF43}" srcOrd="1" destOrd="0" parTransId="{F61A927E-5680-4362-BB5D-EBD011A68A03}" sibTransId="{CB43CC02-BC27-4D40-B443-ED14B7BA599F}"/>
    <dgm:cxn modelId="{D4F1E6ED-603F-43B3-9257-7A34A75F71FB}" srcId="{C4DE87A2-90C2-4954-AE88-68CE368F1B8A}" destId="{8D7D926F-7ABD-4470-9428-D99B90401355}" srcOrd="2" destOrd="0" parTransId="{0875CEC4-80CC-41B9-A477-9AB3EECFEB2E}" sibTransId="{231C785A-FE6D-42DD-BDA6-806FBE4CB729}"/>
    <dgm:cxn modelId="{75E21251-4AEE-4B83-BF7C-9579EAEAC738}" srcId="{C4DE87A2-90C2-4954-AE88-68CE368F1B8A}" destId="{757F6412-BD7D-4A94-A713-8330D7AC160F}" srcOrd="3" destOrd="0" parTransId="{CE47E850-F169-4B89-BCD2-3BF8BCB8FCBA}" sibTransId="{0AC72F82-4427-4294-A42E-86C3B2A94550}"/>
    <dgm:cxn modelId="{0BAF7972-48C4-4C08-9395-C3EF223FE008}" srcId="{C4DE87A2-90C2-4954-AE88-68CE368F1B8A}" destId="{F8E66E1C-800A-4945-86AB-849CA8FFF930}" srcOrd="4" destOrd="0" parTransId="{3D74B8B2-44F6-464C-9E0C-9262A15F4E5A}" sibTransId="{E3BA9ADC-AF8B-4E1C-8515-4CF02536919E}"/>
    <dgm:cxn modelId="{E6793B01-9311-42A1-8DE2-187419B91F86}" srcId="{C4DE87A2-90C2-4954-AE88-68CE368F1B8A}" destId="{34D99173-EC7D-4679-A105-F33C61897D8F}" srcOrd="5" destOrd="0" parTransId="{0D6BF1D9-2894-4281-A3B4-4EDD6AE43F8D}" sibTransId="{86C41A83-831E-41D6-9122-5453FAAE93FE}"/>
    <dgm:cxn modelId="{793E824A-F199-4DAB-A317-3AE9DBB33BCE}" srcId="{C4DE87A2-90C2-4954-AE88-68CE368F1B8A}" destId="{09D51A58-EFA5-4DA0-95DE-BE4BF8CCF58C}" srcOrd="6" destOrd="0" parTransId="{FBF23133-C307-4BB6-ACE5-FB6A0CEB3006}" sibTransId="{13FE9567-334B-4E45-B47C-939EAE6D4BBD}"/>
    <dgm:cxn modelId="{66DB8B1F-6077-48C7-84B1-D78740E7ABDA}" srcId="{C4DE87A2-90C2-4954-AE88-68CE368F1B8A}" destId="{4DDB4B53-E919-46CF-8284-4692475C534A}" srcOrd="7" destOrd="0" parTransId="{89048B1D-2033-4FD5-BA82-6610B6B03FF2}" sibTransId="{A7DB211D-297D-4509-B56E-60F6D6F4ECA3}"/>
    <dgm:cxn modelId="{99196214-B5F0-483C-B219-410202A5928A}" type="presOf" srcId="{C4DE87A2-90C2-4954-AE88-68CE368F1B8A}" destId="{9C927FE2-659C-4ADB-99F5-03AF78EC645E}" srcOrd="0" destOrd="0" presId="urn:microsoft.com/office/officeart/2008/layout/PictureStrips"/>
    <dgm:cxn modelId="{48EBE44D-E461-425A-A0C4-43B8E6AAA343}" type="presParOf" srcId="{9C927FE2-659C-4ADB-99F5-03AF78EC645E}" destId="{AB39BD6E-F2DF-4E47-ACFE-86B619D09363}" srcOrd="0" destOrd="0" presId="urn:microsoft.com/office/officeart/2008/layout/PictureStrips"/>
    <dgm:cxn modelId="{0327A062-BC0E-43F3-A37A-56CF8A71AB3A}" type="presParOf" srcId="{AB39BD6E-F2DF-4E47-ACFE-86B619D09363}" destId="{DFFBD932-985D-4E5B-A0C5-9B8CC977C2DC}" srcOrd="0" destOrd="0" presId="urn:microsoft.com/office/officeart/2008/layout/PictureStrips"/>
    <dgm:cxn modelId="{57296418-B887-4977-ADD4-66DA36D287C3}" type="presOf" srcId="{6940AFFB-D668-4BD8-9129-605B8D2B4116}" destId="{DFFBD932-985D-4E5B-A0C5-9B8CC977C2DC}" srcOrd="0" destOrd="0" presId="urn:microsoft.com/office/officeart/2008/layout/PictureStrips"/>
    <dgm:cxn modelId="{F2044295-FD8D-43AD-854B-E0AD9E32CCD2}" type="presParOf" srcId="{AB39BD6E-F2DF-4E47-ACFE-86B619D09363}" destId="{28ADC5EC-F0D3-4E8C-B6D5-614114BB7A84}" srcOrd="1" destOrd="0" presId="urn:microsoft.com/office/officeart/2008/layout/PictureStrips"/>
    <dgm:cxn modelId="{45DEB62C-C117-4789-8745-51E6222BA395}" type="presParOf" srcId="{9C927FE2-659C-4ADB-99F5-03AF78EC645E}" destId="{BA542E14-A70B-4BFF-8D4A-26FE746D4EB8}" srcOrd="1" destOrd="0" presId="urn:microsoft.com/office/officeart/2008/layout/PictureStrips"/>
    <dgm:cxn modelId="{E4822E88-04F3-4269-8B86-8BD221CE3CF3}" type="presParOf" srcId="{9C927FE2-659C-4ADB-99F5-03AF78EC645E}" destId="{AE896DB7-2222-4F28-A6C2-04AFC8734CCE}" srcOrd="2" destOrd="0" presId="urn:microsoft.com/office/officeart/2008/layout/PictureStrips"/>
    <dgm:cxn modelId="{7205EB2C-E10A-4583-AC97-E31A68CA0066}" type="presParOf" srcId="{AE896DB7-2222-4F28-A6C2-04AFC8734CCE}" destId="{7DB282D5-F713-4A85-A4CF-FCCD1C2C3C3D}" srcOrd="0" destOrd="2" presId="urn:microsoft.com/office/officeart/2008/layout/PictureStrips"/>
    <dgm:cxn modelId="{4320CB2B-7C44-4F6A-B5B3-AFB8A319D645}" type="presOf" srcId="{6B6A3602-7C03-4A08-9FE3-537B6BB5AF43}" destId="{7DB282D5-F713-4A85-A4CF-FCCD1C2C3C3D}" srcOrd="0" destOrd="0" presId="urn:microsoft.com/office/officeart/2008/layout/PictureStrips"/>
    <dgm:cxn modelId="{625BFBFF-ECCE-45A7-9592-C6118FCE2DF6}" type="presParOf" srcId="{AE896DB7-2222-4F28-A6C2-04AFC8734CCE}" destId="{E540E1E5-3190-4D7A-924E-F3721DD42C80}" srcOrd="1" destOrd="2" presId="urn:microsoft.com/office/officeart/2008/layout/PictureStrips"/>
    <dgm:cxn modelId="{33AEBAAC-D4D3-46DE-8AB5-439FF360642B}" type="presParOf" srcId="{9C927FE2-659C-4ADB-99F5-03AF78EC645E}" destId="{2912C659-E08D-401E-8A66-DDB4396530B6}" srcOrd="3" destOrd="0" presId="urn:microsoft.com/office/officeart/2008/layout/PictureStrips"/>
    <dgm:cxn modelId="{E15276D1-183B-4FD7-8B97-F613D1CA36C9}" type="presParOf" srcId="{9C927FE2-659C-4ADB-99F5-03AF78EC645E}" destId="{66530A49-FB05-40F7-AE57-E43CACC0BED1}" srcOrd="4" destOrd="0" presId="urn:microsoft.com/office/officeart/2008/layout/PictureStrips"/>
    <dgm:cxn modelId="{84C6043F-E329-4C11-8FC0-A33ED8F79099}" type="presParOf" srcId="{66530A49-FB05-40F7-AE57-E43CACC0BED1}" destId="{DDC636F0-514D-4C8C-930F-9577741FD626}" srcOrd="0" destOrd="4" presId="urn:microsoft.com/office/officeart/2008/layout/PictureStrips"/>
    <dgm:cxn modelId="{436F9469-03E4-403D-BD93-7097CD9E810E}" type="presOf" srcId="{8D7D926F-7ABD-4470-9428-D99B90401355}" destId="{DDC636F0-514D-4C8C-930F-9577741FD626}" srcOrd="0" destOrd="0" presId="urn:microsoft.com/office/officeart/2008/layout/PictureStrips"/>
    <dgm:cxn modelId="{2FB47CB3-8057-4614-8FEA-4F1E8D5EEEF8}" type="presParOf" srcId="{66530A49-FB05-40F7-AE57-E43CACC0BED1}" destId="{D49C84B4-3214-4976-9075-25A998075DEC}" srcOrd="1" destOrd="4" presId="urn:microsoft.com/office/officeart/2008/layout/PictureStrips"/>
    <dgm:cxn modelId="{849C8C67-2561-4817-94D7-76D13320022B}" type="presParOf" srcId="{9C927FE2-659C-4ADB-99F5-03AF78EC645E}" destId="{860796FB-099B-40CE-8FC5-7ADC9F072936}" srcOrd="5" destOrd="0" presId="urn:microsoft.com/office/officeart/2008/layout/PictureStrips"/>
    <dgm:cxn modelId="{AAD31587-D03F-455C-9EF3-8BF470BF6AD9}" type="presParOf" srcId="{9C927FE2-659C-4ADB-99F5-03AF78EC645E}" destId="{21A9A422-D0AD-499B-8570-285B8E5AF0DF}" srcOrd="6" destOrd="0" presId="urn:microsoft.com/office/officeart/2008/layout/PictureStrips"/>
    <dgm:cxn modelId="{BAD3EA51-615B-4F43-87A6-FBEF92972FDB}" type="presParOf" srcId="{21A9A422-D0AD-499B-8570-285B8E5AF0DF}" destId="{90DC724B-DF6F-44F9-B9CB-8DEADA3A0C2D}" srcOrd="0" destOrd="6" presId="urn:microsoft.com/office/officeart/2008/layout/PictureStrips"/>
    <dgm:cxn modelId="{E8DD92B7-4165-4AF2-994C-1C6B95B465F7}" type="presOf" srcId="{757F6412-BD7D-4A94-A713-8330D7AC160F}" destId="{90DC724B-DF6F-44F9-B9CB-8DEADA3A0C2D}" srcOrd="0" destOrd="0" presId="urn:microsoft.com/office/officeart/2008/layout/PictureStrips"/>
    <dgm:cxn modelId="{F057CA81-2974-4973-AED8-D84085C70963}" type="presParOf" srcId="{21A9A422-D0AD-499B-8570-285B8E5AF0DF}" destId="{29050A1D-78E6-49DA-ABA4-DEFC3FC4C78A}" srcOrd="1" destOrd="6" presId="urn:microsoft.com/office/officeart/2008/layout/PictureStrips"/>
    <dgm:cxn modelId="{616B40AD-22ED-42C7-B888-1746DFA9FAB4}" type="presParOf" srcId="{9C927FE2-659C-4ADB-99F5-03AF78EC645E}" destId="{760A8D2E-B72A-43C0-9CB1-D9B45FB0EA5B}" srcOrd="7" destOrd="0" presId="urn:microsoft.com/office/officeart/2008/layout/PictureStrips"/>
    <dgm:cxn modelId="{12CC9C6A-9D4E-4D98-AB76-15B287103ADC}" type="presParOf" srcId="{9C927FE2-659C-4ADB-99F5-03AF78EC645E}" destId="{249BB223-6EFA-468B-8848-04AD14A3CEDB}" srcOrd="8" destOrd="0" presId="urn:microsoft.com/office/officeart/2008/layout/PictureStrips"/>
    <dgm:cxn modelId="{91D29195-FF52-4171-B981-B7B56356B38B}" type="presParOf" srcId="{249BB223-6EFA-468B-8848-04AD14A3CEDB}" destId="{2068CDEC-98B0-45E9-8973-DF14B8F7CDF9}" srcOrd="0" destOrd="8" presId="urn:microsoft.com/office/officeart/2008/layout/PictureStrips"/>
    <dgm:cxn modelId="{13CFA181-9F8B-4BB3-AFE3-24C28EAA1233}" type="presOf" srcId="{F8E66E1C-800A-4945-86AB-849CA8FFF930}" destId="{2068CDEC-98B0-45E9-8973-DF14B8F7CDF9}" srcOrd="0" destOrd="0" presId="urn:microsoft.com/office/officeart/2008/layout/PictureStrips"/>
    <dgm:cxn modelId="{1710ABDE-3997-49C2-B223-D089A2E2430D}" type="presParOf" srcId="{249BB223-6EFA-468B-8848-04AD14A3CEDB}" destId="{E258C3F9-CF3F-4D6C-B748-6E720C811609}" srcOrd="1" destOrd="8" presId="urn:microsoft.com/office/officeart/2008/layout/PictureStrips"/>
    <dgm:cxn modelId="{0A3C9F59-95C8-4AE9-B996-117272D94BE1}" type="presParOf" srcId="{9C927FE2-659C-4ADB-99F5-03AF78EC645E}" destId="{1A8F055F-236F-4C55-AF3B-36BC2776218D}" srcOrd="9" destOrd="0" presId="urn:microsoft.com/office/officeart/2008/layout/PictureStrips"/>
    <dgm:cxn modelId="{A7B7D56C-2C1E-4666-8E77-B15B5F72869B}" type="presParOf" srcId="{9C927FE2-659C-4ADB-99F5-03AF78EC645E}" destId="{2A6CBAA0-D30B-44F6-89C6-65583FDE4F10}" srcOrd="10" destOrd="0" presId="urn:microsoft.com/office/officeart/2008/layout/PictureStrips"/>
    <dgm:cxn modelId="{2EC55D57-1DE3-43C2-86E5-CD417AC5003E}" type="presParOf" srcId="{2A6CBAA0-D30B-44F6-89C6-65583FDE4F10}" destId="{972BDD21-88C3-48F0-94EE-A718FBCDF862}" srcOrd="0" destOrd="10" presId="urn:microsoft.com/office/officeart/2008/layout/PictureStrips"/>
    <dgm:cxn modelId="{974D0913-1345-4944-BB97-08F0B46975AD}" type="presOf" srcId="{34D99173-EC7D-4679-A105-F33C61897D8F}" destId="{972BDD21-88C3-48F0-94EE-A718FBCDF862}" srcOrd="0" destOrd="0" presId="urn:microsoft.com/office/officeart/2008/layout/PictureStrips"/>
    <dgm:cxn modelId="{59242A91-8402-4D59-A475-6044F19DDEA9}" type="presParOf" srcId="{2A6CBAA0-D30B-44F6-89C6-65583FDE4F10}" destId="{DA889F0D-0B50-42CD-A094-A6422625909B}" srcOrd="1" destOrd="10" presId="urn:microsoft.com/office/officeart/2008/layout/PictureStrips"/>
    <dgm:cxn modelId="{33339F5C-6CB5-4FC6-9E89-2E800879E980}" type="presParOf" srcId="{9C927FE2-659C-4ADB-99F5-03AF78EC645E}" destId="{536238A0-A5A1-492B-B33A-668C97F982EF}" srcOrd="11" destOrd="0" presId="urn:microsoft.com/office/officeart/2008/layout/PictureStrips"/>
    <dgm:cxn modelId="{87502F46-ADE8-4425-85E4-ED409E1CA743}" type="presParOf" srcId="{9C927FE2-659C-4ADB-99F5-03AF78EC645E}" destId="{60E6D986-C0C1-4053-BC1C-D798EABF6749}" srcOrd="12" destOrd="0" presId="urn:microsoft.com/office/officeart/2008/layout/PictureStrips"/>
    <dgm:cxn modelId="{6EFE0713-807D-4ABE-A8BC-4877F4033F88}" type="presParOf" srcId="{60E6D986-C0C1-4053-BC1C-D798EABF6749}" destId="{B8FDCD75-B39A-4B61-B587-E8842D53911C}" srcOrd="0" destOrd="12" presId="urn:microsoft.com/office/officeart/2008/layout/PictureStrips"/>
    <dgm:cxn modelId="{45ED4126-8EA9-4C21-A26B-A554D4F62FCA}" type="presOf" srcId="{09D51A58-EFA5-4DA0-95DE-BE4BF8CCF58C}" destId="{B8FDCD75-B39A-4B61-B587-E8842D53911C}" srcOrd="0" destOrd="0" presId="urn:microsoft.com/office/officeart/2008/layout/PictureStrips"/>
    <dgm:cxn modelId="{DC2B628B-C4D7-4A96-9EE5-272D7CD14054}" type="presParOf" srcId="{60E6D986-C0C1-4053-BC1C-D798EABF6749}" destId="{9986759A-3CD0-4760-A2DF-BFA653BA916D}" srcOrd="1" destOrd="12" presId="urn:microsoft.com/office/officeart/2008/layout/PictureStrips"/>
    <dgm:cxn modelId="{B7DEC8CD-CA5F-455A-B5F0-4930CD514FEA}" type="presParOf" srcId="{9C927FE2-659C-4ADB-99F5-03AF78EC645E}" destId="{32ABB799-B620-4375-9D1B-C863881A0AE4}" srcOrd="13" destOrd="0" presId="urn:microsoft.com/office/officeart/2008/layout/PictureStrips"/>
    <dgm:cxn modelId="{C95A470D-08B1-4C7F-9842-85C7D32E9CAE}" type="presParOf" srcId="{9C927FE2-659C-4ADB-99F5-03AF78EC645E}" destId="{EB50D8BE-001B-4A59-9338-B7AB573D6800}" srcOrd="14" destOrd="0" presId="urn:microsoft.com/office/officeart/2008/layout/PictureStrips"/>
    <dgm:cxn modelId="{E435CDF9-263B-4D87-A596-7F62F8246C69}" type="presParOf" srcId="{EB50D8BE-001B-4A59-9338-B7AB573D6800}" destId="{6B6AD05A-99ED-4F3B-839D-6F1E8C41EEAF}" srcOrd="0" destOrd="14" presId="urn:microsoft.com/office/officeart/2008/layout/PictureStrips"/>
    <dgm:cxn modelId="{B47BE06D-0FAF-4A99-9DB6-793988E95EC9}" type="presOf" srcId="{4DDB4B53-E919-46CF-8284-4692475C534A}" destId="{6B6AD05A-99ED-4F3B-839D-6F1E8C41EEAF}" srcOrd="0" destOrd="0" presId="urn:microsoft.com/office/officeart/2008/layout/PictureStrips"/>
    <dgm:cxn modelId="{C1CF999B-D279-4150-AE5C-3D308EF68D34}" type="presParOf" srcId="{EB50D8BE-001B-4A59-9338-B7AB573D6800}" destId="{95D8D4C7-7094-44B1-95D0-E1C79F1A2B85}" srcOrd="1" destOrd="14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449050" cy="5189855"/>
        <a:chOff x="0" y="0"/>
        <a:chExt cx="11449050" cy="5189855"/>
      </a:xfrm>
    </dsp:grpSpPr>
    <dsp:sp modelId="{DFFBD932-985D-4E5B-A0C5-9B8CC977C2DC}">
      <dsp:nvSpPr>
        <dsp:cNvPr id="3" name="Rectangles 2"/>
        <dsp:cNvSpPr/>
      </dsp:nvSpPr>
      <dsp:spPr bwMode="white">
        <a:xfrm>
          <a:off x="153799" y="717655"/>
          <a:ext cx="3558150" cy="1111922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40000"/>
          </a:schemeClr>
        </a:fillRef>
        <a:effectRef idx="0">
          <a:scrgbClr r="0" g="0" b="0"/>
        </a:effectRef>
        <a:fontRef idx="minor"/>
      </dsp:style>
      <dsp:txBody>
        <a:bodyPr vert="horz" wrap="square" lIns="753141" tIns="53340" rIns="53340" bIns="533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>
              <a:solidFill>
                <a:schemeClr val="dk1"/>
              </a:solidFill>
              <a:sym typeface="+mn-ea"/>
            </a:rPr>
            <a:t>Untuk mengetahui apa yang sudah dan belum diteliti berkaitan dengan topik penelitian yang kita pilih</a:t>
          </a:r>
          <a:endParaRPr lang="en-US" sz="1400">
            <a:solidFill>
              <a:schemeClr val="dk1"/>
            </a:solidFill>
          </a:endParaRPr>
        </a:p>
      </dsp:txBody>
      <dsp:txXfrm>
        <a:off x="153799" y="717655"/>
        <a:ext cx="3558150" cy="1111922"/>
      </dsp:txXfrm>
    </dsp:sp>
    <dsp:sp modelId="{28ADC5EC-F0D3-4E8C-B6D5-614114BB7A84}">
      <dsp:nvSpPr>
        <dsp:cNvPr id="4" name="Rectangles 3"/>
        <dsp:cNvSpPr/>
      </dsp:nvSpPr>
      <dsp:spPr bwMode="white">
        <a:xfrm>
          <a:off x="5543" y="557044"/>
          <a:ext cx="778345" cy="1167518"/>
        </a:xfrm>
        <a:prstGeom prst="rect">
          <a:avLst/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5543" y="557044"/>
        <a:ext cx="778345" cy="1167518"/>
      </dsp:txXfrm>
    </dsp:sp>
    <dsp:sp modelId="{7DB282D5-F713-4A85-A4CF-FCCD1C2C3C3D}">
      <dsp:nvSpPr>
        <dsp:cNvPr id="5" name="Rectangles 4"/>
        <dsp:cNvSpPr/>
      </dsp:nvSpPr>
      <dsp:spPr bwMode="white">
        <a:xfrm>
          <a:off x="4028217" y="717655"/>
          <a:ext cx="3558150" cy="1111922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40000"/>
          </a:schemeClr>
        </a:fillRef>
        <a:effectRef idx="0">
          <a:scrgbClr r="0" g="0" b="0"/>
        </a:effectRef>
        <a:fontRef idx="minor"/>
      </dsp:style>
      <dsp:txBody>
        <a:bodyPr vert="horz" wrap="square" lIns="753141" tIns="53340" rIns="53340" bIns="533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>
              <a:solidFill>
                <a:schemeClr val="dk1"/>
              </a:solidFill>
              <a:sym typeface="+mn-ea"/>
            </a:rPr>
            <a:t>Untuk memberikan gambaran lebih menyeluruh mengenai pelbagai variasi perilaku atau fenomena dalam topik penelitian</a:t>
          </a:r>
          <a:endParaRPr lang="en-US" sz="1400">
            <a:solidFill>
              <a:schemeClr val="dk1"/>
            </a:solidFill>
          </a:endParaRPr>
        </a:p>
      </dsp:txBody>
      <dsp:txXfrm>
        <a:off x="4028217" y="717655"/>
        <a:ext cx="3558150" cy="1111922"/>
      </dsp:txXfrm>
    </dsp:sp>
    <dsp:sp modelId="{E540E1E5-3190-4D7A-924E-F3721DD42C80}">
      <dsp:nvSpPr>
        <dsp:cNvPr id="6" name="Rectangles 5"/>
        <dsp:cNvSpPr/>
      </dsp:nvSpPr>
      <dsp:spPr bwMode="white">
        <a:xfrm>
          <a:off x="3879961" y="557044"/>
          <a:ext cx="778345" cy="1167518"/>
        </a:xfrm>
        <a:prstGeom prst="rect">
          <a:avLst/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3879961" y="557044"/>
        <a:ext cx="778345" cy="1167518"/>
      </dsp:txXfrm>
    </dsp:sp>
    <dsp:sp modelId="{DDC636F0-514D-4C8C-930F-9577741FD626}">
      <dsp:nvSpPr>
        <dsp:cNvPr id="7" name="Rectangles 6"/>
        <dsp:cNvSpPr/>
      </dsp:nvSpPr>
      <dsp:spPr bwMode="white">
        <a:xfrm>
          <a:off x="7902635" y="717655"/>
          <a:ext cx="3558150" cy="1111922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40000"/>
          </a:schemeClr>
        </a:fillRef>
        <a:effectRef idx="0">
          <a:scrgbClr r="0" g="0" b="0"/>
        </a:effectRef>
        <a:fontRef idx="minor"/>
      </dsp:style>
      <dsp:txBody>
        <a:bodyPr vert="horz" wrap="square" lIns="753141" tIns="53340" rIns="53340" bIns="533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>
              <a:solidFill>
                <a:schemeClr val="dk1"/>
              </a:solidFill>
              <a:sym typeface="+mn-ea"/>
            </a:rPr>
            <a:t>Untuk mengetahui potensi hubungan antar konsep-konsep/teori-teori</a:t>
          </a:r>
          <a:endParaRPr lang="en-US" sz="1400">
            <a:solidFill>
              <a:schemeClr val="dk1"/>
            </a:solidFill>
          </a:endParaRPr>
        </a:p>
      </dsp:txBody>
      <dsp:txXfrm>
        <a:off x="7902635" y="717655"/>
        <a:ext cx="3558150" cy="1111922"/>
      </dsp:txXfrm>
    </dsp:sp>
    <dsp:sp modelId="{D49C84B4-3214-4976-9075-25A998075DEC}">
      <dsp:nvSpPr>
        <dsp:cNvPr id="8" name="Rectangles 7"/>
        <dsp:cNvSpPr/>
      </dsp:nvSpPr>
      <dsp:spPr bwMode="white">
        <a:xfrm>
          <a:off x="7754379" y="557044"/>
          <a:ext cx="778345" cy="1167518"/>
        </a:xfrm>
        <a:prstGeom prst="rect">
          <a:avLst/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7754379" y="557044"/>
        <a:ext cx="778345" cy="1167518"/>
      </dsp:txXfrm>
    </dsp:sp>
    <dsp:sp modelId="{90DC724B-DF6F-44F9-B9CB-8DEADA3A0C2D}">
      <dsp:nvSpPr>
        <dsp:cNvPr id="9" name="Rectangles 8"/>
        <dsp:cNvSpPr/>
      </dsp:nvSpPr>
      <dsp:spPr bwMode="white">
        <a:xfrm>
          <a:off x="153799" y="2119272"/>
          <a:ext cx="3558150" cy="1111922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40000"/>
          </a:schemeClr>
        </a:fillRef>
        <a:effectRef idx="0">
          <a:scrgbClr r="0" g="0" b="0"/>
        </a:effectRef>
        <a:fontRef idx="minor"/>
      </dsp:style>
      <dsp:txBody>
        <a:bodyPr vert="horz" wrap="square" lIns="753141" tIns="53340" rIns="53340" bIns="533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400">
              <a:solidFill>
                <a:schemeClr val="dk1"/>
              </a:solidFill>
              <a:sym typeface="+mn-ea"/>
            </a:rPr>
            <a:t>U</a:t>
          </a:r>
          <a:r>
            <a:rPr lang="en-US" sz="1400">
              <a:solidFill>
                <a:schemeClr val="dk1"/>
              </a:solidFill>
              <a:sym typeface="+mn-ea"/>
            </a:rPr>
            <a:t>ntuk menemukan hipotesis yang mungkin diteliti lebih lanjut (researchable hypotheses)</a:t>
          </a:r>
          <a:endParaRPr lang="en-US" sz="1400">
            <a:solidFill>
              <a:schemeClr val="dk1"/>
            </a:solidFill>
          </a:endParaRPr>
        </a:p>
      </dsp:txBody>
      <dsp:txXfrm>
        <a:off x="153799" y="2119272"/>
        <a:ext cx="3558150" cy="1111922"/>
      </dsp:txXfrm>
    </dsp:sp>
    <dsp:sp modelId="{29050A1D-78E6-49DA-ABA4-DEFC3FC4C78A}">
      <dsp:nvSpPr>
        <dsp:cNvPr id="10" name="Rectangles 9"/>
        <dsp:cNvSpPr/>
      </dsp:nvSpPr>
      <dsp:spPr bwMode="white">
        <a:xfrm>
          <a:off x="5543" y="1958661"/>
          <a:ext cx="778345" cy="1167518"/>
        </a:xfrm>
        <a:prstGeom prst="rect">
          <a:avLst/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5543" y="1958661"/>
        <a:ext cx="778345" cy="1167518"/>
      </dsp:txXfrm>
    </dsp:sp>
    <dsp:sp modelId="{2068CDEC-98B0-45E9-8973-DF14B8F7CDF9}">
      <dsp:nvSpPr>
        <dsp:cNvPr id="11" name="Rectangles 10"/>
        <dsp:cNvSpPr/>
      </dsp:nvSpPr>
      <dsp:spPr bwMode="white">
        <a:xfrm>
          <a:off x="4028217" y="2119272"/>
          <a:ext cx="3558150" cy="1111922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40000"/>
          </a:schemeClr>
        </a:fillRef>
        <a:effectRef idx="0">
          <a:scrgbClr r="0" g="0" b="0"/>
        </a:effectRef>
        <a:fontRef idx="minor"/>
      </dsp:style>
      <dsp:txBody>
        <a:bodyPr vert="horz" wrap="square" lIns="753141" tIns="53340" rIns="53340" bIns="533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400">
              <a:solidFill>
                <a:schemeClr val="dk1"/>
              </a:solidFill>
              <a:sym typeface="+mn-ea"/>
            </a:rPr>
            <a:t>U</a:t>
          </a:r>
          <a:r>
            <a:rPr lang="en-US" sz="1400">
              <a:solidFill>
                <a:schemeClr val="dk1"/>
              </a:solidFill>
              <a:sym typeface="+mn-ea"/>
            </a:rPr>
            <a:t>ntuk mengetahui bagaimana peneliti lain mendefinisikan dan mengukur konsep</a:t>
          </a:r>
          <a:r>
            <a:rPr sz="1400">
              <a:solidFill>
                <a:schemeClr val="dk1"/>
              </a:solidFill>
              <a:sym typeface="+mn-ea"/>
            </a:rPr>
            <a:t>-</a:t>
          </a:r>
          <a:r>
            <a:rPr sz="1400">
              <a:solidFill>
                <a:schemeClr val="dk1"/>
              </a:solidFill>
              <a:sym typeface="+mn-ea"/>
            </a:rPr>
            <a:t>k</a:t>
          </a:r>
          <a:r>
            <a:rPr lang="en-US" sz="1400">
              <a:solidFill>
                <a:schemeClr val="dk1"/>
              </a:solidFill>
              <a:sym typeface="+mn-ea"/>
            </a:rPr>
            <a:t>onsep</a:t>
          </a:r>
          <a:endParaRPr lang="en-US" sz="1400">
            <a:solidFill>
              <a:schemeClr val="dk1"/>
            </a:solidFill>
          </a:endParaRPr>
        </a:p>
      </dsp:txBody>
      <dsp:txXfrm>
        <a:off x="4028217" y="2119272"/>
        <a:ext cx="3558150" cy="1111922"/>
      </dsp:txXfrm>
    </dsp:sp>
    <dsp:sp modelId="{E258C3F9-CF3F-4D6C-B748-6E720C811609}">
      <dsp:nvSpPr>
        <dsp:cNvPr id="12" name="Rectangles 11"/>
        <dsp:cNvSpPr/>
      </dsp:nvSpPr>
      <dsp:spPr bwMode="white">
        <a:xfrm>
          <a:off x="3879961" y="1958661"/>
          <a:ext cx="778345" cy="1167518"/>
        </a:xfrm>
        <a:prstGeom prst="rect">
          <a:avLst/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3879961" y="1958661"/>
        <a:ext cx="778345" cy="1167518"/>
      </dsp:txXfrm>
    </dsp:sp>
    <dsp:sp modelId="{972BDD21-88C3-48F0-94EE-A718FBCDF862}">
      <dsp:nvSpPr>
        <dsp:cNvPr id="13" name="Rectangles 12"/>
        <dsp:cNvSpPr/>
      </dsp:nvSpPr>
      <dsp:spPr bwMode="white">
        <a:xfrm>
          <a:off x="7902635" y="2119272"/>
          <a:ext cx="3558150" cy="1111922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40000"/>
          </a:schemeClr>
        </a:fillRef>
        <a:effectRef idx="0">
          <a:scrgbClr r="0" g="0" b="0"/>
        </a:effectRef>
        <a:fontRef idx="minor"/>
      </dsp:style>
      <dsp:txBody>
        <a:bodyPr vert="horz" wrap="square" lIns="753141" tIns="53340" rIns="53340" bIns="533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400">
              <a:solidFill>
                <a:schemeClr val="dk1"/>
              </a:solidFill>
              <a:sym typeface="+mn-ea"/>
            </a:rPr>
            <a:t>U</a:t>
          </a:r>
          <a:r>
            <a:rPr lang="en-US" sz="1400">
              <a:solidFill>
                <a:schemeClr val="dk1"/>
              </a:solidFill>
              <a:sym typeface="+mn-ea"/>
            </a:rPr>
            <a:t>ntuk mengembangkan proyek penelitian alternatif</a:t>
          </a:r>
          <a:endParaRPr lang="en-US" sz="1400">
            <a:solidFill>
              <a:schemeClr val="dk1"/>
            </a:solidFill>
          </a:endParaRPr>
        </a:p>
      </dsp:txBody>
      <dsp:txXfrm>
        <a:off x="7902635" y="2119272"/>
        <a:ext cx="3558150" cy="1111922"/>
      </dsp:txXfrm>
    </dsp:sp>
    <dsp:sp modelId="{DA889F0D-0B50-42CD-A094-A6422625909B}">
      <dsp:nvSpPr>
        <dsp:cNvPr id="14" name="Rectangles 13"/>
        <dsp:cNvSpPr/>
      </dsp:nvSpPr>
      <dsp:spPr bwMode="white">
        <a:xfrm>
          <a:off x="7754379" y="1958661"/>
          <a:ext cx="778345" cy="1167518"/>
        </a:xfrm>
        <a:prstGeom prst="rect">
          <a:avLst/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7754379" y="1958661"/>
        <a:ext cx="778345" cy="1167518"/>
      </dsp:txXfrm>
    </dsp:sp>
    <dsp:sp modelId="{B8FDCD75-B39A-4B61-B587-E8842D53911C}">
      <dsp:nvSpPr>
        <dsp:cNvPr id="15" name="Rectangles 14"/>
        <dsp:cNvSpPr/>
      </dsp:nvSpPr>
      <dsp:spPr bwMode="white">
        <a:xfrm>
          <a:off x="2088086" y="3520889"/>
          <a:ext cx="3558150" cy="1111922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40000"/>
          </a:schemeClr>
        </a:fillRef>
        <a:effectRef idx="0">
          <a:scrgbClr r="0" g="0" b="0"/>
        </a:effectRef>
        <a:fontRef idx="minor"/>
      </dsp:style>
      <dsp:txBody>
        <a:bodyPr vert="horz" wrap="square" lIns="753141" tIns="53340" rIns="53340" bIns="533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400">
              <a:solidFill>
                <a:schemeClr val="dk1"/>
              </a:solidFill>
              <a:sym typeface="+mn-ea"/>
            </a:rPr>
            <a:t>U</a:t>
          </a:r>
          <a:r>
            <a:rPr lang="en-US" sz="1400">
              <a:solidFill>
                <a:schemeClr val="dk1"/>
              </a:solidFill>
              <a:sym typeface="+mn-ea"/>
            </a:rPr>
            <a:t>ntuk menemukan keterkaitan proyek penelitian Anda dengan penelitian orang lain </a:t>
          </a:r>
          <a:endParaRPr lang="en-US" sz="1400">
            <a:solidFill>
              <a:schemeClr val="dk1"/>
            </a:solidFill>
          </a:endParaRPr>
        </a:p>
      </dsp:txBody>
      <dsp:txXfrm>
        <a:off x="2088086" y="3520889"/>
        <a:ext cx="3558150" cy="1111922"/>
      </dsp:txXfrm>
    </dsp:sp>
    <dsp:sp modelId="{9986759A-3CD0-4760-A2DF-BFA653BA916D}">
      <dsp:nvSpPr>
        <dsp:cNvPr id="16" name="Rectangles 15"/>
        <dsp:cNvSpPr/>
      </dsp:nvSpPr>
      <dsp:spPr bwMode="white">
        <a:xfrm>
          <a:off x="1939830" y="3360278"/>
          <a:ext cx="778345" cy="1167518"/>
        </a:xfrm>
        <a:prstGeom prst="rect">
          <a:avLst/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1939830" y="3360278"/>
        <a:ext cx="778345" cy="1167518"/>
      </dsp:txXfrm>
    </dsp:sp>
    <dsp:sp modelId="{6B6AD05A-99ED-4F3B-839D-6F1E8C41EEAF}">
      <dsp:nvSpPr>
        <dsp:cNvPr id="17" name="Rectangles 16"/>
        <dsp:cNvSpPr/>
      </dsp:nvSpPr>
      <dsp:spPr bwMode="white">
        <a:xfrm>
          <a:off x="5962504" y="3520889"/>
          <a:ext cx="3558150" cy="1111922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40000"/>
          </a:schemeClr>
        </a:fillRef>
        <a:effectRef idx="0">
          <a:scrgbClr r="0" g="0" b="0"/>
        </a:effectRef>
        <a:fontRef idx="minor"/>
      </dsp:style>
      <dsp:txBody>
        <a:bodyPr vert="horz" wrap="square" lIns="753141" tIns="53340" rIns="53340" bIns="533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400">
              <a:solidFill>
                <a:schemeClr val="dk1"/>
              </a:solidFill>
              <a:sym typeface="+mn-ea"/>
            </a:rPr>
            <a:t>U</a:t>
          </a:r>
          <a:r>
            <a:rPr lang="en-US" sz="1400">
              <a:solidFill>
                <a:schemeClr val="dk1"/>
              </a:solidFill>
              <a:sym typeface="+mn-ea"/>
            </a:rPr>
            <a:t>ntuk memberikan gambaran lebih menyeluruh mengenai pelbagai variasi perilaku atau fenomena dalam topik penelitian</a:t>
          </a:r>
          <a:endParaRPr lang="en-US" sz="1400">
            <a:solidFill>
              <a:schemeClr val="dk1"/>
            </a:solidFill>
          </a:endParaRPr>
        </a:p>
      </dsp:txBody>
      <dsp:txXfrm>
        <a:off x="5962504" y="3520889"/>
        <a:ext cx="3558150" cy="1111922"/>
      </dsp:txXfrm>
    </dsp:sp>
    <dsp:sp modelId="{95D8D4C7-7094-44B1-95D0-E1C79F1A2B85}">
      <dsp:nvSpPr>
        <dsp:cNvPr id="18" name="Rectangles 17"/>
        <dsp:cNvSpPr/>
      </dsp:nvSpPr>
      <dsp:spPr bwMode="white">
        <a:xfrm>
          <a:off x="5814248" y="3360278"/>
          <a:ext cx="778345" cy="1167518"/>
        </a:xfrm>
        <a:prstGeom prst="rect">
          <a:avLst/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5814248" y="3360278"/>
        <a:ext cx="778345" cy="1167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5430" y="1109980"/>
            <a:ext cx="7353300" cy="238760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ID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charset="-122"/>
                <a:ea typeface="SimSun-ExtB" panose="02010609060101010101" charset="-122"/>
              </a:rPr>
              <a:t>TELAAH PUSTAKA</a:t>
            </a:r>
            <a:br>
              <a:rPr lang="en-ID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charset="-122"/>
                <a:ea typeface="SimSun-ExtB" panose="02010609060101010101" charset="-122"/>
              </a:rPr>
            </a:br>
            <a:r>
              <a:rPr lang="en-ID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charset="-122"/>
                <a:ea typeface="SimSun-ExtB" panose="02010609060101010101" charset="-122"/>
              </a:rPr>
              <a:t>(Literature Review)</a:t>
            </a:r>
            <a:endParaRPr lang="en-ID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charset="-122"/>
              <a:ea typeface="SimSun-ExtB" panose="02010609060101010101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6330" y="3602355"/>
            <a:ext cx="6622415" cy="1655445"/>
          </a:xfrm>
        </p:spPr>
        <p:txBody>
          <a:bodyPr/>
          <a:lstStyle/>
          <a:p>
            <a:r>
              <a:rPr lang="en-ID" altLang="en-US"/>
              <a:t>Ika Menarianti</a:t>
            </a:r>
            <a:endParaRPr lang="en-ID" altLang="en-US"/>
          </a:p>
        </p:txBody>
      </p:sp>
      <p:pic>
        <p:nvPicPr>
          <p:cNvPr id="4" name="Picture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795" y="1764030"/>
            <a:ext cx="4197985" cy="2345055"/>
          </a:xfrm>
          <a:prstGeom prst="rect">
            <a:avLst/>
          </a:prstGeom>
        </p:spPr>
      </p:pic>
    </p:spTree>
  </p:cSld>
  <p:clrMapOvr>
    <a:masterClrMapping/>
  </p:clrMapOvr>
  <p:transition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31352" t="19609" r="20913" b="17161"/>
          <a:stretch>
            <a:fillRect/>
          </a:stretch>
        </p:blipFill>
        <p:spPr>
          <a:xfrm>
            <a:off x="542290" y="509270"/>
            <a:ext cx="11211560" cy="60579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23900" y="255270"/>
            <a:ext cx="19189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D" altLang="en-US" sz="2000"/>
              <a:t>Contoh 3</a:t>
            </a:r>
            <a:endParaRPr lang="en-ID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p>
            <a:r>
              <a:rPr lang="en-US">
                <a:latin typeface="Calisto MT" panose="02040603050505030304" charset="0"/>
                <a:cs typeface="Calisto MT" panose="02040603050505030304" charset="0"/>
              </a:rPr>
              <a:t>Identifikasi Sumber Pustaka: </a:t>
            </a:r>
            <a:endParaRPr lang="en-US">
              <a:latin typeface="Calisto MT" panose="02040603050505030304" charset="0"/>
              <a:cs typeface="Calisto MT" panose="0204060305050503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sz="2800">
                <a:latin typeface="Calisto MT" panose="02040603050505030304" charset="0"/>
                <a:cs typeface="Calisto MT" panose="02040603050505030304" charset="0"/>
              </a:rPr>
              <a:t>Sumber pustaka disusun dari yang nilainya paling tinggi adalah:</a:t>
            </a:r>
            <a:endParaRPr lang="en-US" sz="2800">
              <a:latin typeface="Calisto MT" panose="02040603050505030304" charset="0"/>
              <a:cs typeface="Calisto MT" panose="0204060305050503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sz="2800">
                <a:latin typeface="Calisto MT" panose="02040603050505030304" charset="0"/>
                <a:cs typeface="Calisto MT" panose="02040603050505030304" charset="0"/>
              </a:rPr>
              <a:t>Jurnal Ilmiah</a:t>
            </a:r>
            <a:endParaRPr lang="en-US" sz="2800">
              <a:latin typeface="Calisto MT" panose="02040603050505030304" charset="0"/>
              <a:cs typeface="Calisto MT" panose="0204060305050503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sz="2800">
                <a:latin typeface="Calisto MT" panose="02040603050505030304" charset="0"/>
                <a:cs typeface="Calisto MT" panose="02040603050505030304" charset="0"/>
              </a:rPr>
              <a:t>Makalah/Prosiding Konferensi/Seminar</a:t>
            </a:r>
            <a:endParaRPr lang="en-US" sz="2800">
              <a:latin typeface="Calisto MT" panose="02040603050505030304" charset="0"/>
              <a:cs typeface="Calisto MT" panose="0204060305050503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sz="2800">
                <a:latin typeface="Calisto MT" panose="02040603050505030304" charset="0"/>
                <a:cs typeface="Calisto MT" panose="02040603050505030304" charset="0"/>
              </a:rPr>
              <a:t>Working Paper</a:t>
            </a:r>
            <a:endParaRPr lang="en-US" sz="2800">
              <a:latin typeface="Calisto MT" panose="02040603050505030304" charset="0"/>
              <a:cs typeface="Calisto MT" panose="0204060305050503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sz="2800">
                <a:latin typeface="Calisto MT" panose="02040603050505030304" charset="0"/>
                <a:cs typeface="Calisto MT" panose="02040603050505030304" charset="0"/>
              </a:rPr>
              <a:t>Publikasi Pemerintah</a:t>
            </a:r>
            <a:endParaRPr lang="en-US" sz="2800">
              <a:latin typeface="Calisto MT" panose="02040603050505030304" charset="0"/>
              <a:cs typeface="Calisto MT" panose="0204060305050503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sz="2800">
                <a:latin typeface="Calisto MT" panose="02040603050505030304" charset="0"/>
                <a:cs typeface="Calisto MT" panose="02040603050505030304" charset="0"/>
              </a:rPr>
              <a:t>Thesis dan Disertasi (tidak dipublikasikan)</a:t>
            </a:r>
            <a:endParaRPr lang="en-US" sz="2800">
              <a:latin typeface="Calisto MT" panose="02040603050505030304" charset="0"/>
              <a:cs typeface="Calisto MT" panose="0204060305050503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sz="2800">
                <a:latin typeface="Calisto MT" panose="02040603050505030304" charset="0"/>
                <a:cs typeface="Calisto MT" panose="02040603050505030304" charset="0"/>
              </a:rPr>
              <a:t>Buku Teks</a:t>
            </a:r>
            <a:endParaRPr lang="en-US" sz="2800">
              <a:latin typeface="Calisto MT" panose="02040603050505030304" charset="0"/>
              <a:cs typeface="Calisto MT" panose="0204060305050503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sz="2800">
                <a:latin typeface="Calisto MT" panose="02040603050505030304" charset="0"/>
                <a:cs typeface="Calisto MT" panose="02040603050505030304" charset="0"/>
              </a:rPr>
              <a:t>Bahan Referensi: Ensiklopedia, Kamus </a:t>
            </a:r>
            <a:endParaRPr lang="en-US" sz="2800">
              <a:latin typeface="Calisto MT" panose="02040603050505030304" charset="0"/>
              <a:cs typeface="Calisto MT" panose="0204060305050503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us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705" y="1646555"/>
            <a:ext cx="1847850" cy="38055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75660" y="10039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45528" y="788670"/>
            <a:ext cx="828675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3200">
                <a:sym typeface="+mn-ea"/>
              </a:rPr>
              <a:t>Kesalahan dalam Melakukan Telaah Pustaka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549650" y="2038350"/>
            <a:ext cx="7115810" cy="1178560"/>
          </a:xfrm>
          <a:prstGeom prst="chevron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Terlalu banyak mengumpulkan Pustaka </a:t>
            </a:r>
            <a:endParaRPr lang="en-US" sz="2000"/>
          </a:p>
        </p:txBody>
      </p:sp>
      <p:sp>
        <p:nvSpPr>
          <p:cNvPr id="8" name="Chevron 7"/>
          <p:cNvSpPr/>
          <p:nvPr/>
        </p:nvSpPr>
        <p:spPr>
          <a:xfrm>
            <a:off x="3549650" y="3559810"/>
            <a:ext cx="7115810" cy="1178560"/>
          </a:xfrm>
          <a:prstGeom prst="chevron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Kecenderungan Menggabungkan terlalu Banyak Penelitian</a:t>
            </a:r>
            <a:endParaRPr lang="en-US" sz="2000"/>
          </a:p>
        </p:txBody>
      </p:sp>
      <p:sp>
        <p:nvSpPr>
          <p:cNvPr id="9" name="Chevron 8"/>
          <p:cNvSpPr/>
          <p:nvPr/>
        </p:nvSpPr>
        <p:spPr>
          <a:xfrm>
            <a:off x="3549650" y="5081270"/>
            <a:ext cx="7115810" cy="1178560"/>
          </a:xfrm>
          <a:prstGeom prst="chevron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Pastikan Sumber Pustaka Anda adalah Sumber yang Terpercaya</a:t>
            </a:r>
            <a:endParaRPr 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miki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30" y="367030"/>
            <a:ext cx="4135755" cy="6124575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5355273" y="864870"/>
            <a:ext cx="41706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D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Judul gak punya...</a:t>
            </a:r>
            <a:endParaRPr lang="en-ID" altLang="en-US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4444048" y="1852930"/>
            <a:ext cx="639699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D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Topik penelitian gak punya...</a:t>
            </a:r>
            <a:endParaRPr lang="en-ID" altLang="en-US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874453" y="2955925"/>
            <a:ext cx="68122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D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konsep penelitian gak punya...</a:t>
            </a:r>
            <a:endParaRPr lang="en-ID" altLang="en-US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4242753" y="4058920"/>
            <a:ext cx="60756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D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pacar gak punya... (lah loh)</a:t>
            </a:r>
            <a:endParaRPr lang="en-ID" altLang="en-US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3865245" y="5125720"/>
            <a:ext cx="817689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D" altLang="en-US" sz="48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apa yang mau di telaah bu?</a:t>
            </a:r>
            <a:endParaRPr lang="en-ID" altLang="en-US" sz="48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tak miki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470" y="350520"/>
            <a:ext cx="2860040" cy="3030855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>
          <a:xfrm>
            <a:off x="4048125" y="497205"/>
            <a:ext cx="4244975" cy="725170"/>
          </a:xfrm>
          <a:prstGeom prst="wedgeRectCallout">
            <a:avLst>
              <a:gd name="adj1" fmla="val -85632"/>
              <a:gd name="adj2" fmla="val 2146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just"/>
            <a:r>
              <a:rPr lang="en-ID" altLang="en-US"/>
              <a:t>List dulu apa yang ada dipikiran kamu</a:t>
            </a:r>
            <a:endParaRPr lang="en-ID" altLang="en-US"/>
          </a:p>
        </p:txBody>
      </p:sp>
      <p:sp>
        <p:nvSpPr>
          <p:cNvPr id="5" name="Rectangular Callout 4"/>
          <p:cNvSpPr/>
          <p:nvPr/>
        </p:nvSpPr>
        <p:spPr>
          <a:xfrm>
            <a:off x="6395720" y="1576705"/>
            <a:ext cx="4517390" cy="725170"/>
          </a:xfrm>
          <a:prstGeom prst="wedgeRectCallout">
            <a:avLst>
              <a:gd name="adj1" fmla="val -134489"/>
              <a:gd name="adj2" fmla="val 792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D" altLang="en-US"/>
              <a:t>carilah jurnal dengan kata kunci</a:t>
            </a:r>
            <a:endParaRPr lang="en-ID" altLang="en-US"/>
          </a:p>
        </p:txBody>
      </p:sp>
      <p:sp>
        <p:nvSpPr>
          <p:cNvPr id="6" name="Rectangular Callout 5"/>
          <p:cNvSpPr/>
          <p:nvPr/>
        </p:nvSpPr>
        <p:spPr>
          <a:xfrm>
            <a:off x="3738245" y="4182110"/>
            <a:ext cx="6737985" cy="725170"/>
          </a:xfrm>
          <a:prstGeom prst="wedgeRectCallout">
            <a:avLst>
              <a:gd name="adj1" fmla="val -74418"/>
              <a:gd name="adj2" fmla="val -23957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D" altLang="en-US"/>
              <a:t>Pastikan kamu memahami jurnal, dan pastikan juga judul kamu itu bisa diselesaikan</a:t>
            </a:r>
            <a:endParaRPr lang="en-ID" altLang="en-US"/>
          </a:p>
        </p:txBody>
      </p:sp>
      <p:sp>
        <p:nvSpPr>
          <p:cNvPr id="7" name="Rectangular Callout 6"/>
          <p:cNvSpPr/>
          <p:nvPr/>
        </p:nvSpPr>
        <p:spPr>
          <a:xfrm>
            <a:off x="4848225" y="2656205"/>
            <a:ext cx="4517390" cy="725170"/>
          </a:xfrm>
          <a:prstGeom prst="wedgeRectCallout">
            <a:avLst>
              <a:gd name="adj1" fmla="val -107407"/>
              <a:gd name="adj2" fmla="val -3537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D" altLang="en-US"/>
              <a:t>perhatikan identifikasi masalah pada jurnal sesuai tidak</a:t>
            </a:r>
            <a:endParaRPr lang="en-ID" altLang="en-US"/>
          </a:p>
        </p:txBody>
      </p:sp>
      <p:sp>
        <p:nvSpPr>
          <p:cNvPr id="8" name="Rectangular Callout 7"/>
          <p:cNvSpPr/>
          <p:nvPr/>
        </p:nvSpPr>
        <p:spPr>
          <a:xfrm>
            <a:off x="238760" y="5547995"/>
            <a:ext cx="6737985" cy="725170"/>
          </a:xfrm>
          <a:prstGeom prst="wedgeRectCallout">
            <a:avLst>
              <a:gd name="adj1" fmla="val -29577"/>
              <a:gd name="adj2" fmla="val -389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D" altLang="en-US"/>
              <a:t>konsultasikan jurnalmu pada dosen pembimbing, </a:t>
            </a:r>
            <a:endParaRPr lang="en-ID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maxresdefa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342900"/>
            <a:ext cx="10058400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D" altLang="en-US" sz="3600"/>
              <a:t>Perbedaan Tinjauan Pustaka dan Telaah Pustaka?</a:t>
            </a:r>
            <a:endParaRPr lang="en-ID" altLang="en-US" sz="3600"/>
          </a:p>
        </p:txBody>
      </p:sp>
      <p:pic>
        <p:nvPicPr>
          <p:cNvPr id="4" name="Content Placeholder 3" descr="downloa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127125"/>
            <a:ext cx="1914525" cy="2390775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3326765" y="1246505"/>
            <a:ext cx="3596005" cy="865505"/>
          </a:xfrm>
          <a:prstGeom prst="wedgeRectCallout">
            <a:avLst>
              <a:gd name="adj1" fmla="val -94704"/>
              <a:gd name="adj2" fmla="val 7417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D" altLang="en-US">
                <a:latin typeface="Comic Sans MS" panose="030F0702030302020204" charset="0"/>
                <a:cs typeface="Comic Sans MS" panose="030F0702030302020204" charset="0"/>
              </a:rPr>
              <a:t>Lah? bukannya sama ya?</a:t>
            </a:r>
            <a:endParaRPr lang="en-ID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" name="Hexagon 9"/>
          <p:cNvSpPr/>
          <p:nvPr/>
        </p:nvSpPr>
        <p:spPr>
          <a:xfrm>
            <a:off x="2849245" y="2488565"/>
            <a:ext cx="8461375" cy="1313180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just"/>
            <a:r>
              <a:rPr lang="en-US" sz="20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Tinjauan Pustaka</a:t>
            </a:r>
            <a:r>
              <a:rPr lang="en-ID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;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peneliti mengumpulkan teori/data/informasi yang menjadi dasar identifikasi, penjelasan dan pembahasan masalah penelitian</a:t>
            </a:r>
            <a:endParaRPr 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Hexagon 10"/>
          <p:cNvSpPr/>
          <p:nvPr/>
        </p:nvSpPr>
        <p:spPr>
          <a:xfrm>
            <a:off x="2849245" y="4189095"/>
            <a:ext cx="8461375" cy="1850390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just">
              <a:buNone/>
            </a:pPr>
            <a:r>
              <a:rPr lang="en-US" sz="20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Telaah Pustaka</a:t>
            </a:r>
            <a:r>
              <a:rPr lang="en-ID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;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selain mengumpulkan teori, peneliti menambahkan komentar, kritik (kelebihan dan atau kekurangan teori dalam pustaka), perbandingan dengan teori (pustaka) lain, kaitannya dengan penelitian yang sedang dilakukan</a:t>
            </a:r>
            <a:endParaRPr 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Pentagon 4"/>
          <p:cNvSpPr/>
          <p:nvPr/>
        </p:nvSpPr>
        <p:spPr>
          <a:xfrm>
            <a:off x="2468880" y="4279900"/>
            <a:ext cx="8207375" cy="1477010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000">
                <a:sym typeface="+mn-ea"/>
              </a:rPr>
              <a:t> </a:t>
            </a:r>
            <a:r>
              <a:rPr lang="en-ID" altLang="en-US" sz="2000">
                <a:sym typeface="+mn-ea"/>
              </a:rPr>
              <a:t>M</a:t>
            </a:r>
            <a:r>
              <a:rPr lang="en-US" sz="2000">
                <a:sym typeface="+mn-ea"/>
              </a:rPr>
              <a:t>eliputi pelbagai sumber pustaka yang membahas satu topik/masalah penelitian yang spesifik. Jadi melakukan Telaah Pustaka membutuhkan lebih dari satu pustaka (bacaan).</a:t>
            </a:r>
            <a:endParaRPr lang="en-US" sz="2000"/>
          </a:p>
        </p:txBody>
      </p:sp>
      <p:sp>
        <p:nvSpPr>
          <p:cNvPr id="6" name="Rectangles 5"/>
          <p:cNvSpPr/>
          <p:nvPr/>
        </p:nvSpPr>
        <p:spPr>
          <a:xfrm>
            <a:off x="655955" y="682625"/>
            <a:ext cx="1283335" cy="5282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D" altLang="en-US" sz="2400">
                <a:latin typeface="Algerian" panose="04020705040A02060702" charset="0"/>
                <a:cs typeface="Algerian" panose="04020705040A02060702" charset="0"/>
              </a:rPr>
              <a:t>T</a:t>
            </a:r>
            <a:endParaRPr lang="en-ID" altLang="en-US" sz="2400">
              <a:latin typeface="Algerian" panose="04020705040A02060702" charset="0"/>
              <a:cs typeface="Algerian" panose="04020705040A02060702" charset="0"/>
            </a:endParaRPr>
          </a:p>
          <a:p>
            <a:pPr algn="ctr"/>
            <a:r>
              <a:rPr lang="en-ID" altLang="en-US" sz="2400">
                <a:latin typeface="Algerian" panose="04020705040A02060702" charset="0"/>
                <a:cs typeface="Algerian" panose="04020705040A02060702" charset="0"/>
              </a:rPr>
              <a:t>E</a:t>
            </a:r>
            <a:endParaRPr lang="en-ID" altLang="en-US" sz="2400">
              <a:latin typeface="Algerian" panose="04020705040A02060702" charset="0"/>
              <a:cs typeface="Algerian" panose="04020705040A02060702" charset="0"/>
            </a:endParaRPr>
          </a:p>
          <a:p>
            <a:pPr algn="ctr"/>
            <a:r>
              <a:rPr lang="en-ID" altLang="en-US" sz="2400">
                <a:latin typeface="Algerian" panose="04020705040A02060702" charset="0"/>
                <a:cs typeface="Algerian" panose="04020705040A02060702" charset="0"/>
              </a:rPr>
              <a:t>L</a:t>
            </a:r>
            <a:endParaRPr lang="en-ID" altLang="en-US" sz="2400">
              <a:latin typeface="Algerian" panose="04020705040A02060702" charset="0"/>
              <a:cs typeface="Algerian" panose="04020705040A02060702" charset="0"/>
            </a:endParaRPr>
          </a:p>
          <a:p>
            <a:pPr algn="ctr"/>
            <a:r>
              <a:rPr lang="en-ID" altLang="en-US" sz="2400">
                <a:latin typeface="Algerian" panose="04020705040A02060702" charset="0"/>
                <a:cs typeface="Algerian" panose="04020705040A02060702" charset="0"/>
              </a:rPr>
              <a:t>A</a:t>
            </a:r>
            <a:endParaRPr lang="en-ID" altLang="en-US" sz="2400">
              <a:latin typeface="Algerian" panose="04020705040A02060702" charset="0"/>
              <a:cs typeface="Algerian" panose="04020705040A02060702" charset="0"/>
            </a:endParaRPr>
          </a:p>
          <a:p>
            <a:pPr algn="ctr"/>
            <a:r>
              <a:rPr lang="en-ID" altLang="en-US" sz="2400">
                <a:latin typeface="Algerian" panose="04020705040A02060702" charset="0"/>
                <a:cs typeface="Algerian" panose="04020705040A02060702" charset="0"/>
              </a:rPr>
              <a:t>A</a:t>
            </a:r>
            <a:endParaRPr lang="en-ID" altLang="en-US" sz="2400">
              <a:latin typeface="Algerian" panose="04020705040A02060702" charset="0"/>
              <a:cs typeface="Algerian" panose="04020705040A02060702" charset="0"/>
            </a:endParaRPr>
          </a:p>
          <a:p>
            <a:pPr algn="ctr"/>
            <a:r>
              <a:rPr lang="en-ID" altLang="en-US" sz="2400">
                <a:latin typeface="Algerian" panose="04020705040A02060702" charset="0"/>
                <a:cs typeface="Algerian" panose="04020705040A02060702" charset="0"/>
              </a:rPr>
              <a:t>H </a:t>
            </a:r>
            <a:endParaRPr lang="en-ID" altLang="en-US" sz="2400">
              <a:latin typeface="Algerian" panose="04020705040A02060702" charset="0"/>
              <a:cs typeface="Algerian" panose="04020705040A02060702" charset="0"/>
            </a:endParaRPr>
          </a:p>
          <a:p>
            <a:pPr algn="ctr"/>
            <a:endParaRPr lang="en-ID" altLang="en-US" sz="2400">
              <a:latin typeface="Algerian" panose="04020705040A02060702" charset="0"/>
              <a:cs typeface="Algerian" panose="04020705040A02060702" charset="0"/>
            </a:endParaRPr>
          </a:p>
          <a:p>
            <a:pPr algn="ctr"/>
            <a:r>
              <a:rPr lang="en-ID" altLang="en-US" sz="2400">
                <a:latin typeface="Algerian" panose="04020705040A02060702" charset="0"/>
                <a:cs typeface="Algerian" panose="04020705040A02060702" charset="0"/>
              </a:rPr>
              <a:t>P</a:t>
            </a:r>
            <a:endParaRPr lang="en-ID" altLang="en-US" sz="2400">
              <a:latin typeface="Algerian" panose="04020705040A02060702" charset="0"/>
              <a:cs typeface="Algerian" panose="04020705040A02060702" charset="0"/>
            </a:endParaRPr>
          </a:p>
          <a:p>
            <a:pPr algn="ctr"/>
            <a:r>
              <a:rPr lang="en-ID" altLang="en-US" sz="2400">
                <a:latin typeface="Algerian" panose="04020705040A02060702" charset="0"/>
                <a:cs typeface="Algerian" panose="04020705040A02060702" charset="0"/>
              </a:rPr>
              <a:t>U</a:t>
            </a:r>
            <a:endParaRPr lang="en-ID" altLang="en-US" sz="2400">
              <a:latin typeface="Algerian" panose="04020705040A02060702" charset="0"/>
              <a:cs typeface="Algerian" panose="04020705040A02060702" charset="0"/>
            </a:endParaRPr>
          </a:p>
          <a:p>
            <a:pPr algn="ctr"/>
            <a:r>
              <a:rPr lang="en-ID" altLang="en-US" sz="2400">
                <a:latin typeface="Algerian" panose="04020705040A02060702" charset="0"/>
                <a:cs typeface="Algerian" panose="04020705040A02060702" charset="0"/>
              </a:rPr>
              <a:t>S</a:t>
            </a:r>
            <a:endParaRPr lang="en-ID" altLang="en-US" sz="2400">
              <a:latin typeface="Algerian" panose="04020705040A02060702" charset="0"/>
              <a:cs typeface="Algerian" panose="04020705040A02060702" charset="0"/>
            </a:endParaRPr>
          </a:p>
          <a:p>
            <a:pPr algn="ctr"/>
            <a:r>
              <a:rPr lang="en-ID" altLang="en-US" sz="2400">
                <a:latin typeface="Algerian" panose="04020705040A02060702" charset="0"/>
                <a:cs typeface="Algerian" panose="04020705040A02060702" charset="0"/>
              </a:rPr>
              <a:t>T</a:t>
            </a:r>
            <a:endParaRPr lang="en-ID" altLang="en-US" sz="2400">
              <a:latin typeface="Algerian" panose="04020705040A02060702" charset="0"/>
              <a:cs typeface="Algerian" panose="04020705040A02060702" charset="0"/>
            </a:endParaRPr>
          </a:p>
          <a:p>
            <a:pPr algn="ctr"/>
            <a:r>
              <a:rPr lang="en-ID" altLang="en-US" sz="2400">
                <a:latin typeface="Algerian" panose="04020705040A02060702" charset="0"/>
                <a:cs typeface="Algerian" panose="04020705040A02060702" charset="0"/>
              </a:rPr>
              <a:t>A</a:t>
            </a:r>
            <a:endParaRPr lang="en-ID" altLang="en-US" sz="2400">
              <a:latin typeface="Algerian" panose="04020705040A02060702" charset="0"/>
              <a:cs typeface="Algerian" panose="04020705040A02060702" charset="0"/>
            </a:endParaRPr>
          </a:p>
          <a:p>
            <a:pPr algn="ctr"/>
            <a:r>
              <a:rPr lang="en-ID" altLang="en-US" sz="2400">
                <a:latin typeface="Algerian" panose="04020705040A02060702" charset="0"/>
                <a:cs typeface="Algerian" panose="04020705040A02060702" charset="0"/>
              </a:rPr>
              <a:t>K</a:t>
            </a:r>
            <a:endParaRPr lang="en-ID" altLang="en-US" sz="2400">
              <a:latin typeface="Algerian" panose="04020705040A02060702" charset="0"/>
              <a:cs typeface="Algerian" panose="04020705040A02060702" charset="0"/>
            </a:endParaRPr>
          </a:p>
          <a:p>
            <a:pPr algn="ctr"/>
            <a:r>
              <a:rPr lang="en-ID" altLang="en-US" sz="2400">
                <a:latin typeface="Algerian" panose="04020705040A02060702" charset="0"/>
                <a:cs typeface="Algerian" panose="04020705040A02060702" charset="0"/>
              </a:rPr>
              <a:t>A</a:t>
            </a:r>
            <a:endParaRPr lang="en-ID" altLang="en-US" sz="2400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2468880" y="667385"/>
            <a:ext cx="8207375" cy="1372870"/>
          </a:xfrm>
          <a:prstGeom prst="homePlate">
            <a:avLst/>
          </a:prstGeom>
          <a:solidFill>
            <a:schemeClr val="accent4">
              <a:lumMod val="85000"/>
              <a:lumOff val="1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ID" altLang="en-US" sz="2000">
                <a:sym typeface="+mn-ea"/>
              </a:rPr>
              <a:t>A</a:t>
            </a:r>
            <a:r>
              <a:rPr lang="en-US" sz="2000">
                <a:sym typeface="+mn-ea"/>
              </a:rPr>
              <a:t>dalah kajian kritis atas pembahasan suatu topik yang sudah ditulis oleh para peneliti atau ilmuwan yang diakui kepakarannya.</a:t>
            </a:r>
            <a:endParaRPr lang="en-US" sz="2000"/>
          </a:p>
        </p:txBody>
      </p:sp>
      <p:sp>
        <p:nvSpPr>
          <p:cNvPr id="9" name="Pentagon 8"/>
          <p:cNvSpPr/>
          <p:nvPr/>
        </p:nvSpPr>
        <p:spPr>
          <a:xfrm>
            <a:off x="2468880" y="2473960"/>
            <a:ext cx="8207375" cy="1462405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000">
                <a:sym typeface="+mn-ea"/>
              </a:rPr>
              <a:t> Kepakaran diakui bila penelitian dipublikasikan melalui jurnal/seminar bertaraf nasional/internasional atau dalam bentuk cetakan buku yang representatif.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140" y="349885"/>
            <a:ext cx="8812530" cy="720090"/>
          </a:xfrm>
        </p:spPr>
        <p:txBody>
          <a:bodyPr/>
          <a:p>
            <a:r>
              <a:rPr lang="en-ID" altLang="en-US"/>
              <a:t>Kenapa harus Telaah Pustaka?</a:t>
            </a:r>
            <a:endParaRPr lang="en-ID" alt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356235" y="991870"/>
          <a:ext cx="11449050" cy="5189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3" descr="tak mikir sek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1056640" y="2006600"/>
            <a:ext cx="2844800" cy="284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Cloud Callout 6"/>
          <p:cNvSpPr/>
          <p:nvPr/>
        </p:nvSpPr>
        <p:spPr>
          <a:xfrm>
            <a:off x="391795" y="240665"/>
            <a:ext cx="5499100" cy="1571625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D" altLang="en-US" sz="2000">
                <a:latin typeface="Comic Sans MS" panose="030F0702030302020204" charset="0"/>
                <a:cs typeface="Comic Sans MS" panose="030F0702030302020204" charset="0"/>
              </a:rPr>
              <a:t>Ini gunanya apa seh?</a:t>
            </a:r>
            <a:endParaRPr lang="en-ID" altLang="en-US" sz="2000">
              <a:latin typeface="Comic Sans MS" panose="030F0702030302020204" charset="0"/>
              <a:cs typeface="Comic Sans MS" panose="030F0702030302020204" charset="0"/>
            </a:endParaRPr>
          </a:p>
          <a:p>
            <a:pPr algn="ctr"/>
            <a:r>
              <a:rPr lang="en-ID" altLang="en-US" sz="2000">
                <a:latin typeface="Comic Sans MS" panose="030F0702030302020204" charset="0"/>
                <a:cs typeface="Comic Sans MS" panose="030F0702030302020204" charset="0"/>
              </a:rPr>
              <a:t>Haruskah?!!</a:t>
            </a:r>
            <a:endParaRPr lang="en-ID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6208395" y="1449070"/>
            <a:ext cx="4850130" cy="1284605"/>
          </a:xfrm>
          <a:prstGeom prst="cloudCallout">
            <a:avLst>
              <a:gd name="adj1" fmla="val -95273"/>
              <a:gd name="adj2" fmla="val 707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D" altLang="en-US" sz="2000">
                <a:latin typeface="Comic Sans MS" panose="030F0702030302020204" charset="0"/>
                <a:cs typeface="Comic Sans MS" panose="030F0702030302020204" charset="0"/>
              </a:rPr>
              <a:t>Bikin tambah pusing saja!!</a:t>
            </a:r>
            <a:endParaRPr lang="en-ID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6601460" y="3265170"/>
            <a:ext cx="4290695" cy="1586230"/>
          </a:xfrm>
          <a:prstGeom prst="cloudCallout">
            <a:avLst>
              <a:gd name="adj1" fmla="val -109212"/>
              <a:gd name="adj2" fmla="val -1749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D" altLang="en-US" sz="2000">
                <a:latin typeface="Comic Sans MS" panose="030F0702030302020204" charset="0"/>
                <a:cs typeface="Comic Sans MS" panose="030F0702030302020204" charset="0"/>
              </a:rPr>
              <a:t>Aku kudu piye?</a:t>
            </a:r>
            <a:endParaRPr lang="en-ID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2688590" y="5074920"/>
            <a:ext cx="4079240" cy="1420495"/>
          </a:xfrm>
          <a:prstGeom prst="cloudCallout">
            <a:avLst>
              <a:gd name="adj1" fmla="val -51198"/>
              <a:gd name="adj2" fmla="val -725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D" altLang="en-US" sz="2000">
                <a:latin typeface="Comic Sans MS" panose="030F0702030302020204" charset="0"/>
                <a:cs typeface="Comic Sans MS" panose="030F0702030302020204" charset="0"/>
              </a:rPr>
              <a:t>Carane piye??</a:t>
            </a:r>
            <a:endParaRPr lang="en-ID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tidur saj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5710" y="322580"/>
            <a:ext cx="2457450" cy="1866900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4280535" y="518160"/>
            <a:ext cx="538226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ID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dipikir karo turu iso ra?</a:t>
            </a:r>
            <a:endParaRPr lang="en-ID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452120" y="755015"/>
            <a:ext cx="2673985" cy="1087755"/>
          </a:xfrm>
          <a:prstGeom prst="wedgeRectCallout">
            <a:avLst>
              <a:gd name="adj1" fmla="val -18606"/>
              <a:gd name="adj2" fmla="val 15969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D" altLang="en-US"/>
              <a:t>Sayangnya, tidak bisa guys!!</a:t>
            </a:r>
            <a:endParaRPr lang="en-ID" altLang="en-US"/>
          </a:p>
        </p:txBody>
      </p:sp>
      <p:pic>
        <p:nvPicPr>
          <p:cNvPr id="7" name="Picture 6" descr="kerudungk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60" y="2900680"/>
            <a:ext cx="2133600" cy="2143125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2280285" y="2189480"/>
            <a:ext cx="7765415" cy="1525905"/>
          </a:xfrm>
          <a:prstGeom prst="wedgeRoundRectCallout">
            <a:avLst>
              <a:gd name="adj1" fmla="val -55283"/>
              <a:gd name="adj2" fmla="val 5258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just"/>
            <a:r>
              <a:rPr lang="en-ID" altLang="en-US" sz="2000">
                <a:latin typeface="Comic Sans MS" panose="030F0702030302020204" charset="0"/>
                <a:cs typeface="Comic Sans MS" panose="030F0702030302020204" charset="0"/>
              </a:rPr>
              <a:t>Dalam peneltian telaah pustaka itu penting!</a:t>
            </a:r>
            <a:endParaRPr lang="en-ID" altLang="en-US" sz="2000">
              <a:latin typeface="Comic Sans MS" panose="030F0702030302020204" charset="0"/>
              <a:cs typeface="Comic Sans MS" panose="030F0702030302020204" charset="0"/>
            </a:endParaRPr>
          </a:p>
          <a:p>
            <a:pPr algn="just"/>
            <a:r>
              <a:rPr lang="en-ID" altLang="en-US" sz="2000">
                <a:latin typeface="Comic Sans MS" panose="030F0702030302020204" charset="0"/>
                <a:cs typeface="Comic Sans MS" panose="030F0702030302020204" charset="0"/>
              </a:rPr>
              <a:t>Membantu memperkuat judul penelitian yang sudah kita pilih, atau membantu kamu yang belum punya judul.</a:t>
            </a:r>
            <a:endParaRPr lang="en-ID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677160" y="4062730"/>
            <a:ext cx="6617970" cy="1435100"/>
          </a:xfrm>
          <a:prstGeom prst="wedgeRoundRectCallout">
            <a:avLst>
              <a:gd name="adj1" fmla="val -58594"/>
              <a:gd name="adj2" fmla="val -1930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just"/>
            <a:r>
              <a:rPr lang="en-ID" altLang="en-US" sz="2400"/>
              <a:t>Ada dua tahap melakukan telaah pustaka:</a:t>
            </a:r>
            <a:endParaRPr lang="en-ID" altLang="en-US" sz="2400"/>
          </a:p>
          <a:p>
            <a:pPr algn="just"/>
            <a:r>
              <a:rPr lang="en-ID" altLang="en-US" sz="2400">
                <a:sym typeface="+mn-ea"/>
              </a:rPr>
              <a:t>1.</a:t>
            </a:r>
            <a:r>
              <a:rPr lang="en-US" sz="2400">
                <a:sym typeface="+mn-ea"/>
              </a:rPr>
              <a:t>Penetapan Strategi Pencarian</a:t>
            </a:r>
            <a:endParaRPr lang="en-US" sz="2400">
              <a:sym typeface="+mn-ea"/>
            </a:endParaRPr>
          </a:p>
          <a:p>
            <a:pPr algn="just"/>
            <a:r>
              <a:rPr lang="en-ID" altLang="en-US" sz="2400">
                <a:sym typeface="+mn-ea"/>
              </a:rPr>
              <a:t>2. </a:t>
            </a:r>
            <a:r>
              <a:rPr lang="en-US" sz="2400">
                <a:sym typeface="+mn-ea"/>
              </a:rPr>
              <a:t>Identifikasi Sumber Pustaka</a:t>
            </a:r>
            <a:endParaRPr lang="en-ID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619760" y="518795"/>
          <a:ext cx="11070590" cy="4429760"/>
        </p:xfrm>
        <a:graphic>
          <a:graphicData uri="http://schemas.openxmlformats.org/drawingml/2006/table">
            <a:tbl>
              <a:tblPr bandRow="1">
                <a:tableStyleId>{37CE84F3-28C3-443E-9E96-99CF82512B78}</a:tableStyleId>
              </a:tblPr>
              <a:tblGrid>
                <a:gridCol w="5535295"/>
                <a:gridCol w="5535295"/>
              </a:tblGrid>
              <a:tr h="64008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3600" b="1">
                          <a:latin typeface="Calisto MT" panose="02040603050505030304" charset="0"/>
                          <a:cs typeface="Calisto MT" panose="02040603050505030304" charset="0"/>
                        </a:rPr>
                        <a:t>Penetapan Strategi Pencarian</a:t>
                      </a:r>
                      <a:endParaRPr lang="en-US" sz="3600" b="1">
                        <a:latin typeface="Calisto MT" panose="02040603050505030304" charset="0"/>
                        <a:cs typeface="Calisto MT" panose="02040603050505030304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</a:tcPr>
                </a:tc>
                <a:tc hMerge="1"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D" altLang="en-US" sz="2400" b="1">
                          <a:latin typeface="Calisto MT" panose="02040603050505030304" charset="0"/>
                          <a:cs typeface="Calisto MT" panose="02040603050505030304" charset="0"/>
                        </a:rPr>
                        <a:t>A. </a:t>
                      </a:r>
                      <a:r>
                        <a:rPr lang="en-US" sz="2400" b="1">
                          <a:latin typeface="Calisto MT" panose="02040603050505030304" charset="0"/>
                          <a:cs typeface="Calisto MT" panose="02040603050505030304" charset="0"/>
                        </a:rPr>
                        <a:t>Pendefinisian topik pencarian</a:t>
                      </a:r>
                      <a:endParaRPr lang="en-US" sz="2400" b="1">
                        <a:latin typeface="Calisto MT" panose="02040603050505030304" charset="0"/>
                        <a:cs typeface="Calisto MT" panose="02040603050505030304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D" altLang="en-US" sz="2400" b="1">
                          <a:latin typeface="Calisto MT" panose="02040603050505030304" charset="0"/>
                          <a:cs typeface="Calisto MT" panose="02040603050505030304" charset="0"/>
                        </a:rPr>
                        <a:t>B. </a:t>
                      </a:r>
                      <a:r>
                        <a:rPr lang="en-US" sz="2400" b="1">
                          <a:latin typeface="Calisto MT" panose="02040603050505030304" charset="0"/>
                          <a:cs typeface="Calisto MT" panose="02040603050505030304" charset="0"/>
                        </a:rPr>
                        <a:t>Pengumpulan daftar kata kunci </a:t>
                      </a:r>
                      <a:endParaRPr lang="en-US" sz="2400" b="1">
                        <a:latin typeface="Calisto MT" panose="02040603050505030304" charset="0"/>
                        <a:cs typeface="Calisto MT" panose="02040603050505030304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</a:tcPr>
                </a:tc>
              </a:tr>
              <a:tr h="3332480"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q"/>
                      </a:pPr>
                      <a:r>
                        <a:rPr lang="en-US" sz="2000">
                          <a:latin typeface="Calisto MT" panose="02040603050505030304" charset="0"/>
                          <a:cs typeface="Calisto MT" panose="02040603050505030304" charset="0"/>
                        </a:rPr>
                        <a:t>Apa tujuan penelitian? </a:t>
                      </a:r>
                      <a:endParaRPr lang="en-US" sz="2000">
                        <a:latin typeface="Calisto MT" panose="02040603050505030304" charset="0"/>
                        <a:cs typeface="Calisto MT" panose="02040603050505030304" charset="0"/>
                      </a:endParaRPr>
                    </a:p>
                    <a:p>
                      <a:pPr marL="285750" indent="-285750">
                        <a:buFont typeface="Wingdings" panose="05000000000000000000" charset="0"/>
                        <a:buChar char="q"/>
                      </a:pPr>
                      <a:r>
                        <a:rPr lang="en-US" sz="2000">
                          <a:latin typeface="Calisto MT" panose="02040603050505030304" charset="0"/>
                          <a:cs typeface="Calisto MT" panose="02040603050505030304" charset="0"/>
                        </a:rPr>
                        <a:t>Apa artinya?</a:t>
                      </a:r>
                      <a:endParaRPr lang="en-US" sz="2000">
                        <a:latin typeface="Calisto MT" panose="02040603050505030304" charset="0"/>
                        <a:cs typeface="Calisto MT" panose="02040603050505030304" charset="0"/>
                      </a:endParaRPr>
                    </a:p>
                    <a:p>
                      <a:pPr marL="285750" indent="-285750">
                        <a:buFont typeface="Wingdings" panose="05000000000000000000" charset="0"/>
                        <a:buChar char="q"/>
                      </a:pPr>
                      <a:r>
                        <a:rPr lang="en-US" sz="2000">
                          <a:latin typeface="Calisto MT" panose="02040603050505030304" charset="0"/>
                          <a:cs typeface="Calisto MT" panose="02040603050505030304" charset="0"/>
                        </a:rPr>
                        <a:t>Apa kata kunci yang digunakan? Sinonim, variasi ejaan kata kunci?</a:t>
                      </a:r>
                      <a:endParaRPr lang="en-US" sz="2000">
                        <a:latin typeface="Calisto MT" panose="02040603050505030304" charset="0"/>
                        <a:cs typeface="Calisto MT" panose="02040603050505030304" charset="0"/>
                      </a:endParaRPr>
                    </a:p>
                    <a:p>
                      <a:pPr marL="285750" indent="-285750">
                        <a:buFont typeface="Wingdings" panose="05000000000000000000" charset="0"/>
                        <a:buChar char="q"/>
                      </a:pPr>
                      <a:r>
                        <a:rPr lang="en-US" sz="2000">
                          <a:latin typeface="Calisto MT" panose="02040603050505030304" charset="0"/>
                          <a:cs typeface="Calisto MT" panose="02040603050505030304" charset="0"/>
                        </a:rPr>
                        <a:t> Apa yang sudah Anda ketahui tentang topik penelitian? </a:t>
                      </a:r>
                      <a:endParaRPr lang="en-US" sz="2000">
                        <a:latin typeface="Calisto MT" panose="02040603050505030304" charset="0"/>
                        <a:cs typeface="Calisto MT" panose="02040603050505030304" charset="0"/>
                      </a:endParaRPr>
                    </a:p>
                    <a:p>
                      <a:pPr marL="285750" indent="-285750">
                        <a:buFont typeface="Wingdings" panose="05000000000000000000" charset="0"/>
                        <a:buChar char="q"/>
                      </a:pPr>
                      <a:r>
                        <a:rPr lang="en-US" sz="2000">
                          <a:latin typeface="Calisto MT" panose="02040603050505030304" charset="0"/>
                          <a:cs typeface="Calisto MT" panose="02040603050505030304" charset="0"/>
                        </a:rPr>
                        <a:t>Ruang lingkup penelitian? </a:t>
                      </a:r>
                      <a:endParaRPr lang="en-US" sz="2000">
                        <a:latin typeface="Calisto MT" panose="02040603050505030304" charset="0"/>
                        <a:cs typeface="Calisto MT" panose="02040603050505030304" charset="0"/>
                      </a:endParaRPr>
                    </a:p>
                    <a:p>
                      <a:pPr marL="285750" indent="-285750">
                        <a:buFont typeface="Wingdings" panose="05000000000000000000" charset="0"/>
                        <a:buChar char="q"/>
                      </a:pPr>
                      <a:r>
                        <a:rPr lang="en-US" sz="2000">
                          <a:latin typeface="Calisto MT" panose="02040603050505030304" charset="0"/>
                          <a:cs typeface="Calisto MT" panose="02040603050505030304" charset="0"/>
                        </a:rPr>
                        <a:t>Apa Anda perlu mencari semua penelitian yang pernah dilakukan, atau cukup 10 tahun terakhir?</a:t>
                      </a:r>
                      <a:endParaRPr lang="en-US" sz="2000">
                        <a:latin typeface="Calisto MT" panose="02040603050505030304" charset="0"/>
                        <a:cs typeface="Calisto MT" panose="02040603050505030304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marL="342900" indent="-342900">
                        <a:buFont typeface="Wingdings" panose="05000000000000000000" charset="0"/>
                        <a:buChar char="q"/>
                      </a:pPr>
                      <a:r>
                        <a:rPr lang="en-US" sz="2000">
                          <a:latin typeface="Calisto MT" panose="02040603050505030304" charset="0"/>
                          <a:cs typeface="Calisto MT" panose="02040603050505030304" charset="0"/>
                        </a:rPr>
                        <a:t>perlu dkembangkan strategi pencarian yang akan efektif menemukan informasi yang berguna. </a:t>
                      </a:r>
                      <a:endParaRPr lang="en-US" sz="2000">
                        <a:latin typeface="Calisto MT" panose="02040603050505030304" charset="0"/>
                        <a:cs typeface="Calisto MT" panose="02040603050505030304" charset="0"/>
                      </a:endParaRPr>
                    </a:p>
                    <a:p>
                      <a:pPr marL="342900" indent="-342900">
                        <a:buFont typeface="Wingdings" panose="05000000000000000000" charset="0"/>
                        <a:buChar char="q"/>
                      </a:pPr>
                      <a:r>
                        <a:rPr lang="en-US" sz="2000">
                          <a:latin typeface="Calisto MT" panose="02040603050505030304" charset="0"/>
                          <a:cs typeface="Calisto MT" panose="02040603050505030304" charset="0"/>
                        </a:rPr>
                        <a:t>Seringkali pertanyaan penelitian perlu dipecah menjadi: kata kunci atau frasa; </a:t>
                      </a:r>
                      <a:endParaRPr lang="en-US" sz="2000">
                        <a:latin typeface="Calisto MT" panose="02040603050505030304" charset="0"/>
                        <a:cs typeface="Calisto MT" panose="02040603050505030304" charset="0"/>
                      </a:endParaRPr>
                    </a:p>
                    <a:p>
                      <a:pPr marL="342900" indent="-342900">
                        <a:buFont typeface="Wingdings" panose="05000000000000000000" charset="0"/>
                        <a:buChar char="q"/>
                      </a:pPr>
                      <a:r>
                        <a:rPr lang="en-US" sz="2000">
                          <a:latin typeface="Calisto MT" panose="02040603050505030304" charset="0"/>
                          <a:cs typeface="Calisto MT" panose="02040603050505030304" charset="0"/>
                        </a:rPr>
                        <a:t>mulai melakukan pencarian; dan evaluasi hasil pencarian, apakah perlu dilakukan perluasan, penyempitan, atau perubahan cakupan pencarian?</a:t>
                      </a:r>
                      <a:endParaRPr lang="en-US" sz="2000">
                        <a:latin typeface="Calisto MT" panose="02040603050505030304" charset="0"/>
                        <a:cs typeface="Calisto MT" panose="02040603050505030304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</a:tcPr>
                </a:tc>
              </a:tr>
            </a:tbl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2295525" y="5452745"/>
            <a:ext cx="8082915" cy="1087755"/>
          </a:xfrm>
          <a:prstGeom prst="wedgeRoundRectCallout">
            <a:avLst>
              <a:gd name="adj1" fmla="val 66639"/>
              <a:gd name="adj2" fmla="val 6383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just"/>
            <a:r>
              <a:rPr lang="en-ID" altLang="en-US">
                <a:latin typeface="Comic Sans MS" panose="030F0702030302020204" charset="0"/>
                <a:cs typeface="Comic Sans MS" panose="030F0702030302020204" charset="0"/>
              </a:rPr>
              <a:t>Jadi, p</a:t>
            </a:r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ecahlah topik </a:t>
            </a:r>
            <a:r>
              <a:rPr lang="en-ID" altLang="en-US">
                <a:latin typeface="Comic Sans MS" panose="030F0702030302020204" charset="0"/>
                <a:cs typeface="Comic Sans MS" panose="030F0702030302020204" charset="0"/>
              </a:rPr>
              <a:t>/ konsep </a:t>
            </a:r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Anda ke dalam kata kunci</a:t>
            </a:r>
            <a:r>
              <a:rPr lang="en-ID" altLang="en-US">
                <a:latin typeface="Comic Sans MS" panose="030F0702030302020204" charset="0"/>
                <a:cs typeface="Comic Sans MS" panose="030F0702030302020204" charset="0"/>
              </a:rPr>
              <a:t>.</a:t>
            </a:r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 Kata kunci menjadi dasar </a:t>
            </a:r>
            <a:r>
              <a:rPr lang="en-ID" altLang="en-US">
                <a:latin typeface="Comic Sans MS" panose="030F0702030302020204" charset="0"/>
                <a:cs typeface="Comic Sans MS" panose="030F0702030302020204" charset="0"/>
              </a:rPr>
              <a:t>untuk</a:t>
            </a:r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. memperluas pencarian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33680" y="255905"/>
            <a:ext cx="103822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/>
              <a:t>Gunakan kata kunci untuk pencarian di dalam buku teks, di internet (Search Engine: Google, Yahoo, website jurnal-jurnal ilmiah, atau website universitas atau lembaga penelitian) 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28682" t="16431" r="27301" b="59280"/>
          <a:stretch>
            <a:fillRect/>
          </a:stretch>
        </p:blipFill>
        <p:spPr>
          <a:xfrm>
            <a:off x="656590" y="1088390"/>
            <a:ext cx="10878820" cy="47288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28682" t="41111" r="27301" b="27682"/>
          <a:stretch>
            <a:fillRect/>
          </a:stretch>
        </p:blipFill>
        <p:spPr>
          <a:xfrm>
            <a:off x="965200" y="633095"/>
            <a:ext cx="10651490" cy="4820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3176</Words>
  <Application>WPS Presentation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SimSun-ExtB</vt:lpstr>
      <vt:lpstr>Comic Sans MS</vt:lpstr>
      <vt:lpstr>Algerian</vt:lpstr>
      <vt:lpstr>Calisto MT</vt:lpstr>
      <vt:lpstr>Wingdings</vt:lpstr>
      <vt:lpstr>Microsoft YaHei</vt:lpstr>
      <vt:lpstr>Arial Unicode MS</vt:lpstr>
      <vt:lpstr>Calibri</vt:lpstr>
      <vt:lpstr>Default Design</vt:lpstr>
      <vt:lpstr>TELAAH PUSTAKA (Literature Review)</vt:lpstr>
      <vt:lpstr>Perbedaan Tinjauan Pustaka dan Telaah Pustaka?</vt:lpstr>
      <vt:lpstr>PowerPoint 演示文稿</vt:lpstr>
      <vt:lpstr>Kenapa harus Telaah Pustaka?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Identifikasi Sumber Pustaka: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TELAAH PUSTAKA (Literature Review)</dc:title>
  <dc:creator/>
  <cp:lastModifiedBy>USER</cp:lastModifiedBy>
  <cp:revision>2</cp:revision>
  <dcterms:created xsi:type="dcterms:W3CDTF">2020-06-07T14:53:00Z</dcterms:created>
  <dcterms:modified xsi:type="dcterms:W3CDTF">2022-04-06T04:53:44Z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1033-11.2.0.11042</vt:lpwstr>
  </property>
  <property fmtid="{D5CDD505-2E9C-101B-9397-08002B2CF9AE}" pid="3" name="ICV">
    <vt:lpwstr>42F3FE85FAF245D7A615432FBB6A9447</vt:lpwstr>
  </property>
</Properties>
</file>