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473"/>
    <p:restoredTop sz="95755"/>
  </p:normalViewPr>
  <p:slideViewPr>
    <p:cSldViewPr snapToGrid="0">
      <p:cViewPr>
        <p:scale>
          <a:sx n="117" d="100"/>
          <a:sy n="117" d="100"/>
        </p:scale>
        <p:origin x="-3040" y="1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hyperlink" Target="https://www.kaggle.com/datasets/mlg-ulb/creditcardfraud" TargetMode="Externa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diagrams/_rels/data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12.svg"/></Relationships>
</file>

<file path=ppt/diagrams/_rels/data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rawing1.xml.rels><?xml version="1.0" encoding="UTF-8" standalone="yes"?>
<Relationships xmlns="http://schemas.openxmlformats.org/package/2006/relationships"><Relationship Id="rId3" Type="http://schemas.openxmlformats.org/officeDocument/2006/relationships/hyperlink" Target="https://www.kaggle.com/datasets/mlg-ulb/creditcardfraud" TargetMode="External"/><Relationship Id="rId7" Type="http://schemas.openxmlformats.org/officeDocument/2006/relationships/image" Target="../media/image9.sv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diagrams/_rels/drawing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12.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9E626BCB-7AFF-4E7C-B335-E846ED2F9F4B}"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3ED7F8E8-0EA6-47A3-B14B-91AA398AD431}">
      <dgm:prSet/>
      <dgm:spPr/>
      <dgm:t>
        <a:bodyPr/>
        <a:lstStyle/>
        <a:p>
          <a:pPr>
            <a:lnSpc>
              <a:spcPct val="100000"/>
            </a:lnSpc>
          </a:pPr>
          <a:r>
            <a:rPr lang="en-US">
              <a:hlinkClick xmlns:r="http://schemas.openxmlformats.org/officeDocument/2006/relationships" r:id="rId1"/>
            </a:rPr>
            <a:t>Data</a:t>
          </a:r>
          <a:r>
            <a:rPr lang="en-US"/>
            <a:t> was provided by Machine Learning Group – ULB and was collected on Kaggle.com</a:t>
          </a:r>
        </a:p>
      </dgm:t>
    </dgm:pt>
    <dgm:pt modelId="{12A2DE0D-399C-4764-B4D7-1D6D1DFCF039}" type="parTrans" cxnId="{3E0A568A-E55C-4B83-8185-CFF792204BAA}">
      <dgm:prSet/>
      <dgm:spPr/>
      <dgm:t>
        <a:bodyPr/>
        <a:lstStyle/>
        <a:p>
          <a:endParaRPr lang="en-US"/>
        </a:p>
      </dgm:t>
    </dgm:pt>
    <dgm:pt modelId="{DC1765DE-F372-4263-9A09-7D89A6284A37}" type="sibTrans" cxnId="{3E0A568A-E55C-4B83-8185-CFF792204BAA}">
      <dgm:prSet/>
      <dgm:spPr/>
      <dgm:t>
        <a:bodyPr/>
        <a:lstStyle/>
        <a:p>
          <a:endParaRPr lang="en-US"/>
        </a:p>
      </dgm:t>
    </dgm:pt>
    <dgm:pt modelId="{87BBE194-A281-4E6C-8543-DE3CDCB14F1F}">
      <dgm:prSet/>
      <dgm:spPr/>
      <dgm:t>
        <a:bodyPr/>
        <a:lstStyle/>
        <a:p>
          <a:pPr>
            <a:lnSpc>
              <a:spcPct val="100000"/>
            </a:lnSpc>
          </a:pPr>
          <a:r>
            <a:rPr lang="en-US"/>
            <a:t>Background information provided by the hosts indicated that the features in this data set were all numerical variables. Most resulting from a Principal Component Analysis transformation, with the exception of  “Time” and “Amount”. </a:t>
          </a:r>
        </a:p>
      </dgm:t>
    </dgm:pt>
    <dgm:pt modelId="{B2139FEB-06F5-4B12-9132-B101FEDF61EF}" type="parTrans" cxnId="{4597F84C-B42B-422E-8BC8-B3171A7AB606}">
      <dgm:prSet/>
      <dgm:spPr/>
      <dgm:t>
        <a:bodyPr/>
        <a:lstStyle/>
        <a:p>
          <a:endParaRPr lang="en-US"/>
        </a:p>
      </dgm:t>
    </dgm:pt>
    <dgm:pt modelId="{F2E8AE50-EE3B-4378-A4EB-846CBF4FAC18}" type="sibTrans" cxnId="{4597F84C-B42B-422E-8BC8-B3171A7AB606}">
      <dgm:prSet/>
      <dgm:spPr/>
      <dgm:t>
        <a:bodyPr/>
        <a:lstStyle/>
        <a:p>
          <a:endParaRPr lang="en-US"/>
        </a:p>
      </dgm:t>
    </dgm:pt>
    <dgm:pt modelId="{11942374-8D13-43D6-9368-BF7C3FD3FC2C}">
      <dgm:prSet/>
      <dgm:spPr/>
      <dgm:t>
        <a:bodyPr/>
        <a:lstStyle/>
        <a:p>
          <a:pPr>
            <a:lnSpc>
              <a:spcPct val="100000"/>
            </a:lnSpc>
          </a:pPr>
          <a:r>
            <a:rPr lang="en-US"/>
            <a:t>Due to confidentiality, practical details of each feature were not provided and therefore not much business interpretations of the models can be made as it relates to individual features.</a:t>
          </a:r>
        </a:p>
      </dgm:t>
    </dgm:pt>
    <dgm:pt modelId="{2AD69C73-843D-45AB-9B2E-AFBE6DD34887}" type="parTrans" cxnId="{871E1805-39BD-4195-A1DE-232B9A632C02}">
      <dgm:prSet/>
      <dgm:spPr/>
      <dgm:t>
        <a:bodyPr/>
        <a:lstStyle/>
        <a:p>
          <a:endParaRPr lang="en-US"/>
        </a:p>
      </dgm:t>
    </dgm:pt>
    <dgm:pt modelId="{AC01D2A3-F573-4524-8D34-687A63245477}" type="sibTrans" cxnId="{871E1805-39BD-4195-A1DE-232B9A632C02}">
      <dgm:prSet/>
      <dgm:spPr/>
      <dgm:t>
        <a:bodyPr/>
        <a:lstStyle/>
        <a:p>
          <a:endParaRPr lang="en-US"/>
        </a:p>
      </dgm:t>
    </dgm:pt>
    <dgm:pt modelId="{A96A06F5-AA6C-4AC9-960A-16319AC6CC21}" type="pres">
      <dgm:prSet presAssocID="{9E626BCB-7AFF-4E7C-B335-E846ED2F9F4B}" presName="root" presStyleCnt="0">
        <dgm:presLayoutVars>
          <dgm:dir/>
          <dgm:resizeHandles val="exact"/>
        </dgm:presLayoutVars>
      </dgm:prSet>
      <dgm:spPr/>
    </dgm:pt>
    <dgm:pt modelId="{D1E0ACC0-77CC-4456-BF01-B0AA3765B212}" type="pres">
      <dgm:prSet presAssocID="{3ED7F8E8-0EA6-47A3-B14B-91AA398AD431}" presName="compNode" presStyleCnt="0"/>
      <dgm:spPr/>
    </dgm:pt>
    <dgm:pt modelId="{9BC55BC8-2D1D-4AFA-9740-2421DFEA95B4}" type="pres">
      <dgm:prSet presAssocID="{3ED7F8E8-0EA6-47A3-B14B-91AA398AD431}" presName="bgRect" presStyleLbl="bgShp" presStyleIdx="0" presStyleCnt="3"/>
      <dgm:spPr/>
    </dgm:pt>
    <dgm:pt modelId="{CFD2510F-216A-4E15-95C7-828EC75CCB50}" type="pres">
      <dgm:prSet presAssocID="{3ED7F8E8-0EA6-47A3-B14B-91AA398AD431}" presName="iconRect" presStyleLbl="node1" presStyleIdx="0" presStyleCnt="3"/>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dgm:spPr>
      <dgm:extLst>
        <a:ext uri="{E40237B7-FDA0-4F09-8148-C483321AD2D9}">
          <dgm14:cNvPr xmlns:dgm14="http://schemas.microsoft.com/office/drawing/2010/diagram" id="0" name="" descr="Statistics"/>
        </a:ext>
      </dgm:extLst>
    </dgm:pt>
    <dgm:pt modelId="{6BA8740B-035C-4958-99E3-EB60803BF886}" type="pres">
      <dgm:prSet presAssocID="{3ED7F8E8-0EA6-47A3-B14B-91AA398AD431}" presName="spaceRect" presStyleCnt="0"/>
      <dgm:spPr/>
    </dgm:pt>
    <dgm:pt modelId="{DB202EAA-8935-45ED-9924-BE2F30B0264E}" type="pres">
      <dgm:prSet presAssocID="{3ED7F8E8-0EA6-47A3-B14B-91AA398AD431}" presName="parTx" presStyleLbl="revTx" presStyleIdx="0" presStyleCnt="3">
        <dgm:presLayoutVars>
          <dgm:chMax val="0"/>
          <dgm:chPref val="0"/>
        </dgm:presLayoutVars>
      </dgm:prSet>
      <dgm:spPr/>
    </dgm:pt>
    <dgm:pt modelId="{BBF678EC-EBB9-43E7-80F7-AFB4B67E4962}" type="pres">
      <dgm:prSet presAssocID="{DC1765DE-F372-4263-9A09-7D89A6284A37}" presName="sibTrans" presStyleCnt="0"/>
      <dgm:spPr/>
    </dgm:pt>
    <dgm:pt modelId="{29701D68-86F8-49A8-93D4-2470C02A2B8A}" type="pres">
      <dgm:prSet presAssocID="{87BBE194-A281-4E6C-8543-DE3CDCB14F1F}" presName="compNode" presStyleCnt="0"/>
      <dgm:spPr/>
    </dgm:pt>
    <dgm:pt modelId="{C681EBF3-847F-42DF-A178-6B60909452BA}" type="pres">
      <dgm:prSet presAssocID="{87BBE194-A281-4E6C-8543-DE3CDCB14F1F}" presName="bgRect" presStyleLbl="bgShp" presStyleIdx="1" presStyleCnt="3"/>
      <dgm:spPr/>
    </dgm:pt>
    <dgm:pt modelId="{5BB37698-D50B-4598-BFBD-52D6BC3A79E7}" type="pres">
      <dgm:prSet presAssocID="{87BBE194-A281-4E6C-8543-DE3CDCB14F1F}" presName="iconRect" presStyleLbl="node1" presStyleIdx="1" presStyleCnt="3"/>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dgm:spPr>
      <dgm:extLst>
        <a:ext uri="{E40237B7-FDA0-4F09-8148-C483321AD2D9}">
          <dgm14:cNvPr xmlns:dgm14="http://schemas.microsoft.com/office/drawing/2010/diagram" id="0" name="" descr="Database"/>
        </a:ext>
      </dgm:extLst>
    </dgm:pt>
    <dgm:pt modelId="{DDD91BA4-98FF-47DE-A070-4CB4E4B353A7}" type="pres">
      <dgm:prSet presAssocID="{87BBE194-A281-4E6C-8543-DE3CDCB14F1F}" presName="spaceRect" presStyleCnt="0"/>
      <dgm:spPr/>
    </dgm:pt>
    <dgm:pt modelId="{FE34EE6C-12D8-40AA-946A-F6188B98D1A1}" type="pres">
      <dgm:prSet presAssocID="{87BBE194-A281-4E6C-8543-DE3CDCB14F1F}" presName="parTx" presStyleLbl="revTx" presStyleIdx="1" presStyleCnt="3">
        <dgm:presLayoutVars>
          <dgm:chMax val="0"/>
          <dgm:chPref val="0"/>
        </dgm:presLayoutVars>
      </dgm:prSet>
      <dgm:spPr/>
    </dgm:pt>
    <dgm:pt modelId="{23C774EF-380D-4AE9-8158-F4F6D00F1820}" type="pres">
      <dgm:prSet presAssocID="{F2E8AE50-EE3B-4378-A4EB-846CBF4FAC18}" presName="sibTrans" presStyleCnt="0"/>
      <dgm:spPr/>
    </dgm:pt>
    <dgm:pt modelId="{A209A4D9-2002-4102-BCF0-9AB9A0B9840C}" type="pres">
      <dgm:prSet presAssocID="{11942374-8D13-43D6-9368-BF7C3FD3FC2C}" presName="compNode" presStyleCnt="0"/>
      <dgm:spPr/>
    </dgm:pt>
    <dgm:pt modelId="{8755DA63-6E75-44C9-ACC1-8C2EB96504E1}" type="pres">
      <dgm:prSet presAssocID="{11942374-8D13-43D6-9368-BF7C3FD3FC2C}" presName="bgRect" presStyleLbl="bgShp" presStyleIdx="2" presStyleCnt="3"/>
      <dgm:spPr/>
    </dgm:pt>
    <dgm:pt modelId="{E96564B0-F9DF-4C04-9174-C6DB0DB8AFC7}" type="pres">
      <dgm:prSet presAssocID="{11942374-8D13-43D6-9368-BF7C3FD3FC2C}" presName="iconRect" presStyleLbl="node1" presStyleIdx="2" presStyleCnt="3"/>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dgm:spPr>
      <dgm:extLst>
        <a:ext uri="{E40237B7-FDA0-4F09-8148-C483321AD2D9}">
          <dgm14:cNvPr xmlns:dgm14="http://schemas.microsoft.com/office/drawing/2010/diagram" id="0" name="" descr="Irritant"/>
        </a:ext>
      </dgm:extLst>
    </dgm:pt>
    <dgm:pt modelId="{D6F5F64A-99BB-4DBD-84E7-9716AA7E17F4}" type="pres">
      <dgm:prSet presAssocID="{11942374-8D13-43D6-9368-BF7C3FD3FC2C}" presName="spaceRect" presStyleCnt="0"/>
      <dgm:spPr/>
    </dgm:pt>
    <dgm:pt modelId="{08A48A20-D29B-4176-A40B-1073BD019EE4}" type="pres">
      <dgm:prSet presAssocID="{11942374-8D13-43D6-9368-BF7C3FD3FC2C}" presName="parTx" presStyleLbl="revTx" presStyleIdx="2" presStyleCnt="3">
        <dgm:presLayoutVars>
          <dgm:chMax val="0"/>
          <dgm:chPref val="0"/>
        </dgm:presLayoutVars>
      </dgm:prSet>
      <dgm:spPr/>
    </dgm:pt>
  </dgm:ptLst>
  <dgm:cxnLst>
    <dgm:cxn modelId="{871E1805-39BD-4195-A1DE-232B9A632C02}" srcId="{9E626BCB-7AFF-4E7C-B335-E846ED2F9F4B}" destId="{11942374-8D13-43D6-9368-BF7C3FD3FC2C}" srcOrd="2" destOrd="0" parTransId="{2AD69C73-843D-45AB-9B2E-AFBE6DD34887}" sibTransId="{AC01D2A3-F573-4524-8D34-687A63245477}"/>
    <dgm:cxn modelId="{FAE6871C-0E95-41FC-B7E8-61254714B43F}" type="presOf" srcId="{9E626BCB-7AFF-4E7C-B335-E846ED2F9F4B}" destId="{A96A06F5-AA6C-4AC9-960A-16319AC6CC21}" srcOrd="0" destOrd="0" presId="urn:microsoft.com/office/officeart/2018/2/layout/IconVerticalSolidList"/>
    <dgm:cxn modelId="{77C16334-C401-4E49-8D75-80E081D7BBF4}" type="presOf" srcId="{11942374-8D13-43D6-9368-BF7C3FD3FC2C}" destId="{08A48A20-D29B-4176-A40B-1073BD019EE4}" srcOrd="0" destOrd="0" presId="urn:microsoft.com/office/officeart/2018/2/layout/IconVerticalSolidList"/>
    <dgm:cxn modelId="{55DC454A-DAE0-4E0A-81D3-F68A317208A0}" type="presOf" srcId="{87BBE194-A281-4E6C-8543-DE3CDCB14F1F}" destId="{FE34EE6C-12D8-40AA-946A-F6188B98D1A1}" srcOrd="0" destOrd="0" presId="urn:microsoft.com/office/officeart/2018/2/layout/IconVerticalSolidList"/>
    <dgm:cxn modelId="{4597F84C-B42B-422E-8BC8-B3171A7AB606}" srcId="{9E626BCB-7AFF-4E7C-B335-E846ED2F9F4B}" destId="{87BBE194-A281-4E6C-8543-DE3CDCB14F1F}" srcOrd="1" destOrd="0" parTransId="{B2139FEB-06F5-4B12-9132-B101FEDF61EF}" sibTransId="{F2E8AE50-EE3B-4378-A4EB-846CBF4FAC18}"/>
    <dgm:cxn modelId="{3E0A568A-E55C-4B83-8185-CFF792204BAA}" srcId="{9E626BCB-7AFF-4E7C-B335-E846ED2F9F4B}" destId="{3ED7F8E8-0EA6-47A3-B14B-91AA398AD431}" srcOrd="0" destOrd="0" parTransId="{12A2DE0D-399C-4764-B4D7-1D6D1DFCF039}" sibTransId="{DC1765DE-F372-4263-9A09-7D89A6284A37}"/>
    <dgm:cxn modelId="{6D30C4F3-B0D2-4829-A808-6EDA2689AACE}" type="presOf" srcId="{3ED7F8E8-0EA6-47A3-B14B-91AA398AD431}" destId="{DB202EAA-8935-45ED-9924-BE2F30B0264E}" srcOrd="0" destOrd="0" presId="urn:microsoft.com/office/officeart/2018/2/layout/IconVerticalSolidList"/>
    <dgm:cxn modelId="{EBEF53A7-9385-4A78-A0FA-0BCDC74C3ADD}" type="presParOf" srcId="{A96A06F5-AA6C-4AC9-960A-16319AC6CC21}" destId="{D1E0ACC0-77CC-4456-BF01-B0AA3765B212}" srcOrd="0" destOrd="0" presId="urn:microsoft.com/office/officeart/2018/2/layout/IconVerticalSolidList"/>
    <dgm:cxn modelId="{33C4633B-0FAC-4A66-ABBD-F07B33BB2468}" type="presParOf" srcId="{D1E0ACC0-77CC-4456-BF01-B0AA3765B212}" destId="{9BC55BC8-2D1D-4AFA-9740-2421DFEA95B4}" srcOrd="0" destOrd="0" presId="urn:microsoft.com/office/officeart/2018/2/layout/IconVerticalSolidList"/>
    <dgm:cxn modelId="{FB547010-95EE-41FB-894F-5ED29EC6A52E}" type="presParOf" srcId="{D1E0ACC0-77CC-4456-BF01-B0AA3765B212}" destId="{CFD2510F-216A-4E15-95C7-828EC75CCB50}" srcOrd="1" destOrd="0" presId="urn:microsoft.com/office/officeart/2018/2/layout/IconVerticalSolidList"/>
    <dgm:cxn modelId="{94ABEE38-13EE-45E9-B124-86593CA4D230}" type="presParOf" srcId="{D1E0ACC0-77CC-4456-BF01-B0AA3765B212}" destId="{6BA8740B-035C-4958-99E3-EB60803BF886}" srcOrd="2" destOrd="0" presId="urn:microsoft.com/office/officeart/2018/2/layout/IconVerticalSolidList"/>
    <dgm:cxn modelId="{B7EC83AB-7383-40D6-8227-2E5BFF9E64AC}" type="presParOf" srcId="{D1E0ACC0-77CC-4456-BF01-B0AA3765B212}" destId="{DB202EAA-8935-45ED-9924-BE2F30B0264E}" srcOrd="3" destOrd="0" presId="urn:microsoft.com/office/officeart/2018/2/layout/IconVerticalSolidList"/>
    <dgm:cxn modelId="{F19E5416-C606-49B5-AB4D-B3AA3F6364C1}" type="presParOf" srcId="{A96A06F5-AA6C-4AC9-960A-16319AC6CC21}" destId="{BBF678EC-EBB9-43E7-80F7-AFB4B67E4962}" srcOrd="1" destOrd="0" presId="urn:microsoft.com/office/officeart/2018/2/layout/IconVerticalSolidList"/>
    <dgm:cxn modelId="{FC66551B-7909-44E4-BFA3-D606DFEC8481}" type="presParOf" srcId="{A96A06F5-AA6C-4AC9-960A-16319AC6CC21}" destId="{29701D68-86F8-49A8-93D4-2470C02A2B8A}" srcOrd="2" destOrd="0" presId="urn:microsoft.com/office/officeart/2018/2/layout/IconVerticalSolidList"/>
    <dgm:cxn modelId="{6DD2FEF9-7E45-488B-B834-8D6D9EDD7E5C}" type="presParOf" srcId="{29701D68-86F8-49A8-93D4-2470C02A2B8A}" destId="{C681EBF3-847F-42DF-A178-6B60909452BA}" srcOrd="0" destOrd="0" presId="urn:microsoft.com/office/officeart/2018/2/layout/IconVerticalSolidList"/>
    <dgm:cxn modelId="{6D5FB13C-3441-4836-9C0C-7841DAA5E14F}" type="presParOf" srcId="{29701D68-86F8-49A8-93D4-2470C02A2B8A}" destId="{5BB37698-D50B-4598-BFBD-52D6BC3A79E7}" srcOrd="1" destOrd="0" presId="urn:microsoft.com/office/officeart/2018/2/layout/IconVerticalSolidList"/>
    <dgm:cxn modelId="{706A00F2-7F18-4AD0-9553-6517E77DC99E}" type="presParOf" srcId="{29701D68-86F8-49A8-93D4-2470C02A2B8A}" destId="{DDD91BA4-98FF-47DE-A070-4CB4E4B353A7}" srcOrd="2" destOrd="0" presId="urn:microsoft.com/office/officeart/2018/2/layout/IconVerticalSolidList"/>
    <dgm:cxn modelId="{21F1C48D-A08A-422D-9823-FA599E11A1C9}" type="presParOf" srcId="{29701D68-86F8-49A8-93D4-2470C02A2B8A}" destId="{FE34EE6C-12D8-40AA-946A-F6188B98D1A1}" srcOrd="3" destOrd="0" presId="urn:microsoft.com/office/officeart/2018/2/layout/IconVerticalSolidList"/>
    <dgm:cxn modelId="{D0490647-C056-4A59-B632-E9CD389C97B3}" type="presParOf" srcId="{A96A06F5-AA6C-4AC9-960A-16319AC6CC21}" destId="{23C774EF-380D-4AE9-8158-F4F6D00F1820}" srcOrd="3" destOrd="0" presId="urn:microsoft.com/office/officeart/2018/2/layout/IconVerticalSolidList"/>
    <dgm:cxn modelId="{53D35303-A59F-4AD9-959E-6F81F0C937A8}" type="presParOf" srcId="{A96A06F5-AA6C-4AC9-960A-16319AC6CC21}" destId="{A209A4D9-2002-4102-BCF0-9AB9A0B9840C}" srcOrd="4" destOrd="0" presId="urn:microsoft.com/office/officeart/2018/2/layout/IconVerticalSolidList"/>
    <dgm:cxn modelId="{417C5DEC-B9D3-4421-AF24-DEBD005640AE}" type="presParOf" srcId="{A209A4D9-2002-4102-BCF0-9AB9A0B9840C}" destId="{8755DA63-6E75-44C9-ACC1-8C2EB96504E1}" srcOrd="0" destOrd="0" presId="urn:microsoft.com/office/officeart/2018/2/layout/IconVerticalSolidList"/>
    <dgm:cxn modelId="{24E465A5-2529-4FA3-A3A9-A9F8444C2CC9}" type="presParOf" srcId="{A209A4D9-2002-4102-BCF0-9AB9A0B9840C}" destId="{E96564B0-F9DF-4C04-9174-C6DB0DB8AFC7}" srcOrd="1" destOrd="0" presId="urn:microsoft.com/office/officeart/2018/2/layout/IconVerticalSolidList"/>
    <dgm:cxn modelId="{8589030C-51EF-4442-8ECF-1ABF0999A8DA}" type="presParOf" srcId="{A209A4D9-2002-4102-BCF0-9AB9A0B9840C}" destId="{D6F5F64A-99BB-4DBD-84E7-9716AA7E17F4}" srcOrd="2" destOrd="0" presId="urn:microsoft.com/office/officeart/2018/2/layout/IconVerticalSolidList"/>
    <dgm:cxn modelId="{6C27E07A-E978-4283-8678-90DD0A5860C6}" type="presParOf" srcId="{A209A4D9-2002-4102-BCF0-9AB9A0B9840C}" destId="{08A48A20-D29B-4176-A40B-1073BD019EE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F134F99-8207-4AF2-B403-8A566BFE03DE}"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65EA0576-51AD-4C1C-AC5A-5AE8304D4F08}">
      <dgm:prSet custT="1"/>
      <dgm:spPr/>
      <dgm:t>
        <a:bodyPr/>
        <a:lstStyle/>
        <a:p>
          <a:pPr>
            <a:lnSpc>
              <a:spcPct val="100000"/>
            </a:lnSpc>
          </a:pPr>
          <a:r>
            <a:rPr lang="en-US" sz="1800" dirty="0"/>
            <a:t>Additional exploratory analysis was performed using a correlation matrix of all 28 attributes to determine if any one or few attributes would be good leading indicators for the target attribute. </a:t>
          </a:r>
        </a:p>
      </dgm:t>
    </dgm:pt>
    <dgm:pt modelId="{718DB9AD-4850-4E8B-89A7-FD55DDDA5697}" type="parTrans" cxnId="{D80D4198-9BBD-40FD-B6D1-BE9B0CDDCEF1}">
      <dgm:prSet/>
      <dgm:spPr/>
      <dgm:t>
        <a:bodyPr/>
        <a:lstStyle/>
        <a:p>
          <a:endParaRPr lang="en-US"/>
        </a:p>
      </dgm:t>
    </dgm:pt>
    <dgm:pt modelId="{BD0EA102-3C9A-4F24-9F04-3FF10FDDF002}" type="sibTrans" cxnId="{D80D4198-9BBD-40FD-B6D1-BE9B0CDDCEF1}">
      <dgm:prSet/>
      <dgm:spPr/>
      <dgm:t>
        <a:bodyPr/>
        <a:lstStyle/>
        <a:p>
          <a:endParaRPr lang="en-US"/>
        </a:p>
      </dgm:t>
    </dgm:pt>
    <dgm:pt modelId="{1A0FC0E2-8F76-45B6-A143-CD5AB50257EF}">
      <dgm:prSet/>
      <dgm:spPr/>
      <dgm:t>
        <a:bodyPr/>
        <a:lstStyle/>
        <a:p>
          <a:pPr>
            <a:lnSpc>
              <a:spcPct val="100000"/>
            </a:lnSpc>
          </a:pPr>
          <a:r>
            <a:rPr lang="en-US"/>
            <a:t>To further assess relationships between attributes simultaneously, a scatter matrix was produced for the attributes.</a:t>
          </a:r>
        </a:p>
      </dgm:t>
    </dgm:pt>
    <dgm:pt modelId="{ECA7F746-0BB7-4C6D-A073-A5FF716AFDAA}" type="parTrans" cxnId="{343DA050-B6E3-4100-9346-B63CF8E37966}">
      <dgm:prSet/>
      <dgm:spPr/>
      <dgm:t>
        <a:bodyPr/>
        <a:lstStyle/>
        <a:p>
          <a:endParaRPr lang="en-US"/>
        </a:p>
      </dgm:t>
    </dgm:pt>
    <dgm:pt modelId="{090F2F33-D450-4E35-92E7-6D4A3F2014A2}" type="sibTrans" cxnId="{343DA050-B6E3-4100-9346-B63CF8E37966}">
      <dgm:prSet/>
      <dgm:spPr/>
      <dgm:t>
        <a:bodyPr/>
        <a:lstStyle/>
        <a:p>
          <a:endParaRPr lang="en-US"/>
        </a:p>
      </dgm:t>
    </dgm:pt>
    <dgm:pt modelId="{BA1FBB8C-4187-4F96-A296-D2EF1DF6CF0E}" type="pres">
      <dgm:prSet presAssocID="{AF134F99-8207-4AF2-B403-8A566BFE03DE}" presName="root" presStyleCnt="0">
        <dgm:presLayoutVars>
          <dgm:dir/>
          <dgm:resizeHandles val="exact"/>
        </dgm:presLayoutVars>
      </dgm:prSet>
      <dgm:spPr/>
    </dgm:pt>
    <dgm:pt modelId="{AB7F8725-EFAF-49E9-8F2B-7BC4B86B171F}" type="pres">
      <dgm:prSet presAssocID="{65EA0576-51AD-4C1C-AC5A-5AE8304D4F08}" presName="compNode" presStyleCnt="0"/>
      <dgm:spPr/>
    </dgm:pt>
    <dgm:pt modelId="{CFE92AEB-A414-4376-9CB5-1F061E51647D}" type="pres">
      <dgm:prSet presAssocID="{65EA0576-51AD-4C1C-AC5A-5AE8304D4F08}"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tatistics"/>
        </a:ext>
      </dgm:extLst>
    </dgm:pt>
    <dgm:pt modelId="{E3374E31-5151-4D8D-82F5-E68D5E516EA6}" type="pres">
      <dgm:prSet presAssocID="{65EA0576-51AD-4C1C-AC5A-5AE8304D4F08}" presName="spaceRect" presStyleCnt="0"/>
      <dgm:spPr/>
    </dgm:pt>
    <dgm:pt modelId="{D68E935F-7713-4D91-A93C-3E24A05E2961}" type="pres">
      <dgm:prSet presAssocID="{65EA0576-51AD-4C1C-AC5A-5AE8304D4F08}" presName="textRect" presStyleLbl="revTx" presStyleIdx="0" presStyleCnt="2">
        <dgm:presLayoutVars>
          <dgm:chMax val="1"/>
          <dgm:chPref val="1"/>
        </dgm:presLayoutVars>
      </dgm:prSet>
      <dgm:spPr/>
    </dgm:pt>
    <dgm:pt modelId="{E9A9F77E-D015-468C-98EC-664821A8B213}" type="pres">
      <dgm:prSet presAssocID="{BD0EA102-3C9A-4F24-9F04-3FF10FDDF002}" presName="sibTrans" presStyleCnt="0"/>
      <dgm:spPr/>
    </dgm:pt>
    <dgm:pt modelId="{165F25FE-E611-4AC6-BB2B-E95333D0AF13}" type="pres">
      <dgm:prSet presAssocID="{1A0FC0E2-8F76-45B6-A143-CD5AB50257EF}" presName="compNode" presStyleCnt="0"/>
      <dgm:spPr/>
    </dgm:pt>
    <dgm:pt modelId="{39E159BA-0EDA-41AC-B061-540D76F92464}" type="pres">
      <dgm:prSet presAssocID="{1A0FC0E2-8F76-45B6-A143-CD5AB50257EF}"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isconnected"/>
        </a:ext>
      </dgm:extLst>
    </dgm:pt>
    <dgm:pt modelId="{B40DC836-3A07-4020-99EE-4A17A7A3CB57}" type="pres">
      <dgm:prSet presAssocID="{1A0FC0E2-8F76-45B6-A143-CD5AB50257EF}" presName="spaceRect" presStyleCnt="0"/>
      <dgm:spPr/>
    </dgm:pt>
    <dgm:pt modelId="{48318A4D-1F35-4CD8-BDE4-814BE8EEA234}" type="pres">
      <dgm:prSet presAssocID="{1A0FC0E2-8F76-45B6-A143-CD5AB50257EF}" presName="textRect" presStyleLbl="revTx" presStyleIdx="1" presStyleCnt="2">
        <dgm:presLayoutVars>
          <dgm:chMax val="1"/>
          <dgm:chPref val="1"/>
        </dgm:presLayoutVars>
      </dgm:prSet>
      <dgm:spPr/>
    </dgm:pt>
  </dgm:ptLst>
  <dgm:cxnLst>
    <dgm:cxn modelId="{F6917929-B996-416F-9203-8ABFF01C590C}" type="presOf" srcId="{AF134F99-8207-4AF2-B403-8A566BFE03DE}" destId="{BA1FBB8C-4187-4F96-A296-D2EF1DF6CF0E}" srcOrd="0" destOrd="0" presId="urn:microsoft.com/office/officeart/2018/2/layout/IconLabelList"/>
    <dgm:cxn modelId="{BAA3AD2A-D752-4122-9D25-845ADDB6F663}" type="presOf" srcId="{1A0FC0E2-8F76-45B6-A143-CD5AB50257EF}" destId="{48318A4D-1F35-4CD8-BDE4-814BE8EEA234}" srcOrd="0" destOrd="0" presId="urn:microsoft.com/office/officeart/2018/2/layout/IconLabelList"/>
    <dgm:cxn modelId="{FD637D2C-954F-4AA2-9C11-BCF7E9795779}" type="presOf" srcId="{65EA0576-51AD-4C1C-AC5A-5AE8304D4F08}" destId="{D68E935F-7713-4D91-A93C-3E24A05E2961}" srcOrd="0" destOrd="0" presId="urn:microsoft.com/office/officeart/2018/2/layout/IconLabelList"/>
    <dgm:cxn modelId="{343DA050-B6E3-4100-9346-B63CF8E37966}" srcId="{AF134F99-8207-4AF2-B403-8A566BFE03DE}" destId="{1A0FC0E2-8F76-45B6-A143-CD5AB50257EF}" srcOrd="1" destOrd="0" parTransId="{ECA7F746-0BB7-4C6D-A073-A5FF716AFDAA}" sibTransId="{090F2F33-D450-4E35-92E7-6D4A3F2014A2}"/>
    <dgm:cxn modelId="{D80D4198-9BBD-40FD-B6D1-BE9B0CDDCEF1}" srcId="{AF134F99-8207-4AF2-B403-8A566BFE03DE}" destId="{65EA0576-51AD-4C1C-AC5A-5AE8304D4F08}" srcOrd="0" destOrd="0" parTransId="{718DB9AD-4850-4E8B-89A7-FD55DDDA5697}" sibTransId="{BD0EA102-3C9A-4F24-9F04-3FF10FDDF002}"/>
    <dgm:cxn modelId="{932AD429-53D5-4FE9-9D03-E21C142C5A74}" type="presParOf" srcId="{BA1FBB8C-4187-4F96-A296-D2EF1DF6CF0E}" destId="{AB7F8725-EFAF-49E9-8F2B-7BC4B86B171F}" srcOrd="0" destOrd="0" presId="urn:microsoft.com/office/officeart/2018/2/layout/IconLabelList"/>
    <dgm:cxn modelId="{D8D94522-6503-4879-98C8-E943F5870144}" type="presParOf" srcId="{AB7F8725-EFAF-49E9-8F2B-7BC4B86B171F}" destId="{CFE92AEB-A414-4376-9CB5-1F061E51647D}" srcOrd="0" destOrd="0" presId="urn:microsoft.com/office/officeart/2018/2/layout/IconLabelList"/>
    <dgm:cxn modelId="{0208953B-88A7-481A-BB45-7D5291B401A1}" type="presParOf" srcId="{AB7F8725-EFAF-49E9-8F2B-7BC4B86B171F}" destId="{E3374E31-5151-4D8D-82F5-E68D5E516EA6}" srcOrd="1" destOrd="0" presId="urn:microsoft.com/office/officeart/2018/2/layout/IconLabelList"/>
    <dgm:cxn modelId="{08B60D50-F882-4023-80FC-AB23E6DA960C}" type="presParOf" srcId="{AB7F8725-EFAF-49E9-8F2B-7BC4B86B171F}" destId="{D68E935F-7713-4D91-A93C-3E24A05E2961}" srcOrd="2" destOrd="0" presId="urn:microsoft.com/office/officeart/2018/2/layout/IconLabelList"/>
    <dgm:cxn modelId="{459B160D-11BE-4378-A397-D596477EDB68}" type="presParOf" srcId="{BA1FBB8C-4187-4F96-A296-D2EF1DF6CF0E}" destId="{E9A9F77E-D015-468C-98EC-664821A8B213}" srcOrd="1" destOrd="0" presId="urn:microsoft.com/office/officeart/2018/2/layout/IconLabelList"/>
    <dgm:cxn modelId="{388762D5-E3B1-4570-9DFF-F3C535FEC18A}" type="presParOf" srcId="{BA1FBB8C-4187-4F96-A296-D2EF1DF6CF0E}" destId="{165F25FE-E611-4AC6-BB2B-E95333D0AF13}" srcOrd="2" destOrd="0" presId="urn:microsoft.com/office/officeart/2018/2/layout/IconLabelList"/>
    <dgm:cxn modelId="{A3FE0212-F5FD-47CC-8F0F-B962CF4F7A59}" type="presParOf" srcId="{165F25FE-E611-4AC6-BB2B-E95333D0AF13}" destId="{39E159BA-0EDA-41AC-B061-540D76F92464}" srcOrd="0" destOrd="0" presId="urn:microsoft.com/office/officeart/2018/2/layout/IconLabelList"/>
    <dgm:cxn modelId="{7F859FEA-DA3D-4B83-9FA3-362E638C0329}" type="presParOf" srcId="{165F25FE-E611-4AC6-BB2B-E95333D0AF13}" destId="{B40DC836-3A07-4020-99EE-4A17A7A3CB57}" srcOrd="1" destOrd="0" presId="urn:microsoft.com/office/officeart/2018/2/layout/IconLabelList"/>
    <dgm:cxn modelId="{E847601C-C6BC-4DCC-92AA-6317255834C6}" type="presParOf" srcId="{165F25FE-E611-4AC6-BB2B-E95333D0AF13}" destId="{48318A4D-1F35-4CD8-BDE4-814BE8EEA234}"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32EE215-83D9-4862-9584-547789CCF004}"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EB79A1FC-F919-46D8-896C-10DB1F0DA2EC}">
      <dgm:prSet/>
      <dgm:spPr/>
      <dgm:t>
        <a:bodyPr/>
        <a:lstStyle/>
        <a:p>
          <a:r>
            <a:rPr lang="en-US"/>
            <a:t>Data was split into training and testing sets, using an 80:20 split respectively</a:t>
          </a:r>
        </a:p>
      </dgm:t>
    </dgm:pt>
    <dgm:pt modelId="{9F6A3C98-D606-483F-BF6E-91D49DD99836}" type="parTrans" cxnId="{AC355F03-2061-4EC5-8B78-89BBFCFACC19}">
      <dgm:prSet/>
      <dgm:spPr/>
      <dgm:t>
        <a:bodyPr/>
        <a:lstStyle/>
        <a:p>
          <a:endParaRPr lang="en-US"/>
        </a:p>
      </dgm:t>
    </dgm:pt>
    <dgm:pt modelId="{A03CDA07-C34B-4844-A6B5-0D02577EDAEC}" type="sibTrans" cxnId="{AC355F03-2061-4EC5-8B78-89BBFCFACC19}">
      <dgm:prSet/>
      <dgm:spPr/>
      <dgm:t>
        <a:bodyPr/>
        <a:lstStyle/>
        <a:p>
          <a:endParaRPr lang="en-US"/>
        </a:p>
      </dgm:t>
    </dgm:pt>
    <dgm:pt modelId="{DD278E4E-88ED-4D2F-909A-4666F2BF38A9}">
      <dgm:prSet/>
      <dgm:spPr/>
      <dgm:t>
        <a:bodyPr/>
        <a:lstStyle/>
        <a:p>
          <a:r>
            <a:rPr lang="en-US"/>
            <a:t>The main algorithms implemented were Logistic Regression and K Nearest Neighbors for binary classification. Both models were optimized and tuned to different parameters/hyperparameters using Sklearn.</a:t>
          </a:r>
        </a:p>
      </dgm:t>
    </dgm:pt>
    <dgm:pt modelId="{100E753B-AD5B-49CF-ADAA-2CDEE2B5FDFC}" type="parTrans" cxnId="{C3A92C62-F7B7-41B6-875F-6AA5BCECA25D}">
      <dgm:prSet/>
      <dgm:spPr/>
      <dgm:t>
        <a:bodyPr/>
        <a:lstStyle/>
        <a:p>
          <a:endParaRPr lang="en-US"/>
        </a:p>
      </dgm:t>
    </dgm:pt>
    <dgm:pt modelId="{D865D9D5-1CD5-4021-BD3A-E55C7B5423EC}" type="sibTrans" cxnId="{C3A92C62-F7B7-41B6-875F-6AA5BCECA25D}">
      <dgm:prSet/>
      <dgm:spPr/>
      <dgm:t>
        <a:bodyPr/>
        <a:lstStyle/>
        <a:p>
          <a:endParaRPr lang="en-US"/>
        </a:p>
      </dgm:t>
    </dgm:pt>
    <dgm:pt modelId="{FDDAFCC6-AE59-47CB-8322-01409A0D37BF}">
      <dgm:prSet/>
      <dgm:spPr/>
      <dgm:t>
        <a:bodyPr/>
        <a:lstStyle/>
        <a:p>
          <a:r>
            <a:rPr lang="en-US"/>
            <a:t>Models were evaluated using Area under Precision-Recall curves and the best performing classification model was identified.</a:t>
          </a:r>
        </a:p>
      </dgm:t>
    </dgm:pt>
    <dgm:pt modelId="{1C49F922-593A-4CDB-8051-D23015C4BE49}" type="parTrans" cxnId="{F038192D-616E-46B6-BD1B-7AF9672C6534}">
      <dgm:prSet/>
      <dgm:spPr/>
      <dgm:t>
        <a:bodyPr/>
        <a:lstStyle/>
        <a:p>
          <a:endParaRPr lang="en-US"/>
        </a:p>
      </dgm:t>
    </dgm:pt>
    <dgm:pt modelId="{DEB08A84-7D63-4568-B174-6FDEC3B31A7A}" type="sibTrans" cxnId="{F038192D-616E-46B6-BD1B-7AF9672C6534}">
      <dgm:prSet/>
      <dgm:spPr/>
      <dgm:t>
        <a:bodyPr/>
        <a:lstStyle/>
        <a:p>
          <a:endParaRPr lang="en-US"/>
        </a:p>
      </dgm:t>
    </dgm:pt>
    <dgm:pt modelId="{19DBD987-75B4-48E6-A6C2-F7871EB9F7F4}" type="pres">
      <dgm:prSet presAssocID="{232EE215-83D9-4862-9584-547789CCF004}" presName="root" presStyleCnt="0">
        <dgm:presLayoutVars>
          <dgm:dir/>
          <dgm:resizeHandles val="exact"/>
        </dgm:presLayoutVars>
      </dgm:prSet>
      <dgm:spPr/>
    </dgm:pt>
    <dgm:pt modelId="{25A14AD7-64C9-4529-896C-A04DF1287455}" type="pres">
      <dgm:prSet presAssocID="{EB79A1FC-F919-46D8-896C-10DB1F0DA2EC}" presName="compNode" presStyleCnt="0"/>
      <dgm:spPr/>
    </dgm:pt>
    <dgm:pt modelId="{E41BE6F6-B8DF-4968-B05A-37023BEF1886}" type="pres">
      <dgm:prSet presAssocID="{EB79A1FC-F919-46D8-896C-10DB1F0DA2EC}" presName="bgRect" presStyleLbl="bgShp" presStyleIdx="0" presStyleCnt="3"/>
      <dgm:spPr/>
    </dgm:pt>
    <dgm:pt modelId="{86F2CEFC-78B6-46A8-B6F0-FE0E2F29351D}" type="pres">
      <dgm:prSet presAssocID="{EB79A1FC-F919-46D8-896C-10DB1F0DA2E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5A2536B6-B4C5-421A-B331-CA681283D7AC}" type="pres">
      <dgm:prSet presAssocID="{EB79A1FC-F919-46D8-896C-10DB1F0DA2EC}" presName="spaceRect" presStyleCnt="0"/>
      <dgm:spPr/>
    </dgm:pt>
    <dgm:pt modelId="{4A564BC3-E9A4-4BEF-B031-194A889F93B8}" type="pres">
      <dgm:prSet presAssocID="{EB79A1FC-F919-46D8-896C-10DB1F0DA2EC}" presName="parTx" presStyleLbl="revTx" presStyleIdx="0" presStyleCnt="3">
        <dgm:presLayoutVars>
          <dgm:chMax val="0"/>
          <dgm:chPref val="0"/>
        </dgm:presLayoutVars>
      </dgm:prSet>
      <dgm:spPr/>
    </dgm:pt>
    <dgm:pt modelId="{0EA82C2B-E4B0-4B6D-B3E9-D61931548FF1}" type="pres">
      <dgm:prSet presAssocID="{A03CDA07-C34B-4844-A6B5-0D02577EDAEC}" presName="sibTrans" presStyleCnt="0"/>
      <dgm:spPr/>
    </dgm:pt>
    <dgm:pt modelId="{CDEB7842-60EC-46D8-8C5A-5A95B9E909CC}" type="pres">
      <dgm:prSet presAssocID="{DD278E4E-88ED-4D2F-909A-4666F2BF38A9}" presName="compNode" presStyleCnt="0"/>
      <dgm:spPr/>
    </dgm:pt>
    <dgm:pt modelId="{B192DB6A-BF54-4ED9-BFE3-2478FA84CF39}" type="pres">
      <dgm:prSet presAssocID="{DD278E4E-88ED-4D2F-909A-4666F2BF38A9}" presName="bgRect" presStyleLbl="bgShp" presStyleIdx="1" presStyleCnt="3"/>
      <dgm:spPr/>
    </dgm:pt>
    <dgm:pt modelId="{8A0DE2FE-063A-47E6-A984-F3C8A39AA185}" type="pres">
      <dgm:prSet presAssocID="{DD278E4E-88ED-4D2F-909A-4666F2BF38A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DA114EDB-96E6-4DBA-935C-5ECD6D457A89}" type="pres">
      <dgm:prSet presAssocID="{DD278E4E-88ED-4D2F-909A-4666F2BF38A9}" presName="spaceRect" presStyleCnt="0"/>
      <dgm:spPr/>
    </dgm:pt>
    <dgm:pt modelId="{AD77C958-7B85-438C-8226-CC3743F38CD2}" type="pres">
      <dgm:prSet presAssocID="{DD278E4E-88ED-4D2F-909A-4666F2BF38A9}" presName="parTx" presStyleLbl="revTx" presStyleIdx="1" presStyleCnt="3">
        <dgm:presLayoutVars>
          <dgm:chMax val="0"/>
          <dgm:chPref val="0"/>
        </dgm:presLayoutVars>
      </dgm:prSet>
      <dgm:spPr/>
    </dgm:pt>
    <dgm:pt modelId="{A649990C-2D50-4E90-87BF-582EDB96E197}" type="pres">
      <dgm:prSet presAssocID="{D865D9D5-1CD5-4021-BD3A-E55C7B5423EC}" presName="sibTrans" presStyleCnt="0"/>
      <dgm:spPr/>
    </dgm:pt>
    <dgm:pt modelId="{CC87C85B-B2D3-42D4-B808-24E9F7DDB2FA}" type="pres">
      <dgm:prSet presAssocID="{FDDAFCC6-AE59-47CB-8322-01409A0D37BF}" presName="compNode" presStyleCnt="0"/>
      <dgm:spPr/>
    </dgm:pt>
    <dgm:pt modelId="{C095E9F0-0EE0-47BC-A936-59E34195E2B8}" type="pres">
      <dgm:prSet presAssocID="{FDDAFCC6-AE59-47CB-8322-01409A0D37BF}" presName="bgRect" presStyleLbl="bgShp" presStyleIdx="2" presStyleCnt="3"/>
      <dgm:spPr/>
    </dgm:pt>
    <dgm:pt modelId="{AE118AA9-3A56-476F-A762-E99185E71C21}" type="pres">
      <dgm:prSet presAssocID="{FDDAFCC6-AE59-47CB-8322-01409A0D37B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ze"/>
        </a:ext>
      </dgm:extLst>
    </dgm:pt>
    <dgm:pt modelId="{F7E5B3CA-9F9D-4D44-BED0-FF3C9FE14DD8}" type="pres">
      <dgm:prSet presAssocID="{FDDAFCC6-AE59-47CB-8322-01409A0D37BF}" presName="spaceRect" presStyleCnt="0"/>
      <dgm:spPr/>
    </dgm:pt>
    <dgm:pt modelId="{C5E446BD-14F6-4048-8625-758541F4C86A}" type="pres">
      <dgm:prSet presAssocID="{FDDAFCC6-AE59-47CB-8322-01409A0D37BF}" presName="parTx" presStyleLbl="revTx" presStyleIdx="2" presStyleCnt="3">
        <dgm:presLayoutVars>
          <dgm:chMax val="0"/>
          <dgm:chPref val="0"/>
        </dgm:presLayoutVars>
      </dgm:prSet>
      <dgm:spPr/>
    </dgm:pt>
  </dgm:ptLst>
  <dgm:cxnLst>
    <dgm:cxn modelId="{AC355F03-2061-4EC5-8B78-89BBFCFACC19}" srcId="{232EE215-83D9-4862-9584-547789CCF004}" destId="{EB79A1FC-F919-46D8-896C-10DB1F0DA2EC}" srcOrd="0" destOrd="0" parTransId="{9F6A3C98-D606-483F-BF6E-91D49DD99836}" sibTransId="{A03CDA07-C34B-4844-A6B5-0D02577EDAEC}"/>
    <dgm:cxn modelId="{19F0BB08-9B2D-4031-841F-1FB676E17D93}" type="presOf" srcId="{EB79A1FC-F919-46D8-896C-10DB1F0DA2EC}" destId="{4A564BC3-E9A4-4BEF-B031-194A889F93B8}" srcOrd="0" destOrd="0" presId="urn:microsoft.com/office/officeart/2018/2/layout/IconVerticalSolidList"/>
    <dgm:cxn modelId="{F038192D-616E-46B6-BD1B-7AF9672C6534}" srcId="{232EE215-83D9-4862-9584-547789CCF004}" destId="{FDDAFCC6-AE59-47CB-8322-01409A0D37BF}" srcOrd="2" destOrd="0" parTransId="{1C49F922-593A-4CDB-8051-D23015C4BE49}" sibTransId="{DEB08A84-7D63-4568-B174-6FDEC3B31A7A}"/>
    <dgm:cxn modelId="{64662241-D25C-49DA-9A9D-153943BF0ABB}" type="presOf" srcId="{FDDAFCC6-AE59-47CB-8322-01409A0D37BF}" destId="{C5E446BD-14F6-4048-8625-758541F4C86A}" srcOrd="0" destOrd="0" presId="urn:microsoft.com/office/officeart/2018/2/layout/IconVerticalSolidList"/>
    <dgm:cxn modelId="{29A7665C-B5C2-44B5-9311-7CF66F3ABB70}" type="presOf" srcId="{232EE215-83D9-4862-9584-547789CCF004}" destId="{19DBD987-75B4-48E6-A6C2-F7871EB9F7F4}" srcOrd="0" destOrd="0" presId="urn:microsoft.com/office/officeart/2018/2/layout/IconVerticalSolidList"/>
    <dgm:cxn modelId="{C3A92C62-F7B7-41B6-875F-6AA5BCECA25D}" srcId="{232EE215-83D9-4862-9584-547789CCF004}" destId="{DD278E4E-88ED-4D2F-909A-4666F2BF38A9}" srcOrd="1" destOrd="0" parTransId="{100E753B-AD5B-49CF-ADAA-2CDEE2B5FDFC}" sibTransId="{D865D9D5-1CD5-4021-BD3A-E55C7B5423EC}"/>
    <dgm:cxn modelId="{6036BB92-F967-48D1-88CD-D473FB476AA5}" type="presOf" srcId="{DD278E4E-88ED-4D2F-909A-4666F2BF38A9}" destId="{AD77C958-7B85-438C-8226-CC3743F38CD2}" srcOrd="0" destOrd="0" presId="urn:microsoft.com/office/officeart/2018/2/layout/IconVerticalSolidList"/>
    <dgm:cxn modelId="{89E96547-C59D-49F2-9B18-254CE603564F}" type="presParOf" srcId="{19DBD987-75B4-48E6-A6C2-F7871EB9F7F4}" destId="{25A14AD7-64C9-4529-896C-A04DF1287455}" srcOrd="0" destOrd="0" presId="urn:microsoft.com/office/officeart/2018/2/layout/IconVerticalSolidList"/>
    <dgm:cxn modelId="{5FBDF4D9-5961-499E-B51C-17B13076095C}" type="presParOf" srcId="{25A14AD7-64C9-4529-896C-A04DF1287455}" destId="{E41BE6F6-B8DF-4968-B05A-37023BEF1886}" srcOrd="0" destOrd="0" presId="urn:microsoft.com/office/officeart/2018/2/layout/IconVerticalSolidList"/>
    <dgm:cxn modelId="{48172CA0-65D7-4C0B-B660-6945E87AFB88}" type="presParOf" srcId="{25A14AD7-64C9-4529-896C-A04DF1287455}" destId="{86F2CEFC-78B6-46A8-B6F0-FE0E2F29351D}" srcOrd="1" destOrd="0" presId="urn:microsoft.com/office/officeart/2018/2/layout/IconVerticalSolidList"/>
    <dgm:cxn modelId="{1E728D75-B8BC-4DAC-956E-C4D089B0E48F}" type="presParOf" srcId="{25A14AD7-64C9-4529-896C-A04DF1287455}" destId="{5A2536B6-B4C5-421A-B331-CA681283D7AC}" srcOrd="2" destOrd="0" presId="urn:microsoft.com/office/officeart/2018/2/layout/IconVerticalSolidList"/>
    <dgm:cxn modelId="{F20C8FAB-B3FC-4F3B-A82C-D2BE3A6A21E7}" type="presParOf" srcId="{25A14AD7-64C9-4529-896C-A04DF1287455}" destId="{4A564BC3-E9A4-4BEF-B031-194A889F93B8}" srcOrd="3" destOrd="0" presId="urn:microsoft.com/office/officeart/2018/2/layout/IconVerticalSolidList"/>
    <dgm:cxn modelId="{9F04E077-5170-4D44-A6E8-A017BFAFE1C6}" type="presParOf" srcId="{19DBD987-75B4-48E6-A6C2-F7871EB9F7F4}" destId="{0EA82C2B-E4B0-4B6D-B3E9-D61931548FF1}" srcOrd="1" destOrd="0" presId="urn:microsoft.com/office/officeart/2018/2/layout/IconVerticalSolidList"/>
    <dgm:cxn modelId="{1D07ACC0-B636-4982-B486-D3BECFB644CD}" type="presParOf" srcId="{19DBD987-75B4-48E6-A6C2-F7871EB9F7F4}" destId="{CDEB7842-60EC-46D8-8C5A-5A95B9E909CC}" srcOrd="2" destOrd="0" presId="urn:microsoft.com/office/officeart/2018/2/layout/IconVerticalSolidList"/>
    <dgm:cxn modelId="{1FAE49C8-B2DE-488F-98E8-A8D8E7057B62}" type="presParOf" srcId="{CDEB7842-60EC-46D8-8C5A-5A95B9E909CC}" destId="{B192DB6A-BF54-4ED9-BFE3-2478FA84CF39}" srcOrd="0" destOrd="0" presId="urn:microsoft.com/office/officeart/2018/2/layout/IconVerticalSolidList"/>
    <dgm:cxn modelId="{F98F3F22-4FD9-492B-A9BC-A4F28C04A1B9}" type="presParOf" srcId="{CDEB7842-60EC-46D8-8C5A-5A95B9E909CC}" destId="{8A0DE2FE-063A-47E6-A984-F3C8A39AA185}" srcOrd="1" destOrd="0" presId="urn:microsoft.com/office/officeart/2018/2/layout/IconVerticalSolidList"/>
    <dgm:cxn modelId="{FD70747B-3CFC-45C5-ACA6-49AA263186CE}" type="presParOf" srcId="{CDEB7842-60EC-46D8-8C5A-5A95B9E909CC}" destId="{DA114EDB-96E6-4DBA-935C-5ECD6D457A89}" srcOrd="2" destOrd="0" presId="urn:microsoft.com/office/officeart/2018/2/layout/IconVerticalSolidList"/>
    <dgm:cxn modelId="{CC72D7AF-FF06-4C11-901F-E3F5160FD02E}" type="presParOf" srcId="{CDEB7842-60EC-46D8-8C5A-5A95B9E909CC}" destId="{AD77C958-7B85-438C-8226-CC3743F38CD2}" srcOrd="3" destOrd="0" presId="urn:microsoft.com/office/officeart/2018/2/layout/IconVerticalSolidList"/>
    <dgm:cxn modelId="{4A1152D4-17C0-4AF2-8FFE-BE216CDE9841}" type="presParOf" srcId="{19DBD987-75B4-48E6-A6C2-F7871EB9F7F4}" destId="{A649990C-2D50-4E90-87BF-582EDB96E197}" srcOrd="3" destOrd="0" presId="urn:microsoft.com/office/officeart/2018/2/layout/IconVerticalSolidList"/>
    <dgm:cxn modelId="{E61FB0D6-DAA8-49C6-B08E-F1E8E9D0BDD5}" type="presParOf" srcId="{19DBD987-75B4-48E6-A6C2-F7871EB9F7F4}" destId="{CC87C85B-B2D3-42D4-B808-24E9F7DDB2FA}" srcOrd="4" destOrd="0" presId="urn:microsoft.com/office/officeart/2018/2/layout/IconVerticalSolidList"/>
    <dgm:cxn modelId="{8AB8BDB4-5115-48CC-93AE-7DFC89AAF6B3}" type="presParOf" srcId="{CC87C85B-B2D3-42D4-B808-24E9F7DDB2FA}" destId="{C095E9F0-0EE0-47BC-A936-59E34195E2B8}" srcOrd="0" destOrd="0" presId="urn:microsoft.com/office/officeart/2018/2/layout/IconVerticalSolidList"/>
    <dgm:cxn modelId="{75AA86D6-F26A-4F74-BD85-F094C3C4BA80}" type="presParOf" srcId="{CC87C85B-B2D3-42D4-B808-24E9F7DDB2FA}" destId="{AE118AA9-3A56-476F-A762-E99185E71C21}" srcOrd="1" destOrd="0" presId="urn:microsoft.com/office/officeart/2018/2/layout/IconVerticalSolidList"/>
    <dgm:cxn modelId="{CED061B0-7660-4FCC-8C30-6DD22F010F45}" type="presParOf" srcId="{CC87C85B-B2D3-42D4-B808-24E9F7DDB2FA}" destId="{F7E5B3CA-9F9D-4D44-BED0-FF3C9FE14DD8}" srcOrd="2" destOrd="0" presId="urn:microsoft.com/office/officeart/2018/2/layout/IconVerticalSolidList"/>
    <dgm:cxn modelId="{0876AF46-1D78-4270-8630-F5744E2FA95F}" type="presParOf" srcId="{CC87C85B-B2D3-42D4-B808-24E9F7DDB2FA}" destId="{C5E446BD-14F6-4048-8625-758541F4C86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C55BC8-2D1D-4AFA-9740-2421DFEA95B4}">
      <dsp:nvSpPr>
        <dsp:cNvPr id="0" name=""/>
        <dsp:cNvSpPr/>
      </dsp:nvSpPr>
      <dsp:spPr>
        <a:xfrm>
          <a:off x="0" y="53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FD2510F-216A-4E15-95C7-828EC75CCB50}">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B202EAA-8935-45ED-9924-BE2F30B0264E}">
      <dsp:nvSpPr>
        <dsp:cNvPr id="0" name=""/>
        <dsp:cNvSpPr/>
      </dsp:nvSpPr>
      <dsp:spPr>
        <a:xfrm>
          <a:off x="1435590" y="53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889000">
            <a:lnSpc>
              <a:spcPct val="100000"/>
            </a:lnSpc>
            <a:spcBef>
              <a:spcPct val="0"/>
            </a:spcBef>
            <a:spcAft>
              <a:spcPct val="35000"/>
            </a:spcAft>
            <a:buNone/>
          </a:pPr>
          <a:r>
            <a:rPr lang="en-US" sz="2000" kern="1200">
              <a:hlinkClick xmlns:r="http://schemas.openxmlformats.org/officeDocument/2006/relationships" r:id="rId3"/>
            </a:rPr>
            <a:t>Data</a:t>
          </a:r>
          <a:r>
            <a:rPr lang="en-US" sz="2000" kern="1200"/>
            <a:t> was provided by Machine Learning Group – ULB and was collected on Kaggle.com</a:t>
          </a:r>
        </a:p>
      </dsp:txBody>
      <dsp:txXfrm>
        <a:off x="1435590" y="531"/>
        <a:ext cx="9080009" cy="1242935"/>
      </dsp:txXfrm>
    </dsp:sp>
    <dsp:sp modelId="{C681EBF3-847F-42DF-A178-6B60909452BA}">
      <dsp:nvSpPr>
        <dsp:cNvPr id="0" name=""/>
        <dsp:cNvSpPr/>
      </dsp:nvSpPr>
      <dsp:spPr>
        <a:xfrm>
          <a:off x="0" y="155420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BB37698-D50B-4598-BFBD-52D6BC3A79E7}">
      <dsp:nvSpPr>
        <dsp:cNvPr id="0" name=""/>
        <dsp:cNvSpPr/>
      </dsp:nvSpPr>
      <dsp:spPr>
        <a:xfrm>
          <a:off x="375988" y="1833861"/>
          <a:ext cx="683614" cy="683614"/>
        </a:xfrm>
        <a:prstGeom prst="rect">
          <a:avLst/>
        </a:prstGeom>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E34EE6C-12D8-40AA-946A-F6188B98D1A1}">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889000">
            <a:lnSpc>
              <a:spcPct val="100000"/>
            </a:lnSpc>
            <a:spcBef>
              <a:spcPct val="0"/>
            </a:spcBef>
            <a:spcAft>
              <a:spcPct val="35000"/>
            </a:spcAft>
            <a:buNone/>
          </a:pPr>
          <a:r>
            <a:rPr lang="en-US" sz="2000" kern="1200"/>
            <a:t>Background information provided by the hosts indicated that the features in this data set were all numerical variables. Most resulting from a Principal Component Analysis transformation, with the exception of  “Time” and “Amount”. </a:t>
          </a:r>
        </a:p>
      </dsp:txBody>
      <dsp:txXfrm>
        <a:off x="1435590" y="1554201"/>
        <a:ext cx="9080009" cy="1242935"/>
      </dsp:txXfrm>
    </dsp:sp>
    <dsp:sp modelId="{8755DA63-6E75-44C9-ACC1-8C2EB96504E1}">
      <dsp:nvSpPr>
        <dsp:cNvPr id="0" name=""/>
        <dsp:cNvSpPr/>
      </dsp:nvSpPr>
      <dsp:spPr>
        <a:xfrm>
          <a:off x="0" y="3107870"/>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96564B0-F9DF-4C04-9174-C6DB0DB8AFC7}">
      <dsp:nvSpPr>
        <dsp:cNvPr id="0" name=""/>
        <dsp:cNvSpPr/>
      </dsp:nvSpPr>
      <dsp:spPr>
        <a:xfrm>
          <a:off x="375988" y="3387531"/>
          <a:ext cx="683614" cy="683614"/>
        </a:xfrm>
        <a:prstGeom prst="rect">
          <a:avLst/>
        </a:prstGeom>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8A48A20-D29B-4176-A40B-1073BD019EE4}">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889000">
            <a:lnSpc>
              <a:spcPct val="100000"/>
            </a:lnSpc>
            <a:spcBef>
              <a:spcPct val="0"/>
            </a:spcBef>
            <a:spcAft>
              <a:spcPct val="35000"/>
            </a:spcAft>
            <a:buNone/>
          </a:pPr>
          <a:r>
            <a:rPr lang="en-US" sz="2000" kern="1200"/>
            <a:t>Due to confidentiality, practical details of each feature were not provided and therefore not much business interpretations of the models can be made as it relates to individual features.</a:t>
          </a:r>
        </a:p>
      </dsp:txBody>
      <dsp:txXfrm>
        <a:off x="1435590" y="3107870"/>
        <a:ext cx="9080009" cy="12429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E92AEB-A414-4376-9CB5-1F061E51647D}">
      <dsp:nvSpPr>
        <dsp:cNvPr id="0" name=""/>
        <dsp:cNvSpPr/>
      </dsp:nvSpPr>
      <dsp:spPr>
        <a:xfrm>
          <a:off x="1747800" y="211433"/>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68E935F-7713-4D91-A93C-3E24A05E2961}">
      <dsp:nvSpPr>
        <dsp:cNvPr id="0" name=""/>
        <dsp:cNvSpPr/>
      </dsp:nvSpPr>
      <dsp:spPr>
        <a:xfrm>
          <a:off x="559800" y="2744904"/>
          <a:ext cx="4320000" cy="139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dirty="0"/>
            <a:t>Additional exploratory analysis was performed using a correlation matrix of all 28 attributes to determine if any one or few attributes would be good leading indicators for the target attribute. </a:t>
          </a:r>
        </a:p>
      </dsp:txBody>
      <dsp:txXfrm>
        <a:off x="559800" y="2744904"/>
        <a:ext cx="4320000" cy="1395000"/>
      </dsp:txXfrm>
    </dsp:sp>
    <dsp:sp modelId="{39E159BA-0EDA-41AC-B061-540D76F92464}">
      <dsp:nvSpPr>
        <dsp:cNvPr id="0" name=""/>
        <dsp:cNvSpPr/>
      </dsp:nvSpPr>
      <dsp:spPr>
        <a:xfrm>
          <a:off x="6823800" y="211433"/>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318A4D-1F35-4CD8-BDE4-814BE8EEA234}">
      <dsp:nvSpPr>
        <dsp:cNvPr id="0" name=""/>
        <dsp:cNvSpPr/>
      </dsp:nvSpPr>
      <dsp:spPr>
        <a:xfrm>
          <a:off x="5635800" y="2744904"/>
          <a:ext cx="4320000" cy="139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100000"/>
            </a:lnSpc>
            <a:spcBef>
              <a:spcPct val="0"/>
            </a:spcBef>
            <a:spcAft>
              <a:spcPct val="35000"/>
            </a:spcAft>
            <a:buNone/>
          </a:pPr>
          <a:r>
            <a:rPr lang="en-US" sz="2200" kern="1200"/>
            <a:t>To further assess relationships between attributes simultaneously, a scatter matrix was produced for the attributes.</a:t>
          </a:r>
        </a:p>
      </dsp:txBody>
      <dsp:txXfrm>
        <a:off x="5635800" y="2744904"/>
        <a:ext cx="4320000" cy="1395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1BE6F6-B8DF-4968-B05A-37023BEF1886}">
      <dsp:nvSpPr>
        <dsp:cNvPr id="0" name=""/>
        <dsp:cNvSpPr/>
      </dsp:nvSpPr>
      <dsp:spPr>
        <a:xfrm>
          <a:off x="0" y="531"/>
          <a:ext cx="10515600" cy="124470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6F2CEFC-78B6-46A8-B6F0-FE0E2F29351D}">
      <dsp:nvSpPr>
        <dsp:cNvPr id="0" name=""/>
        <dsp:cNvSpPr/>
      </dsp:nvSpPr>
      <dsp:spPr>
        <a:xfrm>
          <a:off x="376522" y="280590"/>
          <a:ext cx="684586" cy="68458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A564BC3-E9A4-4BEF-B031-194A889F93B8}">
      <dsp:nvSpPr>
        <dsp:cNvPr id="0" name=""/>
        <dsp:cNvSpPr/>
      </dsp:nvSpPr>
      <dsp:spPr>
        <a:xfrm>
          <a:off x="1437631" y="531"/>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1022350">
            <a:lnSpc>
              <a:spcPct val="90000"/>
            </a:lnSpc>
            <a:spcBef>
              <a:spcPct val="0"/>
            </a:spcBef>
            <a:spcAft>
              <a:spcPct val="35000"/>
            </a:spcAft>
            <a:buNone/>
          </a:pPr>
          <a:r>
            <a:rPr lang="en-US" sz="2300" kern="1200"/>
            <a:t>Data was split into training and testing sets, using an 80:20 split respectively</a:t>
          </a:r>
        </a:p>
      </dsp:txBody>
      <dsp:txXfrm>
        <a:off x="1437631" y="531"/>
        <a:ext cx="9077968" cy="1244702"/>
      </dsp:txXfrm>
    </dsp:sp>
    <dsp:sp modelId="{B192DB6A-BF54-4ED9-BFE3-2478FA84CF39}">
      <dsp:nvSpPr>
        <dsp:cNvPr id="0" name=""/>
        <dsp:cNvSpPr/>
      </dsp:nvSpPr>
      <dsp:spPr>
        <a:xfrm>
          <a:off x="0" y="1556410"/>
          <a:ext cx="10515600" cy="124470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A0DE2FE-063A-47E6-A984-F3C8A39AA185}">
      <dsp:nvSpPr>
        <dsp:cNvPr id="0" name=""/>
        <dsp:cNvSpPr/>
      </dsp:nvSpPr>
      <dsp:spPr>
        <a:xfrm>
          <a:off x="376522" y="1836468"/>
          <a:ext cx="684586" cy="68458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D77C958-7B85-438C-8226-CC3743F38CD2}">
      <dsp:nvSpPr>
        <dsp:cNvPr id="0" name=""/>
        <dsp:cNvSpPr/>
      </dsp:nvSpPr>
      <dsp:spPr>
        <a:xfrm>
          <a:off x="1437631" y="1556410"/>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1022350">
            <a:lnSpc>
              <a:spcPct val="90000"/>
            </a:lnSpc>
            <a:spcBef>
              <a:spcPct val="0"/>
            </a:spcBef>
            <a:spcAft>
              <a:spcPct val="35000"/>
            </a:spcAft>
            <a:buNone/>
          </a:pPr>
          <a:r>
            <a:rPr lang="en-US" sz="2300" kern="1200"/>
            <a:t>The main algorithms implemented were Logistic Regression and K Nearest Neighbors for binary classification. Both models were optimized and tuned to different parameters/hyperparameters using Sklearn.</a:t>
          </a:r>
        </a:p>
      </dsp:txBody>
      <dsp:txXfrm>
        <a:off x="1437631" y="1556410"/>
        <a:ext cx="9077968" cy="1244702"/>
      </dsp:txXfrm>
    </dsp:sp>
    <dsp:sp modelId="{C095E9F0-0EE0-47BC-A936-59E34195E2B8}">
      <dsp:nvSpPr>
        <dsp:cNvPr id="0" name=""/>
        <dsp:cNvSpPr/>
      </dsp:nvSpPr>
      <dsp:spPr>
        <a:xfrm>
          <a:off x="0" y="3112289"/>
          <a:ext cx="10515600" cy="1244702"/>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E118AA9-3A56-476F-A762-E99185E71C21}">
      <dsp:nvSpPr>
        <dsp:cNvPr id="0" name=""/>
        <dsp:cNvSpPr/>
      </dsp:nvSpPr>
      <dsp:spPr>
        <a:xfrm>
          <a:off x="376522" y="3392347"/>
          <a:ext cx="684586" cy="68458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5E446BD-14F6-4048-8625-758541F4C86A}">
      <dsp:nvSpPr>
        <dsp:cNvPr id="0" name=""/>
        <dsp:cNvSpPr/>
      </dsp:nvSpPr>
      <dsp:spPr>
        <a:xfrm>
          <a:off x="1437631" y="3112289"/>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1022350">
            <a:lnSpc>
              <a:spcPct val="90000"/>
            </a:lnSpc>
            <a:spcBef>
              <a:spcPct val="0"/>
            </a:spcBef>
            <a:spcAft>
              <a:spcPct val="35000"/>
            </a:spcAft>
            <a:buNone/>
          </a:pPr>
          <a:r>
            <a:rPr lang="en-US" sz="2300" kern="1200"/>
            <a:t>Models were evaluated using Area under Precision-Recall curves and the best performing classification model was identified.</a:t>
          </a:r>
        </a:p>
      </dsp:txBody>
      <dsp:txXfrm>
        <a:off x="1437631" y="3112289"/>
        <a:ext cx="9077968" cy="124470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26F4D-4E1C-B54B-CAB7-82E8AEAD020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E0FF908-EE35-23BA-46F2-E28077380B2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8D69F9F-2AA4-CB0B-252B-EC1A6731B572}"/>
              </a:ext>
            </a:extLst>
          </p:cNvPr>
          <p:cNvSpPr>
            <a:spLocks noGrp="1"/>
          </p:cNvSpPr>
          <p:nvPr>
            <p:ph type="dt" sz="half" idx="10"/>
          </p:nvPr>
        </p:nvSpPr>
        <p:spPr/>
        <p:txBody>
          <a:bodyPr/>
          <a:lstStyle/>
          <a:p>
            <a:fld id="{BE251D04-3A72-8540-B78A-C4947DC90C73}" type="datetimeFigureOut">
              <a:rPr lang="en-US" smtClean="0"/>
              <a:t>6/23/23</a:t>
            </a:fld>
            <a:endParaRPr lang="en-US"/>
          </a:p>
        </p:txBody>
      </p:sp>
      <p:sp>
        <p:nvSpPr>
          <p:cNvPr id="5" name="Footer Placeholder 4">
            <a:extLst>
              <a:ext uri="{FF2B5EF4-FFF2-40B4-BE49-F238E27FC236}">
                <a16:creationId xmlns:a16="http://schemas.microsoft.com/office/drawing/2014/main" id="{539D58DC-8CCF-1230-6B01-D6893E6ACB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FA6CC0-E4D5-D9DE-D077-2F71295A8EC7}"/>
              </a:ext>
            </a:extLst>
          </p:cNvPr>
          <p:cNvSpPr>
            <a:spLocks noGrp="1"/>
          </p:cNvSpPr>
          <p:nvPr>
            <p:ph type="sldNum" sz="quarter" idx="12"/>
          </p:nvPr>
        </p:nvSpPr>
        <p:spPr/>
        <p:txBody>
          <a:bodyPr/>
          <a:lstStyle/>
          <a:p>
            <a:fld id="{A0B4D818-10B2-0D47-BBAE-52C0BA0F757D}" type="slidenum">
              <a:rPr lang="en-US" smtClean="0"/>
              <a:t>‹#›</a:t>
            </a:fld>
            <a:endParaRPr lang="en-US"/>
          </a:p>
        </p:txBody>
      </p:sp>
    </p:spTree>
    <p:extLst>
      <p:ext uri="{BB962C8B-B14F-4D97-AF65-F5344CB8AC3E}">
        <p14:creationId xmlns:p14="http://schemas.microsoft.com/office/powerpoint/2010/main" val="29383428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90624-4613-2A88-9D46-DBDEC2763F5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E1A5AA7-B09F-59B6-24E7-7C6652C2657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164CBB-F93A-A28B-2326-BC17312B7118}"/>
              </a:ext>
            </a:extLst>
          </p:cNvPr>
          <p:cNvSpPr>
            <a:spLocks noGrp="1"/>
          </p:cNvSpPr>
          <p:nvPr>
            <p:ph type="dt" sz="half" idx="10"/>
          </p:nvPr>
        </p:nvSpPr>
        <p:spPr/>
        <p:txBody>
          <a:bodyPr/>
          <a:lstStyle/>
          <a:p>
            <a:fld id="{BE251D04-3A72-8540-B78A-C4947DC90C73}" type="datetimeFigureOut">
              <a:rPr lang="en-US" smtClean="0"/>
              <a:t>6/23/23</a:t>
            </a:fld>
            <a:endParaRPr lang="en-US"/>
          </a:p>
        </p:txBody>
      </p:sp>
      <p:sp>
        <p:nvSpPr>
          <p:cNvPr id="5" name="Footer Placeholder 4">
            <a:extLst>
              <a:ext uri="{FF2B5EF4-FFF2-40B4-BE49-F238E27FC236}">
                <a16:creationId xmlns:a16="http://schemas.microsoft.com/office/drawing/2014/main" id="{81C525A2-0E78-4129-CB99-F8B39B4863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7A3C38-1D7D-8B28-E6EE-5ADAEC0BD2B3}"/>
              </a:ext>
            </a:extLst>
          </p:cNvPr>
          <p:cNvSpPr>
            <a:spLocks noGrp="1"/>
          </p:cNvSpPr>
          <p:nvPr>
            <p:ph type="sldNum" sz="quarter" idx="12"/>
          </p:nvPr>
        </p:nvSpPr>
        <p:spPr/>
        <p:txBody>
          <a:bodyPr/>
          <a:lstStyle/>
          <a:p>
            <a:fld id="{A0B4D818-10B2-0D47-BBAE-52C0BA0F757D}" type="slidenum">
              <a:rPr lang="en-US" smtClean="0"/>
              <a:t>‹#›</a:t>
            </a:fld>
            <a:endParaRPr lang="en-US"/>
          </a:p>
        </p:txBody>
      </p:sp>
    </p:spTree>
    <p:extLst>
      <p:ext uri="{BB962C8B-B14F-4D97-AF65-F5344CB8AC3E}">
        <p14:creationId xmlns:p14="http://schemas.microsoft.com/office/powerpoint/2010/main" val="12324999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D249981-3A98-E1C6-B4E8-D9FB56B3FA8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DF8788E-BE57-F0E6-2636-CD513447375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BFC0DD-D449-A408-8F1E-1E836D86F8FE}"/>
              </a:ext>
            </a:extLst>
          </p:cNvPr>
          <p:cNvSpPr>
            <a:spLocks noGrp="1"/>
          </p:cNvSpPr>
          <p:nvPr>
            <p:ph type="dt" sz="half" idx="10"/>
          </p:nvPr>
        </p:nvSpPr>
        <p:spPr/>
        <p:txBody>
          <a:bodyPr/>
          <a:lstStyle/>
          <a:p>
            <a:fld id="{BE251D04-3A72-8540-B78A-C4947DC90C73}" type="datetimeFigureOut">
              <a:rPr lang="en-US" smtClean="0"/>
              <a:t>6/23/23</a:t>
            </a:fld>
            <a:endParaRPr lang="en-US"/>
          </a:p>
        </p:txBody>
      </p:sp>
      <p:sp>
        <p:nvSpPr>
          <p:cNvPr id="5" name="Footer Placeholder 4">
            <a:extLst>
              <a:ext uri="{FF2B5EF4-FFF2-40B4-BE49-F238E27FC236}">
                <a16:creationId xmlns:a16="http://schemas.microsoft.com/office/drawing/2014/main" id="{C1A76E17-FB25-ABA2-C196-B7504D2B50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B13E70-F5B2-A46B-F689-62DD0ED3FCFD}"/>
              </a:ext>
            </a:extLst>
          </p:cNvPr>
          <p:cNvSpPr>
            <a:spLocks noGrp="1"/>
          </p:cNvSpPr>
          <p:nvPr>
            <p:ph type="sldNum" sz="quarter" idx="12"/>
          </p:nvPr>
        </p:nvSpPr>
        <p:spPr/>
        <p:txBody>
          <a:bodyPr/>
          <a:lstStyle/>
          <a:p>
            <a:fld id="{A0B4D818-10B2-0D47-BBAE-52C0BA0F757D}" type="slidenum">
              <a:rPr lang="en-US" smtClean="0"/>
              <a:t>‹#›</a:t>
            </a:fld>
            <a:endParaRPr lang="en-US"/>
          </a:p>
        </p:txBody>
      </p:sp>
    </p:spTree>
    <p:extLst>
      <p:ext uri="{BB962C8B-B14F-4D97-AF65-F5344CB8AC3E}">
        <p14:creationId xmlns:p14="http://schemas.microsoft.com/office/powerpoint/2010/main" val="16604906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779FF-8747-34CC-EB38-1A991F8852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78BF8BE-7DA9-9BA1-7D94-B06A8883118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BDB36A-D3B0-A26F-792D-8C73F8645B95}"/>
              </a:ext>
            </a:extLst>
          </p:cNvPr>
          <p:cNvSpPr>
            <a:spLocks noGrp="1"/>
          </p:cNvSpPr>
          <p:nvPr>
            <p:ph type="dt" sz="half" idx="10"/>
          </p:nvPr>
        </p:nvSpPr>
        <p:spPr/>
        <p:txBody>
          <a:bodyPr/>
          <a:lstStyle/>
          <a:p>
            <a:fld id="{BE251D04-3A72-8540-B78A-C4947DC90C73}" type="datetimeFigureOut">
              <a:rPr lang="en-US" smtClean="0"/>
              <a:t>6/23/23</a:t>
            </a:fld>
            <a:endParaRPr lang="en-US"/>
          </a:p>
        </p:txBody>
      </p:sp>
      <p:sp>
        <p:nvSpPr>
          <p:cNvPr id="5" name="Footer Placeholder 4">
            <a:extLst>
              <a:ext uri="{FF2B5EF4-FFF2-40B4-BE49-F238E27FC236}">
                <a16:creationId xmlns:a16="http://schemas.microsoft.com/office/drawing/2014/main" id="{DFC0A227-A08F-80F5-A0AC-252D943580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A14C31-7C77-81E9-E0D7-90DBD228CBDB}"/>
              </a:ext>
            </a:extLst>
          </p:cNvPr>
          <p:cNvSpPr>
            <a:spLocks noGrp="1"/>
          </p:cNvSpPr>
          <p:nvPr>
            <p:ph type="sldNum" sz="quarter" idx="12"/>
          </p:nvPr>
        </p:nvSpPr>
        <p:spPr/>
        <p:txBody>
          <a:bodyPr/>
          <a:lstStyle/>
          <a:p>
            <a:fld id="{A0B4D818-10B2-0D47-BBAE-52C0BA0F757D}" type="slidenum">
              <a:rPr lang="en-US" smtClean="0"/>
              <a:t>‹#›</a:t>
            </a:fld>
            <a:endParaRPr lang="en-US"/>
          </a:p>
        </p:txBody>
      </p:sp>
    </p:spTree>
    <p:extLst>
      <p:ext uri="{BB962C8B-B14F-4D97-AF65-F5344CB8AC3E}">
        <p14:creationId xmlns:p14="http://schemas.microsoft.com/office/powerpoint/2010/main" val="15715668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851F9-A91D-935B-8F82-90C467C7C3E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DF38D6A-9B09-EBF5-CDA3-65367736C59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64C3A04-3605-F153-30AD-F0C497811707}"/>
              </a:ext>
            </a:extLst>
          </p:cNvPr>
          <p:cNvSpPr>
            <a:spLocks noGrp="1"/>
          </p:cNvSpPr>
          <p:nvPr>
            <p:ph type="dt" sz="half" idx="10"/>
          </p:nvPr>
        </p:nvSpPr>
        <p:spPr/>
        <p:txBody>
          <a:bodyPr/>
          <a:lstStyle/>
          <a:p>
            <a:fld id="{BE251D04-3A72-8540-B78A-C4947DC90C73}" type="datetimeFigureOut">
              <a:rPr lang="en-US" smtClean="0"/>
              <a:t>6/23/23</a:t>
            </a:fld>
            <a:endParaRPr lang="en-US"/>
          </a:p>
        </p:txBody>
      </p:sp>
      <p:sp>
        <p:nvSpPr>
          <p:cNvPr id="5" name="Footer Placeholder 4">
            <a:extLst>
              <a:ext uri="{FF2B5EF4-FFF2-40B4-BE49-F238E27FC236}">
                <a16:creationId xmlns:a16="http://schemas.microsoft.com/office/drawing/2014/main" id="{9F646CA2-A226-213E-9EDE-F257AA0D78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3B061A-7FD4-7CA7-A499-6B3E38072FC4}"/>
              </a:ext>
            </a:extLst>
          </p:cNvPr>
          <p:cNvSpPr>
            <a:spLocks noGrp="1"/>
          </p:cNvSpPr>
          <p:nvPr>
            <p:ph type="sldNum" sz="quarter" idx="12"/>
          </p:nvPr>
        </p:nvSpPr>
        <p:spPr/>
        <p:txBody>
          <a:bodyPr/>
          <a:lstStyle/>
          <a:p>
            <a:fld id="{A0B4D818-10B2-0D47-BBAE-52C0BA0F757D}" type="slidenum">
              <a:rPr lang="en-US" smtClean="0"/>
              <a:t>‹#›</a:t>
            </a:fld>
            <a:endParaRPr lang="en-US"/>
          </a:p>
        </p:txBody>
      </p:sp>
    </p:spTree>
    <p:extLst>
      <p:ext uri="{BB962C8B-B14F-4D97-AF65-F5344CB8AC3E}">
        <p14:creationId xmlns:p14="http://schemas.microsoft.com/office/powerpoint/2010/main" val="35468707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52AE2-F08C-84A7-1612-EFDAC5C5205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A9A49E1-ECC8-5F75-68C3-B6A93105427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30842A5-2202-71C6-51EB-6D174DA1F32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7504F44-6FFF-9514-6A46-4E66611AC8D3}"/>
              </a:ext>
            </a:extLst>
          </p:cNvPr>
          <p:cNvSpPr>
            <a:spLocks noGrp="1"/>
          </p:cNvSpPr>
          <p:nvPr>
            <p:ph type="dt" sz="half" idx="10"/>
          </p:nvPr>
        </p:nvSpPr>
        <p:spPr/>
        <p:txBody>
          <a:bodyPr/>
          <a:lstStyle/>
          <a:p>
            <a:fld id="{BE251D04-3A72-8540-B78A-C4947DC90C73}" type="datetimeFigureOut">
              <a:rPr lang="en-US" smtClean="0"/>
              <a:t>6/23/23</a:t>
            </a:fld>
            <a:endParaRPr lang="en-US"/>
          </a:p>
        </p:txBody>
      </p:sp>
      <p:sp>
        <p:nvSpPr>
          <p:cNvPr id="6" name="Footer Placeholder 5">
            <a:extLst>
              <a:ext uri="{FF2B5EF4-FFF2-40B4-BE49-F238E27FC236}">
                <a16:creationId xmlns:a16="http://schemas.microsoft.com/office/drawing/2014/main" id="{27A18C7E-F2CB-1A11-99CE-362D551F47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EDDE223-D33F-29FF-E01B-AF2293CBB5A2}"/>
              </a:ext>
            </a:extLst>
          </p:cNvPr>
          <p:cNvSpPr>
            <a:spLocks noGrp="1"/>
          </p:cNvSpPr>
          <p:nvPr>
            <p:ph type="sldNum" sz="quarter" idx="12"/>
          </p:nvPr>
        </p:nvSpPr>
        <p:spPr/>
        <p:txBody>
          <a:bodyPr/>
          <a:lstStyle/>
          <a:p>
            <a:fld id="{A0B4D818-10B2-0D47-BBAE-52C0BA0F757D}" type="slidenum">
              <a:rPr lang="en-US" smtClean="0"/>
              <a:t>‹#›</a:t>
            </a:fld>
            <a:endParaRPr lang="en-US"/>
          </a:p>
        </p:txBody>
      </p:sp>
    </p:spTree>
    <p:extLst>
      <p:ext uri="{BB962C8B-B14F-4D97-AF65-F5344CB8AC3E}">
        <p14:creationId xmlns:p14="http://schemas.microsoft.com/office/powerpoint/2010/main" val="32535030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63DBF-DFF0-F107-CFBA-99FAE44EB30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DB8D8A5-C4D2-A956-A976-4942C66AA88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1DF9CD3-525A-26BE-0407-C73B3A1C480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7628619-7243-3FAC-2ED3-78F71EF922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B2EEB23-DAD3-E98B-47FF-ECCBDA99A36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045864E-520B-EC1F-21FE-8E581464C003}"/>
              </a:ext>
            </a:extLst>
          </p:cNvPr>
          <p:cNvSpPr>
            <a:spLocks noGrp="1"/>
          </p:cNvSpPr>
          <p:nvPr>
            <p:ph type="dt" sz="half" idx="10"/>
          </p:nvPr>
        </p:nvSpPr>
        <p:spPr/>
        <p:txBody>
          <a:bodyPr/>
          <a:lstStyle/>
          <a:p>
            <a:fld id="{BE251D04-3A72-8540-B78A-C4947DC90C73}" type="datetimeFigureOut">
              <a:rPr lang="en-US" smtClean="0"/>
              <a:t>6/23/23</a:t>
            </a:fld>
            <a:endParaRPr lang="en-US"/>
          </a:p>
        </p:txBody>
      </p:sp>
      <p:sp>
        <p:nvSpPr>
          <p:cNvPr id="8" name="Footer Placeholder 7">
            <a:extLst>
              <a:ext uri="{FF2B5EF4-FFF2-40B4-BE49-F238E27FC236}">
                <a16:creationId xmlns:a16="http://schemas.microsoft.com/office/drawing/2014/main" id="{68EB815A-A113-78BF-99D6-9E364547A90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72ED31D-D811-0D15-CF60-DF1DA7EA1E71}"/>
              </a:ext>
            </a:extLst>
          </p:cNvPr>
          <p:cNvSpPr>
            <a:spLocks noGrp="1"/>
          </p:cNvSpPr>
          <p:nvPr>
            <p:ph type="sldNum" sz="quarter" idx="12"/>
          </p:nvPr>
        </p:nvSpPr>
        <p:spPr/>
        <p:txBody>
          <a:bodyPr/>
          <a:lstStyle/>
          <a:p>
            <a:fld id="{A0B4D818-10B2-0D47-BBAE-52C0BA0F757D}" type="slidenum">
              <a:rPr lang="en-US" smtClean="0"/>
              <a:t>‹#›</a:t>
            </a:fld>
            <a:endParaRPr lang="en-US"/>
          </a:p>
        </p:txBody>
      </p:sp>
    </p:spTree>
    <p:extLst>
      <p:ext uri="{BB962C8B-B14F-4D97-AF65-F5344CB8AC3E}">
        <p14:creationId xmlns:p14="http://schemas.microsoft.com/office/powerpoint/2010/main" val="22841219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8EB1D-FE29-2FE2-66CA-B39F63BC1CC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96C5B7D-72F5-64DB-C483-4E7E20107FC6}"/>
              </a:ext>
            </a:extLst>
          </p:cNvPr>
          <p:cNvSpPr>
            <a:spLocks noGrp="1"/>
          </p:cNvSpPr>
          <p:nvPr>
            <p:ph type="dt" sz="half" idx="10"/>
          </p:nvPr>
        </p:nvSpPr>
        <p:spPr/>
        <p:txBody>
          <a:bodyPr/>
          <a:lstStyle/>
          <a:p>
            <a:fld id="{BE251D04-3A72-8540-B78A-C4947DC90C73}" type="datetimeFigureOut">
              <a:rPr lang="en-US" smtClean="0"/>
              <a:t>6/23/23</a:t>
            </a:fld>
            <a:endParaRPr lang="en-US"/>
          </a:p>
        </p:txBody>
      </p:sp>
      <p:sp>
        <p:nvSpPr>
          <p:cNvPr id="4" name="Footer Placeholder 3">
            <a:extLst>
              <a:ext uri="{FF2B5EF4-FFF2-40B4-BE49-F238E27FC236}">
                <a16:creationId xmlns:a16="http://schemas.microsoft.com/office/drawing/2014/main" id="{AFE28E03-3135-D416-A8B0-58DAE3A895A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D2A5F1D-28F9-98D9-26D5-490A95B9644C}"/>
              </a:ext>
            </a:extLst>
          </p:cNvPr>
          <p:cNvSpPr>
            <a:spLocks noGrp="1"/>
          </p:cNvSpPr>
          <p:nvPr>
            <p:ph type="sldNum" sz="quarter" idx="12"/>
          </p:nvPr>
        </p:nvSpPr>
        <p:spPr/>
        <p:txBody>
          <a:bodyPr/>
          <a:lstStyle/>
          <a:p>
            <a:fld id="{A0B4D818-10B2-0D47-BBAE-52C0BA0F757D}" type="slidenum">
              <a:rPr lang="en-US" smtClean="0"/>
              <a:t>‹#›</a:t>
            </a:fld>
            <a:endParaRPr lang="en-US"/>
          </a:p>
        </p:txBody>
      </p:sp>
    </p:spTree>
    <p:extLst>
      <p:ext uri="{BB962C8B-B14F-4D97-AF65-F5344CB8AC3E}">
        <p14:creationId xmlns:p14="http://schemas.microsoft.com/office/powerpoint/2010/main" val="1930123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26F4A1-93A3-A562-4293-CF6C47F60499}"/>
              </a:ext>
            </a:extLst>
          </p:cNvPr>
          <p:cNvSpPr>
            <a:spLocks noGrp="1"/>
          </p:cNvSpPr>
          <p:nvPr>
            <p:ph type="dt" sz="half" idx="10"/>
          </p:nvPr>
        </p:nvSpPr>
        <p:spPr/>
        <p:txBody>
          <a:bodyPr/>
          <a:lstStyle/>
          <a:p>
            <a:fld id="{BE251D04-3A72-8540-B78A-C4947DC90C73}" type="datetimeFigureOut">
              <a:rPr lang="en-US" smtClean="0"/>
              <a:t>6/23/23</a:t>
            </a:fld>
            <a:endParaRPr lang="en-US"/>
          </a:p>
        </p:txBody>
      </p:sp>
      <p:sp>
        <p:nvSpPr>
          <p:cNvPr id="3" name="Footer Placeholder 2">
            <a:extLst>
              <a:ext uri="{FF2B5EF4-FFF2-40B4-BE49-F238E27FC236}">
                <a16:creationId xmlns:a16="http://schemas.microsoft.com/office/drawing/2014/main" id="{E2525676-8DFB-0933-EC47-5A718EBB72F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A8A2D0D-1789-EBC3-8995-20E3B352800A}"/>
              </a:ext>
            </a:extLst>
          </p:cNvPr>
          <p:cNvSpPr>
            <a:spLocks noGrp="1"/>
          </p:cNvSpPr>
          <p:nvPr>
            <p:ph type="sldNum" sz="quarter" idx="12"/>
          </p:nvPr>
        </p:nvSpPr>
        <p:spPr/>
        <p:txBody>
          <a:bodyPr/>
          <a:lstStyle/>
          <a:p>
            <a:fld id="{A0B4D818-10B2-0D47-BBAE-52C0BA0F757D}" type="slidenum">
              <a:rPr lang="en-US" smtClean="0"/>
              <a:t>‹#›</a:t>
            </a:fld>
            <a:endParaRPr lang="en-US"/>
          </a:p>
        </p:txBody>
      </p:sp>
    </p:spTree>
    <p:extLst>
      <p:ext uri="{BB962C8B-B14F-4D97-AF65-F5344CB8AC3E}">
        <p14:creationId xmlns:p14="http://schemas.microsoft.com/office/powerpoint/2010/main" val="1088436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49E19-A7E2-4294-5F83-571D59ECA0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14F7D19-4D7E-52F0-0597-A03700F1A16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5BB817B-F1D0-9A50-1F5D-03A9280634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E1EB1E-37B6-5749-30FA-8DC84F63109D}"/>
              </a:ext>
            </a:extLst>
          </p:cNvPr>
          <p:cNvSpPr>
            <a:spLocks noGrp="1"/>
          </p:cNvSpPr>
          <p:nvPr>
            <p:ph type="dt" sz="half" idx="10"/>
          </p:nvPr>
        </p:nvSpPr>
        <p:spPr/>
        <p:txBody>
          <a:bodyPr/>
          <a:lstStyle/>
          <a:p>
            <a:fld id="{BE251D04-3A72-8540-B78A-C4947DC90C73}" type="datetimeFigureOut">
              <a:rPr lang="en-US" smtClean="0"/>
              <a:t>6/23/23</a:t>
            </a:fld>
            <a:endParaRPr lang="en-US"/>
          </a:p>
        </p:txBody>
      </p:sp>
      <p:sp>
        <p:nvSpPr>
          <p:cNvPr id="6" name="Footer Placeholder 5">
            <a:extLst>
              <a:ext uri="{FF2B5EF4-FFF2-40B4-BE49-F238E27FC236}">
                <a16:creationId xmlns:a16="http://schemas.microsoft.com/office/drawing/2014/main" id="{940ABA22-4644-9C61-B898-678A771388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CEB70DC-8863-F62D-341C-EE328002C461}"/>
              </a:ext>
            </a:extLst>
          </p:cNvPr>
          <p:cNvSpPr>
            <a:spLocks noGrp="1"/>
          </p:cNvSpPr>
          <p:nvPr>
            <p:ph type="sldNum" sz="quarter" idx="12"/>
          </p:nvPr>
        </p:nvSpPr>
        <p:spPr/>
        <p:txBody>
          <a:bodyPr/>
          <a:lstStyle/>
          <a:p>
            <a:fld id="{A0B4D818-10B2-0D47-BBAE-52C0BA0F757D}" type="slidenum">
              <a:rPr lang="en-US" smtClean="0"/>
              <a:t>‹#›</a:t>
            </a:fld>
            <a:endParaRPr lang="en-US"/>
          </a:p>
        </p:txBody>
      </p:sp>
    </p:spTree>
    <p:extLst>
      <p:ext uri="{BB962C8B-B14F-4D97-AF65-F5344CB8AC3E}">
        <p14:creationId xmlns:p14="http://schemas.microsoft.com/office/powerpoint/2010/main" val="558994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E6AB4-C9A3-A309-BA2E-EC51BD8580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EB28D1B-5D53-D7B8-DB76-646FF74CA1F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A3700A3-51B4-5963-B761-48646B0BB7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4316EC-4344-F527-7828-B9756FAD369A}"/>
              </a:ext>
            </a:extLst>
          </p:cNvPr>
          <p:cNvSpPr>
            <a:spLocks noGrp="1"/>
          </p:cNvSpPr>
          <p:nvPr>
            <p:ph type="dt" sz="half" idx="10"/>
          </p:nvPr>
        </p:nvSpPr>
        <p:spPr/>
        <p:txBody>
          <a:bodyPr/>
          <a:lstStyle/>
          <a:p>
            <a:fld id="{BE251D04-3A72-8540-B78A-C4947DC90C73}" type="datetimeFigureOut">
              <a:rPr lang="en-US" smtClean="0"/>
              <a:t>6/23/23</a:t>
            </a:fld>
            <a:endParaRPr lang="en-US"/>
          </a:p>
        </p:txBody>
      </p:sp>
      <p:sp>
        <p:nvSpPr>
          <p:cNvPr id="6" name="Footer Placeholder 5">
            <a:extLst>
              <a:ext uri="{FF2B5EF4-FFF2-40B4-BE49-F238E27FC236}">
                <a16:creationId xmlns:a16="http://schemas.microsoft.com/office/drawing/2014/main" id="{E10892FB-F260-55A4-9934-0620297C95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9A03DE-403D-E3C2-22F4-DF580B2D9DE1}"/>
              </a:ext>
            </a:extLst>
          </p:cNvPr>
          <p:cNvSpPr>
            <a:spLocks noGrp="1"/>
          </p:cNvSpPr>
          <p:nvPr>
            <p:ph type="sldNum" sz="quarter" idx="12"/>
          </p:nvPr>
        </p:nvSpPr>
        <p:spPr/>
        <p:txBody>
          <a:bodyPr/>
          <a:lstStyle/>
          <a:p>
            <a:fld id="{A0B4D818-10B2-0D47-BBAE-52C0BA0F757D}" type="slidenum">
              <a:rPr lang="en-US" smtClean="0"/>
              <a:t>‹#›</a:t>
            </a:fld>
            <a:endParaRPr lang="en-US"/>
          </a:p>
        </p:txBody>
      </p:sp>
    </p:spTree>
    <p:extLst>
      <p:ext uri="{BB962C8B-B14F-4D97-AF65-F5344CB8AC3E}">
        <p14:creationId xmlns:p14="http://schemas.microsoft.com/office/powerpoint/2010/main" val="30838498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7B38CA-1F5F-D5ED-59D6-1C76417CD98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E1C9AC6-7F02-241E-71D3-4BB57F23C9F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5C938F-75F5-3B4B-BC12-84024FF721E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251D04-3A72-8540-B78A-C4947DC90C73}" type="datetimeFigureOut">
              <a:rPr lang="en-US" smtClean="0"/>
              <a:t>6/23/23</a:t>
            </a:fld>
            <a:endParaRPr lang="en-US"/>
          </a:p>
        </p:txBody>
      </p:sp>
      <p:sp>
        <p:nvSpPr>
          <p:cNvPr id="5" name="Footer Placeholder 4">
            <a:extLst>
              <a:ext uri="{FF2B5EF4-FFF2-40B4-BE49-F238E27FC236}">
                <a16:creationId xmlns:a16="http://schemas.microsoft.com/office/drawing/2014/main" id="{5349000D-6F39-BFA1-2726-0C21074D987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F3EA586-9C09-3DC8-6031-2BDC6CCEBA8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B4D818-10B2-0D47-BBAE-52C0BA0F757D}" type="slidenum">
              <a:rPr lang="en-US" smtClean="0"/>
              <a:t>‹#›</a:t>
            </a:fld>
            <a:endParaRPr lang="en-US"/>
          </a:p>
        </p:txBody>
      </p:sp>
    </p:spTree>
    <p:extLst>
      <p:ext uri="{BB962C8B-B14F-4D97-AF65-F5344CB8AC3E}">
        <p14:creationId xmlns:p14="http://schemas.microsoft.com/office/powerpoint/2010/main" val="32858398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ancr8790/CreditCardFraud" TargetMode="External"/><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computer screen with credit cards on it&#10;&#10;Description automatically generated with low confidence">
            <a:extLst>
              <a:ext uri="{FF2B5EF4-FFF2-40B4-BE49-F238E27FC236}">
                <a16:creationId xmlns:a16="http://schemas.microsoft.com/office/drawing/2014/main" id="{57D35D4E-6831-9D0A-DCEB-833D5D5A907C}"/>
              </a:ext>
            </a:extLst>
          </p:cNvPr>
          <p:cNvPicPr>
            <a:picLocks noChangeAspect="1"/>
          </p:cNvPicPr>
          <p:nvPr/>
        </p:nvPicPr>
        <p:blipFill rotWithShape="1">
          <a:blip r:embed="rId2"/>
          <a:srcRect l="20295" t="9091" r="33575" b="-2"/>
          <a:stretch/>
        </p:blipFill>
        <p:spPr>
          <a:xfrm>
            <a:off x="3523488" y="10"/>
            <a:ext cx="8668512" cy="6857990"/>
          </a:xfrm>
          <a:prstGeom prst="rect">
            <a:avLst/>
          </a:prstGeom>
        </p:spPr>
      </p:pic>
      <p:sp>
        <p:nvSpPr>
          <p:cNvPr id="12" name="Rectangle 11">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230522D-C2F4-F255-A6CC-F20C49290DF7}"/>
              </a:ext>
            </a:extLst>
          </p:cNvPr>
          <p:cNvSpPr>
            <a:spLocks noGrp="1"/>
          </p:cNvSpPr>
          <p:nvPr>
            <p:ph type="ctrTitle"/>
          </p:nvPr>
        </p:nvSpPr>
        <p:spPr>
          <a:xfrm>
            <a:off x="477981" y="1122363"/>
            <a:ext cx="4023360" cy="3204134"/>
          </a:xfrm>
        </p:spPr>
        <p:txBody>
          <a:bodyPr anchor="b">
            <a:normAutofit/>
          </a:bodyPr>
          <a:lstStyle/>
          <a:p>
            <a:pPr algn="l"/>
            <a:r>
              <a:rPr lang="en-US" sz="5400" dirty="0">
                <a:solidFill>
                  <a:schemeClr val="accent1"/>
                </a:solidFill>
              </a:rPr>
              <a:t>Detecting Credit Card Fraud</a:t>
            </a:r>
          </a:p>
        </p:txBody>
      </p:sp>
      <p:sp>
        <p:nvSpPr>
          <p:cNvPr id="3" name="Subtitle 2">
            <a:extLst>
              <a:ext uri="{FF2B5EF4-FFF2-40B4-BE49-F238E27FC236}">
                <a16:creationId xmlns:a16="http://schemas.microsoft.com/office/drawing/2014/main" id="{79ABC4AD-9085-C045-DA49-A1A9524312D9}"/>
              </a:ext>
            </a:extLst>
          </p:cNvPr>
          <p:cNvSpPr>
            <a:spLocks noGrp="1"/>
          </p:cNvSpPr>
          <p:nvPr>
            <p:ph type="subTitle" idx="1"/>
          </p:nvPr>
        </p:nvSpPr>
        <p:spPr>
          <a:xfrm>
            <a:off x="477980" y="4872922"/>
            <a:ext cx="4023359" cy="1208141"/>
          </a:xfrm>
        </p:spPr>
        <p:txBody>
          <a:bodyPr>
            <a:normAutofit fontScale="92500" lnSpcReduction="20000"/>
          </a:bodyPr>
          <a:lstStyle/>
          <a:p>
            <a:pPr algn="l"/>
            <a:r>
              <a:rPr lang="en-US" i="0" dirty="0">
                <a:effectLst/>
              </a:rPr>
              <a:t>DTSA-5509 Introduction to Machine Learning: Supervised Learning</a:t>
            </a:r>
          </a:p>
          <a:p>
            <a:pPr algn="l"/>
            <a:r>
              <a:rPr lang="en-US" dirty="0"/>
              <a:t>Andrea Cruz</a:t>
            </a:r>
            <a:endParaRPr lang="en-US" i="0" dirty="0">
              <a:effectLst/>
            </a:endParaRPr>
          </a:p>
        </p:txBody>
      </p:sp>
      <p:sp>
        <p:nvSpPr>
          <p:cNvPr id="14" name="Rectangle 1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064343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9">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1">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1C7BA01-998C-EE3D-8D19-9A5735391D65}"/>
              </a:ext>
            </a:extLst>
          </p:cNvPr>
          <p:cNvSpPr>
            <a:spLocks noGrp="1"/>
          </p:cNvSpPr>
          <p:nvPr>
            <p:ph type="title"/>
          </p:nvPr>
        </p:nvSpPr>
        <p:spPr>
          <a:xfrm>
            <a:off x="1137034" y="609597"/>
            <a:ext cx="9392421" cy="1330841"/>
          </a:xfrm>
        </p:spPr>
        <p:txBody>
          <a:bodyPr>
            <a:normAutofit/>
          </a:bodyPr>
          <a:lstStyle/>
          <a:p>
            <a:r>
              <a:rPr lang="en-US"/>
              <a:t>Results: Logistic Regression Implementation</a:t>
            </a:r>
            <a:endParaRPr lang="en-US" dirty="0"/>
          </a:p>
        </p:txBody>
      </p:sp>
      <p:sp>
        <p:nvSpPr>
          <p:cNvPr id="3" name="Content Placeholder 2">
            <a:extLst>
              <a:ext uri="{FF2B5EF4-FFF2-40B4-BE49-F238E27FC236}">
                <a16:creationId xmlns:a16="http://schemas.microsoft.com/office/drawing/2014/main" id="{5BDDF338-F980-401D-4AF8-D1267D803054}"/>
              </a:ext>
            </a:extLst>
          </p:cNvPr>
          <p:cNvSpPr>
            <a:spLocks noGrp="1"/>
          </p:cNvSpPr>
          <p:nvPr>
            <p:ph idx="1"/>
          </p:nvPr>
        </p:nvSpPr>
        <p:spPr>
          <a:xfrm>
            <a:off x="391886" y="2170243"/>
            <a:ext cx="5441358" cy="4176874"/>
          </a:xfrm>
        </p:spPr>
        <p:txBody>
          <a:bodyPr>
            <a:normAutofit lnSpcReduction="10000"/>
          </a:bodyPr>
          <a:lstStyle/>
          <a:p>
            <a:r>
              <a:rPr lang="en-US" sz="1800" dirty="0"/>
              <a:t>Different Logistic Regression models were implemented to optimize the most appropriate combination of attributes to most accurately predict the target variable. </a:t>
            </a:r>
          </a:p>
          <a:p>
            <a:r>
              <a:rPr lang="en-US" sz="1800" dirty="0"/>
              <a:t>The 2 best performing models had the following parameters and performance metrics:</a:t>
            </a:r>
          </a:p>
          <a:p>
            <a:pPr lvl="1"/>
            <a:r>
              <a:rPr lang="en-US" sz="1800" dirty="0"/>
              <a:t>Logistic Model 3</a:t>
            </a:r>
          </a:p>
          <a:p>
            <a:pPr lvl="2"/>
            <a:r>
              <a:rPr lang="en-US" sz="1800" dirty="0"/>
              <a:t>Parameters = the first 10 attributes (V1-V10)</a:t>
            </a:r>
          </a:p>
          <a:p>
            <a:pPr lvl="2"/>
            <a:r>
              <a:rPr lang="en-US" sz="1800" dirty="0"/>
              <a:t>AP = 0.74</a:t>
            </a:r>
          </a:p>
          <a:p>
            <a:pPr lvl="2"/>
            <a:r>
              <a:rPr lang="en-US" sz="1800" dirty="0"/>
              <a:t>Run time = 0.9 s</a:t>
            </a:r>
          </a:p>
          <a:p>
            <a:pPr lvl="1"/>
            <a:r>
              <a:rPr lang="en-US" sz="1800" dirty="0"/>
              <a:t>Logistic Model 6</a:t>
            </a:r>
          </a:p>
          <a:p>
            <a:pPr lvl="2"/>
            <a:r>
              <a:rPr lang="en-US" sz="1800" dirty="0"/>
              <a:t> Parameters = middle 10 attributes (V11-V20)</a:t>
            </a:r>
          </a:p>
          <a:p>
            <a:pPr lvl="2"/>
            <a:r>
              <a:rPr lang="en-US" sz="1800" dirty="0"/>
              <a:t>AP = 0.73</a:t>
            </a:r>
          </a:p>
          <a:p>
            <a:pPr lvl="2"/>
            <a:r>
              <a:rPr lang="en-US" sz="1800" dirty="0"/>
              <a:t>Run time = 0.6 s</a:t>
            </a:r>
          </a:p>
        </p:txBody>
      </p:sp>
      <p:pic>
        <p:nvPicPr>
          <p:cNvPr id="5" name="Picture 4" descr="A graph of logistic model&#10;&#10;Description automatically generated with low confidence">
            <a:extLst>
              <a:ext uri="{FF2B5EF4-FFF2-40B4-BE49-F238E27FC236}">
                <a16:creationId xmlns:a16="http://schemas.microsoft.com/office/drawing/2014/main" id="{6B64A5B0-733E-75A4-139F-150692CAC594}"/>
              </a:ext>
            </a:extLst>
          </p:cNvPr>
          <p:cNvPicPr>
            <a:picLocks noChangeAspect="1"/>
          </p:cNvPicPr>
          <p:nvPr/>
        </p:nvPicPr>
        <p:blipFill>
          <a:blip r:embed="rId2"/>
          <a:stretch>
            <a:fillRect/>
          </a:stretch>
        </p:blipFill>
        <p:spPr>
          <a:xfrm>
            <a:off x="5932653" y="1782912"/>
            <a:ext cx="6265313" cy="4176874"/>
          </a:xfrm>
          <a:prstGeom prst="rect">
            <a:avLst/>
          </a:prstGeom>
        </p:spPr>
      </p:pic>
      <p:sp>
        <p:nvSpPr>
          <p:cNvPr id="14" name="Freeform: Shape 13">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424294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4D99D4-2080-C737-1986-3C3073E1D01D}"/>
              </a:ext>
            </a:extLst>
          </p:cNvPr>
          <p:cNvSpPr>
            <a:spLocks noGrp="1"/>
          </p:cNvSpPr>
          <p:nvPr>
            <p:ph type="title"/>
          </p:nvPr>
        </p:nvSpPr>
        <p:spPr>
          <a:xfrm>
            <a:off x="640080" y="325369"/>
            <a:ext cx="4368602" cy="1956841"/>
          </a:xfrm>
        </p:spPr>
        <p:txBody>
          <a:bodyPr anchor="b">
            <a:normAutofit/>
          </a:bodyPr>
          <a:lstStyle/>
          <a:p>
            <a:r>
              <a:rPr lang="en-US" sz="4200"/>
              <a:t>Results: K Nearest Neighbor Classifier</a:t>
            </a:r>
          </a:p>
        </p:txBody>
      </p:sp>
      <p:sp>
        <p:nvSpPr>
          <p:cNvPr id="14"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A5E14C3-87E0-0E98-8BFF-6B9E2C81DCC6}"/>
              </a:ext>
            </a:extLst>
          </p:cNvPr>
          <p:cNvSpPr>
            <a:spLocks noGrp="1"/>
          </p:cNvSpPr>
          <p:nvPr>
            <p:ph idx="1"/>
          </p:nvPr>
        </p:nvSpPr>
        <p:spPr>
          <a:xfrm>
            <a:off x="640080" y="2872899"/>
            <a:ext cx="4243589" cy="3320668"/>
          </a:xfrm>
        </p:spPr>
        <p:txBody>
          <a:bodyPr>
            <a:normAutofit/>
          </a:bodyPr>
          <a:lstStyle/>
          <a:p>
            <a:r>
              <a:rPr lang="en-US" sz="1700" dirty="0"/>
              <a:t>Different KNN models were implemented to optimize the most appropriate hyperparameters to most accurately predict the target variable. </a:t>
            </a:r>
          </a:p>
          <a:p>
            <a:r>
              <a:rPr lang="en-US" sz="1700" dirty="0"/>
              <a:t>The best performing model had the following hyperparameters and performance metrics:</a:t>
            </a:r>
          </a:p>
          <a:p>
            <a:pPr lvl="1"/>
            <a:r>
              <a:rPr lang="en-US" sz="1700" dirty="0"/>
              <a:t>Standardized features</a:t>
            </a:r>
          </a:p>
          <a:p>
            <a:pPr lvl="1"/>
            <a:r>
              <a:rPr lang="en-US" sz="1700" dirty="0"/>
              <a:t>N-neighbors = 8</a:t>
            </a:r>
          </a:p>
          <a:p>
            <a:pPr lvl="1"/>
            <a:r>
              <a:rPr lang="en-US" sz="1700" dirty="0"/>
              <a:t>AP = 0.85</a:t>
            </a:r>
          </a:p>
          <a:p>
            <a:pPr lvl="1"/>
            <a:r>
              <a:rPr lang="en-US" sz="1700" dirty="0"/>
              <a:t>Run time = 0.9 s</a:t>
            </a:r>
          </a:p>
          <a:p>
            <a:endParaRPr lang="en-US" sz="1700" dirty="0"/>
          </a:p>
          <a:p>
            <a:endParaRPr lang="en-US" sz="1700" dirty="0"/>
          </a:p>
          <a:p>
            <a:endParaRPr lang="en-US" sz="1700" dirty="0"/>
          </a:p>
        </p:txBody>
      </p:sp>
      <p:pic>
        <p:nvPicPr>
          <p:cNvPr id="7" name="Picture 6" descr="A screen shot of a graph&#10;&#10;Description automatically generated with low confidence">
            <a:extLst>
              <a:ext uri="{FF2B5EF4-FFF2-40B4-BE49-F238E27FC236}">
                <a16:creationId xmlns:a16="http://schemas.microsoft.com/office/drawing/2014/main" id="{B103473C-A31D-0B08-4264-880F74875C00}"/>
              </a:ext>
            </a:extLst>
          </p:cNvPr>
          <p:cNvPicPr>
            <a:picLocks noChangeAspect="1"/>
          </p:cNvPicPr>
          <p:nvPr/>
        </p:nvPicPr>
        <p:blipFill rotWithShape="1">
          <a:blip r:embed="rId2"/>
          <a:srcRect b="303"/>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15376010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EEB8ED6-9142-4A11-B029-18DDE98C49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B7B4AC-CDE3-2B42-A38B-C93126A9A4C6}"/>
              </a:ext>
            </a:extLst>
          </p:cNvPr>
          <p:cNvSpPr>
            <a:spLocks noGrp="1"/>
          </p:cNvSpPr>
          <p:nvPr>
            <p:ph type="title"/>
          </p:nvPr>
        </p:nvSpPr>
        <p:spPr>
          <a:xfrm>
            <a:off x="838200" y="365126"/>
            <a:ext cx="10515600" cy="1288784"/>
          </a:xfrm>
        </p:spPr>
        <p:txBody>
          <a:bodyPr>
            <a:normAutofit/>
          </a:bodyPr>
          <a:lstStyle/>
          <a:p>
            <a:r>
              <a:rPr lang="en-US" sz="4000"/>
              <a:t>Results: Overall model implementation</a:t>
            </a:r>
          </a:p>
        </p:txBody>
      </p:sp>
      <p:pic>
        <p:nvPicPr>
          <p:cNvPr id="5" name="Picture 4" descr="A graph of logistic model&#10;&#10;Description automatically generated with low confidence">
            <a:extLst>
              <a:ext uri="{FF2B5EF4-FFF2-40B4-BE49-F238E27FC236}">
                <a16:creationId xmlns:a16="http://schemas.microsoft.com/office/drawing/2014/main" id="{17730425-EFEA-DF5F-8706-D426C44CE9E7}"/>
              </a:ext>
            </a:extLst>
          </p:cNvPr>
          <p:cNvPicPr>
            <a:picLocks noChangeAspect="1"/>
          </p:cNvPicPr>
          <p:nvPr/>
        </p:nvPicPr>
        <p:blipFill rotWithShape="1">
          <a:blip r:embed="rId2"/>
          <a:srcRect l="4702" r="3" b="3"/>
          <a:stretch/>
        </p:blipFill>
        <p:spPr>
          <a:xfrm>
            <a:off x="838200" y="1825625"/>
            <a:ext cx="6151651" cy="4303465"/>
          </a:xfrm>
          <a:prstGeom prst="rect">
            <a:avLst/>
          </a:prstGeom>
        </p:spPr>
      </p:pic>
      <p:sp>
        <p:nvSpPr>
          <p:cNvPr id="3" name="Content Placeholder 2">
            <a:extLst>
              <a:ext uri="{FF2B5EF4-FFF2-40B4-BE49-F238E27FC236}">
                <a16:creationId xmlns:a16="http://schemas.microsoft.com/office/drawing/2014/main" id="{647A8390-4887-284B-BCA4-79E6A1E8CC1B}"/>
              </a:ext>
            </a:extLst>
          </p:cNvPr>
          <p:cNvSpPr>
            <a:spLocks noGrp="1"/>
          </p:cNvSpPr>
          <p:nvPr>
            <p:ph idx="1"/>
          </p:nvPr>
        </p:nvSpPr>
        <p:spPr>
          <a:xfrm>
            <a:off x="7552944" y="1825625"/>
            <a:ext cx="3800856" cy="4303464"/>
          </a:xfrm>
        </p:spPr>
        <p:txBody>
          <a:bodyPr>
            <a:normAutofit/>
          </a:bodyPr>
          <a:lstStyle/>
          <a:p>
            <a:r>
              <a:rPr lang="en-US" sz="2400" dirty="0"/>
              <a:t>The best models from the different algorithms were evaluated using the area under respective Precision-recall curve. </a:t>
            </a:r>
          </a:p>
          <a:p>
            <a:r>
              <a:rPr lang="en-US" sz="2400" dirty="0"/>
              <a:t>The Average Precision (AP) is our performance gauge metric, with a higher numeric value  representing better performance. </a:t>
            </a:r>
          </a:p>
        </p:txBody>
      </p:sp>
    </p:spTree>
    <p:extLst>
      <p:ext uri="{BB962C8B-B14F-4D97-AF65-F5344CB8AC3E}">
        <p14:creationId xmlns:p14="http://schemas.microsoft.com/office/powerpoint/2010/main" val="22753116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3E547B5-89CF-4EC0-96DE-25771AED07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F0B8CEB-8279-4E5E-A0CE-1FC9F71736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782" y="0"/>
            <a:ext cx="7421217"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7E6DD6-FC56-572E-C059-40680C8A48D4}"/>
              </a:ext>
            </a:extLst>
          </p:cNvPr>
          <p:cNvSpPr>
            <a:spLocks noGrp="1"/>
          </p:cNvSpPr>
          <p:nvPr>
            <p:ph type="title"/>
          </p:nvPr>
        </p:nvSpPr>
        <p:spPr>
          <a:xfrm>
            <a:off x="7320466" y="609600"/>
            <a:ext cx="4140014" cy="1330839"/>
          </a:xfrm>
        </p:spPr>
        <p:txBody>
          <a:bodyPr>
            <a:normAutofit/>
          </a:bodyPr>
          <a:lstStyle/>
          <a:p>
            <a:pPr algn="ctr"/>
            <a:r>
              <a:rPr lang="en-US" dirty="0"/>
              <a:t>Conclusions</a:t>
            </a:r>
          </a:p>
        </p:txBody>
      </p:sp>
      <p:pic>
        <p:nvPicPr>
          <p:cNvPr id="5" name="Picture 4" descr="Geometric shapes on a wooden background">
            <a:extLst>
              <a:ext uri="{FF2B5EF4-FFF2-40B4-BE49-F238E27FC236}">
                <a16:creationId xmlns:a16="http://schemas.microsoft.com/office/drawing/2014/main" id="{1F0B9319-9F11-46B1-FC0D-D10C134FDFF2}"/>
              </a:ext>
            </a:extLst>
          </p:cNvPr>
          <p:cNvPicPr>
            <a:picLocks noChangeAspect="1"/>
          </p:cNvPicPr>
          <p:nvPr/>
        </p:nvPicPr>
        <p:blipFill rotWithShape="1">
          <a:blip r:embed="rId2"/>
          <a:srcRect l="9789" r="23035" b="-1"/>
          <a:stretch/>
        </p:blipFill>
        <p:spPr>
          <a:xfrm>
            <a:off x="20" y="10"/>
            <a:ext cx="6901711" cy="6857990"/>
          </a:xfrm>
          <a:custGeom>
            <a:avLst/>
            <a:gdLst/>
            <a:ahLst/>
            <a:cxnLst/>
            <a:rect l="l" t="t" r="r" b="b"/>
            <a:pathLst>
              <a:path w="6901731" h="6858000">
                <a:moveTo>
                  <a:pt x="0" y="0"/>
                </a:moveTo>
                <a:lnTo>
                  <a:pt x="6897896" y="5958"/>
                </a:lnTo>
                <a:lnTo>
                  <a:pt x="6866823" y="62592"/>
                </a:lnTo>
                <a:lnTo>
                  <a:pt x="6901731" y="89476"/>
                </a:lnTo>
                <a:lnTo>
                  <a:pt x="6901731" y="103833"/>
                </a:lnTo>
                <a:lnTo>
                  <a:pt x="6900034" y="110092"/>
                </a:lnTo>
                <a:lnTo>
                  <a:pt x="6901731" y="113679"/>
                </a:lnTo>
                <a:lnTo>
                  <a:pt x="6901731" y="405560"/>
                </a:lnTo>
                <a:lnTo>
                  <a:pt x="6900456" y="429509"/>
                </a:lnTo>
                <a:cubicBezTo>
                  <a:pt x="6892773" y="535647"/>
                  <a:pt x="6878314" y="537918"/>
                  <a:pt x="6886342" y="636808"/>
                </a:cubicBezTo>
                <a:cubicBezTo>
                  <a:pt x="6892506" y="756883"/>
                  <a:pt x="6864504" y="771443"/>
                  <a:pt x="6851784" y="839073"/>
                </a:cubicBezTo>
                <a:cubicBezTo>
                  <a:pt x="6838675" y="892655"/>
                  <a:pt x="6864124" y="961738"/>
                  <a:pt x="6845760" y="994930"/>
                </a:cubicBezTo>
                <a:cubicBezTo>
                  <a:pt x="6833572" y="1024166"/>
                  <a:pt x="6859282" y="1058905"/>
                  <a:pt x="6845601" y="1112932"/>
                </a:cubicBezTo>
                <a:cubicBezTo>
                  <a:pt x="6838700" y="1149910"/>
                  <a:pt x="6829138" y="1151035"/>
                  <a:pt x="6820235" y="1187433"/>
                </a:cubicBezTo>
                <a:cubicBezTo>
                  <a:pt x="6815504" y="1196464"/>
                  <a:pt x="6777707" y="1338549"/>
                  <a:pt x="6759643" y="1337010"/>
                </a:cubicBezTo>
                <a:cubicBezTo>
                  <a:pt x="6737660" y="1337296"/>
                  <a:pt x="6760650" y="1396341"/>
                  <a:pt x="6736375" y="1382272"/>
                </a:cubicBezTo>
                <a:cubicBezTo>
                  <a:pt x="6755741" y="1415836"/>
                  <a:pt x="6714675" y="1414567"/>
                  <a:pt x="6701292" y="1432111"/>
                </a:cubicBezTo>
                <a:cubicBezTo>
                  <a:pt x="6721110" y="1460185"/>
                  <a:pt x="6692106" y="1490815"/>
                  <a:pt x="6686578" y="1518624"/>
                </a:cubicBezTo>
                <a:cubicBezTo>
                  <a:pt x="6682512" y="1567002"/>
                  <a:pt x="6679579" y="1571443"/>
                  <a:pt x="6670824" y="1607743"/>
                </a:cubicBezTo>
                <a:cubicBezTo>
                  <a:pt x="6671133" y="1629590"/>
                  <a:pt x="6663161" y="1656870"/>
                  <a:pt x="6664392" y="1696405"/>
                </a:cubicBezTo>
                <a:cubicBezTo>
                  <a:pt x="6655686" y="1770486"/>
                  <a:pt x="6641938" y="1757082"/>
                  <a:pt x="6642880" y="1812372"/>
                </a:cubicBezTo>
                <a:cubicBezTo>
                  <a:pt x="6638579" y="1872475"/>
                  <a:pt x="6619231" y="1825476"/>
                  <a:pt x="6612547" y="1876437"/>
                </a:cubicBezTo>
                <a:cubicBezTo>
                  <a:pt x="6600695" y="1913834"/>
                  <a:pt x="6591061" y="1923231"/>
                  <a:pt x="6571760" y="1953331"/>
                </a:cubicBezTo>
                <a:cubicBezTo>
                  <a:pt x="6561039" y="1989021"/>
                  <a:pt x="6544090" y="2087896"/>
                  <a:pt x="6520213" y="2096455"/>
                </a:cubicBezTo>
                <a:lnTo>
                  <a:pt x="6492461" y="2188148"/>
                </a:lnTo>
                <a:cubicBezTo>
                  <a:pt x="6504372" y="2211333"/>
                  <a:pt x="6489131" y="2253220"/>
                  <a:pt x="6471854" y="2259117"/>
                </a:cubicBezTo>
                <a:cubicBezTo>
                  <a:pt x="6466151" y="2287829"/>
                  <a:pt x="6440452" y="2301346"/>
                  <a:pt x="6439832" y="2328334"/>
                </a:cubicBezTo>
                <a:cubicBezTo>
                  <a:pt x="6431013" y="2351201"/>
                  <a:pt x="6444250" y="2396409"/>
                  <a:pt x="6425162" y="2408211"/>
                </a:cubicBezTo>
                <a:lnTo>
                  <a:pt x="6417221" y="2427382"/>
                </a:lnTo>
                <a:lnTo>
                  <a:pt x="6425030" y="2464387"/>
                </a:lnTo>
                <a:lnTo>
                  <a:pt x="6406293" y="2472223"/>
                </a:lnTo>
                <a:cubicBezTo>
                  <a:pt x="6406862" y="2477277"/>
                  <a:pt x="6406486" y="2491723"/>
                  <a:pt x="6405400" y="2493547"/>
                </a:cubicBezTo>
                <a:lnTo>
                  <a:pt x="6374829" y="2532070"/>
                </a:lnTo>
                <a:cubicBezTo>
                  <a:pt x="6374597" y="2545374"/>
                  <a:pt x="6360976" y="2563797"/>
                  <a:pt x="6350864" y="2577422"/>
                </a:cubicBezTo>
                <a:cubicBezTo>
                  <a:pt x="6327056" y="2632768"/>
                  <a:pt x="6341262" y="2616275"/>
                  <a:pt x="6329174" y="2663854"/>
                </a:cubicBezTo>
                <a:cubicBezTo>
                  <a:pt x="6326303" y="2703642"/>
                  <a:pt x="6332854" y="2709643"/>
                  <a:pt x="6315095" y="2741507"/>
                </a:cubicBezTo>
                <a:cubicBezTo>
                  <a:pt x="6319921" y="2740191"/>
                  <a:pt x="6321925" y="2742004"/>
                  <a:pt x="6322463" y="2745641"/>
                </a:cubicBezTo>
                <a:cubicBezTo>
                  <a:pt x="6322245" y="2747982"/>
                  <a:pt x="6322027" y="2750323"/>
                  <a:pt x="6321808" y="2752663"/>
                </a:cubicBezTo>
                <a:lnTo>
                  <a:pt x="6314569" y="2756718"/>
                </a:lnTo>
                <a:cubicBezTo>
                  <a:pt x="6289324" y="2773686"/>
                  <a:pt x="6317551" y="2780051"/>
                  <a:pt x="6315211" y="2811618"/>
                </a:cubicBezTo>
                <a:cubicBezTo>
                  <a:pt x="6315620" y="2826627"/>
                  <a:pt x="6296047" y="2885298"/>
                  <a:pt x="6302211" y="2882314"/>
                </a:cubicBezTo>
                <a:lnTo>
                  <a:pt x="6286167" y="2949597"/>
                </a:lnTo>
                <a:cubicBezTo>
                  <a:pt x="6286401" y="2994618"/>
                  <a:pt x="6286615" y="2971464"/>
                  <a:pt x="6287037" y="3008578"/>
                </a:cubicBezTo>
                <a:cubicBezTo>
                  <a:pt x="6293795" y="3029535"/>
                  <a:pt x="6274405" y="3114154"/>
                  <a:pt x="6259150" y="3123139"/>
                </a:cubicBezTo>
                <a:cubicBezTo>
                  <a:pt x="6250085" y="3189063"/>
                  <a:pt x="6269067" y="3151280"/>
                  <a:pt x="6272249" y="3227854"/>
                </a:cubicBezTo>
                <a:cubicBezTo>
                  <a:pt x="6278775" y="3295842"/>
                  <a:pt x="6289216" y="3303765"/>
                  <a:pt x="6292288" y="3378383"/>
                </a:cubicBezTo>
                <a:cubicBezTo>
                  <a:pt x="6303894" y="3395995"/>
                  <a:pt x="6287498" y="3432581"/>
                  <a:pt x="6288328" y="3459618"/>
                </a:cubicBezTo>
                <a:cubicBezTo>
                  <a:pt x="6289158" y="3486653"/>
                  <a:pt x="6299937" y="3538735"/>
                  <a:pt x="6297272" y="3540603"/>
                </a:cubicBezTo>
                <a:cubicBezTo>
                  <a:pt x="6296849" y="3577379"/>
                  <a:pt x="6294184" y="3587943"/>
                  <a:pt x="6291001" y="3638374"/>
                </a:cubicBezTo>
                <a:cubicBezTo>
                  <a:pt x="6283026" y="3666794"/>
                  <a:pt x="6265833" y="3731744"/>
                  <a:pt x="6283592" y="3763609"/>
                </a:cubicBezTo>
                <a:cubicBezTo>
                  <a:pt x="6264286" y="3758340"/>
                  <a:pt x="6290177" y="3803150"/>
                  <a:pt x="6274068" y="3814506"/>
                </a:cubicBezTo>
                <a:cubicBezTo>
                  <a:pt x="6260645" y="3821643"/>
                  <a:pt x="6265372" y="3836902"/>
                  <a:pt x="6262850" y="3850454"/>
                </a:cubicBezTo>
                <a:cubicBezTo>
                  <a:pt x="6250418" y="3863479"/>
                  <a:pt x="6250660" y="3955243"/>
                  <a:pt x="6257357" y="3975474"/>
                </a:cubicBezTo>
                <a:cubicBezTo>
                  <a:pt x="6245091" y="4036737"/>
                  <a:pt x="6237535" y="4029237"/>
                  <a:pt x="6257889" y="4073155"/>
                </a:cubicBezTo>
                <a:cubicBezTo>
                  <a:pt x="6259272" y="4085906"/>
                  <a:pt x="6239882" y="4116397"/>
                  <a:pt x="6237441" y="4126638"/>
                </a:cubicBezTo>
                <a:lnTo>
                  <a:pt x="6245587" y="4172738"/>
                </a:lnTo>
                <a:lnTo>
                  <a:pt x="6235772" y="4176721"/>
                </a:lnTo>
                <a:lnTo>
                  <a:pt x="6233287" y="4195136"/>
                </a:lnTo>
                <a:lnTo>
                  <a:pt x="6234619" y="4280850"/>
                </a:lnTo>
                <a:cubicBezTo>
                  <a:pt x="6239453" y="4320763"/>
                  <a:pt x="6223309" y="4337596"/>
                  <a:pt x="6219318" y="4402526"/>
                </a:cubicBezTo>
                <a:cubicBezTo>
                  <a:pt x="6205466" y="4516209"/>
                  <a:pt x="6216183" y="4588729"/>
                  <a:pt x="6216810" y="4651172"/>
                </a:cubicBezTo>
                <a:cubicBezTo>
                  <a:pt x="6217673" y="4756959"/>
                  <a:pt x="6228654" y="4824005"/>
                  <a:pt x="6225945" y="4916779"/>
                </a:cubicBezTo>
                <a:cubicBezTo>
                  <a:pt x="6217032" y="4993010"/>
                  <a:pt x="6264271" y="4984591"/>
                  <a:pt x="6230174" y="5051379"/>
                </a:cubicBezTo>
                <a:cubicBezTo>
                  <a:pt x="6235713" y="5056951"/>
                  <a:pt x="6239420" y="5163714"/>
                  <a:pt x="6242600" y="5170879"/>
                </a:cubicBezTo>
                <a:lnTo>
                  <a:pt x="6235996" y="5216428"/>
                </a:lnTo>
                <a:lnTo>
                  <a:pt x="6214638" y="5285298"/>
                </a:lnTo>
                <a:cubicBezTo>
                  <a:pt x="6211392" y="5297492"/>
                  <a:pt x="6225576" y="5312063"/>
                  <a:pt x="6228432" y="5317696"/>
                </a:cubicBezTo>
                <a:lnTo>
                  <a:pt x="6246496" y="5398787"/>
                </a:lnTo>
                <a:lnTo>
                  <a:pt x="6244793" y="5399530"/>
                </a:lnTo>
                <a:lnTo>
                  <a:pt x="6241695" y="5406948"/>
                </a:lnTo>
                <a:lnTo>
                  <a:pt x="6267461" y="5499413"/>
                </a:lnTo>
                <a:cubicBezTo>
                  <a:pt x="6285387" y="5533848"/>
                  <a:pt x="6284888" y="5550029"/>
                  <a:pt x="6295987" y="5582659"/>
                </a:cubicBezTo>
                <a:cubicBezTo>
                  <a:pt x="6311253" y="5681724"/>
                  <a:pt x="6295439" y="5695558"/>
                  <a:pt x="6364803" y="5784263"/>
                </a:cubicBezTo>
                <a:cubicBezTo>
                  <a:pt x="6379348" y="5818651"/>
                  <a:pt x="6412475" y="5906802"/>
                  <a:pt x="6423050" y="5922637"/>
                </a:cubicBezTo>
                <a:cubicBezTo>
                  <a:pt x="6445210" y="5973612"/>
                  <a:pt x="6468179" y="6023873"/>
                  <a:pt x="6497767" y="6090108"/>
                </a:cubicBezTo>
                <a:cubicBezTo>
                  <a:pt x="6571895" y="6150548"/>
                  <a:pt x="6572491" y="6236583"/>
                  <a:pt x="6606710" y="6281543"/>
                </a:cubicBezTo>
                <a:cubicBezTo>
                  <a:pt x="6633675" y="6335892"/>
                  <a:pt x="6654357" y="6388782"/>
                  <a:pt x="6667540" y="6443715"/>
                </a:cubicBezTo>
                <a:cubicBezTo>
                  <a:pt x="6685192" y="6466826"/>
                  <a:pt x="6650500" y="6508701"/>
                  <a:pt x="6659722" y="6550105"/>
                </a:cubicBezTo>
                <a:cubicBezTo>
                  <a:pt x="6665926" y="6645044"/>
                  <a:pt x="6669126" y="6627536"/>
                  <a:pt x="6671805" y="6687397"/>
                </a:cubicBezTo>
                <a:cubicBezTo>
                  <a:pt x="6682671" y="6733683"/>
                  <a:pt x="6665210" y="6772117"/>
                  <a:pt x="6669658" y="6806602"/>
                </a:cubicBezTo>
                <a:cubicBezTo>
                  <a:pt x="6661174" y="6812658"/>
                  <a:pt x="6667097" y="6831470"/>
                  <a:pt x="6675783" y="6850325"/>
                </a:cubicBezTo>
                <a:lnTo>
                  <a:pt x="6679704" y="6858000"/>
                </a:lnTo>
                <a:lnTo>
                  <a:pt x="4532241" y="6858000"/>
                </a:lnTo>
                <a:lnTo>
                  <a:pt x="1208596" y="6858000"/>
                </a:lnTo>
                <a:lnTo>
                  <a:pt x="0" y="6858000"/>
                </a:lnTo>
                <a:close/>
              </a:path>
            </a:pathLst>
          </a:custGeom>
        </p:spPr>
      </p:pic>
      <p:sp>
        <p:nvSpPr>
          <p:cNvPr id="3" name="Content Placeholder 2">
            <a:extLst>
              <a:ext uri="{FF2B5EF4-FFF2-40B4-BE49-F238E27FC236}">
                <a16:creationId xmlns:a16="http://schemas.microsoft.com/office/drawing/2014/main" id="{7C9D383A-DF27-5887-2E18-FC917998DBDB}"/>
              </a:ext>
            </a:extLst>
          </p:cNvPr>
          <p:cNvSpPr>
            <a:spLocks noGrp="1"/>
          </p:cNvSpPr>
          <p:nvPr>
            <p:ph idx="1"/>
          </p:nvPr>
        </p:nvSpPr>
        <p:spPr>
          <a:xfrm>
            <a:off x="7320465" y="2194102"/>
            <a:ext cx="4140013" cy="3908586"/>
          </a:xfrm>
        </p:spPr>
        <p:txBody>
          <a:bodyPr>
            <a:normAutofit/>
          </a:bodyPr>
          <a:lstStyle/>
          <a:p>
            <a:pPr marL="0" indent="0" algn="ctr">
              <a:buNone/>
            </a:pPr>
            <a:r>
              <a:rPr lang="en-US" sz="2400" dirty="0"/>
              <a:t>Through implementation and optimization of different machine learning models, it was determined that the best model given this analysis for predicting transactions as credit card fraud is a Standardized K Nearest Neighbor model with the hyperparameter of the neighbors set to 8. </a:t>
            </a:r>
          </a:p>
        </p:txBody>
      </p:sp>
    </p:spTree>
    <p:extLst>
      <p:ext uri="{BB962C8B-B14F-4D97-AF65-F5344CB8AC3E}">
        <p14:creationId xmlns:p14="http://schemas.microsoft.com/office/powerpoint/2010/main" val="26364067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60B0EFB-53ED-4F35-B05D-F658EA021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descr="Computer script on a screen">
            <a:extLst>
              <a:ext uri="{FF2B5EF4-FFF2-40B4-BE49-F238E27FC236}">
                <a16:creationId xmlns:a16="http://schemas.microsoft.com/office/drawing/2014/main" id="{47BFCB1E-6E68-6CE6-F97E-11AFCCAD5E98}"/>
              </a:ext>
            </a:extLst>
          </p:cNvPr>
          <p:cNvPicPr>
            <a:picLocks noChangeAspect="1"/>
          </p:cNvPicPr>
          <p:nvPr/>
        </p:nvPicPr>
        <p:blipFill rotWithShape="1">
          <a:blip r:embed="rId2"/>
          <a:srcRect l="6483" r="46256" b="-1"/>
          <a:stretch/>
        </p:blipFill>
        <p:spPr>
          <a:xfrm>
            <a:off x="-7366" y="10"/>
            <a:ext cx="4855591" cy="6857990"/>
          </a:xfrm>
          <a:custGeom>
            <a:avLst/>
            <a:gdLst/>
            <a:ahLst/>
            <a:cxnLst/>
            <a:rect l="l" t="t" r="r" b="b"/>
            <a:pathLst>
              <a:path w="4636517" h="6858000">
                <a:moveTo>
                  <a:pt x="0" y="0"/>
                </a:moveTo>
                <a:lnTo>
                  <a:pt x="4636517" y="0"/>
                </a:lnTo>
                <a:lnTo>
                  <a:pt x="4636517" y="6858000"/>
                </a:lnTo>
                <a:lnTo>
                  <a:pt x="0" y="6858000"/>
                </a:lnTo>
                <a:close/>
              </a:path>
            </a:pathLst>
          </a:custGeom>
        </p:spPr>
      </p:pic>
      <p:sp>
        <p:nvSpPr>
          <p:cNvPr id="11" name="!!Arc">
            <a:extLst>
              <a:ext uri="{FF2B5EF4-FFF2-40B4-BE49-F238E27FC236}">
                <a16:creationId xmlns:a16="http://schemas.microsoft.com/office/drawing/2014/main" id="{835EF3DD-7D43-4A27-8967-A92FD8CC93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73531" y="407987"/>
            <a:ext cx="2987899" cy="2987899"/>
          </a:xfrm>
          <a:prstGeom prst="arc">
            <a:avLst>
              <a:gd name="adj1" fmla="val 16200000"/>
              <a:gd name="adj2" fmla="val 256372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DE035EB-7964-1D68-976F-7A111D0B7599}"/>
              </a:ext>
            </a:extLst>
          </p:cNvPr>
          <p:cNvSpPr>
            <a:spLocks noGrp="1"/>
          </p:cNvSpPr>
          <p:nvPr>
            <p:ph type="title"/>
          </p:nvPr>
        </p:nvSpPr>
        <p:spPr>
          <a:xfrm>
            <a:off x="5827048" y="407987"/>
            <a:ext cx="5721484" cy="1325563"/>
          </a:xfrm>
        </p:spPr>
        <p:txBody>
          <a:bodyPr>
            <a:normAutofit/>
          </a:bodyPr>
          <a:lstStyle/>
          <a:p>
            <a:r>
              <a:rPr lang="en-US" dirty="0"/>
              <a:t>Appendix</a:t>
            </a:r>
          </a:p>
        </p:txBody>
      </p:sp>
      <p:sp>
        <p:nvSpPr>
          <p:cNvPr id="3" name="Content Placeholder 2">
            <a:extLst>
              <a:ext uri="{FF2B5EF4-FFF2-40B4-BE49-F238E27FC236}">
                <a16:creationId xmlns:a16="http://schemas.microsoft.com/office/drawing/2014/main" id="{BEAAC4E7-CC04-61F8-2189-B6A5BF9A032C}"/>
              </a:ext>
            </a:extLst>
          </p:cNvPr>
          <p:cNvSpPr>
            <a:spLocks noGrp="1"/>
          </p:cNvSpPr>
          <p:nvPr>
            <p:ph idx="1"/>
          </p:nvPr>
        </p:nvSpPr>
        <p:spPr>
          <a:xfrm>
            <a:off x="5827048" y="1868487"/>
            <a:ext cx="5721484" cy="4351338"/>
          </a:xfrm>
        </p:spPr>
        <p:txBody>
          <a:bodyPr>
            <a:normAutofit/>
          </a:bodyPr>
          <a:lstStyle/>
          <a:p>
            <a:r>
              <a:rPr lang="en-US" dirty="0"/>
              <a:t>All source code for </a:t>
            </a:r>
            <a:r>
              <a:rPr lang="en-US" dirty="0" err="1"/>
              <a:t>Jupyter</a:t>
            </a:r>
            <a:r>
              <a:rPr lang="en-US" dirty="0"/>
              <a:t> notebook </a:t>
            </a:r>
            <a:r>
              <a:rPr lang="en-US"/>
              <a:t>and slides can </a:t>
            </a:r>
            <a:r>
              <a:rPr lang="en-US" dirty="0"/>
              <a:t>be found in the following </a:t>
            </a:r>
            <a:r>
              <a:rPr lang="en-US"/>
              <a:t>GitHub repository:</a:t>
            </a:r>
            <a:endParaRPr lang="en-US" dirty="0"/>
          </a:p>
          <a:p>
            <a:pPr marL="0" indent="0">
              <a:buNone/>
            </a:pPr>
            <a:endParaRPr lang="en-US" dirty="0">
              <a:hlinkClick r:id="rId3"/>
            </a:endParaRPr>
          </a:p>
          <a:p>
            <a:pPr marL="0" indent="0">
              <a:buNone/>
            </a:pPr>
            <a:r>
              <a:rPr lang="en-US" dirty="0">
                <a:hlinkClick r:id="rId3"/>
              </a:rPr>
              <a:t>https://github.com/ancr8790/CreditCardFraud</a:t>
            </a:r>
            <a:r>
              <a:rPr lang="en-US" dirty="0"/>
              <a:t> </a:t>
            </a:r>
          </a:p>
        </p:txBody>
      </p:sp>
    </p:spTree>
    <p:extLst>
      <p:ext uri="{BB962C8B-B14F-4D97-AF65-F5344CB8AC3E}">
        <p14:creationId xmlns:p14="http://schemas.microsoft.com/office/powerpoint/2010/main" val="17177460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289ED1AA-8684-4D37-B208-8777E1A77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Graphic 33">
            <a:extLst>
              <a:ext uri="{FF2B5EF4-FFF2-40B4-BE49-F238E27FC236}">
                <a16:creationId xmlns:a16="http://schemas.microsoft.com/office/drawing/2014/main" id="{4180E01B-B1F4-437C-807D-1C930718E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10784" y="0"/>
            <a:ext cx="9570431" cy="6858000"/>
          </a:xfrm>
          <a:custGeom>
            <a:avLst/>
            <a:gdLst>
              <a:gd name="connsiteX0" fmla="*/ 7178288 w 7187261"/>
              <a:gd name="connsiteY0" fmla="*/ 2604802 h 5150263"/>
              <a:gd name="connsiteX1" fmla="*/ 7169335 w 7187261"/>
              <a:gd name="connsiteY1" fmla="*/ 2328577 h 5150263"/>
              <a:gd name="connsiteX2" fmla="*/ 7060845 w 7187261"/>
              <a:gd name="connsiteY2" fmla="*/ 1661160 h 5150263"/>
              <a:gd name="connsiteX3" fmla="*/ 6212263 w 7187261"/>
              <a:gd name="connsiteY3" fmla="*/ 243840 h 5150263"/>
              <a:gd name="connsiteX4" fmla="*/ 5953564 w 7187261"/>
              <a:gd name="connsiteY4" fmla="*/ 0 h 5150263"/>
              <a:gd name="connsiteX5" fmla="*/ 1408615 w 7187261"/>
              <a:gd name="connsiteY5" fmla="*/ 0 h 5150263"/>
              <a:gd name="connsiteX6" fmla="*/ 805111 w 7187261"/>
              <a:gd name="connsiteY6" fmla="*/ 676275 h 5150263"/>
              <a:gd name="connsiteX7" fmla="*/ 104928 w 7187261"/>
              <a:gd name="connsiteY7" fmla="*/ 2183035 h 5150263"/>
              <a:gd name="connsiteX8" fmla="*/ 51588 w 7187261"/>
              <a:gd name="connsiteY8" fmla="*/ 2400014 h 5150263"/>
              <a:gd name="connsiteX9" fmla="*/ 41301 w 7187261"/>
              <a:gd name="connsiteY9" fmla="*/ 2424208 h 5150263"/>
              <a:gd name="connsiteX10" fmla="*/ 119692 w 7187261"/>
              <a:gd name="connsiteY10" fmla="*/ 1834801 h 5150263"/>
              <a:gd name="connsiteX11" fmla="*/ 870071 w 7187261"/>
              <a:gd name="connsiteY11" fmla="*/ 462248 h 5150263"/>
              <a:gd name="connsiteX12" fmla="*/ 1389279 w 7187261"/>
              <a:gd name="connsiteY12" fmla="*/ 476 h 5150263"/>
              <a:gd name="connsiteX13" fmla="*/ 1320223 w 7187261"/>
              <a:gd name="connsiteY13" fmla="*/ 476 h 5150263"/>
              <a:gd name="connsiteX14" fmla="*/ 423158 w 7187261"/>
              <a:gd name="connsiteY14" fmla="*/ 989743 h 5150263"/>
              <a:gd name="connsiteX15" fmla="*/ 25585 w 7187261"/>
              <a:gd name="connsiteY15" fmla="*/ 2113693 h 5150263"/>
              <a:gd name="connsiteX16" fmla="*/ 2344 w 7187261"/>
              <a:gd name="connsiteY16" fmla="*/ 2725865 h 5150263"/>
              <a:gd name="connsiteX17" fmla="*/ 447256 w 7187261"/>
              <a:gd name="connsiteY17" fmla="*/ 4210717 h 5150263"/>
              <a:gd name="connsiteX18" fmla="*/ 1138962 w 7187261"/>
              <a:gd name="connsiteY18" fmla="*/ 4988910 h 5150263"/>
              <a:gd name="connsiteX19" fmla="*/ 1348512 w 7187261"/>
              <a:gd name="connsiteY19" fmla="*/ 5146834 h 5150263"/>
              <a:gd name="connsiteX20" fmla="*/ 1422712 w 7187261"/>
              <a:gd name="connsiteY20" fmla="*/ 5146834 h 5150263"/>
              <a:gd name="connsiteX21" fmla="*/ 480594 w 7187261"/>
              <a:gd name="connsiteY21" fmla="*/ 4187952 h 5150263"/>
              <a:gd name="connsiteX22" fmla="*/ 398679 w 7187261"/>
              <a:gd name="connsiteY22" fmla="*/ 4046125 h 5150263"/>
              <a:gd name="connsiteX23" fmla="*/ 411823 w 7187261"/>
              <a:gd name="connsiteY23" fmla="*/ 4053078 h 5150263"/>
              <a:gd name="connsiteX24" fmla="*/ 1439380 w 7187261"/>
              <a:gd name="connsiteY24" fmla="*/ 5147405 h 5150263"/>
              <a:gd name="connsiteX25" fmla="*/ 5710010 w 7187261"/>
              <a:gd name="connsiteY25" fmla="*/ 5150263 h 5150263"/>
              <a:gd name="connsiteX26" fmla="*/ 5999665 w 7187261"/>
              <a:gd name="connsiteY26" fmla="*/ 4910900 h 5150263"/>
              <a:gd name="connsiteX27" fmla="*/ 6954165 w 7187261"/>
              <a:gd name="connsiteY27" fmla="*/ 3545777 h 5150263"/>
              <a:gd name="connsiteX28" fmla="*/ 7137712 w 7187261"/>
              <a:gd name="connsiteY28" fmla="*/ 2799207 h 5150263"/>
              <a:gd name="connsiteX29" fmla="*/ 7142951 w 7187261"/>
              <a:gd name="connsiteY29" fmla="*/ 2754535 h 5150263"/>
              <a:gd name="connsiteX30" fmla="*/ 7149428 w 7187261"/>
              <a:gd name="connsiteY30" fmla="*/ 2774823 h 5150263"/>
              <a:gd name="connsiteX31" fmla="*/ 7066465 w 7187261"/>
              <a:gd name="connsiteY31" fmla="*/ 3465672 h 5150263"/>
              <a:gd name="connsiteX32" fmla="*/ 6452578 w 7187261"/>
              <a:gd name="connsiteY32" fmla="*/ 4552760 h 5150263"/>
              <a:gd name="connsiteX33" fmla="*/ 5752110 w 7187261"/>
              <a:gd name="connsiteY33" fmla="*/ 5150263 h 5150263"/>
              <a:gd name="connsiteX34" fmla="*/ 5827643 w 7187261"/>
              <a:gd name="connsiteY34" fmla="*/ 5150263 h 5150263"/>
              <a:gd name="connsiteX35" fmla="*/ 6642793 w 7187261"/>
              <a:gd name="connsiteY35" fmla="*/ 4389406 h 5150263"/>
              <a:gd name="connsiteX36" fmla="*/ 7102469 w 7187261"/>
              <a:gd name="connsiteY36" fmla="*/ 3490817 h 5150263"/>
              <a:gd name="connsiteX37" fmla="*/ 7187242 w 7187261"/>
              <a:gd name="connsiteY37" fmla="*/ 2990183 h 5150263"/>
              <a:gd name="connsiteX38" fmla="*/ 7178288 w 7187261"/>
              <a:gd name="connsiteY38" fmla="*/ 2604802 h 5150263"/>
              <a:gd name="connsiteX39" fmla="*/ 6342565 w 7187261"/>
              <a:gd name="connsiteY39" fmla="*/ 441389 h 5150263"/>
              <a:gd name="connsiteX40" fmla="*/ 7126567 w 7187261"/>
              <a:gd name="connsiteY40" fmla="*/ 2355056 h 5150263"/>
              <a:gd name="connsiteX41" fmla="*/ 6342565 w 7187261"/>
              <a:gd name="connsiteY41" fmla="*/ 441389 h 5150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7187261" h="5150263">
                <a:moveTo>
                  <a:pt x="7178288" y="2604802"/>
                </a:moveTo>
                <a:cubicBezTo>
                  <a:pt x="7168763" y="2513076"/>
                  <a:pt x="7174478" y="2420684"/>
                  <a:pt x="7169335" y="2328577"/>
                </a:cubicBezTo>
                <a:cubicBezTo>
                  <a:pt x="7156952" y="2102882"/>
                  <a:pt x="7120586" y="1879149"/>
                  <a:pt x="7060845" y="1661160"/>
                </a:cubicBezTo>
                <a:cubicBezTo>
                  <a:pt x="6910588" y="1121007"/>
                  <a:pt x="6617428" y="631374"/>
                  <a:pt x="6212263" y="243840"/>
                </a:cubicBezTo>
                <a:cubicBezTo>
                  <a:pt x="6126538" y="162496"/>
                  <a:pt x="6040813" y="80201"/>
                  <a:pt x="5953564" y="0"/>
                </a:cubicBezTo>
                <a:lnTo>
                  <a:pt x="1408615" y="0"/>
                </a:lnTo>
                <a:cubicBezTo>
                  <a:pt x="1180967" y="200316"/>
                  <a:pt x="978332" y="427387"/>
                  <a:pt x="805111" y="676275"/>
                </a:cubicBezTo>
                <a:cubicBezTo>
                  <a:pt x="481261" y="1136523"/>
                  <a:pt x="252089" y="1640872"/>
                  <a:pt x="104928" y="2183035"/>
                </a:cubicBezTo>
                <a:cubicBezTo>
                  <a:pt x="85878" y="2254853"/>
                  <a:pt x="69495" y="2327720"/>
                  <a:pt x="51588" y="2400014"/>
                </a:cubicBezTo>
                <a:cubicBezTo>
                  <a:pt x="49683" y="2407634"/>
                  <a:pt x="51588" y="2416969"/>
                  <a:pt x="41301" y="2424208"/>
                </a:cubicBezTo>
                <a:cubicBezTo>
                  <a:pt x="45900" y="2225469"/>
                  <a:pt x="72186" y="2027834"/>
                  <a:pt x="119692" y="1834801"/>
                </a:cubicBezTo>
                <a:cubicBezTo>
                  <a:pt x="247993" y="1310926"/>
                  <a:pt x="506121" y="857726"/>
                  <a:pt x="870071" y="462248"/>
                </a:cubicBezTo>
                <a:cubicBezTo>
                  <a:pt x="1027729" y="291823"/>
                  <a:pt x="1201617" y="137169"/>
                  <a:pt x="1389279" y="476"/>
                </a:cubicBezTo>
                <a:lnTo>
                  <a:pt x="1320223" y="476"/>
                </a:lnTo>
                <a:cubicBezTo>
                  <a:pt x="960844" y="274320"/>
                  <a:pt x="656330" y="599123"/>
                  <a:pt x="423158" y="989743"/>
                </a:cubicBezTo>
                <a:cubicBezTo>
                  <a:pt x="215608" y="1337596"/>
                  <a:pt x="80258" y="1711357"/>
                  <a:pt x="25585" y="2113693"/>
                </a:cubicBezTo>
                <a:cubicBezTo>
                  <a:pt x="-2705" y="2316480"/>
                  <a:pt x="-2228" y="2521077"/>
                  <a:pt x="2344" y="2725865"/>
                </a:cubicBezTo>
                <a:cubicBezTo>
                  <a:pt x="14155" y="3261932"/>
                  <a:pt x="170650" y="3754565"/>
                  <a:pt x="447256" y="4210717"/>
                </a:cubicBezTo>
                <a:cubicBezTo>
                  <a:pt x="629851" y="4511612"/>
                  <a:pt x="866356" y="4767167"/>
                  <a:pt x="1138962" y="4988910"/>
                </a:cubicBezTo>
                <a:cubicBezTo>
                  <a:pt x="1207161" y="5044345"/>
                  <a:pt x="1277008" y="5096990"/>
                  <a:pt x="1348512" y="5146834"/>
                </a:cubicBezTo>
                <a:lnTo>
                  <a:pt x="1422712" y="5146834"/>
                </a:lnTo>
                <a:cubicBezTo>
                  <a:pt x="1043426" y="4892802"/>
                  <a:pt x="724720" y="4577334"/>
                  <a:pt x="480594" y="4187952"/>
                </a:cubicBezTo>
                <a:cubicBezTo>
                  <a:pt x="452019" y="4141851"/>
                  <a:pt x="423444" y="4095179"/>
                  <a:pt x="398679" y="4046125"/>
                </a:cubicBezTo>
                <a:cubicBezTo>
                  <a:pt x="407442" y="4043267"/>
                  <a:pt x="409156" y="4048982"/>
                  <a:pt x="411823" y="4053078"/>
                </a:cubicBezTo>
                <a:cubicBezTo>
                  <a:pt x="683572" y="4484656"/>
                  <a:pt x="1033139" y="4842701"/>
                  <a:pt x="1439380" y="5147405"/>
                </a:cubicBezTo>
                <a:lnTo>
                  <a:pt x="5710010" y="5150263"/>
                </a:lnTo>
                <a:cubicBezTo>
                  <a:pt x="5810594" y="5075482"/>
                  <a:pt x="5907272" y="4995587"/>
                  <a:pt x="5999665" y="4910900"/>
                </a:cubicBezTo>
                <a:cubicBezTo>
                  <a:pt x="6418765" y="4526661"/>
                  <a:pt x="6746901" y="4078129"/>
                  <a:pt x="6954165" y="3545777"/>
                </a:cubicBezTo>
                <a:cubicBezTo>
                  <a:pt x="7048234" y="3306175"/>
                  <a:pt x="7109956" y="3055115"/>
                  <a:pt x="7137712" y="2799207"/>
                </a:cubicBezTo>
                <a:cubicBezTo>
                  <a:pt x="7139236" y="2784920"/>
                  <a:pt x="7141046" y="2770632"/>
                  <a:pt x="7142951" y="2754535"/>
                </a:cubicBezTo>
                <a:cubicBezTo>
                  <a:pt x="7151714" y="2760440"/>
                  <a:pt x="7149237" y="2768441"/>
                  <a:pt x="7149428" y="2774823"/>
                </a:cubicBezTo>
                <a:cubicBezTo>
                  <a:pt x="7156743" y="3007967"/>
                  <a:pt x="7128777" y="3240881"/>
                  <a:pt x="7066465" y="3465672"/>
                </a:cubicBezTo>
                <a:cubicBezTo>
                  <a:pt x="6952165" y="3878580"/>
                  <a:pt x="6737948" y="4235863"/>
                  <a:pt x="6452578" y="4552760"/>
                </a:cubicBezTo>
                <a:cubicBezTo>
                  <a:pt x="6244553" y="4783836"/>
                  <a:pt x="6008809" y="4980242"/>
                  <a:pt x="5752110" y="5150263"/>
                </a:cubicBezTo>
                <a:lnTo>
                  <a:pt x="5827643" y="5150263"/>
                </a:lnTo>
                <a:cubicBezTo>
                  <a:pt x="6136539" y="4938904"/>
                  <a:pt x="6412192" y="4689348"/>
                  <a:pt x="6642793" y="4389406"/>
                </a:cubicBezTo>
                <a:cubicBezTo>
                  <a:pt x="6851295" y="4118324"/>
                  <a:pt x="7009125" y="3820859"/>
                  <a:pt x="7102469" y="3490817"/>
                </a:cubicBezTo>
                <a:cubicBezTo>
                  <a:pt x="7148646" y="3327473"/>
                  <a:pt x="7177069" y="3159624"/>
                  <a:pt x="7187242" y="2990183"/>
                </a:cubicBezTo>
                <a:cubicBezTo>
                  <a:pt x="7187623" y="2984087"/>
                  <a:pt x="7182384" y="2642330"/>
                  <a:pt x="7178288" y="2604802"/>
                </a:cubicBezTo>
                <a:close/>
                <a:moveTo>
                  <a:pt x="6342565" y="441389"/>
                </a:moveTo>
                <a:cubicBezTo>
                  <a:pt x="6829797" y="986533"/>
                  <a:pt x="7091135" y="1624422"/>
                  <a:pt x="7126567" y="2355056"/>
                </a:cubicBezTo>
                <a:cubicBezTo>
                  <a:pt x="7001123" y="1661827"/>
                  <a:pt x="6756426" y="1017365"/>
                  <a:pt x="6342565" y="441389"/>
                </a:cubicBezTo>
                <a:close/>
              </a:path>
            </a:pathLst>
          </a:custGeom>
          <a:solidFill>
            <a:schemeClr val="accent2"/>
          </a:solidFill>
          <a:ln w="9525"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0B3285F4-BD5A-FBF4-F698-762D16FDEEFA}"/>
              </a:ext>
            </a:extLst>
          </p:cNvPr>
          <p:cNvSpPr>
            <a:spLocks noGrp="1"/>
          </p:cNvSpPr>
          <p:nvPr>
            <p:ph type="ctrTitle"/>
          </p:nvPr>
        </p:nvSpPr>
        <p:spPr>
          <a:xfrm>
            <a:off x="2558716" y="955309"/>
            <a:ext cx="7074568" cy="2898975"/>
          </a:xfrm>
        </p:spPr>
        <p:txBody>
          <a:bodyPr>
            <a:normAutofit/>
          </a:bodyPr>
          <a:lstStyle/>
          <a:p>
            <a:r>
              <a:rPr lang="en-US" sz="6600">
                <a:solidFill>
                  <a:srgbClr val="FFFFFF"/>
                </a:solidFill>
              </a:rPr>
              <a:t>Thank you!</a:t>
            </a:r>
          </a:p>
        </p:txBody>
      </p:sp>
      <p:sp>
        <p:nvSpPr>
          <p:cNvPr id="11" name="sketch line">
            <a:extLst>
              <a:ext uri="{FF2B5EF4-FFF2-40B4-BE49-F238E27FC236}">
                <a16:creationId xmlns:a16="http://schemas.microsoft.com/office/drawing/2014/main" id="{41F77738-2AF0-4750-A0C7-F97C2C1759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173498"/>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586224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1213D8-C0AA-5F48-82AC-50AD058F7214}"/>
              </a:ext>
            </a:extLst>
          </p:cNvPr>
          <p:cNvSpPr>
            <a:spLocks noGrp="1"/>
          </p:cNvSpPr>
          <p:nvPr>
            <p:ph type="title"/>
          </p:nvPr>
        </p:nvSpPr>
        <p:spPr>
          <a:xfrm>
            <a:off x="640080" y="325369"/>
            <a:ext cx="4368602" cy="1956841"/>
          </a:xfrm>
        </p:spPr>
        <p:txBody>
          <a:bodyPr anchor="b">
            <a:normAutofit/>
          </a:bodyPr>
          <a:lstStyle/>
          <a:p>
            <a:r>
              <a:rPr lang="en-US" sz="5400"/>
              <a:t>Outline</a:t>
            </a:r>
          </a:p>
        </p:txBody>
      </p:sp>
      <p:sp>
        <p:nvSpPr>
          <p:cNvPr id="1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0B0442A-C7DC-B182-B6B8-4ECFC5217FB2}"/>
              </a:ext>
            </a:extLst>
          </p:cNvPr>
          <p:cNvSpPr>
            <a:spLocks noGrp="1"/>
          </p:cNvSpPr>
          <p:nvPr>
            <p:ph idx="1"/>
          </p:nvPr>
        </p:nvSpPr>
        <p:spPr>
          <a:xfrm>
            <a:off x="640080" y="2872899"/>
            <a:ext cx="4243589" cy="3320668"/>
          </a:xfrm>
        </p:spPr>
        <p:txBody>
          <a:bodyPr>
            <a:normAutofit/>
          </a:bodyPr>
          <a:lstStyle/>
          <a:p>
            <a:r>
              <a:rPr lang="en-US" sz="2200"/>
              <a:t>Executive Summary</a:t>
            </a:r>
          </a:p>
          <a:p>
            <a:r>
              <a:rPr lang="en-US" sz="2200"/>
              <a:t>Introduction</a:t>
            </a:r>
          </a:p>
          <a:p>
            <a:r>
              <a:rPr lang="en-US" sz="2200"/>
              <a:t>Methodology </a:t>
            </a:r>
          </a:p>
          <a:p>
            <a:r>
              <a:rPr lang="en-US" sz="2200"/>
              <a:t>Results</a:t>
            </a:r>
          </a:p>
          <a:p>
            <a:r>
              <a:rPr lang="en-US" sz="2200"/>
              <a:t>Conclusion</a:t>
            </a:r>
          </a:p>
          <a:p>
            <a:r>
              <a:rPr lang="en-US" sz="2200"/>
              <a:t>Appendix</a:t>
            </a:r>
          </a:p>
        </p:txBody>
      </p:sp>
      <p:pic>
        <p:nvPicPr>
          <p:cNvPr id="5" name="Picture 4" descr="Magnifying glass showing decling performance">
            <a:extLst>
              <a:ext uri="{FF2B5EF4-FFF2-40B4-BE49-F238E27FC236}">
                <a16:creationId xmlns:a16="http://schemas.microsoft.com/office/drawing/2014/main" id="{3230A109-2BBC-A41D-10FC-1DCEEF9B761F}"/>
              </a:ext>
            </a:extLst>
          </p:cNvPr>
          <p:cNvPicPr>
            <a:picLocks noChangeAspect="1"/>
          </p:cNvPicPr>
          <p:nvPr/>
        </p:nvPicPr>
        <p:blipFill rotWithShape="1">
          <a:blip r:embed="rId2"/>
          <a:srcRect l="1242" r="31805"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29447362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5CA56-6E07-854D-A81B-FD16BFE63247}"/>
              </a:ext>
            </a:extLst>
          </p:cNvPr>
          <p:cNvSpPr>
            <a:spLocks noGrp="1"/>
          </p:cNvSpPr>
          <p:nvPr>
            <p:ph type="title"/>
          </p:nvPr>
        </p:nvSpPr>
        <p:spPr/>
        <p:txBody>
          <a:bodyPr/>
          <a:lstStyle/>
          <a:p>
            <a:r>
              <a:rPr lang="en-US" dirty="0">
                <a:solidFill>
                  <a:schemeClr val="accent1"/>
                </a:solidFill>
              </a:rPr>
              <a:t>Executive Summary</a:t>
            </a:r>
          </a:p>
        </p:txBody>
      </p:sp>
      <p:sp>
        <p:nvSpPr>
          <p:cNvPr id="3" name="Content Placeholder 2">
            <a:extLst>
              <a:ext uri="{FF2B5EF4-FFF2-40B4-BE49-F238E27FC236}">
                <a16:creationId xmlns:a16="http://schemas.microsoft.com/office/drawing/2014/main" id="{068754E0-D8C8-3115-A4AA-3F06105A3291}"/>
              </a:ext>
            </a:extLst>
          </p:cNvPr>
          <p:cNvSpPr>
            <a:spLocks noGrp="1"/>
          </p:cNvSpPr>
          <p:nvPr>
            <p:ph idx="1"/>
          </p:nvPr>
        </p:nvSpPr>
        <p:spPr/>
        <p:txBody>
          <a:bodyPr>
            <a:normAutofit lnSpcReduction="10000"/>
          </a:bodyPr>
          <a:lstStyle/>
          <a:p>
            <a:r>
              <a:rPr lang="en-US" dirty="0"/>
              <a:t>This project aims to implement Supervised Machine Learning models to help Identify fraudulent credit card transaction. The following methodology was used:</a:t>
            </a:r>
          </a:p>
          <a:p>
            <a:pPr lvl="1"/>
            <a:r>
              <a:rPr lang="en-US" dirty="0"/>
              <a:t>Collect Credit Card Transaction data with valid and fraudulent labels</a:t>
            </a:r>
          </a:p>
          <a:p>
            <a:pPr lvl="1"/>
            <a:r>
              <a:rPr lang="en-US" dirty="0"/>
              <a:t>Process and clean dataset as necessary</a:t>
            </a:r>
          </a:p>
          <a:p>
            <a:pPr lvl="1"/>
            <a:r>
              <a:rPr lang="en-US" dirty="0"/>
              <a:t>Perform exploratory data analysis by looking at descriptive statistics and data visualizations</a:t>
            </a:r>
          </a:p>
          <a:p>
            <a:pPr lvl="1"/>
            <a:r>
              <a:rPr lang="en-US" dirty="0"/>
              <a:t>Implement and evaluate supervised machine learning learning models to perform binary classification. </a:t>
            </a:r>
          </a:p>
          <a:p>
            <a:pPr lvl="1"/>
            <a:endParaRPr lang="en-US" dirty="0"/>
          </a:p>
          <a:p>
            <a:pPr marL="0" indent="0">
              <a:buNone/>
            </a:pPr>
            <a:r>
              <a:rPr lang="en-US" dirty="0"/>
              <a:t>In conclusion, the highest performing model was selected as the predictor for valid/fraudulent credit card charges. </a:t>
            </a:r>
          </a:p>
        </p:txBody>
      </p:sp>
    </p:spTree>
    <p:extLst>
      <p:ext uri="{BB962C8B-B14F-4D97-AF65-F5344CB8AC3E}">
        <p14:creationId xmlns:p14="http://schemas.microsoft.com/office/powerpoint/2010/main" val="37757141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3D3860-75A7-9FD0-DA10-6D4D17B0154C}"/>
              </a:ext>
            </a:extLst>
          </p:cNvPr>
          <p:cNvSpPr>
            <a:spLocks noGrp="1"/>
          </p:cNvSpPr>
          <p:nvPr>
            <p:ph type="title"/>
          </p:nvPr>
        </p:nvSpPr>
        <p:spPr>
          <a:xfrm>
            <a:off x="5297762" y="329184"/>
            <a:ext cx="6251110" cy="1783080"/>
          </a:xfrm>
        </p:spPr>
        <p:txBody>
          <a:bodyPr anchor="b">
            <a:normAutofit/>
          </a:bodyPr>
          <a:lstStyle/>
          <a:p>
            <a:r>
              <a:rPr lang="en-US" sz="5400"/>
              <a:t>Introduction</a:t>
            </a:r>
          </a:p>
        </p:txBody>
      </p:sp>
      <p:pic>
        <p:nvPicPr>
          <p:cNvPr id="5" name="Picture 4" descr="Antique cash register keys">
            <a:extLst>
              <a:ext uri="{FF2B5EF4-FFF2-40B4-BE49-F238E27FC236}">
                <a16:creationId xmlns:a16="http://schemas.microsoft.com/office/drawing/2014/main" id="{1830E9D3-2BEB-1822-09B6-C36F3E7D77AB}"/>
              </a:ext>
            </a:extLst>
          </p:cNvPr>
          <p:cNvPicPr>
            <a:picLocks noChangeAspect="1"/>
          </p:cNvPicPr>
          <p:nvPr/>
        </p:nvPicPr>
        <p:blipFill rotWithShape="1">
          <a:blip r:embed="rId2"/>
          <a:srcRect l="25738" r="2910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674C80A-8805-87F4-12DC-BE878D587D75}"/>
              </a:ext>
            </a:extLst>
          </p:cNvPr>
          <p:cNvSpPr>
            <a:spLocks noGrp="1"/>
          </p:cNvSpPr>
          <p:nvPr>
            <p:ph idx="1"/>
          </p:nvPr>
        </p:nvSpPr>
        <p:spPr>
          <a:xfrm>
            <a:off x="5297762" y="2706624"/>
            <a:ext cx="6251110" cy="3483864"/>
          </a:xfrm>
        </p:spPr>
        <p:txBody>
          <a:bodyPr>
            <a:normAutofit/>
          </a:bodyPr>
          <a:lstStyle/>
          <a:p>
            <a:pPr marL="0" indent="0">
              <a:buNone/>
            </a:pPr>
            <a:r>
              <a:rPr lang="en-US" sz="2000" b="0" dirty="0">
                <a:effectLst/>
              </a:rPr>
              <a:t>With the increased usage of credit cards in this digital age, making purchases for buyers has never been easier. Unfortunately, with millions of transactions existing exclusively digitally and occurring every second of the day, it is also a prime opportunity for fraudulent records to make their way into the mix. Given the vast number of transactions that occur daily, it would be inefficient (if not impossible) and untimely for a human to review all the transactions for validity. The purpose of this analysis is to develop a supervised machine learning module that can detect fraudulent transaction activity.</a:t>
            </a:r>
          </a:p>
          <a:p>
            <a:pPr marL="0" indent="0">
              <a:buNone/>
            </a:pPr>
            <a:endParaRPr lang="en-US" sz="2000" dirty="0"/>
          </a:p>
        </p:txBody>
      </p:sp>
    </p:spTree>
    <p:extLst>
      <p:ext uri="{BB962C8B-B14F-4D97-AF65-F5344CB8AC3E}">
        <p14:creationId xmlns:p14="http://schemas.microsoft.com/office/powerpoint/2010/main" val="21323238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8B619-C4A5-B47C-9D6C-7EFA0C15F22E}"/>
              </a:ext>
            </a:extLst>
          </p:cNvPr>
          <p:cNvSpPr>
            <a:spLocks noGrp="1"/>
          </p:cNvSpPr>
          <p:nvPr>
            <p:ph type="title"/>
          </p:nvPr>
        </p:nvSpPr>
        <p:spPr/>
        <p:txBody>
          <a:bodyPr>
            <a:normAutofit/>
          </a:bodyPr>
          <a:lstStyle/>
          <a:p>
            <a:r>
              <a:rPr lang="en-US" sz="4000" dirty="0"/>
              <a:t>Methodology: Data Collection</a:t>
            </a:r>
          </a:p>
        </p:txBody>
      </p:sp>
      <p:graphicFrame>
        <p:nvGraphicFramePr>
          <p:cNvPr id="7" name="Content Placeholder 2">
            <a:extLst>
              <a:ext uri="{FF2B5EF4-FFF2-40B4-BE49-F238E27FC236}">
                <a16:creationId xmlns:a16="http://schemas.microsoft.com/office/drawing/2014/main" id="{4D523918-3700-DD6F-D099-3FD64B1EA52F}"/>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57941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8AC3D6-6CCF-7545-DCD6-BE4B3CCAFDE8}"/>
              </a:ext>
            </a:extLst>
          </p:cNvPr>
          <p:cNvSpPr>
            <a:spLocks noGrp="1"/>
          </p:cNvSpPr>
          <p:nvPr>
            <p:ph type="title"/>
          </p:nvPr>
        </p:nvSpPr>
        <p:spPr>
          <a:xfrm>
            <a:off x="589560" y="856180"/>
            <a:ext cx="4560584" cy="1128068"/>
          </a:xfrm>
        </p:spPr>
        <p:txBody>
          <a:bodyPr anchor="ctr">
            <a:normAutofit/>
          </a:bodyPr>
          <a:lstStyle/>
          <a:p>
            <a:r>
              <a:rPr lang="en-US" sz="4000" dirty="0"/>
              <a:t>Methodology: EDA</a:t>
            </a:r>
          </a:p>
        </p:txBody>
      </p:sp>
      <p:grpSp>
        <p:nvGrpSpPr>
          <p:cNvPr id="12" name="Group 11">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3" name="Rectangle 12">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5DF53F4-AC9C-5820-58E2-3445F4F80F48}"/>
              </a:ext>
            </a:extLst>
          </p:cNvPr>
          <p:cNvSpPr>
            <a:spLocks noGrp="1"/>
          </p:cNvSpPr>
          <p:nvPr>
            <p:ph idx="1"/>
          </p:nvPr>
        </p:nvSpPr>
        <p:spPr>
          <a:xfrm>
            <a:off x="590719" y="2330505"/>
            <a:ext cx="4559425" cy="3979585"/>
          </a:xfrm>
        </p:spPr>
        <p:txBody>
          <a:bodyPr anchor="ctr">
            <a:normAutofit lnSpcReduction="10000"/>
          </a:bodyPr>
          <a:lstStyle/>
          <a:p>
            <a:r>
              <a:rPr lang="en-US" sz="2000" dirty="0"/>
              <a:t>Target attribute[“Class”] was determined to contain two unique values confirming a binary classification approach: </a:t>
            </a:r>
          </a:p>
          <a:p>
            <a:pPr lvl="1"/>
            <a:r>
              <a:rPr lang="en-US" sz="1600" dirty="0"/>
              <a:t>0 – Valid</a:t>
            </a:r>
          </a:p>
          <a:p>
            <a:pPr lvl="1"/>
            <a:r>
              <a:rPr lang="en-US" sz="1600" dirty="0"/>
              <a:t>1 – Fraud</a:t>
            </a:r>
          </a:p>
          <a:p>
            <a:r>
              <a:rPr lang="en-US" sz="2000" dirty="0"/>
              <a:t> The dataset’s distribution of the target attribute demonstrated a highly skewed bias towards valid transactions.</a:t>
            </a:r>
          </a:p>
          <a:p>
            <a:r>
              <a:rPr lang="en-US" sz="2000" dirty="0"/>
              <a:t>Given the heavy weighting towards valid transactions, Area Under the Precision-Recall Curve (AUPRC) was chosen as a performance tracking metric</a:t>
            </a:r>
          </a:p>
          <a:p>
            <a:endParaRPr lang="en-US" sz="2000" dirty="0"/>
          </a:p>
        </p:txBody>
      </p:sp>
      <p:sp>
        <p:nvSpPr>
          <p:cNvPr id="18" name="Rectangle 17">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blue circle with black text&#10;&#10;Description automatically generated with low confidence">
            <a:extLst>
              <a:ext uri="{FF2B5EF4-FFF2-40B4-BE49-F238E27FC236}">
                <a16:creationId xmlns:a16="http://schemas.microsoft.com/office/drawing/2014/main" id="{9EE6288D-66C5-C554-A434-9A748AC3DBA4}"/>
              </a:ext>
            </a:extLst>
          </p:cNvPr>
          <p:cNvPicPr>
            <a:picLocks noChangeAspect="1"/>
          </p:cNvPicPr>
          <p:nvPr/>
        </p:nvPicPr>
        <p:blipFill rotWithShape="1">
          <a:blip r:embed="rId2"/>
          <a:srcRect t="925" r="4" b="2141"/>
          <a:stretch/>
        </p:blipFill>
        <p:spPr>
          <a:xfrm>
            <a:off x="5773173" y="601002"/>
            <a:ext cx="6009366" cy="5825372"/>
          </a:xfrm>
          <a:prstGeom prst="rect">
            <a:avLst/>
          </a:prstGeom>
        </p:spPr>
      </p:pic>
    </p:spTree>
    <p:extLst>
      <p:ext uri="{BB962C8B-B14F-4D97-AF65-F5344CB8AC3E}">
        <p14:creationId xmlns:p14="http://schemas.microsoft.com/office/powerpoint/2010/main" val="19189204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6ED97-3D86-11BE-D4B5-9A55C0D7464E}"/>
              </a:ext>
            </a:extLst>
          </p:cNvPr>
          <p:cNvSpPr>
            <a:spLocks noGrp="1"/>
          </p:cNvSpPr>
          <p:nvPr>
            <p:ph type="title"/>
          </p:nvPr>
        </p:nvSpPr>
        <p:spPr/>
        <p:txBody>
          <a:bodyPr/>
          <a:lstStyle/>
          <a:p>
            <a:r>
              <a:rPr lang="en-US"/>
              <a:t>Methodology: EDA (cont)</a:t>
            </a:r>
            <a:endParaRPr lang="en-US" dirty="0"/>
          </a:p>
        </p:txBody>
      </p:sp>
      <p:graphicFrame>
        <p:nvGraphicFramePr>
          <p:cNvPr id="5" name="Content Placeholder 2">
            <a:extLst>
              <a:ext uri="{FF2B5EF4-FFF2-40B4-BE49-F238E27FC236}">
                <a16:creationId xmlns:a16="http://schemas.microsoft.com/office/drawing/2014/main" id="{E2AB8F40-4EBC-DDB0-9933-927FD4C0C6CC}"/>
              </a:ext>
            </a:extLst>
          </p:cNvPr>
          <p:cNvGraphicFramePr>
            <a:graphicFrameLocks noGrp="1"/>
          </p:cNvGraphicFramePr>
          <p:nvPr>
            <p:ph idx="1"/>
            <p:extLst>
              <p:ext uri="{D42A27DB-BD31-4B8C-83A1-F6EECF244321}">
                <p14:modId xmlns:p14="http://schemas.microsoft.com/office/powerpoint/2010/main" val="31722018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517479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A7061E-32C9-AB96-E408-2F7E5140822C}"/>
              </a:ext>
            </a:extLst>
          </p:cNvPr>
          <p:cNvSpPr>
            <a:spLocks noGrp="1"/>
          </p:cNvSpPr>
          <p:nvPr>
            <p:ph type="title"/>
          </p:nvPr>
        </p:nvSpPr>
        <p:spPr>
          <a:xfrm>
            <a:off x="841248" y="256032"/>
            <a:ext cx="10506456" cy="1014984"/>
          </a:xfrm>
        </p:spPr>
        <p:txBody>
          <a:bodyPr anchor="b">
            <a:normAutofit/>
          </a:bodyPr>
          <a:lstStyle/>
          <a:p>
            <a:r>
              <a:rPr lang="en-US" sz="3700"/>
              <a:t>Methodology: Model implementation and evaluation</a:t>
            </a:r>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34B80363-C44F-7FDC-3A2D-874C75F7D2D5}"/>
              </a:ext>
            </a:extLst>
          </p:cNvPr>
          <p:cNvGraphicFramePr>
            <a:graphicFrameLocks noGrp="1"/>
          </p:cNvGraphicFramePr>
          <p:nvPr>
            <p:ph idx="1"/>
            <p:extLst>
              <p:ext uri="{D42A27DB-BD31-4B8C-83A1-F6EECF244321}">
                <p14:modId xmlns:p14="http://schemas.microsoft.com/office/powerpoint/2010/main" val="2280637307"/>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638820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944977-9B9E-5D9F-0EB2-107474D76E98}"/>
              </a:ext>
            </a:extLst>
          </p:cNvPr>
          <p:cNvSpPr>
            <a:spLocks noGrp="1"/>
          </p:cNvSpPr>
          <p:nvPr>
            <p:ph type="title"/>
          </p:nvPr>
        </p:nvSpPr>
        <p:spPr>
          <a:xfrm>
            <a:off x="640080" y="325369"/>
            <a:ext cx="4368602" cy="1956841"/>
          </a:xfrm>
        </p:spPr>
        <p:txBody>
          <a:bodyPr vert="horz" lIns="91440" tIns="45720" rIns="91440" bIns="45720" rtlCol="0" anchor="b">
            <a:normAutofit/>
          </a:bodyPr>
          <a:lstStyle/>
          <a:p>
            <a:r>
              <a:rPr lang="en-US" sz="5400" dirty="0"/>
              <a:t>Results: EDA</a:t>
            </a:r>
          </a:p>
        </p:txBody>
      </p:sp>
      <p:sp>
        <p:nvSpPr>
          <p:cNvPr id="14"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07576BEA-BD18-13F8-813B-0CFB2CD46C16}"/>
              </a:ext>
            </a:extLst>
          </p:cNvPr>
          <p:cNvSpPr txBox="1"/>
          <p:nvPr/>
        </p:nvSpPr>
        <p:spPr>
          <a:xfrm>
            <a:off x="640080" y="2872899"/>
            <a:ext cx="4243589" cy="3320668"/>
          </a:xfrm>
          <a:prstGeom prst="rect">
            <a:avLst/>
          </a:prstGeom>
        </p:spPr>
        <p:txBody>
          <a:bodyPr vert="horz" lIns="91440" tIns="45720" rIns="91440" bIns="45720" rtlCol="0">
            <a:normAutofit/>
          </a:bodyPr>
          <a:lstStyle/>
          <a:p>
            <a:pPr marL="285750" indent="-228600">
              <a:lnSpc>
                <a:spcPct val="90000"/>
              </a:lnSpc>
              <a:spcAft>
                <a:spcPts val="600"/>
              </a:spcAft>
              <a:buFont typeface="Arial" panose="020B0604020202020204" pitchFamily="34" charset="0"/>
              <a:buChar char="•"/>
            </a:pPr>
            <a:r>
              <a:rPr lang="en-US" sz="2200" b="0">
                <a:effectLst/>
              </a:rPr>
              <a:t>Taking a look at the correlation matrix, it does not appear that any one or a few attributes would be good candidates for leading indicators for predicting "Class".</a:t>
            </a:r>
          </a:p>
          <a:p>
            <a:pPr marL="285750" indent="-228600">
              <a:lnSpc>
                <a:spcPct val="90000"/>
              </a:lnSpc>
              <a:spcAft>
                <a:spcPts val="600"/>
              </a:spcAft>
              <a:buFont typeface="Arial" panose="020B0604020202020204" pitchFamily="34" charset="0"/>
              <a:buChar char="•"/>
            </a:pPr>
            <a:endParaRPr lang="en-US" sz="2200"/>
          </a:p>
          <a:p>
            <a:pPr marL="285750" indent="-228600">
              <a:lnSpc>
                <a:spcPct val="90000"/>
              </a:lnSpc>
              <a:spcAft>
                <a:spcPts val="600"/>
              </a:spcAft>
              <a:buFont typeface="Arial" panose="020B0604020202020204" pitchFamily="34" charset="0"/>
              <a:buChar char="•"/>
            </a:pPr>
            <a:r>
              <a:rPr lang="en-US" sz="2200"/>
              <a:t>The scatter matrix also showed similar findings.</a:t>
            </a:r>
          </a:p>
        </p:txBody>
      </p:sp>
      <p:pic>
        <p:nvPicPr>
          <p:cNvPr id="6" name="Content Placeholder 5" descr="A purple square with white lines&#10;&#10;Description automatically generated with low confidence">
            <a:extLst>
              <a:ext uri="{FF2B5EF4-FFF2-40B4-BE49-F238E27FC236}">
                <a16:creationId xmlns:a16="http://schemas.microsoft.com/office/drawing/2014/main" id="{140680A6-A8B7-FB81-2D45-F016A9D77445}"/>
              </a:ext>
            </a:extLst>
          </p:cNvPr>
          <p:cNvPicPr>
            <a:picLocks noGrp="1" noChangeAspect="1"/>
          </p:cNvPicPr>
          <p:nvPr>
            <p:ph idx="1"/>
          </p:nvPr>
        </p:nvPicPr>
        <p:blipFill rotWithShape="1">
          <a:blip r:embed="rId2"/>
          <a:srcRect t="302" r="2" b="2"/>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17741164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3351</TotalTime>
  <Words>783</Words>
  <Application>Microsoft Macintosh PowerPoint</Application>
  <PresentationFormat>Widescreen</PresentationFormat>
  <Paragraphs>70</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Detecting Credit Card Fraud</vt:lpstr>
      <vt:lpstr>Outline</vt:lpstr>
      <vt:lpstr>Executive Summary</vt:lpstr>
      <vt:lpstr>Introduction</vt:lpstr>
      <vt:lpstr>Methodology: Data Collection</vt:lpstr>
      <vt:lpstr>Methodology: EDA</vt:lpstr>
      <vt:lpstr>Methodology: EDA (cont)</vt:lpstr>
      <vt:lpstr>Methodology: Model implementation and evaluation</vt:lpstr>
      <vt:lpstr>Results: EDA</vt:lpstr>
      <vt:lpstr>Results: Logistic Regression Implementation</vt:lpstr>
      <vt:lpstr>Results: K Nearest Neighbor Classifier</vt:lpstr>
      <vt:lpstr>Results: Overall model implementation</vt:lpstr>
      <vt:lpstr>Conclusions</vt:lpstr>
      <vt:lpstr>Appendix</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Detecting Credit Card Fraud</dc:title>
  <dc:creator>Andrea Cruz</dc:creator>
  <cp:lastModifiedBy>Andrea Cruz</cp:lastModifiedBy>
  <cp:revision>4</cp:revision>
  <dcterms:created xsi:type="dcterms:W3CDTF">2023-06-23T23:36:53Z</dcterms:created>
  <dcterms:modified xsi:type="dcterms:W3CDTF">2023-06-26T07:28:42Z</dcterms:modified>
</cp:coreProperties>
</file>