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0AFBD-AE6E-44F5-8CA9-F89793A8DC6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2422481-B158-4D5F-AAEE-1FB7B6589159}">
      <dgm:prSet/>
      <dgm:spPr/>
      <dgm:t>
        <a:bodyPr/>
        <a:lstStyle/>
        <a:p>
          <a:pPr>
            <a:defRPr cap="all"/>
          </a:pPr>
          <a:r>
            <a:rPr lang="en-US"/>
            <a:t>Executive Summary</a:t>
          </a:r>
        </a:p>
      </dgm:t>
    </dgm:pt>
    <dgm:pt modelId="{0564D1A1-476E-4E33-AD21-3C874F459C34}" type="parTrans" cxnId="{8D9DA1FB-89F0-42D7-AFD7-48E9123A5CE4}">
      <dgm:prSet/>
      <dgm:spPr/>
      <dgm:t>
        <a:bodyPr/>
        <a:lstStyle/>
        <a:p>
          <a:endParaRPr lang="en-US"/>
        </a:p>
      </dgm:t>
    </dgm:pt>
    <dgm:pt modelId="{02E1D004-E948-4D8C-993E-B757878679D4}" type="sibTrans" cxnId="{8D9DA1FB-89F0-42D7-AFD7-48E9123A5CE4}">
      <dgm:prSet/>
      <dgm:spPr/>
      <dgm:t>
        <a:bodyPr/>
        <a:lstStyle/>
        <a:p>
          <a:endParaRPr lang="en-US"/>
        </a:p>
      </dgm:t>
    </dgm:pt>
    <dgm:pt modelId="{50406F71-9CA8-432A-96AF-4D31230EC315}">
      <dgm:prSet/>
      <dgm:spPr/>
      <dgm:t>
        <a:bodyPr/>
        <a:lstStyle/>
        <a:p>
          <a:pPr>
            <a:defRPr cap="all"/>
          </a:pPr>
          <a:r>
            <a:rPr lang="en-US"/>
            <a:t>Introduction</a:t>
          </a:r>
        </a:p>
      </dgm:t>
    </dgm:pt>
    <dgm:pt modelId="{9228FAB2-774A-415A-B9B0-F3DD5BBA0D6D}" type="parTrans" cxnId="{7CFD971A-2607-4430-AFF4-97CB39AB42A2}">
      <dgm:prSet/>
      <dgm:spPr/>
      <dgm:t>
        <a:bodyPr/>
        <a:lstStyle/>
        <a:p>
          <a:endParaRPr lang="en-US"/>
        </a:p>
      </dgm:t>
    </dgm:pt>
    <dgm:pt modelId="{9640AD62-E1F9-4B4E-93A7-2537157851E0}" type="sibTrans" cxnId="{7CFD971A-2607-4430-AFF4-97CB39AB42A2}">
      <dgm:prSet/>
      <dgm:spPr/>
      <dgm:t>
        <a:bodyPr/>
        <a:lstStyle/>
        <a:p>
          <a:endParaRPr lang="en-US"/>
        </a:p>
      </dgm:t>
    </dgm:pt>
    <dgm:pt modelId="{EE404FFB-9539-4E81-AD61-96CE08C57731}">
      <dgm:prSet/>
      <dgm:spPr/>
      <dgm:t>
        <a:bodyPr/>
        <a:lstStyle/>
        <a:p>
          <a:pPr>
            <a:defRPr cap="all"/>
          </a:pPr>
          <a:r>
            <a:rPr lang="en-US"/>
            <a:t>Methodology</a:t>
          </a:r>
        </a:p>
      </dgm:t>
    </dgm:pt>
    <dgm:pt modelId="{B40FCB84-57F5-46CB-B8A3-E0CC4E3581CA}" type="parTrans" cxnId="{CA6643C9-A0A3-4F65-9197-50ABE88F6268}">
      <dgm:prSet/>
      <dgm:spPr/>
      <dgm:t>
        <a:bodyPr/>
        <a:lstStyle/>
        <a:p>
          <a:endParaRPr lang="en-US"/>
        </a:p>
      </dgm:t>
    </dgm:pt>
    <dgm:pt modelId="{78169AB3-30AA-46EA-BDB1-53BDD58E272E}" type="sibTrans" cxnId="{CA6643C9-A0A3-4F65-9197-50ABE88F6268}">
      <dgm:prSet/>
      <dgm:spPr/>
      <dgm:t>
        <a:bodyPr/>
        <a:lstStyle/>
        <a:p>
          <a:endParaRPr lang="en-US"/>
        </a:p>
      </dgm:t>
    </dgm:pt>
    <dgm:pt modelId="{C111FA9D-F5D6-4D18-929A-3857E458A9B6}">
      <dgm:prSet/>
      <dgm:spPr/>
      <dgm:t>
        <a:bodyPr/>
        <a:lstStyle/>
        <a:p>
          <a:pPr>
            <a:defRPr cap="all"/>
          </a:pPr>
          <a:r>
            <a:rPr lang="en-US"/>
            <a:t>Results</a:t>
          </a:r>
        </a:p>
      </dgm:t>
    </dgm:pt>
    <dgm:pt modelId="{FCAEEA2C-0399-4B70-AF80-F19DCE594134}" type="parTrans" cxnId="{0D3BDE48-88C5-4B8F-B0CB-2DC93F16FBCE}">
      <dgm:prSet/>
      <dgm:spPr/>
      <dgm:t>
        <a:bodyPr/>
        <a:lstStyle/>
        <a:p>
          <a:endParaRPr lang="en-US"/>
        </a:p>
      </dgm:t>
    </dgm:pt>
    <dgm:pt modelId="{304DA280-C059-4512-BB17-BF50A531BBC3}" type="sibTrans" cxnId="{0D3BDE48-88C5-4B8F-B0CB-2DC93F16FBCE}">
      <dgm:prSet/>
      <dgm:spPr/>
      <dgm:t>
        <a:bodyPr/>
        <a:lstStyle/>
        <a:p>
          <a:endParaRPr lang="en-US"/>
        </a:p>
      </dgm:t>
    </dgm:pt>
    <dgm:pt modelId="{F12B12D0-01C4-4498-ADC5-0B05110B9153}">
      <dgm:prSet/>
      <dgm:spPr/>
      <dgm:t>
        <a:bodyPr/>
        <a:lstStyle/>
        <a:p>
          <a:pPr>
            <a:defRPr cap="all"/>
          </a:pPr>
          <a:r>
            <a:rPr lang="en-US"/>
            <a:t>Conclusion</a:t>
          </a:r>
        </a:p>
      </dgm:t>
    </dgm:pt>
    <dgm:pt modelId="{173F0057-2319-4F6E-AEEA-06545C7102E8}" type="parTrans" cxnId="{A276683E-F10D-4341-91E3-5AA9CDD56F61}">
      <dgm:prSet/>
      <dgm:spPr/>
      <dgm:t>
        <a:bodyPr/>
        <a:lstStyle/>
        <a:p>
          <a:endParaRPr lang="en-US"/>
        </a:p>
      </dgm:t>
    </dgm:pt>
    <dgm:pt modelId="{FA1B4008-9BFE-4256-AD3F-9F5DB8E7164D}" type="sibTrans" cxnId="{A276683E-F10D-4341-91E3-5AA9CDD56F61}">
      <dgm:prSet/>
      <dgm:spPr/>
      <dgm:t>
        <a:bodyPr/>
        <a:lstStyle/>
        <a:p>
          <a:endParaRPr lang="en-US"/>
        </a:p>
      </dgm:t>
    </dgm:pt>
    <dgm:pt modelId="{27D41ACE-B55E-43A0-9193-AA33FCE6A9F6}">
      <dgm:prSet/>
      <dgm:spPr/>
      <dgm:t>
        <a:bodyPr/>
        <a:lstStyle/>
        <a:p>
          <a:pPr>
            <a:defRPr cap="all"/>
          </a:pPr>
          <a:r>
            <a:rPr lang="en-US"/>
            <a:t>Appendix</a:t>
          </a:r>
        </a:p>
      </dgm:t>
    </dgm:pt>
    <dgm:pt modelId="{9BE438FF-6EC7-4CAF-ABAF-9EEA1344F68C}" type="parTrans" cxnId="{E26F3F54-DF2B-4167-989C-C8B0F4A3B899}">
      <dgm:prSet/>
      <dgm:spPr/>
      <dgm:t>
        <a:bodyPr/>
        <a:lstStyle/>
        <a:p>
          <a:endParaRPr lang="en-US"/>
        </a:p>
      </dgm:t>
    </dgm:pt>
    <dgm:pt modelId="{42FDDE3D-8CA6-4A7A-9727-90BB7E037F6A}" type="sibTrans" cxnId="{E26F3F54-DF2B-4167-989C-C8B0F4A3B899}">
      <dgm:prSet/>
      <dgm:spPr/>
      <dgm:t>
        <a:bodyPr/>
        <a:lstStyle/>
        <a:p>
          <a:endParaRPr lang="en-US"/>
        </a:p>
      </dgm:t>
    </dgm:pt>
    <dgm:pt modelId="{F972FD98-FED7-4CB0-B324-49F0668FB493}" type="pres">
      <dgm:prSet presAssocID="{F360AFBD-AE6E-44F5-8CA9-F89793A8DC60}" presName="root" presStyleCnt="0">
        <dgm:presLayoutVars>
          <dgm:dir/>
          <dgm:resizeHandles val="exact"/>
        </dgm:presLayoutVars>
      </dgm:prSet>
      <dgm:spPr/>
    </dgm:pt>
    <dgm:pt modelId="{75646502-8250-40F3-8853-8B057ECBE280}" type="pres">
      <dgm:prSet presAssocID="{D2422481-B158-4D5F-AAEE-1FB7B6589159}" presName="compNode" presStyleCnt="0"/>
      <dgm:spPr/>
    </dgm:pt>
    <dgm:pt modelId="{2F1C79ED-3888-4133-BA0D-E938A45076BF}" type="pres">
      <dgm:prSet presAssocID="{D2422481-B158-4D5F-AAEE-1FB7B6589159}" presName="iconBgRect" presStyleLbl="bgShp" presStyleIdx="0" presStyleCnt="6"/>
      <dgm:spPr>
        <a:prstGeom prst="round2DiagRect">
          <a:avLst>
            <a:gd name="adj1" fmla="val 29727"/>
            <a:gd name="adj2" fmla="val 0"/>
          </a:avLst>
        </a:prstGeom>
      </dgm:spPr>
    </dgm:pt>
    <dgm:pt modelId="{DC98537E-C06D-4D01-991D-DAE489EA5238}" type="pres">
      <dgm:prSet presAssocID="{D2422481-B158-4D5F-AAEE-1FB7B658915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ploy"/>
        </a:ext>
      </dgm:extLst>
    </dgm:pt>
    <dgm:pt modelId="{7C015786-5B6E-440C-8D69-69EA23AB90E1}" type="pres">
      <dgm:prSet presAssocID="{D2422481-B158-4D5F-AAEE-1FB7B6589159}" presName="spaceRect" presStyleCnt="0"/>
      <dgm:spPr/>
    </dgm:pt>
    <dgm:pt modelId="{F89351A0-17B2-4EFE-B0DA-ACB2EDC4C5C5}" type="pres">
      <dgm:prSet presAssocID="{D2422481-B158-4D5F-AAEE-1FB7B6589159}" presName="textRect" presStyleLbl="revTx" presStyleIdx="0" presStyleCnt="6">
        <dgm:presLayoutVars>
          <dgm:chMax val="1"/>
          <dgm:chPref val="1"/>
        </dgm:presLayoutVars>
      </dgm:prSet>
      <dgm:spPr/>
    </dgm:pt>
    <dgm:pt modelId="{61FB72ED-14F8-4310-BB3C-97A9C1240E38}" type="pres">
      <dgm:prSet presAssocID="{02E1D004-E948-4D8C-993E-B757878679D4}" presName="sibTrans" presStyleCnt="0"/>
      <dgm:spPr/>
    </dgm:pt>
    <dgm:pt modelId="{D5CB73F7-19E1-468F-B447-B5AA8D854770}" type="pres">
      <dgm:prSet presAssocID="{50406F71-9CA8-432A-96AF-4D31230EC315}" presName="compNode" presStyleCnt="0"/>
      <dgm:spPr/>
    </dgm:pt>
    <dgm:pt modelId="{37B50F55-ECE5-4F90-9E6B-C94B5E87CEE9}" type="pres">
      <dgm:prSet presAssocID="{50406F71-9CA8-432A-96AF-4D31230EC315}" presName="iconBgRect" presStyleLbl="bgShp" presStyleIdx="1" presStyleCnt="6"/>
      <dgm:spPr>
        <a:prstGeom prst="round2DiagRect">
          <a:avLst>
            <a:gd name="adj1" fmla="val 29727"/>
            <a:gd name="adj2" fmla="val 0"/>
          </a:avLst>
        </a:prstGeom>
      </dgm:spPr>
    </dgm:pt>
    <dgm:pt modelId="{1F133F02-EDC7-4139-AD89-0C1FDBD8914D}" type="pres">
      <dgm:prSet presAssocID="{50406F71-9CA8-432A-96AF-4D31230EC31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973073E9-869E-4553-92D6-D6825E1A710C}" type="pres">
      <dgm:prSet presAssocID="{50406F71-9CA8-432A-96AF-4D31230EC315}" presName="spaceRect" presStyleCnt="0"/>
      <dgm:spPr/>
    </dgm:pt>
    <dgm:pt modelId="{F2179A9F-242F-46D5-87F9-DCC323D23C31}" type="pres">
      <dgm:prSet presAssocID="{50406F71-9CA8-432A-96AF-4D31230EC315}" presName="textRect" presStyleLbl="revTx" presStyleIdx="1" presStyleCnt="6">
        <dgm:presLayoutVars>
          <dgm:chMax val="1"/>
          <dgm:chPref val="1"/>
        </dgm:presLayoutVars>
      </dgm:prSet>
      <dgm:spPr/>
    </dgm:pt>
    <dgm:pt modelId="{FEE67297-ECDD-40D1-AE88-41AC59641D7D}" type="pres">
      <dgm:prSet presAssocID="{9640AD62-E1F9-4B4E-93A7-2537157851E0}" presName="sibTrans" presStyleCnt="0"/>
      <dgm:spPr/>
    </dgm:pt>
    <dgm:pt modelId="{D4AAD6A1-1A1F-4230-B1DA-FB81666C1C5A}" type="pres">
      <dgm:prSet presAssocID="{EE404FFB-9539-4E81-AD61-96CE08C57731}" presName="compNode" presStyleCnt="0"/>
      <dgm:spPr/>
    </dgm:pt>
    <dgm:pt modelId="{B007771C-414E-4A23-837A-30CDD43AB815}" type="pres">
      <dgm:prSet presAssocID="{EE404FFB-9539-4E81-AD61-96CE08C57731}" presName="iconBgRect" presStyleLbl="bgShp" presStyleIdx="2" presStyleCnt="6"/>
      <dgm:spPr>
        <a:prstGeom prst="round2DiagRect">
          <a:avLst>
            <a:gd name="adj1" fmla="val 29727"/>
            <a:gd name="adj2" fmla="val 0"/>
          </a:avLst>
        </a:prstGeom>
      </dgm:spPr>
    </dgm:pt>
    <dgm:pt modelId="{C562B0DD-EA18-44BC-A836-26429FBA4813}" type="pres">
      <dgm:prSet presAssocID="{EE404FFB-9539-4E81-AD61-96CE08C5773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25DA48E1-0221-4176-9446-9E1449E22DF8}" type="pres">
      <dgm:prSet presAssocID="{EE404FFB-9539-4E81-AD61-96CE08C57731}" presName="spaceRect" presStyleCnt="0"/>
      <dgm:spPr/>
    </dgm:pt>
    <dgm:pt modelId="{13ACBBA2-A24C-48F3-8ACF-A62FD9E12FFE}" type="pres">
      <dgm:prSet presAssocID="{EE404FFB-9539-4E81-AD61-96CE08C57731}" presName="textRect" presStyleLbl="revTx" presStyleIdx="2" presStyleCnt="6">
        <dgm:presLayoutVars>
          <dgm:chMax val="1"/>
          <dgm:chPref val="1"/>
        </dgm:presLayoutVars>
      </dgm:prSet>
      <dgm:spPr/>
    </dgm:pt>
    <dgm:pt modelId="{61F781B9-58BF-4B31-8205-AFC5143F2CAE}" type="pres">
      <dgm:prSet presAssocID="{78169AB3-30AA-46EA-BDB1-53BDD58E272E}" presName="sibTrans" presStyleCnt="0"/>
      <dgm:spPr/>
    </dgm:pt>
    <dgm:pt modelId="{3A8157A9-5B61-49D5-86A6-C0AA82D4354D}" type="pres">
      <dgm:prSet presAssocID="{C111FA9D-F5D6-4D18-929A-3857E458A9B6}" presName="compNode" presStyleCnt="0"/>
      <dgm:spPr/>
    </dgm:pt>
    <dgm:pt modelId="{846FB270-BDAC-4618-83FE-75C631AF4FAA}" type="pres">
      <dgm:prSet presAssocID="{C111FA9D-F5D6-4D18-929A-3857E458A9B6}" presName="iconBgRect" presStyleLbl="bgShp" presStyleIdx="3" presStyleCnt="6"/>
      <dgm:spPr>
        <a:prstGeom prst="round2DiagRect">
          <a:avLst>
            <a:gd name="adj1" fmla="val 29727"/>
            <a:gd name="adj2" fmla="val 0"/>
          </a:avLst>
        </a:prstGeom>
      </dgm:spPr>
    </dgm:pt>
    <dgm:pt modelId="{2648853A-E396-45B6-BEB6-0E0BA37CABB0}" type="pres">
      <dgm:prSet presAssocID="{C111FA9D-F5D6-4D18-929A-3857E458A9B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BE24B026-6D51-419B-B955-4D8D70549F83}" type="pres">
      <dgm:prSet presAssocID="{C111FA9D-F5D6-4D18-929A-3857E458A9B6}" presName="spaceRect" presStyleCnt="0"/>
      <dgm:spPr/>
    </dgm:pt>
    <dgm:pt modelId="{4AD8507D-8C1C-4969-B732-FEF1BC028786}" type="pres">
      <dgm:prSet presAssocID="{C111FA9D-F5D6-4D18-929A-3857E458A9B6}" presName="textRect" presStyleLbl="revTx" presStyleIdx="3" presStyleCnt="6">
        <dgm:presLayoutVars>
          <dgm:chMax val="1"/>
          <dgm:chPref val="1"/>
        </dgm:presLayoutVars>
      </dgm:prSet>
      <dgm:spPr/>
    </dgm:pt>
    <dgm:pt modelId="{DAB29704-9E55-42ED-9BBB-9C88B2F7B7B3}" type="pres">
      <dgm:prSet presAssocID="{304DA280-C059-4512-BB17-BF50A531BBC3}" presName="sibTrans" presStyleCnt="0"/>
      <dgm:spPr/>
    </dgm:pt>
    <dgm:pt modelId="{826290AA-A5B0-42D4-B271-0DD203C73002}" type="pres">
      <dgm:prSet presAssocID="{F12B12D0-01C4-4498-ADC5-0B05110B9153}" presName="compNode" presStyleCnt="0"/>
      <dgm:spPr/>
    </dgm:pt>
    <dgm:pt modelId="{A115DEFE-9EF4-4856-B3EB-14CC2FE0B305}" type="pres">
      <dgm:prSet presAssocID="{F12B12D0-01C4-4498-ADC5-0B05110B9153}" presName="iconBgRect" presStyleLbl="bgShp" presStyleIdx="4" presStyleCnt="6"/>
      <dgm:spPr>
        <a:prstGeom prst="round2DiagRect">
          <a:avLst>
            <a:gd name="adj1" fmla="val 29727"/>
            <a:gd name="adj2" fmla="val 0"/>
          </a:avLst>
        </a:prstGeom>
      </dgm:spPr>
    </dgm:pt>
    <dgm:pt modelId="{53F14E72-346B-44E7-80DB-2C5063CEEC1F}" type="pres">
      <dgm:prSet presAssocID="{F12B12D0-01C4-4498-ADC5-0B05110B91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731D0C05-6B02-4E62-B467-3248174B887B}" type="pres">
      <dgm:prSet presAssocID="{F12B12D0-01C4-4498-ADC5-0B05110B9153}" presName="spaceRect" presStyleCnt="0"/>
      <dgm:spPr/>
    </dgm:pt>
    <dgm:pt modelId="{6A964A71-314A-48E2-8339-83AFEECD4F55}" type="pres">
      <dgm:prSet presAssocID="{F12B12D0-01C4-4498-ADC5-0B05110B9153}" presName="textRect" presStyleLbl="revTx" presStyleIdx="4" presStyleCnt="6">
        <dgm:presLayoutVars>
          <dgm:chMax val="1"/>
          <dgm:chPref val="1"/>
        </dgm:presLayoutVars>
      </dgm:prSet>
      <dgm:spPr/>
    </dgm:pt>
    <dgm:pt modelId="{C8F76512-17E8-4082-8FA3-842D8817AE9A}" type="pres">
      <dgm:prSet presAssocID="{FA1B4008-9BFE-4256-AD3F-9F5DB8E7164D}" presName="sibTrans" presStyleCnt="0"/>
      <dgm:spPr/>
    </dgm:pt>
    <dgm:pt modelId="{097FD6B4-BBF3-440A-B20E-775E52CFE8C8}" type="pres">
      <dgm:prSet presAssocID="{27D41ACE-B55E-43A0-9193-AA33FCE6A9F6}" presName="compNode" presStyleCnt="0"/>
      <dgm:spPr/>
    </dgm:pt>
    <dgm:pt modelId="{D4CC6261-A32E-420A-91A2-A07E2718A69C}" type="pres">
      <dgm:prSet presAssocID="{27D41ACE-B55E-43A0-9193-AA33FCE6A9F6}" presName="iconBgRect" presStyleLbl="bgShp" presStyleIdx="5" presStyleCnt="6"/>
      <dgm:spPr>
        <a:prstGeom prst="round2DiagRect">
          <a:avLst>
            <a:gd name="adj1" fmla="val 29727"/>
            <a:gd name="adj2" fmla="val 0"/>
          </a:avLst>
        </a:prstGeom>
      </dgm:spPr>
    </dgm:pt>
    <dgm:pt modelId="{162A990E-60FD-4C23-AFBA-38F1E6BBBD05}" type="pres">
      <dgm:prSet presAssocID="{27D41ACE-B55E-43A0-9193-AA33FCE6A9F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eted List"/>
        </a:ext>
      </dgm:extLst>
    </dgm:pt>
    <dgm:pt modelId="{4E21B837-0296-40FB-85F5-23385ADDDAE4}" type="pres">
      <dgm:prSet presAssocID="{27D41ACE-B55E-43A0-9193-AA33FCE6A9F6}" presName="spaceRect" presStyleCnt="0"/>
      <dgm:spPr/>
    </dgm:pt>
    <dgm:pt modelId="{90293DBF-EF0F-4A7E-90CD-B0B2DF72BCFB}" type="pres">
      <dgm:prSet presAssocID="{27D41ACE-B55E-43A0-9193-AA33FCE6A9F6}" presName="textRect" presStyleLbl="revTx" presStyleIdx="5" presStyleCnt="6">
        <dgm:presLayoutVars>
          <dgm:chMax val="1"/>
          <dgm:chPref val="1"/>
        </dgm:presLayoutVars>
      </dgm:prSet>
      <dgm:spPr/>
    </dgm:pt>
  </dgm:ptLst>
  <dgm:cxnLst>
    <dgm:cxn modelId="{E30D1802-F94A-4CB5-A458-2EF4ED54B4EB}" type="presOf" srcId="{D2422481-B158-4D5F-AAEE-1FB7B6589159}" destId="{F89351A0-17B2-4EFE-B0DA-ACB2EDC4C5C5}" srcOrd="0" destOrd="0" presId="urn:microsoft.com/office/officeart/2018/5/layout/IconLeafLabelList"/>
    <dgm:cxn modelId="{8C84F705-DFE5-4019-96F8-591CA8A98D4F}" type="presOf" srcId="{27D41ACE-B55E-43A0-9193-AA33FCE6A9F6}" destId="{90293DBF-EF0F-4A7E-90CD-B0B2DF72BCFB}" srcOrd="0" destOrd="0" presId="urn:microsoft.com/office/officeart/2018/5/layout/IconLeafLabelList"/>
    <dgm:cxn modelId="{7CFD971A-2607-4430-AFF4-97CB39AB42A2}" srcId="{F360AFBD-AE6E-44F5-8CA9-F89793A8DC60}" destId="{50406F71-9CA8-432A-96AF-4D31230EC315}" srcOrd="1" destOrd="0" parTransId="{9228FAB2-774A-415A-B9B0-F3DD5BBA0D6D}" sibTransId="{9640AD62-E1F9-4B4E-93A7-2537157851E0}"/>
    <dgm:cxn modelId="{A276683E-F10D-4341-91E3-5AA9CDD56F61}" srcId="{F360AFBD-AE6E-44F5-8CA9-F89793A8DC60}" destId="{F12B12D0-01C4-4498-ADC5-0B05110B9153}" srcOrd="4" destOrd="0" parTransId="{173F0057-2319-4F6E-AEEA-06545C7102E8}" sibTransId="{FA1B4008-9BFE-4256-AD3F-9F5DB8E7164D}"/>
    <dgm:cxn modelId="{78054C43-D6C2-4470-9EE3-FB206141BEDC}" type="presOf" srcId="{EE404FFB-9539-4E81-AD61-96CE08C57731}" destId="{13ACBBA2-A24C-48F3-8ACF-A62FD9E12FFE}" srcOrd="0" destOrd="0" presId="urn:microsoft.com/office/officeart/2018/5/layout/IconLeafLabelList"/>
    <dgm:cxn modelId="{0D3BDE48-88C5-4B8F-B0CB-2DC93F16FBCE}" srcId="{F360AFBD-AE6E-44F5-8CA9-F89793A8DC60}" destId="{C111FA9D-F5D6-4D18-929A-3857E458A9B6}" srcOrd="3" destOrd="0" parTransId="{FCAEEA2C-0399-4B70-AF80-F19DCE594134}" sibTransId="{304DA280-C059-4512-BB17-BF50A531BBC3}"/>
    <dgm:cxn modelId="{E26F3F54-DF2B-4167-989C-C8B0F4A3B899}" srcId="{F360AFBD-AE6E-44F5-8CA9-F89793A8DC60}" destId="{27D41ACE-B55E-43A0-9193-AA33FCE6A9F6}" srcOrd="5" destOrd="0" parTransId="{9BE438FF-6EC7-4CAF-ABAF-9EEA1344F68C}" sibTransId="{42FDDE3D-8CA6-4A7A-9727-90BB7E037F6A}"/>
    <dgm:cxn modelId="{90A95A92-164C-408D-9C00-835836890971}" type="presOf" srcId="{50406F71-9CA8-432A-96AF-4D31230EC315}" destId="{F2179A9F-242F-46D5-87F9-DCC323D23C31}" srcOrd="0" destOrd="0" presId="urn:microsoft.com/office/officeart/2018/5/layout/IconLeafLabelList"/>
    <dgm:cxn modelId="{BF341FBD-B5CA-4447-ACCF-5F07708F9986}" type="presOf" srcId="{C111FA9D-F5D6-4D18-929A-3857E458A9B6}" destId="{4AD8507D-8C1C-4969-B732-FEF1BC028786}" srcOrd="0" destOrd="0" presId="urn:microsoft.com/office/officeart/2018/5/layout/IconLeafLabelList"/>
    <dgm:cxn modelId="{CA6643C9-A0A3-4F65-9197-50ABE88F6268}" srcId="{F360AFBD-AE6E-44F5-8CA9-F89793A8DC60}" destId="{EE404FFB-9539-4E81-AD61-96CE08C57731}" srcOrd="2" destOrd="0" parTransId="{B40FCB84-57F5-46CB-B8A3-E0CC4E3581CA}" sibTransId="{78169AB3-30AA-46EA-BDB1-53BDD58E272E}"/>
    <dgm:cxn modelId="{8E9019DB-3FE8-41A9-8F1F-E47B53BEAD30}" type="presOf" srcId="{F360AFBD-AE6E-44F5-8CA9-F89793A8DC60}" destId="{F972FD98-FED7-4CB0-B324-49F0668FB493}" srcOrd="0" destOrd="0" presId="urn:microsoft.com/office/officeart/2018/5/layout/IconLeafLabelList"/>
    <dgm:cxn modelId="{23962BE6-5E5B-4917-A811-E245A02B3844}" type="presOf" srcId="{F12B12D0-01C4-4498-ADC5-0B05110B9153}" destId="{6A964A71-314A-48E2-8339-83AFEECD4F55}" srcOrd="0" destOrd="0" presId="urn:microsoft.com/office/officeart/2018/5/layout/IconLeafLabelList"/>
    <dgm:cxn modelId="{8D9DA1FB-89F0-42D7-AFD7-48E9123A5CE4}" srcId="{F360AFBD-AE6E-44F5-8CA9-F89793A8DC60}" destId="{D2422481-B158-4D5F-AAEE-1FB7B6589159}" srcOrd="0" destOrd="0" parTransId="{0564D1A1-476E-4E33-AD21-3C874F459C34}" sibTransId="{02E1D004-E948-4D8C-993E-B757878679D4}"/>
    <dgm:cxn modelId="{5347FB6A-1467-4A6C-99A8-65362EB07A54}" type="presParOf" srcId="{F972FD98-FED7-4CB0-B324-49F0668FB493}" destId="{75646502-8250-40F3-8853-8B057ECBE280}" srcOrd="0" destOrd="0" presId="urn:microsoft.com/office/officeart/2018/5/layout/IconLeafLabelList"/>
    <dgm:cxn modelId="{572CF0E4-B7CE-4624-B8C5-66EB665A1487}" type="presParOf" srcId="{75646502-8250-40F3-8853-8B057ECBE280}" destId="{2F1C79ED-3888-4133-BA0D-E938A45076BF}" srcOrd="0" destOrd="0" presId="urn:microsoft.com/office/officeart/2018/5/layout/IconLeafLabelList"/>
    <dgm:cxn modelId="{22150924-2F19-4972-A863-969CE6B6F8EE}" type="presParOf" srcId="{75646502-8250-40F3-8853-8B057ECBE280}" destId="{DC98537E-C06D-4D01-991D-DAE489EA5238}" srcOrd="1" destOrd="0" presId="urn:microsoft.com/office/officeart/2018/5/layout/IconLeafLabelList"/>
    <dgm:cxn modelId="{FE0FB31C-BB59-45EE-A31A-7E2C0ECE7DBC}" type="presParOf" srcId="{75646502-8250-40F3-8853-8B057ECBE280}" destId="{7C015786-5B6E-440C-8D69-69EA23AB90E1}" srcOrd="2" destOrd="0" presId="urn:microsoft.com/office/officeart/2018/5/layout/IconLeafLabelList"/>
    <dgm:cxn modelId="{286E3F67-8DC9-4B74-BF9B-E8B1EFB91863}" type="presParOf" srcId="{75646502-8250-40F3-8853-8B057ECBE280}" destId="{F89351A0-17B2-4EFE-B0DA-ACB2EDC4C5C5}" srcOrd="3" destOrd="0" presId="urn:microsoft.com/office/officeart/2018/5/layout/IconLeafLabelList"/>
    <dgm:cxn modelId="{50E9CA9E-F513-41B5-BDA1-C2FDA34914A8}" type="presParOf" srcId="{F972FD98-FED7-4CB0-B324-49F0668FB493}" destId="{61FB72ED-14F8-4310-BB3C-97A9C1240E38}" srcOrd="1" destOrd="0" presId="urn:microsoft.com/office/officeart/2018/5/layout/IconLeafLabelList"/>
    <dgm:cxn modelId="{2AF76311-487B-47B1-A8AA-6AB1695B37C2}" type="presParOf" srcId="{F972FD98-FED7-4CB0-B324-49F0668FB493}" destId="{D5CB73F7-19E1-468F-B447-B5AA8D854770}" srcOrd="2" destOrd="0" presId="urn:microsoft.com/office/officeart/2018/5/layout/IconLeafLabelList"/>
    <dgm:cxn modelId="{8DB25E54-50BB-4097-B9A1-7CD11D09C7B3}" type="presParOf" srcId="{D5CB73F7-19E1-468F-B447-B5AA8D854770}" destId="{37B50F55-ECE5-4F90-9E6B-C94B5E87CEE9}" srcOrd="0" destOrd="0" presId="urn:microsoft.com/office/officeart/2018/5/layout/IconLeafLabelList"/>
    <dgm:cxn modelId="{849D9A27-D997-4A83-BAEF-608007D472BF}" type="presParOf" srcId="{D5CB73F7-19E1-468F-B447-B5AA8D854770}" destId="{1F133F02-EDC7-4139-AD89-0C1FDBD8914D}" srcOrd="1" destOrd="0" presId="urn:microsoft.com/office/officeart/2018/5/layout/IconLeafLabelList"/>
    <dgm:cxn modelId="{EB643D2E-CDAE-42AD-8BB5-ABB93FF9DF2C}" type="presParOf" srcId="{D5CB73F7-19E1-468F-B447-B5AA8D854770}" destId="{973073E9-869E-4553-92D6-D6825E1A710C}" srcOrd="2" destOrd="0" presId="urn:microsoft.com/office/officeart/2018/5/layout/IconLeafLabelList"/>
    <dgm:cxn modelId="{CCC147A2-24B2-47F2-942A-22421E8D2ED2}" type="presParOf" srcId="{D5CB73F7-19E1-468F-B447-B5AA8D854770}" destId="{F2179A9F-242F-46D5-87F9-DCC323D23C31}" srcOrd="3" destOrd="0" presId="urn:microsoft.com/office/officeart/2018/5/layout/IconLeafLabelList"/>
    <dgm:cxn modelId="{9F718F14-D5FA-4786-830A-B6CBE4AFFA5C}" type="presParOf" srcId="{F972FD98-FED7-4CB0-B324-49F0668FB493}" destId="{FEE67297-ECDD-40D1-AE88-41AC59641D7D}" srcOrd="3" destOrd="0" presId="urn:microsoft.com/office/officeart/2018/5/layout/IconLeafLabelList"/>
    <dgm:cxn modelId="{A3AF6852-EF4B-48EB-BABA-D55AA5269773}" type="presParOf" srcId="{F972FD98-FED7-4CB0-B324-49F0668FB493}" destId="{D4AAD6A1-1A1F-4230-B1DA-FB81666C1C5A}" srcOrd="4" destOrd="0" presId="urn:microsoft.com/office/officeart/2018/5/layout/IconLeafLabelList"/>
    <dgm:cxn modelId="{B9B231AD-8414-4242-8780-71B1C474C8DC}" type="presParOf" srcId="{D4AAD6A1-1A1F-4230-B1DA-FB81666C1C5A}" destId="{B007771C-414E-4A23-837A-30CDD43AB815}" srcOrd="0" destOrd="0" presId="urn:microsoft.com/office/officeart/2018/5/layout/IconLeafLabelList"/>
    <dgm:cxn modelId="{F06B7E81-C390-4B2E-AC19-93201D760A92}" type="presParOf" srcId="{D4AAD6A1-1A1F-4230-B1DA-FB81666C1C5A}" destId="{C562B0DD-EA18-44BC-A836-26429FBA4813}" srcOrd="1" destOrd="0" presId="urn:microsoft.com/office/officeart/2018/5/layout/IconLeafLabelList"/>
    <dgm:cxn modelId="{C22FB3B5-5864-47CA-A20D-9DBE30C386A9}" type="presParOf" srcId="{D4AAD6A1-1A1F-4230-B1DA-FB81666C1C5A}" destId="{25DA48E1-0221-4176-9446-9E1449E22DF8}" srcOrd="2" destOrd="0" presId="urn:microsoft.com/office/officeart/2018/5/layout/IconLeafLabelList"/>
    <dgm:cxn modelId="{BCB0A521-A543-4DFC-BAB7-8B2EA9CBF3AC}" type="presParOf" srcId="{D4AAD6A1-1A1F-4230-B1DA-FB81666C1C5A}" destId="{13ACBBA2-A24C-48F3-8ACF-A62FD9E12FFE}" srcOrd="3" destOrd="0" presId="urn:microsoft.com/office/officeart/2018/5/layout/IconLeafLabelList"/>
    <dgm:cxn modelId="{4D42E14F-D584-497F-8A5D-4F2A036C584F}" type="presParOf" srcId="{F972FD98-FED7-4CB0-B324-49F0668FB493}" destId="{61F781B9-58BF-4B31-8205-AFC5143F2CAE}" srcOrd="5" destOrd="0" presId="urn:microsoft.com/office/officeart/2018/5/layout/IconLeafLabelList"/>
    <dgm:cxn modelId="{03318466-43EB-4520-9B30-B18A964D121D}" type="presParOf" srcId="{F972FD98-FED7-4CB0-B324-49F0668FB493}" destId="{3A8157A9-5B61-49D5-86A6-C0AA82D4354D}" srcOrd="6" destOrd="0" presId="urn:microsoft.com/office/officeart/2018/5/layout/IconLeafLabelList"/>
    <dgm:cxn modelId="{FED70784-44C1-4DD3-A97E-FA4567084D55}" type="presParOf" srcId="{3A8157A9-5B61-49D5-86A6-C0AA82D4354D}" destId="{846FB270-BDAC-4618-83FE-75C631AF4FAA}" srcOrd="0" destOrd="0" presId="urn:microsoft.com/office/officeart/2018/5/layout/IconLeafLabelList"/>
    <dgm:cxn modelId="{D8DB57AC-6482-4ACC-9E03-1E3807DC61F8}" type="presParOf" srcId="{3A8157A9-5B61-49D5-86A6-C0AA82D4354D}" destId="{2648853A-E396-45B6-BEB6-0E0BA37CABB0}" srcOrd="1" destOrd="0" presId="urn:microsoft.com/office/officeart/2018/5/layout/IconLeafLabelList"/>
    <dgm:cxn modelId="{4FB82108-BD8F-4F49-BAF2-B3848941CE03}" type="presParOf" srcId="{3A8157A9-5B61-49D5-86A6-C0AA82D4354D}" destId="{BE24B026-6D51-419B-B955-4D8D70549F83}" srcOrd="2" destOrd="0" presId="urn:microsoft.com/office/officeart/2018/5/layout/IconLeafLabelList"/>
    <dgm:cxn modelId="{69272206-095D-4F1D-BD4F-EF0AED0B3FDE}" type="presParOf" srcId="{3A8157A9-5B61-49D5-86A6-C0AA82D4354D}" destId="{4AD8507D-8C1C-4969-B732-FEF1BC028786}" srcOrd="3" destOrd="0" presId="urn:microsoft.com/office/officeart/2018/5/layout/IconLeafLabelList"/>
    <dgm:cxn modelId="{15C5EE60-BC36-4DE4-8A05-63BAC68A0656}" type="presParOf" srcId="{F972FD98-FED7-4CB0-B324-49F0668FB493}" destId="{DAB29704-9E55-42ED-9BBB-9C88B2F7B7B3}" srcOrd="7" destOrd="0" presId="urn:microsoft.com/office/officeart/2018/5/layout/IconLeafLabelList"/>
    <dgm:cxn modelId="{DC745166-1038-4140-8D14-4CFF57025713}" type="presParOf" srcId="{F972FD98-FED7-4CB0-B324-49F0668FB493}" destId="{826290AA-A5B0-42D4-B271-0DD203C73002}" srcOrd="8" destOrd="0" presId="urn:microsoft.com/office/officeart/2018/5/layout/IconLeafLabelList"/>
    <dgm:cxn modelId="{78BA20F2-C3A0-4E30-AAEC-A0391AA058A4}" type="presParOf" srcId="{826290AA-A5B0-42D4-B271-0DD203C73002}" destId="{A115DEFE-9EF4-4856-B3EB-14CC2FE0B305}" srcOrd="0" destOrd="0" presId="urn:microsoft.com/office/officeart/2018/5/layout/IconLeafLabelList"/>
    <dgm:cxn modelId="{C9BF339C-CA34-4527-93FD-722E7CC9E85D}" type="presParOf" srcId="{826290AA-A5B0-42D4-B271-0DD203C73002}" destId="{53F14E72-346B-44E7-80DB-2C5063CEEC1F}" srcOrd="1" destOrd="0" presId="urn:microsoft.com/office/officeart/2018/5/layout/IconLeafLabelList"/>
    <dgm:cxn modelId="{09634316-2FFD-41AD-9BD7-41CD15B19075}" type="presParOf" srcId="{826290AA-A5B0-42D4-B271-0DD203C73002}" destId="{731D0C05-6B02-4E62-B467-3248174B887B}" srcOrd="2" destOrd="0" presId="urn:microsoft.com/office/officeart/2018/5/layout/IconLeafLabelList"/>
    <dgm:cxn modelId="{4A7F85BF-CE1A-4CCE-ADAC-87D9E861FCB7}" type="presParOf" srcId="{826290AA-A5B0-42D4-B271-0DD203C73002}" destId="{6A964A71-314A-48E2-8339-83AFEECD4F55}" srcOrd="3" destOrd="0" presId="urn:microsoft.com/office/officeart/2018/5/layout/IconLeafLabelList"/>
    <dgm:cxn modelId="{E74F4C7C-0783-45B8-BB94-C41A8AC8FCD4}" type="presParOf" srcId="{F972FD98-FED7-4CB0-B324-49F0668FB493}" destId="{C8F76512-17E8-4082-8FA3-842D8817AE9A}" srcOrd="9" destOrd="0" presId="urn:microsoft.com/office/officeart/2018/5/layout/IconLeafLabelList"/>
    <dgm:cxn modelId="{A4A5636A-DC2B-4F70-942E-D5A98F26EAA4}" type="presParOf" srcId="{F972FD98-FED7-4CB0-B324-49F0668FB493}" destId="{097FD6B4-BBF3-440A-B20E-775E52CFE8C8}" srcOrd="10" destOrd="0" presId="urn:microsoft.com/office/officeart/2018/5/layout/IconLeafLabelList"/>
    <dgm:cxn modelId="{F3A7E29D-68CD-46AD-90DB-D0D7B1E00ECC}" type="presParOf" srcId="{097FD6B4-BBF3-440A-B20E-775E52CFE8C8}" destId="{D4CC6261-A32E-420A-91A2-A07E2718A69C}" srcOrd="0" destOrd="0" presId="urn:microsoft.com/office/officeart/2018/5/layout/IconLeafLabelList"/>
    <dgm:cxn modelId="{2941F28F-4C23-489E-854C-9ABDA52442B8}" type="presParOf" srcId="{097FD6B4-BBF3-440A-B20E-775E52CFE8C8}" destId="{162A990E-60FD-4C23-AFBA-38F1E6BBBD05}" srcOrd="1" destOrd="0" presId="urn:microsoft.com/office/officeart/2018/5/layout/IconLeafLabelList"/>
    <dgm:cxn modelId="{3C0CA529-1625-4B43-9B8E-B4E901523987}" type="presParOf" srcId="{097FD6B4-BBF3-440A-B20E-775E52CFE8C8}" destId="{4E21B837-0296-40FB-85F5-23385ADDDAE4}" srcOrd="2" destOrd="0" presId="urn:microsoft.com/office/officeart/2018/5/layout/IconLeafLabelList"/>
    <dgm:cxn modelId="{549190EC-4D87-49F4-8BD2-77DF4E095AFF}" type="presParOf" srcId="{097FD6B4-BBF3-440A-B20E-775E52CFE8C8}" destId="{90293DBF-EF0F-4A7E-90CD-B0B2DF72BCF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8730DE-A35B-4716-979E-A8F3B96E737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8BA5F8F-0C17-42AC-8A53-B4D0DC5B6A1D}">
      <dgm:prSet/>
      <dgm:spPr/>
      <dgm:t>
        <a:bodyPr/>
        <a:lstStyle/>
        <a:p>
          <a:pPr>
            <a:lnSpc>
              <a:spcPct val="100000"/>
            </a:lnSpc>
          </a:pPr>
          <a:r>
            <a:rPr lang="en-US"/>
            <a:t>Data was taken from Kaggle.com and lists </a:t>
          </a:r>
          <a:r>
            <a:rPr lang="en-US" i="0"/>
            <a:t>Helpful Life Tips from Reddit Dataset with over 1000 upvotes during 2005-2002</a:t>
          </a:r>
          <a:endParaRPr lang="en-US"/>
        </a:p>
      </dgm:t>
    </dgm:pt>
    <dgm:pt modelId="{DCAE926C-1C77-439B-B399-5005A9F59181}" type="parTrans" cxnId="{546DD0E3-372F-465B-90F2-93A8DD944396}">
      <dgm:prSet/>
      <dgm:spPr/>
      <dgm:t>
        <a:bodyPr/>
        <a:lstStyle/>
        <a:p>
          <a:endParaRPr lang="en-US"/>
        </a:p>
      </dgm:t>
    </dgm:pt>
    <dgm:pt modelId="{FE66C864-E82D-4B93-8124-A402E9234A70}" type="sibTrans" cxnId="{546DD0E3-372F-465B-90F2-93A8DD944396}">
      <dgm:prSet/>
      <dgm:spPr/>
      <dgm:t>
        <a:bodyPr/>
        <a:lstStyle/>
        <a:p>
          <a:endParaRPr lang="en-US"/>
        </a:p>
      </dgm:t>
    </dgm:pt>
    <dgm:pt modelId="{97D64C6F-258B-452D-98E4-9EF8666C9054}">
      <dgm:prSet/>
      <dgm:spPr/>
      <dgm:t>
        <a:bodyPr/>
        <a:lstStyle/>
        <a:p>
          <a:pPr>
            <a:lnSpc>
              <a:spcPct val="100000"/>
            </a:lnSpc>
          </a:pPr>
          <a:r>
            <a:rPr lang="en-US"/>
            <a:t>Background information provided by the hosts indicated that the attributes in the dataset that could be most useful were text fields “postTitle” and ”postBody.”</a:t>
          </a:r>
        </a:p>
      </dgm:t>
    </dgm:pt>
    <dgm:pt modelId="{709E8B72-ED9A-430D-9E38-159AD64D7575}" type="parTrans" cxnId="{718E78DC-E185-4884-8F66-CE699CCB30D7}">
      <dgm:prSet/>
      <dgm:spPr/>
      <dgm:t>
        <a:bodyPr/>
        <a:lstStyle/>
        <a:p>
          <a:endParaRPr lang="en-US"/>
        </a:p>
      </dgm:t>
    </dgm:pt>
    <dgm:pt modelId="{D8B0C284-0EB9-44D0-A943-A66D1A7662DF}" type="sibTrans" cxnId="{718E78DC-E185-4884-8F66-CE699CCB30D7}">
      <dgm:prSet/>
      <dgm:spPr/>
      <dgm:t>
        <a:bodyPr/>
        <a:lstStyle/>
        <a:p>
          <a:endParaRPr lang="en-US"/>
        </a:p>
      </dgm:t>
    </dgm:pt>
    <dgm:pt modelId="{BAC13085-0EEC-4BA9-AB00-68DE73D9FDD7}">
      <dgm:prSet/>
      <dgm:spPr/>
      <dgm:t>
        <a:bodyPr/>
        <a:lstStyle/>
        <a:p>
          <a:pPr>
            <a:lnSpc>
              <a:spcPct val="100000"/>
            </a:lnSpc>
          </a:pPr>
          <a:r>
            <a:rPr lang="en-US" i="0"/>
            <a:t>Since around 28% </a:t>
          </a:r>
          <a:r>
            <a:rPr lang="en-US"/>
            <a:t>of the dataset did not have any postBody entries, I decided to utilize the postTitle as the targeted field </a:t>
          </a:r>
        </a:p>
      </dgm:t>
    </dgm:pt>
    <dgm:pt modelId="{85635F9B-0BD0-4798-BABA-796E0AA0F0D5}" type="parTrans" cxnId="{4D9CB46B-53A3-490A-8B81-116D868C3637}">
      <dgm:prSet/>
      <dgm:spPr/>
      <dgm:t>
        <a:bodyPr/>
        <a:lstStyle/>
        <a:p>
          <a:endParaRPr lang="en-US"/>
        </a:p>
      </dgm:t>
    </dgm:pt>
    <dgm:pt modelId="{AD29562A-4F4C-4509-AC47-E452BC75349F}" type="sibTrans" cxnId="{4D9CB46B-53A3-490A-8B81-116D868C3637}">
      <dgm:prSet/>
      <dgm:spPr/>
      <dgm:t>
        <a:bodyPr/>
        <a:lstStyle/>
        <a:p>
          <a:endParaRPr lang="en-US"/>
        </a:p>
      </dgm:t>
    </dgm:pt>
    <dgm:pt modelId="{37E9A39F-D674-4DEC-B634-292FEB1E822B}" type="pres">
      <dgm:prSet presAssocID="{3E8730DE-A35B-4716-979E-A8F3B96E7377}" presName="root" presStyleCnt="0">
        <dgm:presLayoutVars>
          <dgm:dir/>
          <dgm:resizeHandles val="exact"/>
        </dgm:presLayoutVars>
      </dgm:prSet>
      <dgm:spPr/>
    </dgm:pt>
    <dgm:pt modelId="{57336AF8-0C29-4DA3-AC0B-6FB77AD9EBA4}" type="pres">
      <dgm:prSet presAssocID="{C8BA5F8F-0C17-42AC-8A53-B4D0DC5B6A1D}" presName="compNode" presStyleCnt="0"/>
      <dgm:spPr/>
    </dgm:pt>
    <dgm:pt modelId="{BDB3C6B9-E93B-4671-B93D-0A85490C812E}" type="pres">
      <dgm:prSet presAssocID="{C8BA5F8F-0C17-42AC-8A53-B4D0DC5B6A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840128A-92A9-4CEF-AE01-84C588D712F5}" type="pres">
      <dgm:prSet presAssocID="{C8BA5F8F-0C17-42AC-8A53-B4D0DC5B6A1D}" presName="spaceRect" presStyleCnt="0"/>
      <dgm:spPr/>
    </dgm:pt>
    <dgm:pt modelId="{FF87E7C0-2EEA-48FB-8492-FADA6E2F72C0}" type="pres">
      <dgm:prSet presAssocID="{C8BA5F8F-0C17-42AC-8A53-B4D0DC5B6A1D}" presName="textRect" presStyleLbl="revTx" presStyleIdx="0" presStyleCnt="3">
        <dgm:presLayoutVars>
          <dgm:chMax val="1"/>
          <dgm:chPref val="1"/>
        </dgm:presLayoutVars>
      </dgm:prSet>
      <dgm:spPr/>
    </dgm:pt>
    <dgm:pt modelId="{6B0DAB4F-93C2-4179-9DBF-D00A09BE72FA}" type="pres">
      <dgm:prSet presAssocID="{FE66C864-E82D-4B93-8124-A402E9234A70}" presName="sibTrans" presStyleCnt="0"/>
      <dgm:spPr/>
    </dgm:pt>
    <dgm:pt modelId="{F46D0404-17D9-4200-B9F1-4BFD163DFE1F}" type="pres">
      <dgm:prSet presAssocID="{97D64C6F-258B-452D-98E4-9EF8666C9054}" presName="compNode" presStyleCnt="0"/>
      <dgm:spPr/>
    </dgm:pt>
    <dgm:pt modelId="{4167D8DB-E4AF-401D-A6FA-501D7EF2F5F2}" type="pres">
      <dgm:prSet presAssocID="{97D64C6F-258B-452D-98E4-9EF8666C90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4FEAD581-C331-4B10-928D-3C6731DFB556}" type="pres">
      <dgm:prSet presAssocID="{97D64C6F-258B-452D-98E4-9EF8666C9054}" presName="spaceRect" presStyleCnt="0"/>
      <dgm:spPr/>
    </dgm:pt>
    <dgm:pt modelId="{2CCB7F6C-7427-46BF-819C-61B810898988}" type="pres">
      <dgm:prSet presAssocID="{97D64C6F-258B-452D-98E4-9EF8666C9054}" presName="textRect" presStyleLbl="revTx" presStyleIdx="1" presStyleCnt="3">
        <dgm:presLayoutVars>
          <dgm:chMax val="1"/>
          <dgm:chPref val="1"/>
        </dgm:presLayoutVars>
      </dgm:prSet>
      <dgm:spPr/>
    </dgm:pt>
    <dgm:pt modelId="{D2C15C8A-C218-44B5-99E9-32B0F08DB57D}" type="pres">
      <dgm:prSet presAssocID="{D8B0C284-0EB9-44D0-A943-A66D1A7662DF}" presName="sibTrans" presStyleCnt="0"/>
      <dgm:spPr/>
    </dgm:pt>
    <dgm:pt modelId="{B75A6820-5B9E-41D4-BD56-50A29F62002D}" type="pres">
      <dgm:prSet presAssocID="{BAC13085-0EEC-4BA9-AB00-68DE73D9FDD7}" presName="compNode" presStyleCnt="0"/>
      <dgm:spPr/>
    </dgm:pt>
    <dgm:pt modelId="{E57C68DC-2370-48A9-9660-D65D48CAA66A}" type="pres">
      <dgm:prSet presAssocID="{BAC13085-0EEC-4BA9-AB00-68DE73D9FD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9AFB5F7-EB0B-4E92-822E-2B6338DCADAE}" type="pres">
      <dgm:prSet presAssocID="{BAC13085-0EEC-4BA9-AB00-68DE73D9FDD7}" presName="spaceRect" presStyleCnt="0"/>
      <dgm:spPr/>
    </dgm:pt>
    <dgm:pt modelId="{C0C1420A-52E9-4DF0-904A-1BCDB20E2998}" type="pres">
      <dgm:prSet presAssocID="{BAC13085-0EEC-4BA9-AB00-68DE73D9FDD7}" presName="textRect" presStyleLbl="revTx" presStyleIdx="2" presStyleCnt="3">
        <dgm:presLayoutVars>
          <dgm:chMax val="1"/>
          <dgm:chPref val="1"/>
        </dgm:presLayoutVars>
      </dgm:prSet>
      <dgm:spPr/>
    </dgm:pt>
  </dgm:ptLst>
  <dgm:cxnLst>
    <dgm:cxn modelId="{05CA9512-0552-4E52-90F3-4D850C54BB99}" type="presOf" srcId="{BAC13085-0EEC-4BA9-AB00-68DE73D9FDD7}" destId="{C0C1420A-52E9-4DF0-904A-1BCDB20E2998}" srcOrd="0" destOrd="0" presId="urn:microsoft.com/office/officeart/2018/2/layout/IconLabelList"/>
    <dgm:cxn modelId="{4BC02036-1A42-4E76-8D20-F19F51E617D0}" type="presOf" srcId="{C8BA5F8F-0C17-42AC-8A53-B4D0DC5B6A1D}" destId="{FF87E7C0-2EEA-48FB-8492-FADA6E2F72C0}" srcOrd="0" destOrd="0" presId="urn:microsoft.com/office/officeart/2018/2/layout/IconLabelList"/>
    <dgm:cxn modelId="{4D9CB46B-53A3-490A-8B81-116D868C3637}" srcId="{3E8730DE-A35B-4716-979E-A8F3B96E7377}" destId="{BAC13085-0EEC-4BA9-AB00-68DE73D9FDD7}" srcOrd="2" destOrd="0" parTransId="{85635F9B-0BD0-4798-BABA-796E0AA0F0D5}" sibTransId="{AD29562A-4F4C-4509-AC47-E452BC75349F}"/>
    <dgm:cxn modelId="{A0551E79-66A8-495F-B5BE-20EBF72A7A23}" type="presOf" srcId="{97D64C6F-258B-452D-98E4-9EF8666C9054}" destId="{2CCB7F6C-7427-46BF-819C-61B810898988}" srcOrd="0" destOrd="0" presId="urn:microsoft.com/office/officeart/2018/2/layout/IconLabelList"/>
    <dgm:cxn modelId="{7AEAD792-6666-4D69-A520-B9CC29652867}" type="presOf" srcId="{3E8730DE-A35B-4716-979E-A8F3B96E7377}" destId="{37E9A39F-D674-4DEC-B634-292FEB1E822B}" srcOrd="0" destOrd="0" presId="urn:microsoft.com/office/officeart/2018/2/layout/IconLabelList"/>
    <dgm:cxn modelId="{718E78DC-E185-4884-8F66-CE699CCB30D7}" srcId="{3E8730DE-A35B-4716-979E-A8F3B96E7377}" destId="{97D64C6F-258B-452D-98E4-9EF8666C9054}" srcOrd="1" destOrd="0" parTransId="{709E8B72-ED9A-430D-9E38-159AD64D7575}" sibTransId="{D8B0C284-0EB9-44D0-A943-A66D1A7662DF}"/>
    <dgm:cxn modelId="{546DD0E3-372F-465B-90F2-93A8DD944396}" srcId="{3E8730DE-A35B-4716-979E-A8F3B96E7377}" destId="{C8BA5F8F-0C17-42AC-8A53-B4D0DC5B6A1D}" srcOrd="0" destOrd="0" parTransId="{DCAE926C-1C77-439B-B399-5005A9F59181}" sibTransId="{FE66C864-E82D-4B93-8124-A402E9234A70}"/>
    <dgm:cxn modelId="{968C3168-DAE2-474E-A6E8-9EF6355CDA7D}" type="presParOf" srcId="{37E9A39F-D674-4DEC-B634-292FEB1E822B}" destId="{57336AF8-0C29-4DA3-AC0B-6FB77AD9EBA4}" srcOrd="0" destOrd="0" presId="urn:microsoft.com/office/officeart/2018/2/layout/IconLabelList"/>
    <dgm:cxn modelId="{E7D34C0B-10FA-410E-AD8A-50C8C9E385B0}" type="presParOf" srcId="{57336AF8-0C29-4DA3-AC0B-6FB77AD9EBA4}" destId="{BDB3C6B9-E93B-4671-B93D-0A85490C812E}" srcOrd="0" destOrd="0" presId="urn:microsoft.com/office/officeart/2018/2/layout/IconLabelList"/>
    <dgm:cxn modelId="{863E4E6F-5DEA-48D6-A9CB-7314B81A7410}" type="presParOf" srcId="{57336AF8-0C29-4DA3-AC0B-6FB77AD9EBA4}" destId="{1840128A-92A9-4CEF-AE01-84C588D712F5}" srcOrd="1" destOrd="0" presId="urn:microsoft.com/office/officeart/2018/2/layout/IconLabelList"/>
    <dgm:cxn modelId="{46CC0404-E6E9-4D6B-8A73-A4944992DBCE}" type="presParOf" srcId="{57336AF8-0C29-4DA3-AC0B-6FB77AD9EBA4}" destId="{FF87E7C0-2EEA-48FB-8492-FADA6E2F72C0}" srcOrd="2" destOrd="0" presId="urn:microsoft.com/office/officeart/2018/2/layout/IconLabelList"/>
    <dgm:cxn modelId="{C33CCD5E-E1A5-4D4D-97A2-4101075194C4}" type="presParOf" srcId="{37E9A39F-D674-4DEC-B634-292FEB1E822B}" destId="{6B0DAB4F-93C2-4179-9DBF-D00A09BE72FA}" srcOrd="1" destOrd="0" presId="urn:microsoft.com/office/officeart/2018/2/layout/IconLabelList"/>
    <dgm:cxn modelId="{34F41453-C4AD-4375-803E-587EE57FAE3E}" type="presParOf" srcId="{37E9A39F-D674-4DEC-B634-292FEB1E822B}" destId="{F46D0404-17D9-4200-B9F1-4BFD163DFE1F}" srcOrd="2" destOrd="0" presId="urn:microsoft.com/office/officeart/2018/2/layout/IconLabelList"/>
    <dgm:cxn modelId="{06B77188-CEA4-4286-96D3-0BD261EB297E}" type="presParOf" srcId="{F46D0404-17D9-4200-B9F1-4BFD163DFE1F}" destId="{4167D8DB-E4AF-401D-A6FA-501D7EF2F5F2}" srcOrd="0" destOrd="0" presId="urn:microsoft.com/office/officeart/2018/2/layout/IconLabelList"/>
    <dgm:cxn modelId="{DBAACCFA-56EA-40B7-819F-E83E0E20BB4F}" type="presParOf" srcId="{F46D0404-17D9-4200-B9F1-4BFD163DFE1F}" destId="{4FEAD581-C331-4B10-928D-3C6731DFB556}" srcOrd="1" destOrd="0" presId="urn:microsoft.com/office/officeart/2018/2/layout/IconLabelList"/>
    <dgm:cxn modelId="{3F53936D-93E1-499B-8F34-7A8EA58B2B56}" type="presParOf" srcId="{F46D0404-17D9-4200-B9F1-4BFD163DFE1F}" destId="{2CCB7F6C-7427-46BF-819C-61B810898988}" srcOrd="2" destOrd="0" presId="urn:microsoft.com/office/officeart/2018/2/layout/IconLabelList"/>
    <dgm:cxn modelId="{2796E774-DBF7-462F-A2E1-7220DDC4C2DB}" type="presParOf" srcId="{37E9A39F-D674-4DEC-B634-292FEB1E822B}" destId="{D2C15C8A-C218-44B5-99E9-32B0F08DB57D}" srcOrd="3" destOrd="0" presId="urn:microsoft.com/office/officeart/2018/2/layout/IconLabelList"/>
    <dgm:cxn modelId="{00413A69-61B7-4848-8DA2-9AD3D282323F}" type="presParOf" srcId="{37E9A39F-D674-4DEC-B634-292FEB1E822B}" destId="{B75A6820-5B9E-41D4-BD56-50A29F62002D}" srcOrd="4" destOrd="0" presId="urn:microsoft.com/office/officeart/2018/2/layout/IconLabelList"/>
    <dgm:cxn modelId="{9198FC4E-BAC1-461F-B763-11473D673707}" type="presParOf" srcId="{B75A6820-5B9E-41D4-BD56-50A29F62002D}" destId="{E57C68DC-2370-48A9-9660-D65D48CAA66A}" srcOrd="0" destOrd="0" presId="urn:microsoft.com/office/officeart/2018/2/layout/IconLabelList"/>
    <dgm:cxn modelId="{E0ADA950-2502-4964-80F5-D3FB34C9BADE}" type="presParOf" srcId="{B75A6820-5B9E-41D4-BD56-50A29F62002D}" destId="{19AFB5F7-EB0B-4E92-822E-2B6338DCADAE}" srcOrd="1" destOrd="0" presId="urn:microsoft.com/office/officeart/2018/2/layout/IconLabelList"/>
    <dgm:cxn modelId="{06BC055A-3F3E-43E2-8556-AC3A7AD4F457}" type="presParOf" srcId="{B75A6820-5B9E-41D4-BD56-50A29F62002D}" destId="{C0C1420A-52E9-4DF0-904A-1BCDB20E299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1AD8DE-FF11-4983-ADA8-7C45D7B0AA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6BE848-079C-4AED-BB94-8AA7D545F717}">
      <dgm:prSet/>
      <dgm:spPr/>
      <dgm:t>
        <a:bodyPr/>
        <a:lstStyle/>
        <a:p>
          <a:r>
            <a:rPr lang="en-US"/>
            <a:t>Data was cleaned and additional stop words were removed iteratively as needed</a:t>
          </a:r>
        </a:p>
      </dgm:t>
    </dgm:pt>
    <dgm:pt modelId="{AC96CAB2-195D-4506-AEFB-921928BD77B8}" type="parTrans" cxnId="{C2A00978-3DA1-4DD2-8EF4-8DDAA41393F7}">
      <dgm:prSet/>
      <dgm:spPr/>
      <dgm:t>
        <a:bodyPr/>
        <a:lstStyle/>
        <a:p>
          <a:endParaRPr lang="en-US"/>
        </a:p>
      </dgm:t>
    </dgm:pt>
    <dgm:pt modelId="{2EC27495-B58A-4179-915C-BFFCE4B1208D}" type="sibTrans" cxnId="{C2A00978-3DA1-4DD2-8EF4-8DDAA41393F7}">
      <dgm:prSet/>
      <dgm:spPr/>
      <dgm:t>
        <a:bodyPr/>
        <a:lstStyle/>
        <a:p>
          <a:endParaRPr lang="en-US"/>
        </a:p>
      </dgm:t>
    </dgm:pt>
    <dgm:pt modelId="{A5711BAA-00FB-4EE7-BB65-7F5E221254B4}">
      <dgm:prSet/>
      <dgm:spPr/>
      <dgm:t>
        <a:bodyPr/>
        <a:lstStyle/>
        <a:p>
          <a:r>
            <a:rPr lang="en-US"/>
            <a:t>The main algorithms implemented were TF-IDF &amp; Bag of Words vectorizers and Non-negative Matrix factorization and LatentDirichletAllocation. Both models were originally implemented with different hyperparameters using Sklearn.</a:t>
          </a:r>
        </a:p>
      </dgm:t>
    </dgm:pt>
    <dgm:pt modelId="{7A76FD5D-5DA9-4FCF-90DB-2312C6498EB4}" type="parTrans" cxnId="{A9CD53DF-F84B-4991-8316-45BD1233C096}">
      <dgm:prSet/>
      <dgm:spPr/>
      <dgm:t>
        <a:bodyPr/>
        <a:lstStyle/>
        <a:p>
          <a:endParaRPr lang="en-US"/>
        </a:p>
      </dgm:t>
    </dgm:pt>
    <dgm:pt modelId="{BA89790A-1814-4D03-9BB2-D539792CBDCA}" type="sibTrans" cxnId="{A9CD53DF-F84B-4991-8316-45BD1233C096}">
      <dgm:prSet/>
      <dgm:spPr/>
      <dgm:t>
        <a:bodyPr/>
        <a:lstStyle/>
        <a:p>
          <a:endParaRPr lang="en-US"/>
        </a:p>
      </dgm:t>
    </dgm:pt>
    <dgm:pt modelId="{4DC3D3F2-9F45-43A3-ABCE-00875F3746FA}">
      <dgm:prSet/>
      <dgm:spPr/>
      <dgm:t>
        <a:bodyPr/>
        <a:lstStyle/>
        <a:p>
          <a:r>
            <a:rPr lang="en-US"/>
            <a:t>The LDA model was additionally implemented with the gensim module so that it could be visually evaluated with the pyLDAvis module. This module allows for an intertopic distance map.</a:t>
          </a:r>
        </a:p>
      </dgm:t>
    </dgm:pt>
    <dgm:pt modelId="{7F8043BF-1726-493D-82E8-3835722403AA}" type="parTrans" cxnId="{C808DDBC-CC44-413B-BBBC-7FE215CBD22E}">
      <dgm:prSet/>
      <dgm:spPr/>
      <dgm:t>
        <a:bodyPr/>
        <a:lstStyle/>
        <a:p>
          <a:endParaRPr lang="en-US"/>
        </a:p>
      </dgm:t>
    </dgm:pt>
    <dgm:pt modelId="{F952F27C-E1D9-40AC-9A3E-23F9D7E750A1}" type="sibTrans" cxnId="{C808DDBC-CC44-413B-BBBC-7FE215CBD22E}">
      <dgm:prSet/>
      <dgm:spPr/>
      <dgm:t>
        <a:bodyPr/>
        <a:lstStyle/>
        <a:p>
          <a:endParaRPr lang="en-US"/>
        </a:p>
      </dgm:t>
    </dgm:pt>
    <dgm:pt modelId="{FA95C69D-0F91-AA4B-8563-B403D19BD388}" type="pres">
      <dgm:prSet presAssocID="{AF1AD8DE-FF11-4983-ADA8-7C45D7B0AA6D}" presName="linear" presStyleCnt="0">
        <dgm:presLayoutVars>
          <dgm:animLvl val="lvl"/>
          <dgm:resizeHandles val="exact"/>
        </dgm:presLayoutVars>
      </dgm:prSet>
      <dgm:spPr/>
    </dgm:pt>
    <dgm:pt modelId="{10FC27EA-7870-9A48-AEEB-9F5BEBF6B38F}" type="pres">
      <dgm:prSet presAssocID="{4E6BE848-079C-4AED-BB94-8AA7D545F717}" presName="parentText" presStyleLbl="node1" presStyleIdx="0" presStyleCnt="3">
        <dgm:presLayoutVars>
          <dgm:chMax val="0"/>
          <dgm:bulletEnabled val="1"/>
        </dgm:presLayoutVars>
      </dgm:prSet>
      <dgm:spPr/>
    </dgm:pt>
    <dgm:pt modelId="{ECC36EC8-CE42-7945-8A5A-B6BD388A410E}" type="pres">
      <dgm:prSet presAssocID="{2EC27495-B58A-4179-915C-BFFCE4B1208D}" presName="spacer" presStyleCnt="0"/>
      <dgm:spPr/>
    </dgm:pt>
    <dgm:pt modelId="{366828BD-6753-0A49-8DA2-FF4831329908}" type="pres">
      <dgm:prSet presAssocID="{A5711BAA-00FB-4EE7-BB65-7F5E221254B4}" presName="parentText" presStyleLbl="node1" presStyleIdx="1" presStyleCnt="3">
        <dgm:presLayoutVars>
          <dgm:chMax val="0"/>
          <dgm:bulletEnabled val="1"/>
        </dgm:presLayoutVars>
      </dgm:prSet>
      <dgm:spPr/>
    </dgm:pt>
    <dgm:pt modelId="{F0E62E48-28AF-9249-9B49-3CDD46B91DE5}" type="pres">
      <dgm:prSet presAssocID="{BA89790A-1814-4D03-9BB2-D539792CBDCA}" presName="spacer" presStyleCnt="0"/>
      <dgm:spPr/>
    </dgm:pt>
    <dgm:pt modelId="{EE4E6FDF-6BB8-7A44-936C-ACFBB60CDC92}" type="pres">
      <dgm:prSet presAssocID="{4DC3D3F2-9F45-43A3-ABCE-00875F3746FA}" presName="parentText" presStyleLbl="node1" presStyleIdx="2" presStyleCnt="3">
        <dgm:presLayoutVars>
          <dgm:chMax val="0"/>
          <dgm:bulletEnabled val="1"/>
        </dgm:presLayoutVars>
      </dgm:prSet>
      <dgm:spPr/>
    </dgm:pt>
  </dgm:ptLst>
  <dgm:cxnLst>
    <dgm:cxn modelId="{B9F3501C-0CD5-2F44-ADF5-1BD9318D46D9}" type="presOf" srcId="{4DC3D3F2-9F45-43A3-ABCE-00875F3746FA}" destId="{EE4E6FDF-6BB8-7A44-936C-ACFBB60CDC92}" srcOrd="0" destOrd="0" presId="urn:microsoft.com/office/officeart/2005/8/layout/vList2"/>
    <dgm:cxn modelId="{6007B844-1F9D-1842-A344-B394DAC2F4F2}" type="presOf" srcId="{4E6BE848-079C-4AED-BB94-8AA7D545F717}" destId="{10FC27EA-7870-9A48-AEEB-9F5BEBF6B38F}" srcOrd="0" destOrd="0" presId="urn:microsoft.com/office/officeart/2005/8/layout/vList2"/>
    <dgm:cxn modelId="{C2A00978-3DA1-4DD2-8EF4-8DDAA41393F7}" srcId="{AF1AD8DE-FF11-4983-ADA8-7C45D7B0AA6D}" destId="{4E6BE848-079C-4AED-BB94-8AA7D545F717}" srcOrd="0" destOrd="0" parTransId="{AC96CAB2-195D-4506-AEFB-921928BD77B8}" sibTransId="{2EC27495-B58A-4179-915C-BFFCE4B1208D}"/>
    <dgm:cxn modelId="{A2F9B37D-3C81-9D44-B1E3-13335DB36477}" type="presOf" srcId="{AF1AD8DE-FF11-4983-ADA8-7C45D7B0AA6D}" destId="{FA95C69D-0F91-AA4B-8563-B403D19BD388}" srcOrd="0" destOrd="0" presId="urn:microsoft.com/office/officeart/2005/8/layout/vList2"/>
    <dgm:cxn modelId="{F55855B6-D34D-E845-A6AE-8EF82CC1D39F}" type="presOf" srcId="{A5711BAA-00FB-4EE7-BB65-7F5E221254B4}" destId="{366828BD-6753-0A49-8DA2-FF4831329908}" srcOrd="0" destOrd="0" presId="urn:microsoft.com/office/officeart/2005/8/layout/vList2"/>
    <dgm:cxn modelId="{C808DDBC-CC44-413B-BBBC-7FE215CBD22E}" srcId="{AF1AD8DE-FF11-4983-ADA8-7C45D7B0AA6D}" destId="{4DC3D3F2-9F45-43A3-ABCE-00875F3746FA}" srcOrd="2" destOrd="0" parTransId="{7F8043BF-1726-493D-82E8-3835722403AA}" sibTransId="{F952F27C-E1D9-40AC-9A3E-23F9D7E750A1}"/>
    <dgm:cxn modelId="{A9CD53DF-F84B-4991-8316-45BD1233C096}" srcId="{AF1AD8DE-FF11-4983-ADA8-7C45D7B0AA6D}" destId="{A5711BAA-00FB-4EE7-BB65-7F5E221254B4}" srcOrd="1" destOrd="0" parTransId="{7A76FD5D-5DA9-4FCF-90DB-2312C6498EB4}" sibTransId="{BA89790A-1814-4D03-9BB2-D539792CBDCA}"/>
    <dgm:cxn modelId="{03F20ED9-DC5C-2D4C-95AF-822E4F3BF067}" type="presParOf" srcId="{FA95C69D-0F91-AA4B-8563-B403D19BD388}" destId="{10FC27EA-7870-9A48-AEEB-9F5BEBF6B38F}" srcOrd="0" destOrd="0" presId="urn:microsoft.com/office/officeart/2005/8/layout/vList2"/>
    <dgm:cxn modelId="{45A9D076-796B-7E4B-B1DA-28D656C5B1B7}" type="presParOf" srcId="{FA95C69D-0F91-AA4B-8563-B403D19BD388}" destId="{ECC36EC8-CE42-7945-8A5A-B6BD388A410E}" srcOrd="1" destOrd="0" presId="urn:microsoft.com/office/officeart/2005/8/layout/vList2"/>
    <dgm:cxn modelId="{E356823C-CFFA-7E42-8AFB-B7435DF6A81C}" type="presParOf" srcId="{FA95C69D-0F91-AA4B-8563-B403D19BD388}" destId="{366828BD-6753-0A49-8DA2-FF4831329908}" srcOrd="2" destOrd="0" presId="urn:microsoft.com/office/officeart/2005/8/layout/vList2"/>
    <dgm:cxn modelId="{883DDE6A-DCED-7E49-A04C-48DB118802FD}" type="presParOf" srcId="{FA95C69D-0F91-AA4B-8563-B403D19BD388}" destId="{F0E62E48-28AF-9249-9B49-3CDD46B91DE5}" srcOrd="3" destOrd="0" presId="urn:microsoft.com/office/officeart/2005/8/layout/vList2"/>
    <dgm:cxn modelId="{C8A66CAD-2989-C442-83D9-D4ACCB1723EE}" type="presParOf" srcId="{FA95C69D-0F91-AA4B-8563-B403D19BD388}" destId="{EE4E6FDF-6BB8-7A44-936C-ACFBB60CDC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98116E-36A6-4154-9536-9229AEED14C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AC98830-5338-4256-826A-15E6168653C0}">
      <dgm:prSet/>
      <dgm:spPr/>
      <dgm:t>
        <a:bodyPr/>
        <a:lstStyle/>
        <a:p>
          <a:pPr>
            <a:defRPr cap="all"/>
          </a:pPr>
          <a:r>
            <a:rPr lang="en-US"/>
            <a:t>Different hyperparameters were tested with the TF-IDF vectorizer and the NMF model to produce topics. The top scored words were evaluated for interpretability, and topic names were assigned</a:t>
          </a:r>
        </a:p>
      </dgm:t>
    </dgm:pt>
    <dgm:pt modelId="{DDBE03C4-7348-4EBB-9D77-B41DA30B57EA}" type="parTrans" cxnId="{71B21445-EF7E-4942-A121-28AD8A474798}">
      <dgm:prSet/>
      <dgm:spPr/>
      <dgm:t>
        <a:bodyPr/>
        <a:lstStyle/>
        <a:p>
          <a:endParaRPr lang="en-US"/>
        </a:p>
      </dgm:t>
    </dgm:pt>
    <dgm:pt modelId="{B53E7021-AAF1-496B-905B-3F72194DBB0F}" type="sibTrans" cxnId="{71B21445-EF7E-4942-A121-28AD8A474798}">
      <dgm:prSet/>
      <dgm:spPr/>
      <dgm:t>
        <a:bodyPr/>
        <a:lstStyle/>
        <a:p>
          <a:endParaRPr lang="en-US"/>
        </a:p>
      </dgm:t>
    </dgm:pt>
    <dgm:pt modelId="{1FA2F022-CDE7-4ED2-8074-A886FBD7AAED}">
      <dgm:prSet/>
      <dgm:spPr/>
      <dgm:t>
        <a:bodyPr/>
        <a:lstStyle/>
        <a:p>
          <a:pPr>
            <a:defRPr cap="all"/>
          </a:pPr>
          <a:r>
            <a:rPr lang="en-US"/>
            <a:t>Subsequently, the posts were iteratively assigned a topic using the NMF model. Distribution of posts per topic were observed.</a:t>
          </a:r>
        </a:p>
      </dgm:t>
    </dgm:pt>
    <dgm:pt modelId="{82338A47-4E69-4F6C-8380-90FD68CCE292}" type="parTrans" cxnId="{6275580A-5F3E-4BC1-ACC1-559A0A5AA7E1}">
      <dgm:prSet/>
      <dgm:spPr/>
      <dgm:t>
        <a:bodyPr/>
        <a:lstStyle/>
        <a:p>
          <a:endParaRPr lang="en-US"/>
        </a:p>
      </dgm:t>
    </dgm:pt>
    <dgm:pt modelId="{4DB62AD5-91DE-4399-9BC4-817C02B520BC}" type="sibTrans" cxnId="{6275580A-5F3E-4BC1-ACC1-559A0A5AA7E1}">
      <dgm:prSet/>
      <dgm:spPr/>
      <dgm:t>
        <a:bodyPr/>
        <a:lstStyle/>
        <a:p>
          <a:endParaRPr lang="en-US"/>
        </a:p>
      </dgm:t>
    </dgm:pt>
    <dgm:pt modelId="{21333035-00A2-4EC5-8446-A39AB4716FF1}">
      <dgm:prSet/>
      <dgm:spPr/>
      <dgm:t>
        <a:bodyPr/>
        <a:lstStyle/>
        <a:p>
          <a:pPr>
            <a:defRPr cap="all"/>
          </a:pPr>
          <a:r>
            <a:rPr lang="en-US"/>
            <a:t>Samples from each topic were evaluated for accuracy of topic naming and assignment. </a:t>
          </a:r>
        </a:p>
      </dgm:t>
    </dgm:pt>
    <dgm:pt modelId="{FC7BBDEA-CA06-4CFB-A8AA-3F454A3EACE4}" type="parTrans" cxnId="{76FE664C-AF7B-4EE9-812B-6D4ECD29A93C}">
      <dgm:prSet/>
      <dgm:spPr/>
      <dgm:t>
        <a:bodyPr/>
        <a:lstStyle/>
        <a:p>
          <a:endParaRPr lang="en-US"/>
        </a:p>
      </dgm:t>
    </dgm:pt>
    <dgm:pt modelId="{F75768A3-6C2C-40F2-B3D5-DA99037310FB}" type="sibTrans" cxnId="{76FE664C-AF7B-4EE9-812B-6D4ECD29A93C}">
      <dgm:prSet/>
      <dgm:spPr/>
      <dgm:t>
        <a:bodyPr/>
        <a:lstStyle/>
        <a:p>
          <a:endParaRPr lang="en-US"/>
        </a:p>
      </dgm:t>
    </dgm:pt>
    <dgm:pt modelId="{3B7DD8A3-AC19-44F1-B3AF-DD23007AFA37}" type="pres">
      <dgm:prSet presAssocID="{EB98116E-36A6-4154-9536-9229AEED14C4}" presName="root" presStyleCnt="0">
        <dgm:presLayoutVars>
          <dgm:dir/>
          <dgm:resizeHandles val="exact"/>
        </dgm:presLayoutVars>
      </dgm:prSet>
      <dgm:spPr/>
    </dgm:pt>
    <dgm:pt modelId="{366114B9-DB0F-466D-B378-A27FFD757219}" type="pres">
      <dgm:prSet presAssocID="{CAC98830-5338-4256-826A-15E6168653C0}" presName="compNode" presStyleCnt="0"/>
      <dgm:spPr/>
    </dgm:pt>
    <dgm:pt modelId="{54B79E59-04F9-4E36-8170-8FBADE88AD36}" type="pres">
      <dgm:prSet presAssocID="{CAC98830-5338-4256-826A-15E6168653C0}" presName="iconBgRect" presStyleLbl="bgShp" presStyleIdx="0" presStyleCnt="3"/>
      <dgm:spPr/>
    </dgm:pt>
    <dgm:pt modelId="{34DD7134-9A8C-4B58-B638-195B5966AD1F}" type="pres">
      <dgm:prSet presAssocID="{CAC98830-5338-4256-826A-15E6168653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ment"/>
        </a:ext>
      </dgm:extLst>
    </dgm:pt>
    <dgm:pt modelId="{9ADE754C-F155-4DD0-BBA8-70F369597058}" type="pres">
      <dgm:prSet presAssocID="{CAC98830-5338-4256-826A-15E6168653C0}" presName="spaceRect" presStyleCnt="0"/>
      <dgm:spPr/>
    </dgm:pt>
    <dgm:pt modelId="{81FAE4E8-3943-49C7-8CE5-9B1C5C555386}" type="pres">
      <dgm:prSet presAssocID="{CAC98830-5338-4256-826A-15E6168653C0}" presName="textRect" presStyleLbl="revTx" presStyleIdx="0" presStyleCnt="3">
        <dgm:presLayoutVars>
          <dgm:chMax val="1"/>
          <dgm:chPref val="1"/>
        </dgm:presLayoutVars>
      </dgm:prSet>
      <dgm:spPr/>
    </dgm:pt>
    <dgm:pt modelId="{47ABCED7-9A61-4CC5-8567-C5099B113C3A}" type="pres">
      <dgm:prSet presAssocID="{B53E7021-AAF1-496B-905B-3F72194DBB0F}" presName="sibTrans" presStyleCnt="0"/>
      <dgm:spPr/>
    </dgm:pt>
    <dgm:pt modelId="{9C590108-9B94-456F-A8E4-AB36AB788907}" type="pres">
      <dgm:prSet presAssocID="{1FA2F022-CDE7-4ED2-8074-A886FBD7AAED}" presName="compNode" presStyleCnt="0"/>
      <dgm:spPr/>
    </dgm:pt>
    <dgm:pt modelId="{1AB8CC1E-F24A-4AA1-A07E-6613CA27E124}" type="pres">
      <dgm:prSet presAssocID="{1FA2F022-CDE7-4ED2-8074-A886FBD7AAED}" presName="iconBgRect" presStyleLbl="bgShp" presStyleIdx="1" presStyleCnt="3"/>
      <dgm:spPr/>
    </dgm:pt>
    <dgm:pt modelId="{4BC9F069-F48D-4D23-9A84-8E72ACDD45F7}" type="pres">
      <dgm:prSet presAssocID="{1FA2F022-CDE7-4ED2-8074-A886FBD7AA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og"/>
        </a:ext>
      </dgm:extLst>
    </dgm:pt>
    <dgm:pt modelId="{C0CF747A-F54B-41C3-9E0D-D77FF7863B48}" type="pres">
      <dgm:prSet presAssocID="{1FA2F022-CDE7-4ED2-8074-A886FBD7AAED}" presName="spaceRect" presStyleCnt="0"/>
      <dgm:spPr/>
    </dgm:pt>
    <dgm:pt modelId="{3670F2DE-3635-48EA-A2B2-19400790B86F}" type="pres">
      <dgm:prSet presAssocID="{1FA2F022-CDE7-4ED2-8074-A886FBD7AAED}" presName="textRect" presStyleLbl="revTx" presStyleIdx="1" presStyleCnt="3">
        <dgm:presLayoutVars>
          <dgm:chMax val="1"/>
          <dgm:chPref val="1"/>
        </dgm:presLayoutVars>
      </dgm:prSet>
      <dgm:spPr/>
    </dgm:pt>
    <dgm:pt modelId="{EE33F0C4-1667-4AD1-9B10-E8ABEFEDCEE0}" type="pres">
      <dgm:prSet presAssocID="{4DB62AD5-91DE-4399-9BC4-817C02B520BC}" presName="sibTrans" presStyleCnt="0"/>
      <dgm:spPr/>
    </dgm:pt>
    <dgm:pt modelId="{5CB9C1C9-1BB6-4170-92A4-BF5A647E1AEB}" type="pres">
      <dgm:prSet presAssocID="{21333035-00A2-4EC5-8446-A39AB4716FF1}" presName="compNode" presStyleCnt="0"/>
      <dgm:spPr/>
    </dgm:pt>
    <dgm:pt modelId="{8009F02A-D36B-4646-9520-1D0529B01286}" type="pres">
      <dgm:prSet presAssocID="{21333035-00A2-4EC5-8446-A39AB4716FF1}" presName="iconBgRect" presStyleLbl="bgShp" presStyleIdx="2" presStyleCnt="3"/>
      <dgm:spPr/>
    </dgm:pt>
    <dgm:pt modelId="{66E59614-07A2-4A0A-85FB-845A4DB78076}" type="pres">
      <dgm:prSet presAssocID="{21333035-00A2-4EC5-8446-A39AB4716F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bric Report Library"/>
        </a:ext>
      </dgm:extLst>
    </dgm:pt>
    <dgm:pt modelId="{0EC4E2AA-8B34-4116-A6B6-7D04B9D725A6}" type="pres">
      <dgm:prSet presAssocID="{21333035-00A2-4EC5-8446-A39AB4716FF1}" presName="spaceRect" presStyleCnt="0"/>
      <dgm:spPr/>
    </dgm:pt>
    <dgm:pt modelId="{07E8229E-18F9-432A-ACFC-3B9BFD54E356}" type="pres">
      <dgm:prSet presAssocID="{21333035-00A2-4EC5-8446-A39AB4716FF1}" presName="textRect" presStyleLbl="revTx" presStyleIdx="2" presStyleCnt="3">
        <dgm:presLayoutVars>
          <dgm:chMax val="1"/>
          <dgm:chPref val="1"/>
        </dgm:presLayoutVars>
      </dgm:prSet>
      <dgm:spPr/>
    </dgm:pt>
  </dgm:ptLst>
  <dgm:cxnLst>
    <dgm:cxn modelId="{6275580A-5F3E-4BC1-ACC1-559A0A5AA7E1}" srcId="{EB98116E-36A6-4154-9536-9229AEED14C4}" destId="{1FA2F022-CDE7-4ED2-8074-A886FBD7AAED}" srcOrd="1" destOrd="0" parTransId="{82338A47-4E69-4F6C-8380-90FD68CCE292}" sibTransId="{4DB62AD5-91DE-4399-9BC4-817C02B520BC}"/>
    <dgm:cxn modelId="{8A8B5326-CFA0-4842-BB5E-1FCC00217037}" type="presOf" srcId="{EB98116E-36A6-4154-9536-9229AEED14C4}" destId="{3B7DD8A3-AC19-44F1-B3AF-DD23007AFA37}" srcOrd="0" destOrd="0" presId="urn:microsoft.com/office/officeart/2018/5/layout/IconCircleLabelList"/>
    <dgm:cxn modelId="{4E246B27-28B2-4F74-B7DD-3FD4B81ECE42}" type="presOf" srcId="{1FA2F022-CDE7-4ED2-8074-A886FBD7AAED}" destId="{3670F2DE-3635-48EA-A2B2-19400790B86F}" srcOrd="0" destOrd="0" presId="urn:microsoft.com/office/officeart/2018/5/layout/IconCircleLabelList"/>
    <dgm:cxn modelId="{71B21445-EF7E-4942-A121-28AD8A474798}" srcId="{EB98116E-36A6-4154-9536-9229AEED14C4}" destId="{CAC98830-5338-4256-826A-15E6168653C0}" srcOrd="0" destOrd="0" parTransId="{DDBE03C4-7348-4EBB-9D77-B41DA30B57EA}" sibTransId="{B53E7021-AAF1-496B-905B-3F72194DBB0F}"/>
    <dgm:cxn modelId="{76FE664C-AF7B-4EE9-812B-6D4ECD29A93C}" srcId="{EB98116E-36A6-4154-9536-9229AEED14C4}" destId="{21333035-00A2-4EC5-8446-A39AB4716FF1}" srcOrd="2" destOrd="0" parTransId="{FC7BBDEA-CA06-4CFB-A8AA-3F454A3EACE4}" sibTransId="{F75768A3-6C2C-40F2-B3D5-DA99037310FB}"/>
    <dgm:cxn modelId="{02812D72-7B08-4926-A383-D1C9F6D7CF10}" type="presOf" srcId="{CAC98830-5338-4256-826A-15E6168653C0}" destId="{81FAE4E8-3943-49C7-8CE5-9B1C5C555386}" srcOrd="0" destOrd="0" presId="urn:microsoft.com/office/officeart/2018/5/layout/IconCircleLabelList"/>
    <dgm:cxn modelId="{1988D7C3-ADC4-42E2-B12D-3073928C8AF1}" type="presOf" srcId="{21333035-00A2-4EC5-8446-A39AB4716FF1}" destId="{07E8229E-18F9-432A-ACFC-3B9BFD54E356}" srcOrd="0" destOrd="0" presId="urn:microsoft.com/office/officeart/2018/5/layout/IconCircleLabelList"/>
    <dgm:cxn modelId="{3F6B9A96-3852-4C05-BE02-A6D67439E2BD}" type="presParOf" srcId="{3B7DD8A3-AC19-44F1-B3AF-DD23007AFA37}" destId="{366114B9-DB0F-466D-B378-A27FFD757219}" srcOrd="0" destOrd="0" presId="urn:microsoft.com/office/officeart/2018/5/layout/IconCircleLabelList"/>
    <dgm:cxn modelId="{288AA0DD-1596-46FA-B780-0323387A9561}" type="presParOf" srcId="{366114B9-DB0F-466D-B378-A27FFD757219}" destId="{54B79E59-04F9-4E36-8170-8FBADE88AD36}" srcOrd="0" destOrd="0" presId="urn:microsoft.com/office/officeart/2018/5/layout/IconCircleLabelList"/>
    <dgm:cxn modelId="{B15E8E75-BA8C-4AF3-A052-7C071AB9EB80}" type="presParOf" srcId="{366114B9-DB0F-466D-B378-A27FFD757219}" destId="{34DD7134-9A8C-4B58-B638-195B5966AD1F}" srcOrd="1" destOrd="0" presId="urn:microsoft.com/office/officeart/2018/5/layout/IconCircleLabelList"/>
    <dgm:cxn modelId="{08CFA448-77FF-4C04-9BB4-F1AD42A36062}" type="presParOf" srcId="{366114B9-DB0F-466D-B378-A27FFD757219}" destId="{9ADE754C-F155-4DD0-BBA8-70F369597058}" srcOrd="2" destOrd="0" presId="urn:microsoft.com/office/officeart/2018/5/layout/IconCircleLabelList"/>
    <dgm:cxn modelId="{313D4517-99A3-4061-8340-E59935D1276B}" type="presParOf" srcId="{366114B9-DB0F-466D-B378-A27FFD757219}" destId="{81FAE4E8-3943-49C7-8CE5-9B1C5C555386}" srcOrd="3" destOrd="0" presId="urn:microsoft.com/office/officeart/2018/5/layout/IconCircleLabelList"/>
    <dgm:cxn modelId="{09F5D8FD-3B8A-4951-BF44-0350711FD522}" type="presParOf" srcId="{3B7DD8A3-AC19-44F1-B3AF-DD23007AFA37}" destId="{47ABCED7-9A61-4CC5-8567-C5099B113C3A}" srcOrd="1" destOrd="0" presId="urn:microsoft.com/office/officeart/2018/5/layout/IconCircleLabelList"/>
    <dgm:cxn modelId="{FC0BE6D3-AC33-4FBA-8770-36782B512123}" type="presParOf" srcId="{3B7DD8A3-AC19-44F1-B3AF-DD23007AFA37}" destId="{9C590108-9B94-456F-A8E4-AB36AB788907}" srcOrd="2" destOrd="0" presId="urn:microsoft.com/office/officeart/2018/5/layout/IconCircleLabelList"/>
    <dgm:cxn modelId="{B9594894-72F4-403C-BC90-EA3D2B3CF66F}" type="presParOf" srcId="{9C590108-9B94-456F-A8E4-AB36AB788907}" destId="{1AB8CC1E-F24A-4AA1-A07E-6613CA27E124}" srcOrd="0" destOrd="0" presId="urn:microsoft.com/office/officeart/2018/5/layout/IconCircleLabelList"/>
    <dgm:cxn modelId="{66B92C43-4B3F-481F-9989-4B6F480ADF72}" type="presParOf" srcId="{9C590108-9B94-456F-A8E4-AB36AB788907}" destId="{4BC9F069-F48D-4D23-9A84-8E72ACDD45F7}" srcOrd="1" destOrd="0" presId="urn:microsoft.com/office/officeart/2018/5/layout/IconCircleLabelList"/>
    <dgm:cxn modelId="{E15981BD-6682-4DCE-B836-32949A9AA3F0}" type="presParOf" srcId="{9C590108-9B94-456F-A8E4-AB36AB788907}" destId="{C0CF747A-F54B-41C3-9E0D-D77FF7863B48}" srcOrd="2" destOrd="0" presId="urn:microsoft.com/office/officeart/2018/5/layout/IconCircleLabelList"/>
    <dgm:cxn modelId="{B115C931-05FA-4E42-8E88-86AF54F52A89}" type="presParOf" srcId="{9C590108-9B94-456F-A8E4-AB36AB788907}" destId="{3670F2DE-3635-48EA-A2B2-19400790B86F}" srcOrd="3" destOrd="0" presId="urn:microsoft.com/office/officeart/2018/5/layout/IconCircleLabelList"/>
    <dgm:cxn modelId="{820D41EE-590B-4033-8FF0-CAC117A30913}" type="presParOf" srcId="{3B7DD8A3-AC19-44F1-B3AF-DD23007AFA37}" destId="{EE33F0C4-1667-4AD1-9B10-E8ABEFEDCEE0}" srcOrd="3" destOrd="0" presId="urn:microsoft.com/office/officeart/2018/5/layout/IconCircleLabelList"/>
    <dgm:cxn modelId="{48BB666E-07DC-4A70-A8BB-AB72A7C2F955}" type="presParOf" srcId="{3B7DD8A3-AC19-44F1-B3AF-DD23007AFA37}" destId="{5CB9C1C9-1BB6-4170-92A4-BF5A647E1AEB}" srcOrd="4" destOrd="0" presId="urn:microsoft.com/office/officeart/2018/5/layout/IconCircleLabelList"/>
    <dgm:cxn modelId="{EA6E7C5F-5A46-4374-954E-DC6EAFEF7B3C}" type="presParOf" srcId="{5CB9C1C9-1BB6-4170-92A4-BF5A647E1AEB}" destId="{8009F02A-D36B-4646-9520-1D0529B01286}" srcOrd="0" destOrd="0" presId="urn:microsoft.com/office/officeart/2018/5/layout/IconCircleLabelList"/>
    <dgm:cxn modelId="{BA193696-1FB8-4BA0-A47A-E54E766AB5A0}" type="presParOf" srcId="{5CB9C1C9-1BB6-4170-92A4-BF5A647E1AEB}" destId="{66E59614-07A2-4A0A-85FB-845A4DB78076}" srcOrd="1" destOrd="0" presId="urn:microsoft.com/office/officeart/2018/5/layout/IconCircleLabelList"/>
    <dgm:cxn modelId="{6C72C777-DB43-4E2A-9D5A-336E7E31AA95}" type="presParOf" srcId="{5CB9C1C9-1BB6-4170-92A4-BF5A647E1AEB}" destId="{0EC4E2AA-8B34-4116-A6B6-7D04B9D725A6}" srcOrd="2" destOrd="0" presId="urn:microsoft.com/office/officeart/2018/5/layout/IconCircleLabelList"/>
    <dgm:cxn modelId="{5E7D406F-1AF9-42F9-9D41-D0BDE33ED736}" type="presParOf" srcId="{5CB9C1C9-1BB6-4170-92A4-BF5A647E1AEB}" destId="{07E8229E-18F9-432A-ACFC-3B9BFD54E35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AEF74B-4176-401B-8BFA-A9F096704DB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FB210E-A136-4AB4-857A-BEE3426E2486}">
      <dgm:prSet/>
      <dgm:spPr/>
      <dgm:t>
        <a:bodyPr/>
        <a:lstStyle/>
        <a:p>
          <a:r>
            <a:rPr lang="en-US"/>
            <a:t>Alternate implementation of the LDA algorithm was incorporated using the gensim module</a:t>
          </a:r>
        </a:p>
      </dgm:t>
    </dgm:pt>
    <dgm:pt modelId="{5E25B0BD-61A1-4C03-A526-D09645D31BDC}" type="parTrans" cxnId="{8AEA2C95-E6FB-44AE-A301-37071287F87C}">
      <dgm:prSet/>
      <dgm:spPr/>
      <dgm:t>
        <a:bodyPr/>
        <a:lstStyle/>
        <a:p>
          <a:endParaRPr lang="en-US"/>
        </a:p>
      </dgm:t>
    </dgm:pt>
    <dgm:pt modelId="{8D772150-8254-442B-A576-0BE2D2F9A312}" type="sibTrans" cxnId="{8AEA2C95-E6FB-44AE-A301-37071287F87C}">
      <dgm:prSet/>
      <dgm:spPr/>
      <dgm:t>
        <a:bodyPr/>
        <a:lstStyle/>
        <a:p>
          <a:endParaRPr lang="en-US"/>
        </a:p>
      </dgm:t>
    </dgm:pt>
    <dgm:pt modelId="{66269C01-460B-4BAD-8800-4B864D86458D}">
      <dgm:prSet/>
      <dgm:spPr/>
      <dgm:t>
        <a:bodyPr/>
        <a:lstStyle/>
        <a:p>
          <a:r>
            <a:rPr lang="en-US"/>
            <a:t>The original # of topics parameter of 15 proved to have a lot of overlapping topics, so it was reduced to 7. This led to larger distanced more distinct topics. </a:t>
          </a:r>
        </a:p>
      </dgm:t>
    </dgm:pt>
    <dgm:pt modelId="{32B6912B-B79A-47F5-B0ED-E60E1F931879}" type="parTrans" cxnId="{4FACA647-B930-4A7C-9AC6-08BFE0BDC3FA}">
      <dgm:prSet/>
      <dgm:spPr/>
      <dgm:t>
        <a:bodyPr/>
        <a:lstStyle/>
        <a:p>
          <a:endParaRPr lang="en-US"/>
        </a:p>
      </dgm:t>
    </dgm:pt>
    <dgm:pt modelId="{101BEE7B-D7E1-4992-8019-E1436A97B87D}" type="sibTrans" cxnId="{4FACA647-B930-4A7C-9AC6-08BFE0BDC3FA}">
      <dgm:prSet/>
      <dgm:spPr/>
      <dgm:t>
        <a:bodyPr/>
        <a:lstStyle/>
        <a:p>
          <a:endParaRPr lang="en-US"/>
        </a:p>
      </dgm:t>
    </dgm:pt>
    <dgm:pt modelId="{105BFCDF-D6B5-45AB-B6A9-45147608EB52}">
      <dgm:prSet/>
      <dgm:spPr/>
      <dgm:t>
        <a:bodyPr/>
        <a:lstStyle/>
        <a:p>
          <a:r>
            <a:rPr lang="en-US"/>
            <a:t>There is still a couple overlaps/closely related topics. Additionally, the top 30 most salient terms list was informative to perform additional optimization by adding more words to the stop words list when performing the cleaning. </a:t>
          </a:r>
        </a:p>
      </dgm:t>
    </dgm:pt>
    <dgm:pt modelId="{402D4BDB-B792-4CAF-87B9-2D0746075C6F}" type="parTrans" cxnId="{C949FE91-CFF5-4AAC-B40E-D3D335E94EC1}">
      <dgm:prSet/>
      <dgm:spPr/>
      <dgm:t>
        <a:bodyPr/>
        <a:lstStyle/>
        <a:p>
          <a:endParaRPr lang="en-US"/>
        </a:p>
      </dgm:t>
    </dgm:pt>
    <dgm:pt modelId="{B81D98DA-A871-4CA7-9BDE-0FC138E1E0CF}" type="sibTrans" cxnId="{C949FE91-CFF5-4AAC-B40E-D3D335E94EC1}">
      <dgm:prSet/>
      <dgm:spPr/>
      <dgm:t>
        <a:bodyPr/>
        <a:lstStyle/>
        <a:p>
          <a:endParaRPr lang="en-US"/>
        </a:p>
      </dgm:t>
    </dgm:pt>
    <dgm:pt modelId="{A6386A8A-CBA6-4954-A66C-833EDE98AB03}" type="pres">
      <dgm:prSet presAssocID="{8DAEF74B-4176-401B-8BFA-A9F096704DBC}" presName="root" presStyleCnt="0">
        <dgm:presLayoutVars>
          <dgm:dir/>
          <dgm:resizeHandles val="exact"/>
        </dgm:presLayoutVars>
      </dgm:prSet>
      <dgm:spPr/>
    </dgm:pt>
    <dgm:pt modelId="{6635C640-51DD-4C7E-B01B-D1B858C49DEB}" type="pres">
      <dgm:prSet presAssocID="{DAFB210E-A136-4AB4-857A-BEE3426E2486}" presName="compNode" presStyleCnt="0"/>
      <dgm:spPr/>
    </dgm:pt>
    <dgm:pt modelId="{2834EDCE-9AA8-4236-88CC-C85207853B78}" type="pres">
      <dgm:prSet presAssocID="{DAFB210E-A136-4AB4-857A-BEE3426E2486}" presName="bgRect" presStyleLbl="bgShp" presStyleIdx="0" presStyleCnt="3"/>
      <dgm:spPr/>
    </dgm:pt>
    <dgm:pt modelId="{D6586512-A4AF-46BF-8735-A3028CC0A0F9}" type="pres">
      <dgm:prSet presAssocID="{DAFB210E-A136-4AB4-857A-BEE3426E24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D84D299-7EDB-414C-AB8C-C756A4B86C71}" type="pres">
      <dgm:prSet presAssocID="{DAFB210E-A136-4AB4-857A-BEE3426E2486}" presName="spaceRect" presStyleCnt="0"/>
      <dgm:spPr/>
    </dgm:pt>
    <dgm:pt modelId="{EC9648A3-6A16-4E6E-899C-823025AA4D33}" type="pres">
      <dgm:prSet presAssocID="{DAFB210E-A136-4AB4-857A-BEE3426E2486}" presName="parTx" presStyleLbl="revTx" presStyleIdx="0" presStyleCnt="3">
        <dgm:presLayoutVars>
          <dgm:chMax val="0"/>
          <dgm:chPref val="0"/>
        </dgm:presLayoutVars>
      </dgm:prSet>
      <dgm:spPr/>
    </dgm:pt>
    <dgm:pt modelId="{8E7650EC-854B-4005-85CD-8F78B4DD3181}" type="pres">
      <dgm:prSet presAssocID="{8D772150-8254-442B-A576-0BE2D2F9A312}" presName="sibTrans" presStyleCnt="0"/>
      <dgm:spPr/>
    </dgm:pt>
    <dgm:pt modelId="{FD0A6F98-C52C-4942-AF96-678B4F829C0E}" type="pres">
      <dgm:prSet presAssocID="{66269C01-460B-4BAD-8800-4B864D86458D}" presName="compNode" presStyleCnt="0"/>
      <dgm:spPr/>
    </dgm:pt>
    <dgm:pt modelId="{B0893BB9-BA04-4963-9D75-7C00E3AFF769}" type="pres">
      <dgm:prSet presAssocID="{66269C01-460B-4BAD-8800-4B864D86458D}" presName="bgRect" presStyleLbl="bgShp" presStyleIdx="1" presStyleCnt="3"/>
      <dgm:spPr/>
    </dgm:pt>
    <dgm:pt modelId="{4AFCE77F-CB6B-4245-A456-5036992F0B8E}" type="pres">
      <dgm:prSet presAssocID="{66269C01-460B-4BAD-8800-4B864D8645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E039F635-21D0-4883-A7E1-16C83E0A9655}" type="pres">
      <dgm:prSet presAssocID="{66269C01-460B-4BAD-8800-4B864D86458D}" presName="spaceRect" presStyleCnt="0"/>
      <dgm:spPr/>
    </dgm:pt>
    <dgm:pt modelId="{46904CA5-9189-4B10-823B-126000BA12C2}" type="pres">
      <dgm:prSet presAssocID="{66269C01-460B-4BAD-8800-4B864D86458D}" presName="parTx" presStyleLbl="revTx" presStyleIdx="1" presStyleCnt="3">
        <dgm:presLayoutVars>
          <dgm:chMax val="0"/>
          <dgm:chPref val="0"/>
        </dgm:presLayoutVars>
      </dgm:prSet>
      <dgm:spPr/>
    </dgm:pt>
    <dgm:pt modelId="{15637DA2-5FDD-4440-85D9-B0812D98A7F6}" type="pres">
      <dgm:prSet presAssocID="{101BEE7B-D7E1-4992-8019-E1436A97B87D}" presName="sibTrans" presStyleCnt="0"/>
      <dgm:spPr/>
    </dgm:pt>
    <dgm:pt modelId="{DA8C43BB-4F93-4FFA-B42F-DD7121AA41DA}" type="pres">
      <dgm:prSet presAssocID="{105BFCDF-D6B5-45AB-B6A9-45147608EB52}" presName="compNode" presStyleCnt="0"/>
      <dgm:spPr/>
    </dgm:pt>
    <dgm:pt modelId="{760A79E2-69E3-45A4-BFAF-B2D58C7800EE}" type="pres">
      <dgm:prSet presAssocID="{105BFCDF-D6B5-45AB-B6A9-45147608EB52}" presName="bgRect" presStyleLbl="bgShp" presStyleIdx="2" presStyleCnt="3"/>
      <dgm:spPr/>
    </dgm:pt>
    <dgm:pt modelId="{D1CE6264-14AD-4350-AA5A-AEC09E7AEDFD}" type="pres">
      <dgm:prSet presAssocID="{105BFCDF-D6B5-45AB-B6A9-45147608EB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hale"/>
        </a:ext>
      </dgm:extLst>
    </dgm:pt>
    <dgm:pt modelId="{589377A3-180F-4C66-BC95-D734C1CF6C0B}" type="pres">
      <dgm:prSet presAssocID="{105BFCDF-D6B5-45AB-B6A9-45147608EB52}" presName="spaceRect" presStyleCnt="0"/>
      <dgm:spPr/>
    </dgm:pt>
    <dgm:pt modelId="{EAC184F9-A193-4373-9814-3B81215471C5}" type="pres">
      <dgm:prSet presAssocID="{105BFCDF-D6B5-45AB-B6A9-45147608EB52}" presName="parTx" presStyleLbl="revTx" presStyleIdx="2" presStyleCnt="3">
        <dgm:presLayoutVars>
          <dgm:chMax val="0"/>
          <dgm:chPref val="0"/>
        </dgm:presLayoutVars>
      </dgm:prSet>
      <dgm:spPr/>
    </dgm:pt>
  </dgm:ptLst>
  <dgm:cxnLst>
    <dgm:cxn modelId="{F0B51A00-B6C7-4C87-AD4D-DBCCCF4312FA}" type="presOf" srcId="{8DAEF74B-4176-401B-8BFA-A9F096704DBC}" destId="{A6386A8A-CBA6-4954-A66C-833EDE98AB03}" srcOrd="0" destOrd="0" presId="urn:microsoft.com/office/officeart/2018/2/layout/IconVerticalSolidList"/>
    <dgm:cxn modelId="{4FACA647-B930-4A7C-9AC6-08BFE0BDC3FA}" srcId="{8DAEF74B-4176-401B-8BFA-A9F096704DBC}" destId="{66269C01-460B-4BAD-8800-4B864D86458D}" srcOrd="1" destOrd="0" parTransId="{32B6912B-B79A-47F5-B0ED-E60E1F931879}" sibTransId="{101BEE7B-D7E1-4992-8019-E1436A97B87D}"/>
    <dgm:cxn modelId="{32515C81-C61C-494C-98B0-CE0AC1DEB522}" type="presOf" srcId="{105BFCDF-D6B5-45AB-B6A9-45147608EB52}" destId="{EAC184F9-A193-4373-9814-3B81215471C5}" srcOrd="0" destOrd="0" presId="urn:microsoft.com/office/officeart/2018/2/layout/IconVerticalSolidList"/>
    <dgm:cxn modelId="{C949FE91-CFF5-4AAC-B40E-D3D335E94EC1}" srcId="{8DAEF74B-4176-401B-8BFA-A9F096704DBC}" destId="{105BFCDF-D6B5-45AB-B6A9-45147608EB52}" srcOrd="2" destOrd="0" parTransId="{402D4BDB-B792-4CAF-87B9-2D0746075C6F}" sibTransId="{B81D98DA-A871-4CA7-9BDE-0FC138E1E0CF}"/>
    <dgm:cxn modelId="{8AEA2C95-E6FB-44AE-A301-37071287F87C}" srcId="{8DAEF74B-4176-401B-8BFA-A9F096704DBC}" destId="{DAFB210E-A136-4AB4-857A-BEE3426E2486}" srcOrd="0" destOrd="0" parTransId="{5E25B0BD-61A1-4C03-A526-D09645D31BDC}" sibTransId="{8D772150-8254-442B-A576-0BE2D2F9A312}"/>
    <dgm:cxn modelId="{15A295A8-4CFA-4430-965B-1C7FBC76E306}" type="presOf" srcId="{DAFB210E-A136-4AB4-857A-BEE3426E2486}" destId="{EC9648A3-6A16-4E6E-899C-823025AA4D33}" srcOrd="0" destOrd="0" presId="urn:microsoft.com/office/officeart/2018/2/layout/IconVerticalSolidList"/>
    <dgm:cxn modelId="{F5B0DFD7-FF75-4B78-96C2-BF280F3D7DAB}" type="presOf" srcId="{66269C01-460B-4BAD-8800-4B864D86458D}" destId="{46904CA5-9189-4B10-823B-126000BA12C2}" srcOrd="0" destOrd="0" presId="urn:microsoft.com/office/officeart/2018/2/layout/IconVerticalSolidList"/>
    <dgm:cxn modelId="{2695A8E4-1030-4DA1-A25E-1CFD2A68DE55}" type="presParOf" srcId="{A6386A8A-CBA6-4954-A66C-833EDE98AB03}" destId="{6635C640-51DD-4C7E-B01B-D1B858C49DEB}" srcOrd="0" destOrd="0" presId="urn:microsoft.com/office/officeart/2018/2/layout/IconVerticalSolidList"/>
    <dgm:cxn modelId="{0890249E-5239-4431-A64D-DB5031DCE1F1}" type="presParOf" srcId="{6635C640-51DD-4C7E-B01B-D1B858C49DEB}" destId="{2834EDCE-9AA8-4236-88CC-C85207853B78}" srcOrd="0" destOrd="0" presId="urn:microsoft.com/office/officeart/2018/2/layout/IconVerticalSolidList"/>
    <dgm:cxn modelId="{75D111D0-5F0F-434E-99E4-955E74B1B816}" type="presParOf" srcId="{6635C640-51DD-4C7E-B01B-D1B858C49DEB}" destId="{D6586512-A4AF-46BF-8735-A3028CC0A0F9}" srcOrd="1" destOrd="0" presId="urn:microsoft.com/office/officeart/2018/2/layout/IconVerticalSolidList"/>
    <dgm:cxn modelId="{2CC54F05-34AF-49CC-AB9F-A8A3FA0C5306}" type="presParOf" srcId="{6635C640-51DD-4C7E-B01B-D1B858C49DEB}" destId="{0D84D299-7EDB-414C-AB8C-C756A4B86C71}" srcOrd="2" destOrd="0" presId="urn:microsoft.com/office/officeart/2018/2/layout/IconVerticalSolidList"/>
    <dgm:cxn modelId="{0C673762-2989-4DA9-8F3B-5BAE9D81A7FB}" type="presParOf" srcId="{6635C640-51DD-4C7E-B01B-D1B858C49DEB}" destId="{EC9648A3-6A16-4E6E-899C-823025AA4D33}" srcOrd="3" destOrd="0" presId="urn:microsoft.com/office/officeart/2018/2/layout/IconVerticalSolidList"/>
    <dgm:cxn modelId="{4B2EE923-C9B9-4A61-B971-8D7232730E0E}" type="presParOf" srcId="{A6386A8A-CBA6-4954-A66C-833EDE98AB03}" destId="{8E7650EC-854B-4005-85CD-8F78B4DD3181}" srcOrd="1" destOrd="0" presId="urn:microsoft.com/office/officeart/2018/2/layout/IconVerticalSolidList"/>
    <dgm:cxn modelId="{C0CF57DE-09AD-4237-9F60-13B5159BFA0B}" type="presParOf" srcId="{A6386A8A-CBA6-4954-A66C-833EDE98AB03}" destId="{FD0A6F98-C52C-4942-AF96-678B4F829C0E}" srcOrd="2" destOrd="0" presId="urn:microsoft.com/office/officeart/2018/2/layout/IconVerticalSolidList"/>
    <dgm:cxn modelId="{10403AE0-9603-45D8-9150-05AE738C6751}" type="presParOf" srcId="{FD0A6F98-C52C-4942-AF96-678B4F829C0E}" destId="{B0893BB9-BA04-4963-9D75-7C00E3AFF769}" srcOrd="0" destOrd="0" presId="urn:microsoft.com/office/officeart/2018/2/layout/IconVerticalSolidList"/>
    <dgm:cxn modelId="{0703DB4B-C14F-4125-AD0B-BA503ADA74EC}" type="presParOf" srcId="{FD0A6F98-C52C-4942-AF96-678B4F829C0E}" destId="{4AFCE77F-CB6B-4245-A456-5036992F0B8E}" srcOrd="1" destOrd="0" presId="urn:microsoft.com/office/officeart/2018/2/layout/IconVerticalSolidList"/>
    <dgm:cxn modelId="{B3D70FCA-75E2-449D-88F1-94EB1D158529}" type="presParOf" srcId="{FD0A6F98-C52C-4942-AF96-678B4F829C0E}" destId="{E039F635-21D0-4883-A7E1-16C83E0A9655}" srcOrd="2" destOrd="0" presId="urn:microsoft.com/office/officeart/2018/2/layout/IconVerticalSolidList"/>
    <dgm:cxn modelId="{D7EE1B43-25C9-4695-8F18-D5066E9673B1}" type="presParOf" srcId="{FD0A6F98-C52C-4942-AF96-678B4F829C0E}" destId="{46904CA5-9189-4B10-823B-126000BA12C2}" srcOrd="3" destOrd="0" presId="urn:microsoft.com/office/officeart/2018/2/layout/IconVerticalSolidList"/>
    <dgm:cxn modelId="{1D62AEB4-15E8-4FB5-AEC7-0101B66DDADC}" type="presParOf" srcId="{A6386A8A-CBA6-4954-A66C-833EDE98AB03}" destId="{15637DA2-5FDD-4440-85D9-B0812D98A7F6}" srcOrd="3" destOrd="0" presId="urn:microsoft.com/office/officeart/2018/2/layout/IconVerticalSolidList"/>
    <dgm:cxn modelId="{6855B7B1-2D39-496F-BD9D-0E54C4D7FD32}" type="presParOf" srcId="{A6386A8A-CBA6-4954-A66C-833EDE98AB03}" destId="{DA8C43BB-4F93-4FFA-B42F-DD7121AA41DA}" srcOrd="4" destOrd="0" presId="urn:microsoft.com/office/officeart/2018/2/layout/IconVerticalSolidList"/>
    <dgm:cxn modelId="{38DC1FAA-2E3B-4C4E-951F-87AABB026AEC}" type="presParOf" srcId="{DA8C43BB-4F93-4FFA-B42F-DD7121AA41DA}" destId="{760A79E2-69E3-45A4-BFAF-B2D58C7800EE}" srcOrd="0" destOrd="0" presId="urn:microsoft.com/office/officeart/2018/2/layout/IconVerticalSolidList"/>
    <dgm:cxn modelId="{0D6CDC52-E8FF-45BE-845C-A3456D6FE014}" type="presParOf" srcId="{DA8C43BB-4F93-4FFA-B42F-DD7121AA41DA}" destId="{D1CE6264-14AD-4350-AA5A-AEC09E7AEDFD}" srcOrd="1" destOrd="0" presId="urn:microsoft.com/office/officeart/2018/2/layout/IconVerticalSolidList"/>
    <dgm:cxn modelId="{676ADB32-F46E-45E6-837A-F95B3266C418}" type="presParOf" srcId="{DA8C43BB-4F93-4FFA-B42F-DD7121AA41DA}" destId="{589377A3-180F-4C66-BC95-D734C1CF6C0B}" srcOrd="2" destOrd="0" presId="urn:microsoft.com/office/officeart/2018/2/layout/IconVerticalSolidList"/>
    <dgm:cxn modelId="{F1FA1B9C-1154-4DBA-B07C-E49C72EAD3A1}" type="presParOf" srcId="{DA8C43BB-4F93-4FFA-B42F-DD7121AA41DA}" destId="{EAC184F9-A193-4373-9814-3B81215471C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D1ED20-941E-448F-B0A6-D9B21B3EF6F5}"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3A7B5B3C-D2FE-4983-8712-F97812239C19}">
      <dgm:prSet/>
      <dgm:spPr/>
      <dgm:t>
        <a:bodyPr/>
        <a:lstStyle/>
        <a:p>
          <a:r>
            <a:rPr lang="en-US"/>
            <a:t>The NMF provided more interpretable results, but the LDA model allowed for better visualization of the model overall.</a:t>
          </a:r>
        </a:p>
      </dgm:t>
    </dgm:pt>
    <dgm:pt modelId="{921250E8-EAE5-41E8-9998-B8FC17FAB8AA}" type="parTrans" cxnId="{2119CACD-C5BC-417B-BF4E-E58FD8D176BF}">
      <dgm:prSet/>
      <dgm:spPr/>
      <dgm:t>
        <a:bodyPr/>
        <a:lstStyle/>
        <a:p>
          <a:endParaRPr lang="en-US"/>
        </a:p>
      </dgm:t>
    </dgm:pt>
    <dgm:pt modelId="{A3EA6C1A-12FC-4DD5-BF9C-F07B287C46BE}" type="sibTrans" cxnId="{2119CACD-C5BC-417B-BF4E-E58FD8D176BF}">
      <dgm:prSet/>
      <dgm:spPr/>
      <dgm:t>
        <a:bodyPr/>
        <a:lstStyle/>
        <a:p>
          <a:endParaRPr lang="en-US"/>
        </a:p>
      </dgm:t>
    </dgm:pt>
    <dgm:pt modelId="{8E76E590-0FF4-4DD3-87E7-E2DAA09A0A41}">
      <dgm:prSet/>
      <dgm:spPr/>
      <dgm:t>
        <a:bodyPr/>
        <a:lstStyle/>
        <a:p>
          <a:r>
            <a:rPr lang="en-US"/>
            <a:t>For this project, I decided to stop here having built and trained a couple models and presented the results. There is room for more improvements and further optimizations in either models, although the usage of the pyLDAvis module has proved integral in the interpretation and visualization of the model.</a:t>
          </a:r>
        </a:p>
      </dgm:t>
    </dgm:pt>
    <dgm:pt modelId="{F8F51965-9CF3-43E4-961E-6345848EA15B}" type="parTrans" cxnId="{603C717C-77B3-4176-8764-A1A7D9A173E1}">
      <dgm:prSet/>
      <dgm:spPr/>
      <dgm:t>
        <a:bodyPr/>
        <a:lstStyle/>
        <a:p>
          <a:endParaRPr lang="en-US"/>
        </a:p>
      </dgm:t>
    </dgm:pt>
    <dgm:pt modelId="{DF466E99-D133-4C26-A84C-CAB9B128A5EF}" type="sibTrans" cxnId="{603C717C-77B3-4176-8764-A1A7D9A173E1}">
      <dgm:prSet/>
      <dgm:spPr/>
      <dgm:t>
        <a:bodyPr/>
        <a:lstStyle/>
        <a:p>
          <a:endParaRPr lang="en-US"/>
        </a:p>
      </dgm:t>
    </dgm:pt>
    <dgm:pt modelId="{80CDB7F7-B1DA-FF47-B010-CCFF68EB7D98}" type="pres">
      <dgm:prSet presAssocID="{A4D1ED20-941E-448F-B0A6-D9B21B3EF6F5}" presName="Name0" presStyleCnt="0">
        <dgm:presLayoutVars>
          <dgm:dir/>
          <dgm:animLvl val="lvl"/>
          <dgm:resizeHandles val="exact"/>
        </dgm:presLayoutVars>
      </dgm:prSet>
      <dgm:spPr/>
    </dgm:pt>
    <dgm:pt modelId="{340F57FB-1B5A-D344-85EF-BEA90172253B}" type="pres">
      <dgm:prSet presAssocID="{3A7B5B3C-D2FE-4983-8712-F97812239C19}" presName="parTxOnly" presStyleLbl="node1" presStyleIdx="0" presStyleCnt="2">
        <dgm:presLayoutVars>
          <dgm:chMax val="0"/>
          <dgm:chPref val="0"/>
          <dgm:bulletEnabled val="1"/>
        </dgm:presLayoutVars>
      </dgm:prSet>
      <dgm:spPr/>
    </dgm:pt>
    <dgm:pt modelId="{EC6E79AF-BA3A-7044-8B4D-50463FB09C7C}" type="pres">
      <dgm:prSet presAssocID="{A3EA6C1A-12FC-4DD5-BF9C-F07B287C46BE}" presName="parTxOnlySpace" presStyleCnt="0"/>
      <dgm:spPr/>
    </dgm:pt>
    <dgm:pt modelId="{950AE546-FED4-9A47-9481-8F73A921E5E9}" type="pres">
      <dgm:prSet presAssocID="{8E76E590-0FF4-4DD3-87E7-E2DAA09A0A41}" presName="parTxOnly" presStyleLbl="node1" presStyleIdx="1" presStyleCnt="2">
        <dgm:presLayoutVars>
          <dgm:chMax val="0"/>
          <dgm:chPref val="0"/>
          <dgm:bulletEnabled val="1"/>
        </dgm:presLayoutVars>
      </dgm:prSet>
      <dgm:spPr/>
    </dgm:pt>
  </dgm:ptLst>
  <dgm:cxnLst>
    <dgm:cxn modelId="{DC07584C-493B-B349-9CE3-808FD3B61E9E}" type="presOf" srcId="{3A7B5B3C-D2FE-4983-8712-F97812239C19}" destId="{340F57FB-1B5A-D344-85EF-BEA90172253B}" srcOrd="0" destOrd="0" presId="urn:microsoft.com/office/officeart/2005/8/layout/chevron1"/>
    <dgm:cxn modelId="{603C717C-77B3-4176-8764-A1A7D9A173E1}" srcId="{A4D1ED20-941E-448F-B0A6-D9B21B3EF6F5}" destId="{8E76E590-0FF4-4DD3-87E7-E2DAA09A0A41}" srcOrd="1" destOrd="0" parTransId="{F8F51965-9CF3-43E4-961E-6345848EA15B}" sibTransId="{DF466E99-D133-4C26-A84C-CAB9B128A5EF}"/>
    <dgm:cxn modelId="{36093D8C-E390-884B-B0AB-333AB33746F8}" type="presOf" srcId="{A4D1ED20-941E-448F-B0A6-D9B21B3EF6F5}" destId="{80CDB7F7-B1DA-FF47-B010-CCFF68EB7D98}" srcOrd="0" destOrd="0" presId="urn:microsoft.com/office/officeart/2005/8/layout/chevron1"/>
    <dgm:cxn modelId="{D48F28A6-F5AA-A344-BC32-7F1D719E2F32}" type="presOf" srcId="{8E76E590-0FF4-4DD3-87E7-E2DAA09A0A41}" destId="{950AE546-FED4-9A47-9481-8F73A921E5E9}" srcOrd="0" destOrd="0" presId="urn:microsoft.com/office/officeart/2005/8/layout/chevron1"/>
    <dgm:cxn modelId="{2119CACD-C5BC-417B-BF4E-E58FD8D176BF}" srcId="{A4D1ED20-941E-448F-B0A6-D9B21B3EF6F5}" destId="{3A7B5B3C-D2FE-4983-8712-F97812239C19}" srcOrd="0" destOrd="0" parTransId="{921250E8-EAE5-41E8-9998-B8FC17FAB8AA}" sibTransId="{A3EA6C1A-12FC-4DD5-BF9C-F07B287C46BE}"/>
    <dgm:cxn modelId="{3D913BBA-7A1B-134B-ACFD-5D50347847B7}" type="presParOf" srcId="{80CDB7F7-B1DA-FF47-B010-CCFF68EB7D98}" destId="{340F57FB-1B5A-D344-85EF-BEA90172253B}" srcOrd="0" destOrd="0" presId="urn:microsoft.com/office/officeart/2005/8/layout/chevron1"/>
    <dgm:cxn modelId="{492B65F4-C8B3-DB43-9053-EA1C01501170}" type="presParOf" srcId="{80CDB7F7-B1DA-FF47-B010-CCFF68EB7D98}" destId="{EC6E79AF-BA3A-7044-8B4D-50463FB09C7C}" srcOrd="1" destOrd="0" presId="urn:microsoft.com/office/officeart/2005/8/layout/chevron1"/>
    <dgm:cxn modelId="{E8711EE9-460B-EC49-A81A-7769F9B1C8E4}" type="presParOf" srcId="{80CDB7F7-B1DA-FF47-B010-CCFF68EB7D98}" destId="{950AE546-FED4-9A47-9481-8F73A921E5E9}"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C79ED-3888-4133-BA0D-E938A45076BF}">
      <dsp:nvSpPr>
        <dsp:cNvPr id="0" name=""/>
        <dsp:cNvSpPr/>
      </dsp:nvSpPr>
      <dsp:spPr>
        <a:xfrm>
          <a:off x="299054" y="1056859"/>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8537E-C06D-4D01-991D-DAE489EA5238}">
      <dsp:nvSpPr>
        <dsp:cNvPr id="0" name=""/>
        <dsp:cNvSpPr/>
      </dsp:nvSpPr>
      <dsp:spPr>
        <a:xfrm>
          <a:off x="497863" y="1255668"/>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9351A0-17B2-4EFE-B0DA-ACB2EDC4C5C5}">
      <dsp:nvSpPr>
        <dsp:cNvPr id="0" name=""/>
        <dsp:cNvSpPr/>
      </dsp:nvSpPr>
      <dsp:spPr>
        <a:xfrm>
          <a:off x="84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Executive Summary</a:t>
          </a:r>
        </a:p>
      </dsp:txBody>
      <dsp:txXfrm>
        <a:off x="841" y="2280297"/>
        <a:ext cx="1529296" cy="611718"/>
      </dsp:txXfrm>
    </dsp:sp>
    <dsp:sp modelId="{37B50F55-ECE5-4F90-9E6B-C94B5E87CEE9}">
      <dsp:nvSpPr>
        <dsp:cNvPr id="0" name=""/>
        <dsp:cNvSpPr/>
      </dsp:nvSpPr>
      <dsp:spPr>
        <a:xfrm>
          <a:off x="2095978" y="1056859"/>
          <a:ext cx="932871" cy="9328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33F02-EDC7-4139-AD89-0C1FDBD8914D}">
      <dsp:nvSpPr>
        <dsp:cNvPr id="0" name=""/>
        <dsp:cNvSpPr/>
      </dsp:nvSpPr>
      <dsp:spPr>
        <a:xfrm>
          <a:off x="2294787" y="1255668"/>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79A9F-242F-46D5-87F9-DCC323D23C31}">
      <dsp:nvSpPr>
        <dsp:cNvPr id="0" name=""/>
        <dsp:cNvSpPr/>
      </dsp:nvSpPr>
      <dsp:spPr>
        <a:xfrm>
          <a:off x="1797765"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Introduction</a:t>
          </a:r>
        </a:p>
      </dsp:txBody>
      <dsp:txXfrm>
        <a:off x="1797765" y="2280297"/>
        <a:ext cx="1529296" cy="611718"/>
      </dsp:txXfrm>
    </dsp:sp>
    <dsp:sp modelId="{B007771C-414E-4A23-837A-30CDD43AB815}">
      <dsp:nvSpPr>
        <dsp:cNvPr id="0" name=""/>
        <dsp:cNvSpPr/>
      </dsp:nvSpPr>
      <dsp:spPr>
        <a:xfrm>
          <a:off x="3892902" y="1056859"/>
          <a:ext cx="932871" cy="9328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2B0DD-EA18-44BC-A836-26429FBA4813}">
      <dsp:nvSpPr>
        <dsp:cNvPr id="0" name=""/>
        <dsp:cNvSpPr/>
      </dsp:nvSpPr>
      <dsp:spPr>
        <a:xfrm>
          <a:off x="4091711" y="1255668"/>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CBBA2-A24C-48F3-8ACF-A62FD9E12FFE}">
      <dsp:nvSpPr>
        <dsp:cNvPr id="0" name=""/>
        <dsp:cNvSpPr/>
      </dsp:nvSpPr>
      <dsp:spPr>
        <a:xfrm>
          <a:off x="3594689"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Methodology</a:t>
          </a:r>
        </a:p>
      </dsp:txBody>
      <dsp:txXfrm>
        <a:off x="3594689" y="2280297"/>
        <a:ext cx="1529296" cy="611718"/>
      </dsp:txXfrm>
    </dsp:sp>
    <dsp:sp modelId="{846FB270-BDAC-4618-83FE-75C631AF4FAA}">
      <dsp:nvSpPr>
        <dsp:cNvPr id="0" name=""/>
        <dsp:cNvSpPr/>
      </dsp:nvSpPr>
      <dsp:spPr>
        <a:xfrm>
          <a:off x="5689826" y="1056859"/>
          <a:ext cx="932871" cy="9328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8853A-E396-45B6-BEB6-0E0BA37CABB0}">
      <dsp:nvSpPr>
        <dsp:cNvPr id="0" name=""/>
        <dsp:cNvSpPr/>
      </dsp:nvSpPr>
      <dsp:spPr>
        <a:xfrm>
          <a:off x="5888634" y="1255668"/>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D8507D-8C1C-4969-B732-FEF1BC028786}">
      <dsp:nvSpPr>
        <dsp:cNvPr id="0" name=""/>
        <dsp:cNvSpPr/>
      </dsp:nvSpPr>
      <dsp:spPr>
        <a:xfrm>
          <a:off x="5391613"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Results</a:t>
          </a:r>
        </a:p>
      </dsp:txBody>
      <dsp:txXfrm>
        <a:off x="5391613" y="2280297"/>
        <a:ext cx="1529296" cy="611718"/>
      </dsp:txXfrm>
    </dsp:sp>
    <dsp:sp modelId="{A115DEFE-9EF4-4856-B3EB-14CC2FE0B305}">
      <dsp:nvSpPr>
        <dsp:cNvPr id="0" name=""/>
        <dsp:cNvSpPr/>
      </dsp:nvSpPr>
      <dsp:spPr>
        <a:xfrm>
          <a:off x="7486750" y="1056859"/>
          <a:ext cx="932871" cy="9328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14E72-346B-44E7-80DB-2C5063CEEC1F}">
      <dsp:nvSpPr>
        <dsp:cNvPr id="0" name=""/>
        <dsp:cNvSpPr/>
      </dsp:nvSpPr>
      <dsp:spPr>
        <a:xfrm>
          <a:off x="7685558" y="1255668"/>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964A71-314A-48E2-8339-83AFEECD4F55}">
      <dsp:nvSpPr>
        <dsp:cNvPr id="0" name=""/>
        <dsp:cNvSpPr/>
      </dsp:nvSpPr>
      <dsp:spPr>
        <a:xfrm>
          <a:off x="7188537"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Conclusion</a:t>
          </a:r>
        </a:p>
      </dsp:txBody>
      <dsp:txXfrm>
        <a:off x="7188537" y="2280297"/>
        <a:ext cx="1529296" cy="611718"/>
      </dsp:txXfrm>
    </dsp:sp>
    <dsp:sp modelId="{D4CC6261-A32E-420A-91A2-A07E2718A69C}">
      <dsp:nvSpPr>
        <dsp:cNvPr id="0" name=""/>
        <dsp:cNvSpPr/>
      </dsp:nvSpPr>
      <dsp:spPr>
        <a:xfrm>
          <a:off x="9283674" y="1056859"/>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A990E-60FD-4C23-AFBA-38F1E6BBBD05}">
      <dsp:nvSpPr>
        <dsp:cNvPr id="0" name=""/>
        <dsp:cNvSpPr/>
      </dsp:nvSpPr>
      <dsp:spPr>
        <a:xfrm>
          <a:off x="9482482" y="1255668"/>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93DBF-EF0F-4A7E-90CD-B0B2DF72BCFB}">
      <dsp:nvSpPr>
        <dsp:cNvPr id="0" name=""/>
        <dsp:cNvSpPr/>
      </dsp:nvSpPr>
      <dsp:spPr>
        <a:xfrm>
          <a:off x="8985461" y="2280297"/>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Appendix</a:t>
          </a:r>
        </a:p>
      </dsp:txBody>
      <dsp:txXfrm>
        <a:off x="8985461" y="2280297"/>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3C6B9-E93B-4671-B93D-0A85490C812E}">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7E7C0-2EEA-48FB-8492-FADA6E2F72C0}">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 was taken from Kaggle.com and lists </a:t>
          </a:r>
          <a:r>
            <a:rPr lang="en-US" sz="1100" i="0" kern="1200"/>
            <a:t>Helpful Life Tips from Reddit Dataset with over 1000 upvotes during 2005-2002</a:t>
          </a:r>
          <a:endParaRPr lang="en-US" sz="1100" kern="1200"/>
        </a:p>
      </dsp:txBody>
      <dsp:txXfrm>
        <a:off x="417971" y="2644140"/>
        <a:ext cx="2889450" cy="720000"/>
      </dsp:txXfrm>
    </dsp:sp>
    <dsp:sp modelId="{4167D8DB-E4AF-401D-A6FA-501D7EF2F5F2}">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CB7F6C-7427-46BF-819C-61B810898988}">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Background information provided by the hosts indicated that the attributes in the dataset that could be most useful were text fields “postTitle” and ”postBody.”</a:t>
          </a:r>
        </a:p>
      </dsp:txBody>
      <dsp:txXfrm>
        <a:off x="3813074" y="2644140"/>
        <a:ext cx="2889450" cy="720000"/>
      </dsp:txXfrm>
    </dsp:sp>
    <dsp:sp modelId="{E57C68DC-2370-48A9-9660-D65D48CAA66A}">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1420A-52E9-4DF0-904A-1BCDB20E2998}">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i="0" kern="1200"/>
            <a:t>Since around 28% </a:t>
          </a:r>
          <a:r>
            <a:rPr lang="en-US" sz="1100" kern="1200"/>
            <a:t>of the dataset did not have any postBody entries, I decided to utilize the postTitle as the targeted field </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C27EA-7870-9A48-AEEB-9F5BEBF6B38F}">
      <dsp:nvSpPr>
        <dsp:cNvPr id="0" name=""/>
        <dsp:cNvSpPr/>
      </dsp:nvSpPr>
      <dsp:spPr>
        <a:xfrm>
          <a:off x="0" y="5895"/>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was cleaned and additional stop words were removed iteratively as needed</a:t>
          </a:r>
        </a:p>
      </dsp:txBody>
      <dsp:txXfrm>
        <a:off x="68270" y="74165"/>
        <a:ext cx="10379060" cy="1261975"/>
      </dsp:txXfrm>
    </dsp:sp>
    <dsp:sp modelId="{366828BD-6753-0A49-8DA2-FF4831329908}">
      <dsp:nvSpPr>
        <dsp:cNvPr id="0" name=""/>
        <dsp:cNvSpPr/>
      </dsp:nvSpPr>
      <dsp:spPr>
        <a:xfrm>
          <a:off x="0" y="1476411"/>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main algorithms implemented were TF-IDF &amp; Bag of Words vectorizers and Non-negative Matrix factorization and LatentDirichletAllocation. Both models were originally implemented with different hyperparameters using Sklearn.</a:t>
          </a:r>
        </a:p>
      </dsp:txBody>
      <dsp:txXfrm>
        <a:off x="68270" y="1544681"/>
        <a:ext cx="10379060" cy="1261975"/>
      </dsp:txXfrm>
    </dsp:sp>
    <dsp:sp modelId="{EE4E6FDF-6BB8-7A44-936C-ACFBB60CDC92}">
      <dsp:nvSpPr>
        <dsp:cNvPr id="0" name=""/>
        <dsp:cNvSpPr/>
      </dsp:nvSpPr>
      <dsp:spPr>
        <a:xfrm>
          <a:off x="0" y="2946926"/>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LDA model was additionally implemented with the gensim module so that it could be visually evaluated with the pyLDAvis module. This module allows for an intertopic distance map.</a:t>
          </a:r>
        </a:p>
      </dsp:txBody>
      <dsp:txXfrm>
        <a:off x="68270" y="3015196"/>
        <a:ext cx="10379060" cy="1261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79E59-04F9-4E36-8170-8FBADE88AD36}">
      <dsp:nvSpPr>
        <dsp:cNvPr id="0" name=""/>
        <dsp:cNvSpPr/>
      </dsp:nvSpPr>
      <dsp:spPr>
        <a:xfrm>
          <a:off x="679050" y="544419"/>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DD7134-9A8C-4B58-B638-195B5966AD1F}">
      <dsp:nvSpPr>
        <dsp:cNvPr id="0" name=""/>
        <dsp:cNvSpPr/>
      </dsp:nvSpPr>
      <dsp:spPr>
        <a:xfrm>
          <a:off x="1081237" y="946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AE4E8-3943-49C7-8CE5-9B1C5C555386}">
      <dsp:nvSpPr>
        <dsp:cNvPr id="0" name=""/>
        <dsp:cNvSpPr/>
      </dsp:nvSpPr>
      <dsp:spPr>
        <a:xfrm>
          <a:off x="75768"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Different hyperparameters were tested with the TF-IDF vectorizer and the NMF model to produce topics. The top scored words were evaluated for interpretability, and topic names were assigned</a:t>
          </a:r>
        </a:p>
      </dsp:txBody>
      <dsp:txXfrm>
        <a:off x="75768" y="3019419"/>
        <a:ext cx="3093750" cy="787500"/>
      </dsp:txXfrm>
    </dsp:sp>
    <dsp:sp modelId="{1AB8CC1E-F24A-4AA1-A07E-6613CA27E124}">
      <dsp:nvSpPr>
        <dsp:cNvPr id="0" name=""/>
        <dsp:cNvSpPr/>
      </dsp:nvSpPr>
      <dsp:spPr>
        <a:xfrm>
          <a:off x="4314206" y="544419"/>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9F069-F48D-4D23-9A84-8E72ACDD45F7}">
      <dsp:nvSpPr>
        <dsp:cNvPr id="0" name=""/>
        <dsp:cNvSpPr/>
      </dsp:nvSpPr>
      <dsp:spPr>
        <a:xfrm>
          <a:off x="4716393" y="946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0F2DE-3635-48EA-A2B2-19400790B86F}">
      <dsp:nvSpPr>
        <dsp:cNvPr id="0" name=""/>
        <dsp:cNvSpPr/>
      </dsp:nvSpPr>
      <dsp:spPr>
        <a:xfrm>
          <a:off x="3710925"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Subsequently, the posts were iteratively assigned a topic using the NMF model. Distribution of posts per topic were observed.</a:t>
          </a:r>
        </a:p>
      </dsp:txBody>
      <dsp:txXfrm>
        <a:off x="3710925" y="3019419"/>
        <a:ext cx="3093750" cy="787500"/>
      </dsp:txXfrm>
    </dsp:sp>
    <dsp:sp modelId="{8009F02A-D36B-4646-9520-1D0529B01286}">
      <dsp:nvSpPr>
        <dsp:cNvPr id="0" name=""/>
        <dsp:cNvSpPr/>
      </dsp:nvSpPr>
      <dsp:spPr>
        <a:xfrm>
          <a:off x="7949362" y="544419"/>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59614-07A2-4A0A-85FB-845A4DB78076}">
      <dsp:nvSpPr>
        <dsp:cNvPr id="0" name=""/>
        <dsp:cNvSpPr/>
      </dsp:nvSpPr>
      <dsp:spPr>
        <a:xfrm>
          <a:off x="8351550" y="946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E8229E-18F9-432A-ACFC-3B9BFD54E356}">
      <dsp:nvSpPr>
        <dsp:cNvPr id="0" name=""/>
        <dsp:cNvSpPr/>
      </dsp:nvSpPr>
      <dsp:spPr>
        <a:xfrm>
          <a:off x="7346081" y="3019419"/>
          <a:ext cx="30937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Samples from each topic were evaluated for accuracy of topic naming and assignment. </a:t>
          </a:r>
        </a:p>
      </dsp:txBody>
      <dsp:txXfrm>
        <a:off x="7346081" y="3019419"/>
        <a:ext cx="3093750" cy="78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4EDCE-9AA8-4236-88CC-C85207853B78}">
      <dsp:nvSpPr>
        <dsp:cNvPr id="0" name=""/>
        <dsp:cNvSpPr/>
      </dsp:nvSpPr>
      <dsp:spPr>
        <a:xfrm>
          <a:off x="0" y="531"/>
          <a:ext cx="5393361"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86512-A4AF-46BF-8735-A3028CC0A0F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648A3-6A16-4E6E-899C-823025AA4D33}">
      <dsp:nvSpPr>
        <dsp:cNvPr id="0" name=""/>
        <dsp:cNvSpPr/>
      </dsp:nvSpPr>
      <dsp:spPr>
        <a:xfrm>
          <a:off x="1435590" y="53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kern="1200"/>
            <a:t>Alternate implementation of the LDA algorithm was incorporated using the gensim module</a:t>
          </a:r>
        </a:p>
      </dsp:txBody>
      <dsp:txXfrm>
        <a:off x="1435590" y="531"/>
        <a:ext cx="3957770" cy="1242935"/>
      </dsp:txXfrm>
    </dsp:sp>
    <dsp:sp modelId="{B0893BB9-BA04-4963-9D75-7C00E3AFF769}">
      <dsp:nvSpPr>
        <dsp:cNvPr id="0" name=""/>
        <dsp:cNvSpPr/>
      </dsp:nvSpPr>
      <dsp:spPr>
        <a:xfrm>
          <a:off x="0" y="1554201"/>
          <a:ext cx="5393361"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CE77F-CB6B-4245-A456-5036992F0B8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04CA5-9189-4B10-823B-126000BA12C2}">
      <dsp:nvSpPr>
        <dsp:cNvPr id="0" name=""/>
        <dsp:cNvSpPr/>
      </dsp:nvSpPr>
      <dsp:spPr>
        <a:xfrm>
          <a:off x="1435590" y="155420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kern="1200"/>
            <a:t>The original # of topics parameter of 15 proved to have a lot of overlapping topics, so it was reduced to 7. This led to larger distanced more distinct topics. </a:t>
          </a:r>
        </a:p>
      </dsp:txBody>
      <dsp:txXfrm>
        <a:off x="1435590" y="1554201"/>
        <a:ext cx="3957770" cy="1242935"/>
      </dsp:txXfrm>
    </dsp:sp>
    <dsp:sp modelId="{760A79E2-69E3-45A4-BFAF-B2D58C7800EE}">
      <dsp:nvSpPr>
        <dsp:cNvPr id="0" name=""/>
        <dsp:cNvSpPr/>
      </dsp:nvSpPr>
      <dsp:spPr>
        <a:xfrm>
          <a:off x="0" y="3107870"/>
          <a:ext cx="5393361"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CE6264-14AD-4350-AA5A-AEC09E7AEDF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184F9-A193-4373-9814-3B81215471C5}">
      <dsp:nvSpPr>
        <dsp:cNvPr id="0" name=""/>
        <dsp:cNvSpPr/>
      </dsp:nvSpPr>
      <dsp:spPr>
        <a:xfrm>
          <a:off x="1435590" y="3107870"/>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kern="1200"/>
            <a:t>There is still a couple overlaps/closely related topics. Additionally, the top 30 most salient terms list was informative to perform additional optimization by adding more words to the stop words list when performing the cleaning. </a:t>
          </a:r>
        </a:p>
      </dsp:txBody>
      <dsp:txXfrm>
        <a:off x="1435590" y="3107870"/>
        <a:ext cx="3957770"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F57FB-1B5A-D344-85EF-BEA90172253B}">
      <dsp:nvSpPr>
        <dsp:cNvPr id="0" name=""/>
        <dsp:cNvSpPr/>
      </dsp:nvSpPr>
      <dsp:spPr>
        <a:xfrm>
          <a:off x="9510" y="729912"/>
          <a:ext cx="5684936" cy="227397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The NMF provided more interpretable results, but the LDA model allowed for better visualization of the model overall.</a:t>
          </a:r>
        </a:p>
      </dsp:txBody>
      <dsp:txXfrm>
        <a:off x="1146497" y="729912"/>
        <a:ext cx="3410962" cy="2273974"/>
      </dsp:txXfrm>
    </dsp:sp>
    <dsp:sp modelId="{950AE546-FED4-9A47-9481-8F73A921E5E9}">
      <dsp:nvSpPr>
        <dsp:cNvPr id="0" name=""/>
        <dsp:cNvSpPr/>
      </dsp:nvSpPr>
      <dsp:spPr>
        <a:xfrm>
          <a:off x="5125953" y="729912"/>
          <a:ext cx="5684936" cy="227397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For this project, I decided to stop here having built and trained a couple models and presented the results. There is room for more improvements and further optimizations in either models, although the usage of the pyLDAvis module has proved integral in the interpretation and visualization of the model.</a:t>
          </a:r>
        </a:p>
      </dsp:txBody>
      <dsp:txXfrm>
        <a:off x="6262940" y="729912"/>
        <a:ext cx="3410962" cy="227397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39A6-E201-AC75-67F2-018873AF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4C27C-BE50-96E8-589D-53417D023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EEB21-55B1-CCAA-735D-ABA8C8926684}"/>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5" name="Footer Placeholder 4">
            <a:extLst>
              <a:ext uri="{FF2B5EF4-FFF2-40B4-BE49-F238E27FC236}">
                <a16:creationId xmlns:a16="http://schemas.microsoft.com/office/drawing/2014/main" id="{84B78E3E-10B6-8345-AEAC-DF09443E0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BD745-BE92-85DD-C4B0-E8623DA9D479}"/>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41918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79B8-F1FD-333A-8A9B-DB16CD1B8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7A6A51-72DD-5A99-85B2-8319822CE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1DC-F88C-6F02-F912-739313A9010C}"/>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5" name="Footer Placeholder 4">
            <a:extLst>
              <a:ext uri="{FF2B5EF4-FFF2-40B4-BE49-F238E27FC236}">
                <a16:creationId xmlns:a16="http://schemas.microsoft.com/office/drawing/2014/main" id="{5C8965D5-B022-435C-5CAB-B96500C19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77436-BD1F-C010-2A2D-17B2F9308E98}"/>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137818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70D1A-5154-E50B-36C5-AAA83C2F8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5DD514-9095-9C8C-44BB-3424BD80C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5D5FC-D5F3-99CF-9649-13984205738F}"/>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5" name="Footer Placeholder 4">
            <a:extLst>
              <a:ext uri="{FF2B5EF4-FFF2-40B4-BE49-F238E27FC236}">
                <a16:creationId xmlns:a16="http://schemas.microsoft.com/office/drawing/2014/main" id="{38C1C049-9516-3B62-E375-EAECBB50E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C6F64-3F56-3C9B-9612-C4A5BF7AD6DF}"/>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217554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CB01-2CE0-4A8F-92BB-7F01161E0E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C3427-C085-3FE7-00DB-80D9631DB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06AE0-F646-12F0-362C-050AB8F09492}"/>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5" name="Footer Placeholder 4">
            <a:extLst>
              <a:ext uri="{FF2B5EF4-FFF2-40B4-BE49-F238E27FC236}">
                <a16:creationId xmlns:a16="http://schemas.microsoft.com/office/drawing/2014/main" id="{D3EA9337-D45D-E96C-020D-32F9DAEB2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7E69B-2A1C-CA03-9888-B8E686202E1F}"/>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269601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9233-B321-E357-4CC1-9D3AC3065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015763-B81A-2255-C767-3265CF66A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D7FEB-3A53-6FA2-A0E8-481791415535}"/>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5" name="Footer Placeholder 4">
            <a:extLst>
              <a:ext uri="{FF2B5EF4-FFF2-40B4-BE49-F238E27FC236}">
                <a16:creationId xmlns:a16="http://schemas.microsoft.com/office/drawing/2014/main" id="{F14AC284-B17E-64C1-B6C8-65F7429C3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8B1D7-B247-D2D9-4D80-77FBAA75FA48}"/>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99085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5-AE89-AC28-C59A-6492A2F55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B1BE3-7598-F27D-9B2B-C5C98B029F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DFE56-708F-A521-A8CF-A453C3399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39B8B4-13DC-F8B6-3053-16BACA18EB9B}"/>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6" name="Footer Placeholder 5">
            <a:extLst>
              <a:ext uri="{FF2B5EF4-FFF2-40B4-BE49-F238E27FC236}">
                <a16:creationId xmlns:a16="http://schemas.microsoft.com/office/drawing/2014/main" id="{2E452709-C624-5C7F-8D81-AE9399B79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E0076-0B80-0C80-1C6A-29407FD33658}"/>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390113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8153-406F-8D10-A6ED-45701A8DD7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C4122D-1C40-D2F6-7C4D-754147EAB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68954-CB63-5AD1-EB7C-B3E800682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CC01C-5EC9-D3A1-138B-DA17D4B7C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B30ED-04DE-6890-B280-318DF96B1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A5F012-0952-D96B-2735-CB5F83F9D990}"/>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8" name="Footer Placeholder 7">
            <a:extLst>
              <a:ext uri="{FF2B5EF4-FFF2-40B4-BE49-F238E27FC236}">
                <a16:creationId xmlns:a16="http://schemas.microsoft.com/office/drawing/2014/main" id="{FC1E24B8-3056-BB2A-C1BC-1815DC68A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7130B6-3681-6E7A-11B2-072476C2A592}"/>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261910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B5DE-15EB-93F2-1EEA-13D7518ADD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A19700-98D9-6730-AB23-85DA4EE3FB71}"/>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4" name="Footer Placeholder 3">
            <a:extLst>
              <a:ext uri="{FF2B5EF4-FFF2-40B4-BE49-F238E27FC236}">
                <a16:creationId xmlns:a16="http://schemas.microsoft.com/office/drawing/2014/main" id="{57F2FAA6-6F4A-0927-ACFC-1149E37D3E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26AF7-4919-0DA0-5C7D-540BF1A4A915}"/>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9195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03E66-7060-42DF-BBE1-EE42B2978A80}"/>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3" name="Footer Placeholder 2">
            <a:extLst>
              <a:ext uri="{FF2B5EF4-FFF2-40B4-BE49-F238E27FC236}">
                <a16:creationId xmlns:a16="http://schemas.microsoft.com/office/drawing/2014/main" id="{D3A860F3-E61A-CA91-81A8-51AD7333FE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BF4FDA-2C18-0593-F93A-D1A36DDF44B0}"/>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315468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D135-72DE-D789-2AF5-EAAA21B1D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356409-8A51-C44E-D7FD-8541B0370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D45027-5B5B-2E87-6F6A-84AFFE317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9FD55-759F-6349-4D7F-F14BA8EF36EA}"/>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6" name="Footer Placeholder 5">
            <a:extLst>
              <a:ext uri="{FF2B5EF4-FFF2-40B4-BE49-F238E27FC236}">
                <a16:creationId xmlns:a16="http://schemas.microsoft.com/office/drawing/2014/main" id="{2E4361DF-EE98-743A-F61F-21A7372D1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028DA-F050-63CA-B8D2-2391271064E9}"/>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402049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3BBF-D198-1292-A4CF-147E89FE4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5BEBE9-257F-D379-86E3-2234EBC35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F8BB6-A1B1-7E8D-D0C5-1A1ECCDD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E0C40-21ED-18A2-58EF-41D6E5B6E7B5}"/>
              </a:ext>
            </a:extLst>
          </p:cNvPr>
          <p:cNvSpPr>
            <a:spLocks noGrp="1"/>
          </p:cNvSpPr>
          <p:nvPr>
            <p:ph type="dt" sz="half" idx="10"/>
          </p:nvPr>
        </p:nvSpPr>
        <p:spPr/>
        <p:txBody>
          <a:bodyPr/>
          <a:lstStyle/>
          <a:p>
            <a:fld id="{F72A3B27-06F8-B448-A128-53E67960F13D}" type="datetimeFigureOut">
              <a:rPr lang="en-US" smtClean="0"/>
              <a:t>10/15/23</a:t>
            </a:fld>
            <a:endParaRPr lang="en-US"/>
          </a:p>
        </p:txBody>
      </p:sp>
      <p:sp>
        <p:nvSpPr>
          <p:cNvPr id="6" name="Footer Placeholder 5">
            <a:extLst>
              <a:ext uri="{FF2B5EF4-FFF2-40B4-BE49-F238E27FC236}">
                <a16:creationId xmlns:a16="http://schemas.microsoft.com/office/drawing/2014/main" id="{FA012CE0-1F20-3457-720A-94227EA0C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17090-BB45-47F8-2A05-7672E0ACDEA4}"/>
              </a:ext>
            </a:extLst>
          </p:cNvPr>
          <p:cNvSpPr>
            <a:spLocks noGrp="1"/>
          </p:cNvSpPr>
          <p:nvPr>
            <p:ph type="sldNum" sz="quarter" idx="12"/>
          </p:nvPr>
        </p:nvSpPr>
        <p:spPr/>
        <p:txBody>
          <a:bodyPr/>
          <a:lstStyle/>
          <a:p>
            <a:fld id="{7FEC766F-ADAE-C744-9598-8DBC34DE3D54}" type="slidenum">
              <a:rPr lang="en-US" smtClean="0"/>
              <a:t>‹#›</a:t>
            </a:fld>
            <a:endParaRPr lang="en-US"/>
          </a:p>
        </p:txBody>
      </p:sp>
    </p:spTree>
    <p:extLst>
      <p:ext uri="{BB962C8B-B14F-4D97-AF65-F5344CB8AC3E}">
        <p14:creationId xmlns:p14="http://schemas.microsoft.com/office/powerpoint/2010/main" val="120822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7D7A62-B407-3E61-10CF-E7A5F6B63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10EAC6-C860-B69D-7F14-2FB36D25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56F5C-C43C-0434-FD92-D18BD12E0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3B27-06F8-B448-A128-53E67960F13D}" type="datetimeFigureOut">
              <a:rPr lang="en-US" smtClean="0"/>
              <a:t>10/15/23</a:t>
            </a:fld>
            <a:endParaRPr lang="en-US"/>
          </a:p>
        </p:txBody>
      </p:sp>
      <p:sp>
        <p:nvSpPr>
          <p:cNvPr id="5" name="Footer Placeholder 4">
            <a:extLst>
              <a:ext uri="{FF2B5EF4-FFF2-40B4-BE49-F238E27FC236}">
                <a16:creationId xmlns:a16="http://schemas.microsoft.com/office/drawing/2014/main" id="{8D00467B-D935-D02F-3D4E-BA4458A38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078C8-2D39-10EE-852B-EE03DE5869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C766F-ADAE-C744-9598-8DBC34DE3D54}" type="slidenum">
              <a:rPr lang="en-US" smtClean="0"/>
              <a:t>‹#›</a:t>
            </a:fld>
            <a:endParaRPr lang="en-US"/>
          </a:p>
        </p:txBody>
      </p:sp>
    </p:spTree>
    <p:extLst>
      <p:ext uri="{BB962C8B-B14F-4D97-AF65-F5344CB8AC3E}">
        <p14:creationId xmlns:p14="http://schemas.microsoft.com/office/powerpoint/2010/main" val="412056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ncr8790/LifeTipsReddit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BB4BF-BD34-3323-EFC0-8CE9F23203AD}"/>
              </a:ext>
            </a:extLst>
          </p:cNvPr>
          <p:cNvSpPr>
            <a:spLocks noGrp="1"/>
          </p:cNvSpPr>
          <p:nvPr>
            <p:ph type="ctrTitle"/>
          </p:nvPr>
        </p:nvSpPr>
        <p:spPr>
          <a:xfrm>
            <a:off x="1524000" y="1248587"/>
            <a:ext cx="9144000" cy="2387600"/>
          </a:xfrm>
        </p:spPr>
        <p:txBody>
          <a:bodyPr>
            <a:normAutofit/>
          </a:bodyPr>
          <a:lstStyle/>
          <a:p>
            <a:r>
              <a:rPr lang="en-US" sz="6400"/>
              <a:t>Topic Modeling of Life Tip Posts on Reddit</a:t>
            </a:r>
          </a:p>
        </p:txBody>
      </p:sp>
      <p:sp>
        <p:nvSpPr>
          <p:cNvPr id="3" name="Subtitle 2">
            <a:extLst>
              <a:ext uri="{FF2B5EF4-FFF2-40B4-BE49-F238E27FC236}">
                <a16:creationId xmlns:a16="http://schemas.microsoft.com/office/drawing/2014/main" id="{DE43746A-6B01-9ED6-D818-13322D6676EA}"/>
              </a:ext>
            </a:extLst>
          </p:cNvPr>
          <p:cNvSpPr>
            <a:spLocks noGrp="1"/>
          </p:cNvSpPr>
          <p:nvPr>
            <p:ph type="subTitle" idx="1"/>
          </p:nvPr>
        </p:nvSpPr>
        <p:spPr>
          <a:xfrm>
            <a:off x="1524000" y="3820338"/>
            <a:ext cx="9144000" cy="1563686"/>
          </a:xfrm>
        </p:spPr>
        <p:txBody>
          <a:bodyPr>
            <a:normAutofit/>
          </a:bodyPr>
          <a:lstStyle/>
          <a:p>
            <a:r>
              <a:rPr lang="en-US" dirty="0"/>
              <a:t>DTSA-5510 Unsupervised Algorithms in Machine Learning</a:t>
            </a:r>
          </a:p>
          <a:p>
            <a:r>
              <a:rPr lang="en-US" dirty="0"/>
              <a:t>Andrea Cruz</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15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5B134-380F-0041-3E0F-C1DF206899E6}"/>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Results: NMF implementation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ECEDD0-B2CE-5905-2088-0C3C28824FC4}"/>
              </a:ext>
            </a:extLst>
          </p:cNvPr>
          <p:cNvGraphicFramePr>
            <a:graphicFrameLocks noGrp="1"/>
          </p:cNvGraphicFramePr>
          <p:nvPr>
            <p:ph idx="1"/>
            <p:extLst>
              <p:ext uri="{D42A27DB-BD31-4B8C-83A1-F6EECF244321}">
                <p14:modId xmlns:p14="http://schemas.microsoft.com/office/powerpoint/2010/main" val="293342120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87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A21CE6-E047-BDCE-D2E4-6C03F079E29B}"/>
              </a:ext>
            </a:extLst>
          </p:cNvPr>
          <p:cNvPicPr>
            <a:picLocks noGrp="1" noChangeAspect="1"/>
          </p:cNvPicPr>
          <p:nvPr>
            <p:ph idx="1"/>
          </p:nvPr>
        </p:nvPicPr>
        <p:blipFill>
          <a:blip r:embed="rId2"/>
          <a:stretch>
            <a:fillRect/>
          </a:stretch>
        </p:blipFill>
        <p:spPr>
          <a:xfrm>
            <a:off x="452951" y="205882"/>
            <a:ext cx="11066502" cy="6446236"/>
          </a:xfrm>
          <a:prstGeom prst="rect">
            <a:avLst/>
          </a:prstGeom>
        </p:spPr>
      </p:pic>
    </p:spTree>
    <p:extLst>
      <p:ext uri="{BB962C8B-B14F-4D97-AF65-F5344CB8AC3E}">
        <p14:creationId xmlns:p14="http://schemas.microsoft.com/office/powerpoint/2010/main" val="118661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013D-7350-4180-69DC-7BD897C98146}"/>
              </a:ext>
            </a:extLst>
          </p:cNvPr>
          <p:cNvSpPr>
            <a:spLocks noGrp="1"/>
          </p:cNvSpPr>
          <p:nvPr>
            <p:ph type="title"/>
          </p:nvPr>
        </p:nvSpPr>
        <p:spPr/>
        <p:txBody>
          <a:bodyPr/>
          <a:lstStyle/>
          <a:p>
            <a:endParaRPr lang="en-US"/>
          </a:p>
        </p:txBody>
      </p:sp>
      <p:pic>
        <p:nvPicPr>
          <p:cNvPr id="4" name="Content Placeholder 3" descr="A graph of red bars&#10;&#10;Description automatically generated with medium confidence">
            <a:extLst>
              <a:ext uri="{FF2B5EF4-FFF2-40B4-BE49-F238E27FC236}">
                <a16:creationId xmlns:a16="http://schemas.microsoft.com/office/drawing/2014/main" id="{B725EB64-DF21-C53E-1B2C-60B2AA4FE092}"/>
              </a:ext>
            </a:extLst>
          </p:cNvPr>
          <p:cNvPicPr>
            <a:picLocks noGrp="1" noChangeAspect="1"/>
          </p:cNvPicPr>
          <p:nvPr>
            <p:ph idx="1"/>
          </p:nvPr>
        </p:nvPicPr>
        <p:blipFill>
          <a:blip r:embed="rId2"/>
          <a:stretch>
            <a:fillRect/>
          </a:stretch>
        </p:blipFill>
        <p:spPr>
          <a:xfrm>
            <a:off x="475112" y="205546"/>
            <a:ext cx="10954888" cy="6385670"/>
          </a:xfrm>
          <a:prstGeom prst="rect">
            <a:avLst/>
          </a:prstGeom>
        </p:spPr>
      </p:pic>
    </p:spTree>
    <p:extLst>
      <p:ext uri="{BB962C8B-B14F-4D97-AF65-F5344CB8AC3E}">
        <p14:creationId xmlns:p14="http://schemas.microsoft.com/office/powerpoint/2010/main" val="340389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A0840-375F-4660-0942-ECC7CCE95B4E}"/>
              </a:ext>
            </a:extLst>
          </p:cNvPr>
          <p:cNvSpPr>
            <a:spLocks noGrp="1"/>
          </p:cNvSpPr>
          <p:nvPr>
            <p:ph type="title"/>
          </p:nvPr>
        </p:nvSpPr>
        <p:spPr>
          <a:xfrm>
            <a:off x="589560" y="856180"/>
            <a:ext cx="4560584" cy="1128068"/>
          </a:xfrm>
        </p:spPr>
        <p:txBody>
          <a:bodyPr anchor="ctr">
            <a:normAutofit/>
          </a:bodyPr>
          <a:lstStyle/>
          <a:p>
            <a:r>
              <a:rPr lang="en-US" sz="3700"/>
              <a:t>Results: LDA implementation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6BAE7A-9C79-AC8B-D847-F6664B742A1D}"/>
              </a:ext>
            </a:extLst>
          </p:cNvPr>
          <p:cNvSpPr>
            <a:spLocks noGrp="1"/>
          </p:cNvSpPr>
          <p:nvPr>
            <p:ph idx="1"/>
          </p:nvPr>
        </p:nvSpPr>
        <p:spPr>
          <a:xfrm>
            <a:off x="590719" y="2330505"/>
            <a:ext cx="4559425" cy="3979585"/>
          </a:xfrm>
        </p:spPr>
        <p:txBody>
          <a:bodyPr anchor="ctr">
            <a:normAutofit/>
          </a:bodyPr>
          <a:lstStyle/>
          <a:p>
            <a:r>
              <a:rPr lang="en-US" sz="2000"/>
              <a:t>Initial implementation was performed with scikit learn model. Top words did not make it easy to assign concise topic name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blue and white squares&#10;&#10;Description automatically generated">
            <a:extLst>
              <a:ext uri="{FF2B5EF4-FFF2-40B4-BE49-F238E27FC236}">
                <a16:creationId xmlns:a16="http://schemas.microsoft.com/office/drawing/2014/main" id="{5E9A1A8F-D1DD-9D70-90F7-89570281F186}"/>
              </a:ext>
            </a:extLst>
          </p:cNvPr>
          <p:cNvPicPr>
            <a:picLocks noChangeAspect="1"/>
          </p:cNvPicPr>
          <p:nvPr/>
        </p:nvPicPr>
        <p:blipFill rotWithShape="1">
          <a:blip r:embed="rId2"/>
          <a:srcRect l="14973" r="26226"/>
          <a:stretch/>
        </p:blipFill>
        <p:spPr>
          <a:xfrm>
            <a:off x="5977788" y="799352"/>
            <a:ext cx="5425410" cy="5259296"/>
          </a:xfrm>
          <a:prstGeom prst="rect">
            <a:avLst/>
          </a:prstGeom>
        </p:spPr>
      </p:pic>
    </p:spTree>
    <p:extLst>
      <p:ext uri="{BB962C8B-B14F-4D97-AF65-F5344CB8AC3E}">
        <p14:creationId xmlns:p14="http://schemas.microsoft.com/office/powerpoint/2010/main" val="303048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77C3-A377-33BC-F346-E6F776BCBCBB}"/>
              </a:ext>
            </a:extLst>
          </p:cNvPr>
          <p:cNvSpPr>
            <a:spLocks noGrp="1"/>
          </p:cNvSpPr>
          <p:nvPr>
            <p:ph type="title"/>
          </p:nvPr>
        </p:nvSpPr>
        <p:spPr/>
        <p:txBody>
          <a:bodyPr/>
          <a:lstStyle/>
          <a:p>
            <a:endParaRPr lang="en-US"/>
          </a:p>
        </p:txBody>
      </p:sp>
      <p:pic>
        <p:nvPicPr>
          <p:cNvPr id="5" name="Content Placeholder 4" descr="A graph of blue rectangular bars&#10;&#10;Description automatically generated with medium confidence">
            <a:extLst>
              <a:ext uri="{FF2B5EF4-FFF2-40B4-BE49-F238E27FC236}">
                <a16:creationId xmlns:a16="http://schemas.microsoft.com/office/drawing/2014/main" id="{F2D36C0E-4F7F-9263-9826-B0F37445FC72}"/>
              </a:ext>
            </a:extLst>
          </p:cNvPr>
          <p:cNvPicPr>
            <a:picLocks noGrp="1" noChangeAspect="1"/>
          </p:cNvPicPr>
          <p:nvPr>
            <p:ph idx="1"/>
          </p:nvPr>
        </p:nvPicPr>
        <p:blipFill>
          <a:blip r:embed="rId2"/>
          <a:stretch>
            <a:fillRect/>
          </a:stretch>
        </p:blipFill>
        <p:spPr>
          <a:xfrm>
            <a:off x="221545" y="172994"/>
            <a:ext cx="11748909" cy="6104238"/>
          </a:xfrm>
        </p:spPr>
      </p:pic>
    </p:spTree>
    <p:extLst>
      <p:ext uri="{BB962C8B-B14F-4D97-AF65-F5344CB8AC3E}">
        <p14:creationId xmlns:p14="http://schemas.microsoft.com/office/powerpoint/2010/main" val="81749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E05502E-8135-3D8C-8932-4EE47536960C}"/>
              </a:ext>
            </a:extLst>
          </p:cNvPr>
          <p:cNvSpPr>
            <a:spLocks noGrp="1"/>
          </p:cNvSpPr>
          <p:nvPr>
            <p:ph type="title"/>
          </p:nvPr>
        </p:nvSpPr>
        <p:spPr>
          <a:xfrm>
            <a:off x="838200" y="365125"/>
            <a:ext cx="10515599" cy="1325563"/>
          </a:xfrm>
        </p:spPr>
        <p:txBody>
          <a:bodyPr>
            <a:normAutofit/>
          </a:bodyPr>
          <a:lstStyle/>
          <a:p>
            <a:r>
              <a:rPr lang="en-US" dirty="0"/>
              <a:t>Results: Alternate LDA implementation</a:t>
            </a:r>
          </a:p>
        </p:txBody>
      </p:sp>
      <p:pic>
        <p:nvPicPr>
          <p:cNvPr id="6" name="Picture 5">
            <a:extLst>
              <a:ext uri="{FF2B5EF4-FFF2-40B4-BE49-F238E27FC236}">
                <a16:creationId xmlns:a16="http://schemas.microsoft.com/office/drawing/2014/main" id="{DD6D907E-2746-43F9-A7D3-2733B270ACDD}"/>
              </a:ext>
            </a:extLst>
          </p:cNvPr>
          <p:cNvPicPr>
            <a:picLocks noChangeAspect="1"/>
          </p:cNvPicPr>
          <p:nvPr/>
        </p:nvPicPr>
        <p:blipFill rotWithShape="1">
          <a:blip r:embed="rId2"/>
          <a:srcRect l="16603" r="16646"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D65F8E-2AA0-A95A-DCA3-D9F38FC0A7C6}"/>
              </a:ext>
            </a:extLst>
          </p:cNvPr>
          <p:cNvGraphicFramePr>
            <a:graphicFrameLocks noGrp="1"/>
          </p:cNvGraphicFramePr>
          <p:nvPr>
            <p:ph idx="1"/>
            <p:extLst>
              <p:ext uri="{D42A27DB-BD31-4B8C-83A1-F6EECF244321}">
                <p14:modId xmlns:p14="http://schemas.microsoft.com/office/powerpoint/2010/main" val="245055851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005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B919-A9DF-400F-111C-921F3DB3ED4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3CAC389-390B-20AF-5878-90CB5C2DEC07}"/>
              </a:ext>
            </a:extLst>
          </p:cNvPr>
          <p:cNvPicPr>
            <a:picLocks noGrp="1" noChangeAspect="1"/>
          </p:cNvPicPr>
          <p:nvPr>
            <p:ph idx="1"/>
          </p:nvPr>
        </p:nvPicPr>
        <p:blipFill>
          <a:blip r:embed="rId2"/>
          <a:stretch>
            <a:fillRect/>
          </a:stretch>
        </p:blipFill>
        <p:spPr>
          <a:xfrm>
            <a:off x="1009708" y="120907"/>
            <a:ext cx="10172584" cy="6616186"/>
          </a:xfrm>
          <a:prstGeom prst="rect">
            <a:avLst/>
          </a:prstGeom>
        </p:spPr>
      </p:pic>
    </p:spTree>
    <p:extLst>
      <p:ext uri="{BB962C8B-B14F-4D97-AF65-F5344CB8AC3E}">
        <p14:creationId xmlns:p14="http://schemas.microsoft.com/office/powerpoint/2010/main" val="112957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1" name="Group 2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2" name="Rectangle 2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7D0B193-5E71-F243-6B10-95E6B427BF7A}"/>
              </a:ext>
            </a:extLst>
          </p:cNvPr>
          <p:cNvSpPr>
            <a:spLocks noGrp="1"/>
          </p:cNvSpPr>
          <p:nvPr>
            <p:ph type="title"/>
          </p:nvPr>
        </p:nvSpPr>
        <p:spPr>
          <a:xfrm>
            <a:off x="1143000" y="990599"/>
            <a:ext cx="9906000" cy="685800"/>
          </a:xfrm>
        </p:spPr>
        <p:txBody>
          <a:bodyPr anchor="t">
            <a:normAutofit/>
          </a:bodyPr>
          <a:lstStyle/>
          <a:p>
            <a:r>
              <a:rPr lang="en-US" sz="4000"/>
              <a:t>Results: Overall model implementation</a:t>
            </a:r>
          </a:p>
        </p:txBody>
      </p:sp>
      <p:graphicFrame>
        <p:nvGraphicFramePr>
          <p:cNvPr id="24" name="Content Placeholder 2">
            <a:extLst>
              <a:ext uri="{FF2B5EF4-FFF2-40B4-BE49-F238E27FC236}">
                <a16:creationId xmlns:a16="http://schemas.microsoft.com/office/drawing/2014/main" id="{336846A8-7C45-AFAC-7C70-B8F81430BD59}"/>
              </a:ext>
            </a:extLst>
          </p:cNvPr>
          <p:cNvGraphicFramePr>
            <a:graphicFrameLocks noGrp="1"/>
          </p:cNvGraphicFramePr>
          <p:nvPr>
            <p:ph idx="1"/>
            <p:extLst>
              <p:ext uri="{D42A27DB-BD31-4B8C-83A1-F6EECF244321}">
                <p14:modId xmlns:p14="http://schemas.microsoft.com/office/powerpoint/2010/main" val="1697529172"/>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73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ny question marks on black background">
            <a:extLst>
              <a:ext uri="{FF2B5EF4-FFF2-40B4-BE49-F238E27FC236}">
                <a16:creationId xmlns:a16="http://schemas.microsoft.com/office/drawing/2014/main" id="{DBC21519-A545-611E-8AB4-AC908C92E602}"/>
              </a:ext>
            </a:extLst>
          </p:cNvPr>
          <p:cNvPicPr>
            <a:picLocks noChangeAspect="1"/>
          </p:cNvPicPr>
          <p:nvPr/>
        </p:nvPicPr>
        <p:blipFill rotWithShape="1">
          <a:blip r:embed="rId2">
            <a:alphaModFix amt="55000"/>
          </a:blip>
          <a:srcRect t="7787"/>
          <a:stretch/>
        </p:blipFill>
        <p:spPr>
          <a:xfrm>
            <a:off x="20" y="-9107"/>
            <a:ext cx="12191980" cy="6858000"/>
          </a:xfrm>
          <a:prstGeom prst="rect">
            <a:avLst/>
          </a:prstGeom>
        </p:spPr>
      </p:pic>
      <p:sp>
        <p:nvSpPr>
          <p:cNvPr id="2" name="Title 1">
            <a:extLst>
              <a:ext uri="{FF2B5EF4-FFF2-40B4-BE49-F238E27FC236}">
                <a16:creationId xmlns:a16="http://schemas.microsoft.com/office/drawing/2014/main" id="{89244E8B-2DB4-AACC-55E9-CF1AB71479FF}"/>
              </a:ext>
            </a:extLst>
          </p:cNvPr>
          <p:cNvSpPr>
            <a:spLocks noGrp="1"/>
          </p:cNvSpPr>
          <p:nvPr>
            <p:ph type="title"/>
          </p:nvPr>
        </p:nvSpPr>
        <p:spPr>
          <a:xfrm>
            <a:off x="686834" y="591344"/>
            <a:ext cx="3200400" cy="5585619"/>
          </a:xfrm>
        </p:spPr>
        <p:txBody>
          <a:bodyPr>
            <a:normAutofit/>
          </a:bodyPr>
          <a:lstStyle/>
          <a:p>
            <a:r>
              <a:rPr lang="en-US">
                <a:solidFill>
                  <a:srgbClr val="FFFFFF"/>
                </a:solidFill>
              </a:rPr>
              <a:t>Conclusion</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C23928-617C-614E-61C8-586C49A4E48F}"/>
              </a:ext>
            </a:extLst>
          </p:cNvPr>
          <p:cNvSpPr>
            <a:spLocks noGrp="1"/>
          </p:cNvSpPr>
          <p:nvPr>
            <p:ph idx="1"/>
          </p:nvPr>
        </p:nvSpPr>
        <p:spPr>
          <a:xfrm>
            <a:off x="4447308" y="591344"/>
            <a:ext cx="6906491" cy="5585619"/>
          </a:xfrm>
        </p:spPr>
        <p:txBody>
          <a:bodyPr anchor="ctr">
            <a:normAutofit/>
          </a:bodyPr>
          <a:lstStyle/>
          <a:p>
            <a:r>
              <a:rPr lang="en-US" sz="2600">
                <a:solidFill>
                  <a:srgbClr val="FFFFFF"/>
                </a:solidFill>
              </a:rPr>
              <a:t>Through implementation and optimization of different machine learning models, it was determined that both models still need additional optimization to get to an accurate predictor. However, in the realm of unsupervised learning it has provided a framework of possible topic ideas that can be further tuned.</a:t>
            </a:r>
          </a:p>
          <a:p>
            <a:r>
              <a:rPr lang="en-US" sz="2600">
                <a:solidFill>
                  <a:srgbClr val="FFFFFF"/>
                </a:solidFill>
              </a:rPr>
              <a:t>For the future expansion of this project, I'd like to continue to optimize the gensim implemented LDA model by removing additional stop words to get the topics more distinct from each other. Further more, I'd like to take some time to evaluate a sample set of posts from each topic to validate the topic assignments. </a:t>
            </a:r>
          </a:p>
          <a:p>
            <a:endParaRPr lang="en-US" sz="2600">
              <a:solidFill>
                <a:srgbClr val="FFFFFF"/>
              </a:solidFill>
            </a:endParaRPr>
          </a:p>
        </p:txBody>
      </p:sp>
    </p:spTree>
    <p:extLst>
      <p:ext uri="{BB962C8B-B14F-4D97-AF65-F5344CB8AC3E}">
        <p14:creationId xmlns:p14="http://schemas.microsoft.com/office/powerpoint/2010/main" val="173343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99219-5877-1651-10B5-4556B00932A5}"/>
              </a:ext>
            </a:extLst>
          </p:cNvPr>
          <p:cNvSpPr>
            <a:spLocks noGrp="1"/>
          </p:cNvSpPr>
          <p:nvPr>
            <p:ph type="title"/>
          </p:nvPr>
        </p:nvSpPr>
        <p:spPr>
          <a:xfrm>
            <a:off x="1043631" y="809898"/>
            <a:ext cx="9942716" cy="1554480"/>
          </a:xfrm>
        </p:spPr>
        <p:txBody>
          <a:bodyPr anchor="ctr">
            <a:normAutofit/>
          </a:bodyPr>
          <a:lstStyle/>
          <a:p>
            <a:r>
              <a:rPr lang="en-US" sz="4800"/>
              <a:t>Appendix</a:t>
            </a:r>
          </a:p>
        </p:txBody>
      </p:sp>
      <p:sp>
        <p:nvSpPr>
          <p:cNvPr id="3" name="Content Placeholder 2">
            <a:extLst>
              <a:ext uri="{FF2B5EF4-FFF2-40B4-BE49-F238E27FC236}">
                <a16:creationId xmlns:a16="http://schemas.microsoft.com/office/drawing/2014/main" id="{24F04657-E95B-6B42-D34C-9237F7201441}"/>
              </a:ext>
            </a:extLst>
          </p:cNvPr>
          <p:cNvSpPr>
            <a:spLocks noGrp="1"/>
          </p:cNvSpPr>
          <p:nvPr>
            <p:ph idx="1"/>
          </p:nvPr>
        </p:nvSpPr>
        <p:spPr>
          <a:xfrm>
            <a:off x="1045028" y="3017522"/>
            <a:ext cx="9941319" cy="3124658"/>
          </a:xfrm>
        </p:spPr>
        <p:txBody>
          <a:bodyPr anchor="ctr">
            <a:normAutofit/>
          </a:bodyPr>
          <a:lstStyle/>
          <a:p>
            <a:pPr marL="0" indent="0">
              <a:buNone/>
            </a:pPr>
            <a:r>
              <a:rPr lang="en-US" sz="2400"/>
              <a:t>All source code for Jupyter notebook and slides can be found in the following GitHub repository:</a:t>
            </a:r>
          </a:p>
          <a:p>
            <a:pPr marL="0" indent="0">
              <a:buNone/>
            </a:pPr>
            <a:r>
              <a:rPr lang="en-US" sz="2400">
                <a:hlinkClick r:id="rId2"/>
              </a:rPr>
              <a:t>https://github.com/ancr8790/LifeTipsRedditClassification</a:t>
            </a:r>
            <a:r>
              <a:rPr lang="en-US" sz="2400"/>
              <a: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6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449F0-F608-2AA4-5F41-A8240C63958E}"/>
              </a:ext>
            </a:extLst>
          </p:cNvPr>
          <p:cNvSpPr>
            <a:spLocks noGrp="1"/>
          </p:cNvSpPr>
          <p:nvPr>
            <p:ph type="title"/>
          </p:nvPr>
        </p:nvSpPr>
        <p:spPr>
          <a:xfrm>
            <a:off x="838200" y="365125"/>
            <a:ext cx="10515600" cy="1325563"/>
          </a:xfrm>
        </p:spPr>
        <p:txBody>
          <a:bodyPr>
            <a:normAutofit/>
          </a:bodyPr>
          <a:lstStyle/>
          <a:p>
            <a:r>
              <a:rPr lang="en-US" sz="5400"/>
              <a:t>Outline</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97911D3-6CAB-BC31-B05C-59B3E26D02DF}"/>
              </a:ext>
            </a:extLst>
          </p:cNvPr>
          <p:cNvGraphicFramePr>
            <a:graphicFrameLocks noGrp="1"/>
          </p:cNvGraphicFramePr>
          <p:nvPr>
            <p:ph idx="1"/>
            <p:extLst>
              <p:ext uri="{D42A27DB-BD31-4B8C-83A1-F6EECF244321}">
                <p14:modId xmlns:p14="http://schemas.microsoft.com/office/powerpoint/2010/main" val="264754281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42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BF3559D-04D3-014B-F194-B182C740B161}"/>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67F05333-4F1A-BEF7-96F3-30A8EAC7E3DA}"/>
              </a:ext>
            </a:extLst>
          </p:cNvPr>
          <p:cNvSpPr>
            <a:spLocks noGrp="1"/>
          </p:cNvSpPr>
          <p:nvPr>
            <p:ph idx="1"/>
          </p:nvPr>
        </p:nvSpPr>
        <p:spPr>
          <a:xfrm>
            <a:off x="838200" y="2586789"/>
            <a:ext cx="10515600" cy="3590174"/>
          </a:xfrm>
        </p:spPr>
        <p:txBody>
          <a:bodyPr>
            <a:normAutofit/>
          </a:bodyPr>
          <a:lstStyle/>
          <a:p>
            <a:r>
              <a:rPr lang="en-US" sz="2000"/>
              <a:t>This project aims to implement Unsupervised Machine Learning models to help identify distinctive topics for Life Tips Posts on Redit. The following methodology was used:</a:t>
            </a:r>
          </a:p>
          <a:p>
            <a:pPr lvl="1"/>
            <a:r>
              <a:rPr lang="en-US" sz="2000"/>
              <a:t>Collect Life Tips Posts under subreddit categorization of “Life Pro Tips” and “You Should Know” that detail advice other users have for various avenues of life</a:t>
            </a:r>
          </a:p>
          <a:p>
            <a:pPr lvl="1"/>
            <a:r>
              <a:rPr lang="en-US" sz="2000"/>
              <a:t>Process and clean dataset as necessary</a:t>
            </a:r>
          </a:p>
          <a:p>
            <a:pPr lvl="1"/>
            <a:r>
              <a:rPr lang="en-US" sz="2000"/>
              <a:t>Perform exploratory data analysis by looking at descriptive statistics and data visualizations</a:t>
            </a:r>
          </a:p>
          <a:p>
            <a:pPr lvl="1"/>
            <a:r>
              <a:rPr lang="en-US" sz="2000"/>
              <a:t>Implement and evaluate unsupervised machine learning models to perform classification. </a:t>
            </a:r>
          </a:p>
          <a:p>
            <a:pPr lvl="1"/>
            <a:endParaRPr lang="en-US" sz="2000"/>
          </a:p>
          <a:p>
            <a:pPr marL="0" indent="0">
              <a:buNone/>
            </a:pPr>
            <a:r>
              <a:rPr lang="en-US" sz="2000"/>
              <a:t>In conclusion, the best interpretive model was selected as the categorization method for Life Tip Posts. </a:t>
            </a:r>
          </a:p>
          <a:p>
            <a:endParaRPr lang="en-US" sz="2000"/>
          </a:p>
        </p:txBody>
      </p:sp>
    </p:spTree>
    <p:extLst>
      <p:ext uri="{BB962C8B-B14F-4D97-AF65-F5344CB8AC3E}">
        <p14:creationId xmlns:p14="http://schemas.microsoft.com/office/powerpoint/2010/main" val="395114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47ADE-E4D9-586F-75CF-9ED07DEAED3A}"/>
              </a:ext>
            </a:extLst>
          </p:cNvPr>
          <p:cNvSpPr>
            <a:spLocks noGrp="1"/>
          </p:cNvSpPr>
          <p:nvPr>
            <p:ph type="title"/>
          </p:nvPr>
        </p:nvSpPr>
        <p:spPr>
          <a:xfrm>
            <a:off x="5297762" y="329184"/>
            <a:ext cx="6251110" cy="1783080"/>
          </a:xfrm>
        </p:spPr>
        <p:txBody>
          <a:bodyPr anchor="b">
            <a:normAutofit/>
          </a:bodyPr>
          <a:lstStyle/>
          <a:p>
            <a:r>
              <a:rPr lang="en-US" sz="5400"/>
              <a:t>Introduction</a:t>
            </a:r>
          </a:p>
        </p:txBody>
      </p:sp>
      <p:pic>
        <p:nvPicPr>
          <p:cNvPr id="5" name="Picture 4" descr="Graph on document with pen">
            <a:extLst>
              <a:ext uri="{FF2B5EF4-FFF2-40B4-BE49-F238E27FC236}">
                <a16:creationId xmlns:a16="http://schemas.microsoft.com/office/drawing/2014/main" id="{8BB41722-74D0-E33F-F6F3-D9CC40427B07}"/>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F2F3FC-A7B8-6F23-1686-8B931D8B586D}"/>
              </a:ext>
            </a:extLst>
          </p:cNvPr>
          <p:cNvSpPr>
            <a:spLocks noGrp="1"/>
          </p:cNvSpPr>
          <p:nvPr>
            <p:ph idx="1"/>
          </p:nvPr>
        </p:nvSpPr>
        <p:spPr>
          <a:xfrm>
            <a:off x="5297762" y="2706624"/>
            <a:ext cx="6251110" cy="3483864"/>
          </a:xfrm>
        </p:spPr>
        <p:txBody>
          <a:bodyPr>
            <a:normAutofit/>
          </a:bodyPr>
          <a:lstStyle/>
          <a:p>
            <a:r>
              <a:rPr lang="en-US" sz="1900"/>
              <a:t>Reddit is a great resource that houses a plethora of information contributed to by individuals from all walks of life. </a:t>
            </a:r>
            <a:r>
              <a:rPr lang="en-US" sz="1900" b="0" i="0">
                <a:effectLst/>
                <a:latin typeface="Inter"/>
              </a:rPr>
              <a:t>Subreddits like r/lifeProTips and r/YouShouldKnow are well-known for having practical tips that anyone can apply to their life.</a:t>
            </a:r>
            <a:r>
              <a:rPr lang="en-US" sz="1900"/>
              <a:t> However, due to its open-source nature there is often not proactive measures put in place to help categorize and aid in narrowing down a new user's search. Given the vast number of posts that are made daily, it would be inefficient (if not impossible) as well as untimely for human review of all posts. The purpose of this analysis is to develop an unsupervised machine learning model that can develop and assign appropriate topic categories.</a:t>
            </a:r>
          </a:p>
        </p:txBody>
      </p:sp>
    </p:spTree>
    <p:extLst>
      <p:ext uri="{BB962C8B-B14F-4D97-AF65-F5344CB8AC3E}">
        <p14:creationId xmlns:p14="http://schemas.microsoft.com/office/powerpoint/2010/main" val="90357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60F9-F50C-76F9-2AC6-BBF90F16B256}"/>
              </a:ext>
            </a:extLst>
          </p:cNvPr>
          <p:cNvSpPr>
            <a:spLocks noGrp="1"/>
          </p:cNvSpPr>
          <p:nvPr>
            <p:ph type="title"/>
          </p:nvPr>
        </p:nvSpPr>
        <p:spPr/>
        <p:txBody>
          <a:bodyPr/>
          <a:lstStyle/>
          <a:p>
            <a:r>
              <a:rPr lang="en-US" dirty="0"/>
              <a:t>Methodology: Data Collection</a:t>
            </a:r>
          </a:p>
        </p:txBody>
      </p:sp>
      <p:graphicFrame>
        <p:nvGraphicFramePr>
          <p:cNvPr id="5" name="Content Placeholder 2">
            <a:extLst>
              <a:ext uri="{FF2B5EF4-FFF2-40B4-BE49-F238E27FC236}">
                <a16:creationId xmlns:a16="http://schemas.microsoft.com/office/drawing/2014/main" id="{26F7D5A0-6229-58F7-7DB0-2D18EC4DFEA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35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0C71C-0241-5B58-6F2F-A47858AE72F9}"/>
              </a:ext>
            </a:extLst>
          </p:cNvPr>
          <p:cNvSpPr>
            <a:spLocks noGrp="1"/>
          </p:cNvSpPr>
          <p:nvPr>
            <p:ph type="title"/>
          </p:nvPr>
        </p:nvSpPr>
        <p:spPr>
          <a:xfrm>
            <a:off x="4654296" y="329184"/>
            <a:ext cx="6894576" cy="1783080"/>
          </a:xfrm>
        </p:spPr>
        <p:txBody>
          <a:bodyPr anchor="b">
            <a:normAutofit/>
          </a:bodyPr>
          <a:lstStyle/>
          <a:p>
            <a:r>
              <a:rPr lang="en-US" sz="5400"/>
              <a:t>Methodology: Preprocessing</a:t>
            </a:r>
          </a:p>
        </p:txBody>
      </p:sp>
      <p:pic>
        <p:nvPicPr>
          <p:cNvPr id="5" name="Picture 4" descr="Data concept">
            <a:extLst>
              <a:ext uri="{FF2B5EF4-FFF2-40B4-BE49-F238E27FC236}">
                <a16:creationId xmlns:a16="http://schemas.microsoft.com/office/drawing/2014/main" id="{BB8C4889-C362-DE55-94B3-F8F44E16CA5E}"/>
              </a:ext>
            </a:extLst>
          </p:cNvPr>
          <p:cNvPicPr>
            <a:picLocks noChangeAspect="1"/>
          </p:cNvPicPr>
          <p:nvPr/>
        </p:nvPicPr>
        <p:blipFill rotWithShape="1">
          <a:blip r:embed="rId2"/>
          <a:srcRect l="14391" r="4129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90920F-7D94-1A79-7BB3-02BCDDAF12D8}"/>
              </a:ext>
            </a:extLst>
          </p:cNvPr>
          <p:cNvSpPr>
            <a:spLocks noGrp="1"/>
          </p:cNvSpPr>
          <p:nvPr>
            <p:ph idx="1"/>
          </p:nvPr>
        </p:nvSpPr>
        <p:spPr>
          <a:xfrm>
            <a:off x="4654296" y="2706624"/>
            <a:ext cx="6894576" cy="3483864"/>
          </a:xfrm>
        </p:spPr>
        <p:txBody>
          <a:bodyPr>
            <a:normAutofit/>
          </a:bodyPr>
          <a:lstStyle/>
          <a:p>
            <a:r>
              <a:rPr lang="en-US" sz="2200"/>
              <a:t>postTitle was initially cleaned by converting all words to lowercase, removing punctuation, numbers, extra spaces, standard stop words in English. Additionally, words with less than 2 letters were also removed.</a:t>
            </a:r>
          </a:p>
          <a:p>
            <a:r>
              <a:rPr lang="en-US" sz="2200"/>
              <a:t>Text was also tockenized and lemmantized to ease with exploratory visualizations</a:t>
            </a:r>
          </a:p>
          <a:p>
            <a:r>
              <a:rPr lang="en-US" sz="2200"/>
              <a:t>The top 100 words were examined and additional stopwords were identified to be removed</a:t>
            </a:r>
          </a:p>
        </p:txBody>
      </p:sp>
    </p:spTree>
    <p:extLst>
      <p:ext uri="{BB962C8B-B14F-4D97-AF65-F5344CB8AC3E}">
        <p14:creationId xmlns:p14="http://schemas.microsoft.com/office/powerpoint/2010/main" val="29371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5382C-907E-5963-7328-DB513532D424}"/>
              </a:ext>
            </a:extLst>
          </p:cNvPr>
          <p:cNvSpPr>
            <a:spLocks noGrp="1"/>
          </p:cNvSpPr>
          <p:nvPr>
            <p:ph type="title"/>
          </p:nvPr>
        </p:nvSpPr>
        <p:spPr>
          <a:xfrm>
            <a:off x="640080" y="325369"/>
            <a:ext cx="4368602" cy="1956841"/>
          </a:xfrm>
        </p:spPr>
        <p:txBody>
          <a:bodyPr anchor="b">
            <a:normAutofit/>
          </a:bodyPr>
          <a:lstStyle/>
          <a:p>
            <a:r>
              <a:rPr lang="en-US" sz="5400"/>
              <a:t>Methodology: EDA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4B86BE-2B01-B0B2-5ACF-7BA4333ABDC4}"/>
              </a:ext>
            </a:extLst>
          </p:cNvPr>
          <p:cNvSpPr>
            <a:spLocks noGrp="1"/>
          </p:cNvSpPr>
          <p:nvPr>
            <p:ph idx="1"/>
          </p:nvPr>
        </p:nvSpPr>
        <p:spPr>
          <a:xfrm>
            <a:off x="640080" y="2872899"/>
            <a:ext cx="4243589" cy="3320668"/>
          </a:xfrm>
        </p:spPr>
        <p:txBody>
          <a:bodyPr>
            <a:normAutofit/>
          </a:bodyPr>
          <a:lstStyle/>
          <a:p>
            <a:r>
              <a:rPr lang="en-US" sz="2200"/>
              <a:t>Distribution of scores were outputted to identify any outliers</a:t>
            </a:r>
          </a:p>
          <a:p>
            <a:r>
              <a:rPr lang="en-US" sz="2200"/>
              <a:t>Distribution of postTitle lengths were outputted to identify any outliers</a:t>
            </a:r>
          </a:p>
          <a:p>
            <a:r>
              <a:rPr lang="en-US" sz="2200"/>
              <a:t>The overall top 10 terms were ranked based on average TF-IDF (term frequency-inverse document frequency scores)</a:t>
            </a:r>
          </a:p>
          <a:p>
            <a:endParaRPr lang="en-US" sz="2200"/>
          </a:p>
        </p:txBody>
      </p:sp>
      <p:pic>
        <p:nvPicPr>
          <p:cNvPr id="5" name="Picture 4" descr="Magnifying glass showing decling performance">
            <a:extLst>
              <a:ext uri="{FF2B5EF4-FFF2-40B4-BE49-F238E27FC236}">
                <a16:creationId xmlns:a16="http://schemas.microsoft.com/office/drawing/2014/main" id="{B4B81E60-3ADB-716F-3761-19D788A66162}"/>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6751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B12F-A7EA-1390-1337-FB014B7E489B}"/>
              </a:ext>
            </a:extLst>
          </p:cNvPr>
          <p:cNvSpPr>
            <a:spLocks noGrp="1"/>
          </p:cNvSpPr>
          <p:nvPr>
            <p:ph type="title"/>
          </p:nvPr>
        </p:nvSpPr>
        <p:spPr/>
        <p:txBody>
          <a:bodyPr/>
          <a:lstStyle/>
          <a:p>
            <a:r>
              <a:rPr lang="en-US" dirty="0"/>
              <a:t>Methodology: Model implementation</a:t>
            </a:r>
          </a:p>
        </p:txBody>
      </p:sp>
      <p:graphicFrame>
        <p:nvGraphicFramePr>
          <p:cNvPr id="5" name="Content Placeholder 2">
            <a:extLst>
              <a:ext uri="{FF2B5EF4-FFF2-40B4-BE49-F238E27FC236}">
                <a16:creationId xmlns:a16="http://schemas.microsoft.com/office/drawing/2014/main" id="{696F6CB5-E6B5-BC7A-3E85-862CA29AAC4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175B6-A353-7F4E-B33F-3AB63C636FB4}"/>
              </a:ext>
            </a:extLst>
          </p:cNvPr>
          <p:cNvSpPr>
            <a:spLocks noGrp="1"/>
          </p:cNvSpPr>
          <p:nvPr>
            <p:ph type="title"/>
          </p:nvPr>
        </p:nvSpPr>
        <p:spPr>
          <a:xfrm>
            <a:off x="589560" y="856180"/>
            <a:ext cx="4560584" cy="1128068"/>
          </a:xfrm>
        </p:spPr>
        <p:txBody>
          <a:bodyPr anchor="ctr">
            <a:normAutofit/>
          </a:bodyPr>
          <a:lstStyle/>
          <a:p>
            <a:r>
              <a:rPr lang="en-US" sz="4000"/>
              <a:t>Results: EDA</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043C57-0B8C-3708-5A74-5418DB2063A8}"/>
              </a:ext>
            </a:extLst>
          </p:cNvPr>
          <p:cNvSpPr>
            <a:spLocks noGrp="1"/>
          </p:cNvSpPr>
          <p:nvPr>
            <p:ph idx="1"/>
          </p:nvPr>
        </p:nvSpPr>
        <p:spPr>
          <a:xfrm>
            <a:off x="590719" y="2330505"/>
            <a:ext cx="4559425" cy="3979585"/>
          </a:xfrm>
        </p:spPr>
        <p:txBody>
          <a:bodyPr anchor="ctr">
            <a:normAutofit/>
          </a:bodyPr>
          <a:lstStyle/>
          <a:p>
            <a:r>
              <a:rPr lang="en-US" sz="2000" dirty="0"/>
              <a:t>Outlier tips with &gt;40000 score were removed</a:t>
            </a:r>
          </a:p>
          <a:p>
            <a:r>
              <a:rPr lang="en-US" sz="2000" dirty="0"/>
              <a:t>After cleaning, Top 100 words were examined and iteratively cleaned to get to a top 10 Terms list of only relevant terms</a:t>
            </a:r>
          </a:p>
          <a:p>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and white rectangle with black border&#10;&#10;Description automatically generated">
            <a:extLst>
              <a:ext uri="{FF2B5EF4-FFF2-40B4-BE49-F238E27FC236}">
                <a16:creationId xmlns:a16="http://schemas.microsoft.com/office/drawing/2014/main" id="{5DC6095B-6228-CC99-DC7D-68DB6D512B90}"/>
              </a:ext>
            </a:extLst>
          </p:cNvPr>
          <p:cNvPicPr>
            <a:picLocks noChangeAspect="1"/>
          </p:cNvPicPr>
          <p:nvPr/>
        </p:nvPicPr>
        <p:blipFill rotWithShape="1">
          <a:blip r:embed="rId2"/>
          <a:srcRect r="4" b="3065"/>
          <a:stretch/>
        </p:blipFill>
        <p:spPr>
          <a:xfrm>
            <a:off x="5815229" y="641770"/>
            <a:ext cx="5847353" cy="5668320"/>
          </a:xfrm>
          <a:prstGeom prst="rect">
            <a:avLst/>
          </a:prstGeom>
        </p:spPr>
      </p:pic>
    </p:spTree>
    <p:extLst>
      <p:ext uri="{BB962C8B-B14F-4D97-AF65-F5344CB8AC3E}">
        <p14:creationId xmlns:p14="http://schemas.microsoft.com/office/powerpoint/2010/main" val="397606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949</Words>
  <Application>Microsoft Macintosh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Inter</vt:lpstr>
      <vt:lpstr>Office Theme</vt:lpstr>
      <vt:lpstr>Topic Modeling of Life Tip Posts on Reddit</vt:lpstr>
      <vt:lpstr>Outline</vt:lpstr>
      <vt:lpstr>Executive Summary</vt:lpstr>
      <vt:lpstr>Introduction</vt:lpstr>
      <vt:lpstr>Methodology: Data Collection</vt:lpstr>
      <vt:lpstr>Methodology: Preprocessing</vt:lpstr>
      <vt:lpstr>Methodology: EDA</vt:lpstr>
      <vt:lpstr>Methodology: Model implementation</vt:lpstr>
      <vt:lpstr>Results: EDA</vt:lpstr>
      <vt:lpstr>Results: NMF implementation</vt:lpstr>
      <vt:lpstr>PowerPoint Presentation</vt:lpstr>
      <vt:lpstr>PowerPoint Presentation</vt:lpstr>
      <vt:lpstr>Results: LDA implementation</vt:lpstr>
      <vt:lpstr>PowerPoint Presentation</vt:lpstr>
      <vt:lpstr>Results: Alternate LDA implementation</vt:lpstr>
      <vt:lpstr>PowerPoint Presentation</vt:lpstr>
      <vt:lpstr>Results: Overall model implementation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of Life Tip Posts on Reddit</dc:title>
  <dc:creator>Andrea Cruz</dc:creator>
  <cp:lastModifiedBy>Andrea Cruz</cp:lastModifiedBy>
  <cp:revision>2</cp:revision>
  <dcterms:created xsi:type="dcterms:W3CDTF">2023-10-15T19:33:34Z</dcterms:created>
  <dcterms:modified xsi:type="dcterms:W3CDTF">2023-10-16T02:46:44Z</dcterms:modified>
</cp:coreProperties>
</file>