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441267-C1A8-1E3B-536B-7AF0982E7D8A}" v="115" dt="2025-03-26T15:06:48.180"/>
    <p1510:client id="{95B2168C-7C00-E56D-24C7-0A595F630BCF}" v="77" dt="2025-03-26T13:26:16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094783-6DAD-E63A-0450-8E8ABD05A1AA}"/>
              </a:ext>
            </a:extLst>
          </p:cNvPr>
          <p:cNvSpPr/>
          <p:nvPr/>
        </p:nvSpPr>
        <p:spPr>
          <a:xfrm>
            <a:off x="1484640" y="213985"/>
            <a:ext cx="1207867" cy="716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2415E8-640A-C433-F31C-161ECABCC23D}"/>
              </a:ext>
            </a:extLst>
          </p:cNvPr>
          <p:cNvSpPr/>
          <p:nvPr/>
        </p:nvSpPr>
        <p:spPr>
          <a:xfrm>
            <a:off x="8460477" y="194389"/>
            <a:ext cx="1374879" cy="688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Responder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E3A3-F9AD-28B6-BC0C-9A8465444677}"/>
              </a:ext>
            </a:extLst>
          </p:cNvPr>
          <p:cNvSpPr txBox="1"/>
          <p:nvPr/>
        </p:nvSpPr>
        <p:spPr>
          <a:xfrm>
            <a:off x="521919" y="401877"/>
            <a:ext cx="12108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sk_I</a:t>
            </a:r>
            <a:r>
              <a:rPr lang="en-US" sz="1400" dirty="0"/>
              <a:t>, </a:t>
            </a:r>
            <a:r>
              <a:rPr lang="en-US" sz="1400" dirty="0" err="1"/>
              <a:t>pk_I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58C76-E730-E516-76C9-13879B2C18B5}"/>
              </a:ext>
            </a:extLst>
          </p:cNvPr>
          <p:cNvSpPr txBox="1"/>
          <p:nvPr/>
        </p:nvSpPr>
        <p:spPr>
          <a:xfrm>
            <a:off x="9832930" y="370560"/>
            <a:ext cx="13569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sk_R</a:t>
            </a:r>
            <a:r>
              <a:rPr lang="en-US" sz="1400" dirty="0"/>
              <a:t>, </a:t>
            </a:r>
            <a:r>
              <a:rPr lang="en-US" sz="1400" dirty="0" err="1"/>
              <a:t>pk_R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FD6E58-8799-0683-D25D-A2A121D68C3D}"/>
              </a:ext>
            </a:extLst>
          </p:cNvPr>
          <p:cNvSpPr txBox="1"/>
          <p:nvPr/>
        </p:nvSpPr>
        <p:spPr>
          <a:xfrm>
            <a:off x="208767" y="1007301"/>
            <a:ext cx="596030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(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pk_kem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sk_kem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) = 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KEM.KeyGen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(),</a:t>
            </a:r>
            <a:r>
              <a:rPr lang="en-US" sz="1200" dirty="0">
                <a:solidFill>
                  <a:schemeClr val="bg1"/>
                </a:solidFill>
                <a:highlight>
                  <a:srgbClr val="FF0000"/>
                </a:highlight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G_X = 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pk_kem</a:t>
            </a:r>
            <a:br>
              <a:rPr lang="en-US" sz="1200" dirty="0"/>
            </a:br>
            <a:r>
              <a:rPr lang="en-US" sz="1200" dirty="0"/>
              <a:t>Choose METHHOD and SUITES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DE11D7-DC81-7B40-0B02-CD0012EEEA36}"/>
              </a:ext>
            </a:extLst>
          </p:cNvPr>
          <p:cNvCxnSpPr/>
          <p:nvPr/>
        </p:nvCxnSpPr>
        <p:spPr>
          <a:xfrm>
            <a:off x="2096795" y="1571548"/>
            <a:ext cx="7369479" cy="5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9EB078-1AC2-058E-77A9-3CFEA56CCE9E}"/>
              </a:ext>
            </a:extLst>
          </p:cNvPr>
          <p:cNvSpPr txBox="1"/>
          <p:nvPr/>
        </p:nvSpPr>
        <p:spPr>
          <a:xfrm>
            <a:off x="3903083" y="1236205"/>
            <a:ext cx="47494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2">
                    <a:lumMod val="49000"/>
                    <a:lumOff val="51000"/>
                  </a:schemeClr>
                </a:solidFill>
              </a:rPr>
              <a:t>Msg_1 = (METHOD, SUITES, C_I, G_X, [EAD_1])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FD8C6-0174-0E41-27DE-3586CCE777AC}"/>
              </a:ext>
            </a:extLst>
          </p:cNvPr>
          <p:cNvSpPr txBox="1"/>
          <p:nvPr/>
        </p:nvSpPr>
        <p:spPr>
          <a:xfrm>
            <a:off x="5606960" y="1608862"/>
            <a:ext cx="596552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1200" dirty="0"/>
              <a:t>If agree on METHOD and SUITES.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(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ct_kem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k_kem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) = 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KEM.Encap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(G_X)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G_Y = 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ct_kem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, G_XY = 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k_kem</a:t>
            </a:r>
            <a:endParaRPr lang="en-US" sz="1200" b="1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TH_2 = H(G_Y, H(Msg_1))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PRK_2e = </a:t>
            </a:r>
            <a:r>
              <a:rPr lang="en-US" sz="1200" b="1" dirty="0" err="1"/>
              <a:t>HKDF_Extract</a:t>
            </a:r>
            <a:r>
              <a:rPr lang="en-US" sz="1200" b="1" dirty="0"/>
              <a:t>(TH_2, G_XY), </a:t>
            </a:r>
            <a:r>
              <a:rPr lang="en-US" sz="1200" b="1" dirty="0">
                <a:solidFill>
                  <a:srgbClr val="FF0000"/>
                </a:solidFill>
              </a:rPr>
              <a:t>PRK_3e2m = PRK_2e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MAC_2 = mac(PRK_3e2m, 2, C_R || ID_CRED_R || TH_2 || CRED_R || EAD_2)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SIG_2 = </a:t>
            </a:r>
            <a:r>
              <a:rPr lang="en-US" sz="1200" b="1" dirty="0">
                <a:solidFill>
                  <a:srgbClr val="000000"/>
                </a:solidFill>
              </a:rPr>
              <a:t>S</a:t>
            </a:r>
            <a:r>
              <a:rPr lang="en-US" sz="1400" b="1" dirty="0"/>
              <a:t>ign(</a:t>
            </a:r>
            <a:r>
              <a:rPr lang="en-US" sz="1400" b="1" dirty="0" err="1"/>
              <a:t>sk_R</a:t>
            </a:r>
            <a:r>
              <a:rPr lang="en-US" sz="1400" b="1" dirty="0"/>
              <a:t>, (ID_CRED_R, (TH_2 || CRED_R || [EAD_2]), MAC_2))</a:t>
            </a:r>
          </a:p>
          <a:p>
            <a:pPr marL="285750" indent="-285750">
              <a:buFont typeface="Calibri"/>
              <a:buChar char="-"/>
            </a:pPr>
            <a:r>
              <a:rPr lang="en-US" sz="1400" b="1" dirty="0"/>
              <a:t>Ptxt_2 = (C_R, ID_CRED_R, SIG_2, [EAD_2])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820AC2-EF38-89E8-1FB1-D4AF97F52C73}"/>
              </a:ext>
            </a:extLst>
          </p:cNvPr>
          <p:cNvCxnSpPr>
            <a:cxnSpLocks/>
          </p:cNvCxnSpPr>
          <p:nvPr/>
        </p:nvCxnSpPr>
        <p:spPr>
          <a:xfrm flipH="1" flipV="1">
            <a:off x="2066794" y="3428998"/>
            <a:ext cx="7369480" cy="5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33DE19-E0E8-F834-5E9A-157123D008E9}"/>
              </a:ext>
            </a:extLst>
          </p:cNvPr>
          <p:cNvSpPr txBox="1"/>
          <p:nvPr/>
        </p:nvSpPr>
        <p:spPr>
          <a:xfrm>
            <a:off x="3188918" y="3021903"/>
            <a:ext cx="962938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2">
                    <a:lumMod val="49000"/>
                    <a:lumOff val="51000"/>
                  </a:schemeClr>
                </a:solidFill>
              </a:rPr>
              <a:t>Msg_2 = (G_Y, Ptxt_2 </a:t>
            </a:r>
            <a:r>
              <a:rPr lang="en" sz="1400" dirty="0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⊕</a:t>
            </a:r>
            <a:r>
              <a:rPr lang="en" sz="1400" dirty="0">
                <a:solidFill>
                  <a:schemeClr val="tx2">
                    <a:lumMod val="49000"/>
                    <a:lumOff val="51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49000"/>
                    <a:lumOff val="51000"/>
                  </a:schemeClr>
                </a:solidFill>
              </a:rPr>
              <a:t>KDF(PRK_2e, 0, TH_2, Ptxt_2_length))</a:t>
            </a:r>
            <a:endParaRPr lang="en-US" dirty="0">
              <a:solidFill>
                <a:schemeClr val="tx2">
                  <a:lumMod val="49000"/>
                  <a:lumOff val="51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D2D38-0F0E-1D50-6F9E-7B7345221FF4}"/>
              </a:ext>
            </a:extLst>
          </p:cNvPr>
          <p:cNvSpPr txBox="1"/>
          <p:nvPr/>
        </p:nvSpPr>
        <p:spPr>
          <a:xfrm>
            <a:off x="104385" y="3601233"/>
            <a:ext cx="8314149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1200" dirty="0"/>
              <a:t>Verify Sig_2 (verify Responder), if it fails then abort.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G_XY = 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KEM.Decap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(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sk_kem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, G_Y)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TH_3 = H(TH_2, , Ptxt_2, ), </a:t>
            </a:r>
            <a:r>
              <a:rPr lang="en-US" sz="1200" b="1" dirty="0">
                <a:solidFill>
                  <a:srgbClr val="FF0000"/>
                </a:solidFill>
              </a:rPr>
              <a:t>PRK_4e3m = PRK_3e2m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MAC_3 = mac(PRK_4e3m, 6, ID_CRED_I || TH_3 || CRED_I || [EAD_3])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SIG_3 = Sign(</a:t>
            </a:r>
            <a:r>
              <a:rPr lang="en-US" sz="1200" b="1" dirty="0" err="1"/>
              <a:t>sk_I</a:t>
            </a:r>
            <a:r>
              <a:rPr lang="en-US" sz="1200" b="1" dirty="0"/>
              <a:t>, (ID_CRED_I, (TH_3 || CRED_I || [EAD_3]), MAC_3))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Ptxt_3 = (ID_CRED_I, SIG_3, [EAD_3])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K_3 = KDF(PRK_4e3m, 3, TH_3, </a:t>
            </a:r>
            <a:r>
              <a:rPr lang="en-US" sz="1200" b="1" dirty="0" err="1"/>
              <a:t>key_length</a:t>
            </a:r>
            <a:r>
              <a:rPr lang="en-US" sz="1200" b="1" dirty="0"/>
              <a:t>)</a:t>
            </a:r>
          </a:p>
          <a:p>
            <a:pPr marL="285750" indent="-285750">
              <a:buFont typeface="Calibri,Sans-Serif"/>
              <a:buChar char="-"/>
            </a:pPr>
            <a:r>
              <a:rPr lang="en-US" sz="1200" b="1" dirty="0"/>
              <a:t>TH_4 = H(TH_3, Ptxt_3, CRED_I), </a:t>
            </a:r>
            <a:r>
              <a:rPr lang="en-US" sz="1200" b="1" dirty="0" err="1"/>
              <a:t>PRK_out</a:t>
            </a:r>
            <a:r>
              <a:rPr lang="en-US" sz="1200" b="1" dirty="0"/>
              <a:t> = KDF(PRK_4e3m, 7, TH_4, </a:t>
            </a:r>
            <a:r>
              <a:rPr lang="en-US" sz="1200" b="1" dirty="0" err="1"/>
              <a:t>hash_lenght</a:t>
            </a:r>
            <a:r>
              <a:rPr lang="en-US" sz="1200" b="1" dirty="0"/>
              <a:t>)</a:t>
            </a:r>
            <a:endParaRPr lang="en-US"/>
          </a:p>
          <a:p>
            <a:endParaRPr 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CA052A-6D0B-EE8A-A610-EEE33907DB3A}"/>
              </a:ext>
            </a:extLst>
          </p:cNvPr>
          <p:cNvSpPr txBox="1"/>
          <p:nvPr/>
        </p:nvSpPr>
        <p:spPr>
          <a:xfrm>
            <a:off x="3658644" y="4994751"/>
            <a:ext cx="47494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2">
                    <a:lumMod val="49000"/>
                    <a:lumOff val="51000"/>
                  </a:schemeClr>
                </a:solidFill>
              </a:rPr>
              <a:t>Msg_3 = </a:t>
            </a:r>
            <a:r>
              <a:rPr lang="en-US" sz="1400" dirty="0" err="1">
                <a:solidFill>
                  <a:schemeClr val="tx2">
                    <a:lumMod val="49000"/>
                    <a:lumOff val="51000"/>
                  </a:schemeClr>
                </a:solidFill>
              </a:rPr>
              <a:t>AEAD.Enc</a:t>
            </a:r>
            <a:r>
              <a:rPr lang="en-US" sz="1400" dirty="0">
                <a:solidFill>
                  <a:schemeClr val="tx2">
                    <a:lumMod val="49000"/>
                    <a:lumOff val="51000"/>
                  </a:schemeClr>
                </a:solidFill>
              </a:rPr>
              <a:t>(K_3, {IV_3}, Ptxt_3, {AD_3})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EDA9AD-41F5-7730-B853-8E0960ADF3A3}"/>
              </a:ext>
            </a:extLst>
          </p:cNvPr>
          <p:cNvCxnSpPr>
            <a:cxnSpLocks/>
          </p:cNvCxnSpPr>
          <p:nvPr/>
        </p:nvCxnSpPr>
        <p:spPr>
          <a:xfrm>
            <a:off x="2066794" y="5297465"/>
            <a:ext cx="7369479" cy="5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E384C4-6F30-6BA3-6ADC-6802E9688FF2}"/>
              </a:ext>
            </a:extLst>
          </p:cNvPr>
          <p:cNvSpPr txBox="1"/>
          <p:nvPr/>
        </p:nvSpPr>
        <p:spPr>
          <a:xfrm>
            <a:off x="6163849" y="5438382"/>
            <a:ext cx="63152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,Sans-Serif"/>
              <a:buChar char="-"/>
            </a:pPr>
            <a:r>
              <a:rPr lang="en-US" sz="1200" dirty="0"/>
              <a:t>Decrypt </a:t>
            </a:r>
            <a:r>
              <a:rPr lang="en-US" sz="1200" b="1" dirty="0"/>
              <a:t>Msg_3  </a:t>
            </a:r>
            <a:r>
              <a:rPr lang="en-US" sz="1200" dirty="0"/>
              <a:t>then Verify </a:t>
            </a:r>
            <a:r>
              <a:rPr lang="en-US" sz="1200" b="1"/>
              <a:t>Sig_3 (verify Initiator),</a:t>
            </a:r>
            <a:r>
              <a:rPr lang="en-US" sz="1200" dirty="0"/>
              <a:t> if it fails then abort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TH_4 = H(TH_3, Ptxt_3, CRED_I), </a:t>
            </a:r>
            <a:r>
              <a:rPr lang="en-US" sz="1200" b="1" dirty="0" err="1"/>
              <a:t>PRK_out</a:t>
            </a:r>
            <a:r>
              <a:rPr lang="en-US" sz="1200" b="1" dirty="0"/>
              <a:t> = KDF(PRK_4e3m, 7, TH_4, </a:t>
            </a:r>
            <a:r>
              <a:rPr lang="en-US" sz="1200" b="1" dirty="0" err="1"/>
              <a:t>hash_lenght</a:t>
            </a:r>
            <a:r>
              <a:rPr lang="en-US" sz="1200" b="1" dirty="0"/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B62F5C-4550-BA4F-A970-CD3F6D6957BC}"/>
              </a:ext>
            </a:extLst>
          </p:cNvPr>
          <p:cNvSpPr txBox="1"/>
          <p:nvPr/>
        </p:nvSpPr>
        <p:spPr>
          <a:xfrm>
            <a:off x="3533384" y="6148191"/>
            <a:ext cx="5120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Shared Key = KDF(</a:t>
            </a:r>
            <a:r>
              <a:rPr lang="en-US" b="1" err="1"/>
              <a:t>PRK_out</a:t>
            </a:r>
            <a:r>
              <a:rPr lang="en-US" b="1" dirty="0"/>
              <a:t>, 10, " ", </a:t>
            </a:r>
            <a:r>
              <a:rPr lang="en-US" b="1" err="1"/>
              <a:t>hash_length</a:t>
            </a:r>
            <a:r>
              <a:rPr lang="en-US" b="1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C0E140-681A-2A6C-AA72-66433795378D}"/>
              </a:ext>
            </a:extLst>
          </p:cNvPr>
          <p:cNvSpPr txBox="1"/>
          <p:nvPr/>
        </p:nvSpPr>
        <p:spPr>
          <a:xfrm>
            <a:off x="4979096" y="336685"/>
            <a:ext cx="16149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SIG-SIG-KEM (simplified)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6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094783-6DAD-E63A-0450-8E8ABD05A1AA}"/>
              </a:ext>
            </a:extLst>
          </p:cNvPr>
          <p:cNvSpPr/>
          <p:nvPr/>
        </p:nvSpPr>
        <p:spPr>
          <a:xfrm>
            <a:off x="1484640" y="213985"/>
            <a:ext cx="1207867" cy="7161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B2415E8-640A-C433-F31C-161ECABCC23D}"/>
              </a:ext>
            </a:extLst>
          </p:cNvPr>
          <p:cNvSpPr/>
          <p:nvPr/>
        </p:nvSpPr>
        <p:spPr>
          <a:xfrm>
            <a:off x="8460477" y="194389"/>
            <a:ext cx="1374879" cy="688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Responder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DEE3A3-F9AD-28B6-BC0C-9A8465444677}"/>
              </a:ext>
            </a:extLst>
          </p:cNvPr>
          <p:cNvSpPr txBox="1"/>
          <p:nvPr/>
        </p:nvSpPr>
        <p:spPr>
          <a:xfrm>
            <a:off x="521919" y="401877"/>
            <a:ext cx="121084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sk_I</a:t>
            </a:r>
            <a:r>
              <a:rPr lang="en-US" sz="1400" dirty="0"/>
              <a:t>, </a:t>
            </a:r>
            <a:r>
              <a:rPr lang="en-US" sz="1400" dirty="0" err="1"/>
              <a:t>pk_I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58C76-E730-E516-76C9-13879B2C18B5}"/>
              </a:ext>
            </a:extLst>
          </p:cNvPr>
          <p:cNvSpPr txBox="1"/>
          <p:nvPr/>
        </p:nvSpPr>
        <p:spPr>
          <a:xfrm>
            <a:off x="9832930" y="370560"/>
            <a:ext cx="13569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sk_R</a:t>
            </a:r>
            <a:r>
              <a:rPr lang="en-US" sz="1400" dirty="0"/>
              <a:t>, </a:t>
            </a:r>
            <a:r>
              <a:rPr lang="en-US" sz="1400" dirty="0" err="1"/>
              <a:t>pk_R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FD6E58-8799-0683-D25D-A2A121D68C3D}"/>
              </a:ext>
            </a:extLst>
          </p:cNvPr>
          <p:cNvSpPr txBox="1"/>
          <p:nvPr/>
        </p:nvSpPr>
        <p:spPr>
          <a:xfrm>
            <a:off x="145267" y="936745"/>
            <a:ext cx="596030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err="1">
                <a:solidFill>
                  <a:srgbClr val="FF0000"/>
                </a:solidFill>
              </a:rPr>
              <a:t>pk_kem</a:t>
            </a:r>
            <a:r>
              <a:rPr lang="en-US" sz="1200" b="1" dirty="0">
                <a:solidFill>
                  <a:srgbClr val="FF0000"/>
                </a:solidFill>
              </a:rPr>
              <a:t>, </a:t>
            </a:r>
            <a:r>
              <a:rPr lang="en-US" sz="1200" b="1" err="1">
                <a:solidFill>
                  <a:srgbClr val="FF0000"/>
                </a:solidFill>
              </a:rPr>
              <a:t>sk_kem</a:t>
            </a:r>
            <a:r>
              <a:rPr lang="en-US" sz="1200" b="1" dirty="0">
                <a:solidFill>
                  <a:srgbClr val="FF0000"/>
                </a:solidFill>
              </a:rPr>
              <a:t>) = </a:t>
            </a:r>
            <a:r>
              <a:rPr lang="en-US" sz="1200" b="1" err="1">
                <a:solidFill>
                  <a:srgbClr val="FF0000"/>
                </a:solidFill>
              </a:rPr>
              <a:t>KEM.KeyGen</a:t>
            </a:r>
            <a:r>
              <a:rPr lang="en-US" sz="1200" b="1" dirty="0">
                <a:solidFill>
                  <a:srgbClr val="FF0000"/>
                </a:solidFill>
              </a:rPr>
              <a:t>(),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b="1" dirty="0">
                <a:solidFill>
                  <a:srgbClr val="FF0000"/>
                </a:solidFill>
              </a:rPr>
              <a:t>G_X = </a:t>
            </a:r>
            <a:r>
              <a:rPr lang="en-US" sz="1200" b="1" err="1">
                <a:solidFill>
                  <a:srgbClr val="FF0000"/>
                </a:solidFill>
              </a:rPr>
              <a:t>pk_kem</a:t>
            </a:r>
            <a:endParaRPr lang="en-US" err="1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(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ct_auth_R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K_auth_R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) = 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KEM.Encap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(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pk_R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)</a:t>
            </a:r>
            <a:endParaRPr lang="en-US" b="1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sz="12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Enc_auth_R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 = Enc(ID_CRED_I || CRED_I)</a:t>
            </a:r>
            <a:br>
              <a:rPr lang="en-US" sz="1200" b="1" dirty="0">
                <a:highlight>
                  <a:srgbClr val="FF0000"/>
                </a:highlight>
              </a:rPr>
            </a:br>
            <a:r>
              <a:rPr lang="en-US" sz="1200" dirty="0"/>
              <a:t>Choose METHHOD and SUITES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DE11D7-DC81-7B40-0B02-CD0012EEEA36}"/>
              </a:ext>
            </a:extLst>
          </p:cNvPr>
          <p:cNvCxnSpPr/>
          <p:nvPr/>
        </p:nvCxnSpPr>
        <p:spPr>
          <a:xfrm>
            <a:off x="2096795" y="1571548"/>
            <a:ext cx="7369479" cy="5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89EB078-1AC2-058E-77A9-3CFEA56CCE9E}"/>
              </a:ext>
            </a:extLst>
          </p:cNvPr>
          <p:cNvSpPr txBox="1"/>
          <p:nvPr/>
        </p:nvSpPr>
        <p:spPr>
          <a:xfrm>
            <a:off x="4148012" y="1052509"/>
            <a:ext cx="43163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2">
                    <a:lumMod val="49000"/>
                    <a:lumOff val="51000"/>
                  </a:schemeClr>
                </a:solidFill>
              </a:rPr>
              <a:t>Msg_1 = (METHOD, SUITES, C_I, G_X, [EAD_1])</a:t>
            </a:r>
            <a:endParaRPr lang="en-US" sz="1400" dirty="0">
              <a:solidFill>
                <a:schemeClr val="tx2">
                  <a:lumMod val="49000"/>
                  <a:lumOff val="51000"/>
                </a:schemeClr>
              </a:solidFill>
              <a:highlight>
                <a:srgbClr val="C0C0C0"/>
              </a:highlight>
            </a:endParaRPr>
          </a:p>
          <a:p>
            <a:r>
              <a:rPr lang="en-US" sz="1400" dirty="0">
                <a:solidFill>
                  <a:schemeClr val="tx2">
                    <a:lumMod val="49000"/>
                    <a:lumOff val="51000"/>
                  </a:schemeClr>
                </a:solidFill>
              </a:rPr>
              <a:t> </a:t>
            </a:r>
            <a:r>
              <a:rPr lang="en-US" sz="1400" dirty="0">
                <a:solidFill>
                  <a:schemeClr val="tx2">
                    <a:lumMod val="49000"/>
                    <a:lumOff val="51000"/>
                  </a:schemeClr>
                </a:solidFill>
                <a:highlight>
                  <a:srgbClr val="C0C0C0"/>
                </a:highlight>
              </a:rPr>
              <a:t>+ </a:t>
            </a:r>
            <a:r>
              <a:rPr lang="en-US" sz="1400" err="1">
                <a:solidFill>
                  <a:schemeClr val="tx2">
                    <a:lumMod val="49000"/>
                    <a:lumOff val="51000"/>
                  </a:schemeClr>
                </a:solidFill>
                <a:highlight>
                  <a:srgbClr val="C0C0C0"/>
                </a:highlight>
              </a:rPr>
              <a:t>ct_auth_R</a:t>
            </a:r>
            <a:r>
              <a:rPr lang="en-US" sz="1400" dirty="0">
                <a:solidFill>
                  <a:schemeClr val="tx2">
                    <a:lumMod val="49000"/>
                    <a:lumOff val="51000"/>
                  </a:schemeClr>
                </a:solidFill>
                <a:highlight>
                  <a:srgbClr val="C0C0C0"/>
                </a:highlight>
              </a:rPr>
              <a:t> + </a:t>
            </a:r>
            <a:r>
              <a:rPr lang="en-US" sz="1400" err="1">
                <a:solidFill>
                  <a:schemeClr val="tx2">
                    <a:lumMod val="49000"/>
                    <a:lumOff val="51000"/>
                  </a:schemeClr>
                </a:solidFill>
                <a:highlight>
                  <a:srgbClr val="C0C0C0"/>
                </a:highlight>
              </a:rPr>
              <a:t>Enc_auth_R</a:t>
            </a:r>
            <a:endParaRPr lang="en-US" sz="1400">
              <a:solidFill>
                <a:schemeClr val="tx2">
                  <a:lumMod val="49000"/>
                  <a:lumOff val="51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BFD8C6-0174-0E41-27DE-3586CCE777AC}"/>
              </a:ext>
            </a:extLst>
          </p:cNvPr>
          <p:cNvSpPr txBox="1"/>
          <p:nvPr/>
        </p:nvSpPr>
        <p:spPr>
          <a:xfrm>
            <a:off x="5543460" y="1608862"/>
            <a:ext cx="6593464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1200" dirty="0"/>
              <a:t>If agree on METHOD and SUITES.</a:t>
            </a:r>
            <a:endParaRPr lang="en-US" dirty="0"/>
          </a:p>
          <a:p>
            <a:pPr marL="285750" indent="-285750">
              <a:buFont typeface="Calibri"/>
              <a:buChar char="-"/>
            </a:pP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K_auth_R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 = 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KEM.Decap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(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sk_R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ct_auth_R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), ID_CRED_I = 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AEAD.Dec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(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K_auth_R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Enc_auth_R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)</a:t>
            </a:r>
            <a:b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</a:b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Verify CRED_I (verify Initiator), (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ct_auth_I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K_auth_I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) = 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KEM.Encap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(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pk_I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)</a:t>
            </a:r>
            <a:br>
              <a:rPr lang="en-US" sz="1200" b="1" dirty="0"/>
            </a:br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err="1">
                <a:solidFill>
                  <a:srgbClr val="FF0000"/>
                </a:solidFill>
              </a:rPr>
              <a:t>ct_kem</a:t>
            </a:r>
            <a:r>
              <a:rPr lang="en-US" sz="1200" b="1" dirty="0">
                <a:solidFill>
                  <a:srgbClr val="FF0000"/>
                </a:solidFill>
              </a:rPr>
              <a:t>, </a:t>
            </a:r>
            <a:r>
              <a:rPr lang="en-US" sz="1200" b="1" err="1">
                <a:solidFill>
                  <a:srgbClr val="FF0000"/>
                </a:solidFill>
              </a:rPr>
              <a:t>k_kem</a:t>
            </a:r>
            <a:r>
              <a:rPr lang="en-US" sz="1200" b="1" dirty="0">
                <a:solidFill>
                  <a:srgbClr val="FF0000"/>
                </a:solidFill>
              </a:rPr>
              <a:t>) = </a:t>
            </a:r>
            <a:r>
              <a:rPr lang="en-US" sz="1200" b="1" err="1">
                <a:solidFill>
                  <a:srgbClr val="FF0000"/>
                </a:solidFill>
              </a:rPr>
              <a:t>KEM.Encap</a:t>
            </a:r>
            <a:r>
              <a:rPr lang="en-US" sz="1200" b="1" dirty="0">
                <a:solidFill>
                  <a:srgbClr val="FF0000"/>
                </a:solidFill>
              </a:rPr>
              <a:t>(G_X), G_Y = </a:t>
            </a:r>
            <a:r>
              <a:rPr lang="en-US" sz="1200" b="1" err="1">
                <a:solidFill>
                  <a:srgbClr val="FF0000"/>
                </a:solidFill>
              </a:rPr>
              <a:t>ct_kem</a:t>
            </a:r>
            <a:r>
              <a:rPr lang="en-US" sz="1200" b="1" dirty="0">
                <a:solidFill>
                  <a:srgbClr val="FF0000"/>
                </a:solidFill>
              </a:rPr>
              <a:t>, G_XY = </a:t>
            </a:r>
            <a:r>
              <a:rPr lang="en-US" sz="1200" b="1" err="1">
                <a:solidFill>
                  <a:srgbClr val="FF0000"/>
                </a:solidFill>
              </a:rPr>
              <a:t>k_kem</a:t>
            </a:r>
            <a:endParaRPr lang="en-US" sz="1200" b="1" dirty="0">
              <a:solidFill>
                <a:srgbClr val="FFFFFF"/>
              </a:solidFill>
            </a:endParaRP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TH_2 = H(G_Y, H(Msg_1))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PRK_2e = </a:t>
            </a:r>
            <a:r>
              <a:rPr lang="en-US" sz="1200" b="1" err="1"/>
              <a:t>HKDF_Extract</a:t>
            </a:r>
            <a:r>
              <a:rPr lang="en-US" sz="1200" b="1" dirty="0"/>
              <a:t>(TH_2, G_XY), 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PRK_3e2m = 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HKDF_Extract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(SALT_3e2m, 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K_auth_R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)</a:t>
            </a:r>
            <a:endParaRPr lang="en-US" sz="1200" b="1">
              <a:solidFill>
                <a:schemeClr val="bg1"/>
              </a:solidFill>
              <a:highlight>
                <a:srgbClr val="FF0000"/>
              </a:highlight>
            </a:endParaRP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MAC_2 = </a:t>
            </a:r>
            <a:r>
              <a:rPr lang="en-US" sz="1200" b="1" dirty="0" err="1"/>
              <a:t>HKDF_Expand</a:t>
            </a:r>
            <a:r>
              <a:rPr lang="en-US" sz="1200" b="1" dirty="0"/>
              <a:t>(PRK_3e2m, 2, C_R || ID_CRED_R || TH_2 || CRED_R || EAD_2)</a:t>
            </a:r>
          </a:p>
          <a:p>
            <a:pPr marL="285750" indent="-285750">
              <a:buFont typeface="Calibri"/>
              <a:buChar char="-"/>
            </a:pPr>
            <a:r>
              <a:rPr lang="en-US" sz="1400" b="1" dirty="0"/>
              <a:t>Ptxt_2 = (C_R, ID_CRED_R, MAC_2, [EAD_2])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820AC2-EF38-89E8-1FB1-D4AF97F52C73}"/>
              </a:ext>
            </a:extLst>
          </p:cNvPr>
          <p:cNvCxnSpPr>
            <a:cxnSpLocks/>
          </p:cNvCxnSpPr>
          <p:nvPr/>
        </p:nvCxnSpPr>
        <p:spPr>
          <a:xfrm flipH="1" flipV="1">
            <a:off x="2073850" y="3577165"/>
            <a:ext cx="7369480" cy="5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233DE19-E0E8-F834-5E9A-157123D008E9}"/>
              </a:ext>
            </a:extLst>
          </p:cNvPr>
          <p:cNvSpPr txBox="1"/>
          <p:nvPr/>
        </p:nvSpPr>
        <p:spPr>
          <a:xfrm>
            <a:off x="2582140" y="3212403"/>
            <a:ext cx="568532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2">
                    <a:lumMod val="49000"/>
                    <a:lumOff val="51000"/>
                  </a:schemeClr>
                </a:solidFill>
              </a:rPr>
              <a:t>Msg_2 = (G_Y, Ptxt_2 </a:t>
            </a:r>
            <a:r>
              <a:rPr lang="en" sz="1400" dirty="0">
                <a:solidFill>
                  <a:schemeClr val="tx2">
                    <a:lumMod val="49000"/>
                    <a:lumOff val="51000"/>
                  </a:schemeClr>
                </a:solidFill>
                <a:ea typeface="+mn-lt"/>
                <a:cs typeface="+mn-lt"/>
              </a:rPr>
              <a:t>⊕</a:t>
            </a:r>
            <a:r>
              <a:rPr lang="en" sz="1400" dirty="0">
                <a:solidFill>
                  <a:schemeClr val="tx2">
                    <a:lumMod val="49000"/>
                    <a:lumOff val="51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2">
                    <a:lumMod val="49000"/>
                    <a:lumOff val="51000"/>
                  </a:schemeClr>
                </a:solidFill>
              </a:rPr>
              <a:t>KDF(PRK_2e, 0, TH_2, Ptxt_2_length)) </a:t>
            </a:r>
            <a:r>
              <a:rPr lang="en-US" sz="1400" dirty="0">
                <a:solidFill>
                  <a:schemeClr val="tx2">
                    <a:lumMod val="49000"/>
                    <a:lumOff val="51000"/>
                  </a:schemeClr>
                </a:solidFill>
                <a:highlight>
                  <a:srgbClr val="C0C0C0"/>
                </a:highlight>
              </a:rPr>
              <a:t>+ </a:t>
            </a:r>
            <a:r>
              <a:rPr lang="en-US" sz="1400" dirty="0" err="1">
                <a:solidFill>
                  <a:schemeClr val="tx2">
                    <a:lumMod val="49000"/>
                    <a:lumOff val="51000"/>
                  </a:schemeClr>
                </a:solidFill>
                <a:highlight>
                  <a:srgbClr val="C0C0C0"/>
                </a:highlight>
              </a:rPr>
              <a:t>ct_auth_I</a:t>
            </a:r>
            <a:endParaRPr lang="en-US" dirty="0" err="1">
              <a:solidFill>
                <a:schemeClr val="tx2">
                  <a:lumMod val="49000"/>
                  <a:lumOff val="51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BD2D38-0F0E-1D50-6F9E-7B7345221FF4}"/>
              </a:ext>
            </a:extLst>
          </p:cNvPr>
          <p:cNvSpPr txBox="1"/>
          <p:nvPr/>
        </p:nvSpPr>
        <p:spPr>
          <a:xfrm>
            <a:off x="106037" y="3748649"/>
            <a:ext cx="831414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1200" dirty="0"/>
              <a:t>Verify MAC_2 and CRED_R if it fails then abort.</a:t>
            </a:r>
            <a:r>
              <a:rPr lang="en-US" sz="1200" b="1" dirty="0">
                <a:solidFill>
                  <a:srgbClr val="FF0000"/>
                </a:solidFill>
              </a:rPr>
              <a:t> G_XY = </a:t>
            </a:r>
            <a:r>
              <a:rPr lang="en-US" sz="1200" b="1" err="1">
                <a:solidFill>
                  <a:srgbClr val="FF0000"/>
                </a:solidFill>
              </a:rPr>
              <a:t>KEM.Decap</a:t>
            </a:r>
            <a:r>
              <a:rPr lang="en-US" sz="1200" b="1" dirty="0">
                <a:solidFill>
                  <a:srgbClr val="FF0000"/>
                </a:solidFill>
              </a:rPr>
              <a:t>(</a:t>
            </a:r>
            <a:r>
              <a:rPr lang="en-US" sz="1200" b="1" err="1">
                <a:solidFill>
                  <a:srgbClr val="FF0000"/>
                </a:solidFill>
              </a:rPr>
              <a:t>sk_kem</a:t>
            </a:r>
            <a:r>
              <a:rPr lang="en-US" sz="1200" b="1" dirty="0">
                <a:solidFill>
                  <a:srgbClr val="FF0000"/>
                </a:solidFill>
              </a:rPr>
              <a:t>, G_Y)</a:t>
            </a:r>
          </a:p>
          <a:p>
            <a:pPr marL="285750" indent="-285750">
              <a:buFont typeface="Calibri"/>
              <a:buChar char="-"/>
            </a:pP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K_auth_I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 = 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KEM.Decap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(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sk_I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en-US" sz="1200" b="1" err="1">
                <a:solidFill>
                  <a:schemeClr val="bg1"/>
                </a:solidFill>
                <a:highlight>
                  <a:srgbClr val="FF0000"/>
                </a:highlight>
              </a:rPr>
              <a:t>ct_auth_I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)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TH_3 = H(TH_2, , Ptxt_2, ), 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PRK_4e3m = 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HKDF_Extract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(SALT_4e3m, </a:t>
            </a:r>
            <a:r>
              <a:rPr lang="en-US" sz="1200" b="1" dirty="0" err="1">
                <a:solidFill>
                  <a:schemeClr val="bg1"/>
                </a:solidFill>
                <a:highlight>
                  <a:srgbClr val="FF0000"/>
                </a:highlight>
              </a:rPr>
              <a:t>K_auth_I</a:t>
            </a:r>
            <a:r>
              <a:rPr lang="en-US" sz="1200" b="1" dirty="0">
                <a:solidFill>
                  <a:schemeClr val="bg1"/>
                </a:solidFill>
                <a:highlight>
                  <a:srgbClr val="FF0000"/>
                </a:highlight>
              </a:rPr>
              <a:t>)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MAC_3 = </a:t>
            </a:r>
            <a:r>
              <a:rPr lang="en-US" sz="1200" b="1" dirty="0" err="1"/>
              <a:t>HKDF_Expand</a:t>
            </a:r>
            <a:r>
              <a:rPr lang="en-US" sz="1200" b="1" dirty="0"/>
              <a:t>(PRK_4e3m, 6, </a:t>
            </a:r>
            <a:r>
              <a:rPr lang="en-US" sz="1200" b="1" strike="sngStrike" dirty="0"/>
              <a:t>ID_CRED_I</a:t>
            </a:r>
            <a:r>
              <a:rPr lang="en-US" sz="1200" b="1" dirty="0"/>
              <a:t> || TH_3 || </a:t>
            </a:r>
            <a:r>
              <a:rPr lang="en-US" sz="1200" b="1" strike="sngStrike" dirty="0"/>
              <a:t>CRED_I</a:t>
            </a:r>
            <a:r>
              <a:rPr lang="en-US" sz="1200" b="1" dirty="0"/>
              <a:t> || [EAD_3])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Ptxt_3 = (</a:t>
            </a:r>
            <a:r>
              <a:rPr lang="en-US" sz="1200" b="1" strike="sngStrike" dirty="0"/>
              <a:t>ID_CRED_I</a:t>
            </a:r>
            <a:r>
              <a:rPr lang="en-US" sz="1200" b="1" dirty="0"/>
              <a:t>, MAC_3, [EAD_3])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K_3 = </a:t>
            </a:r>
            <a:r>
              <a:rPr lang="en-US" sz="1200" b="1" dirty="0" err="1"/>
              <a:t>HKDF_Expand</a:t>
            </a:r>
            <a:r>
              <a:rPr lang="en-US" sz="1200" b="1" dirty="0"/>
              <a:t>(PRK_4e3m, 3, TH_3, </a:t>
            </a:r>
            <a:r>
              <a:rPr lang="en-US" sz="1200" b="1" dirty="0" err="1"/>
              <a:t>key_length</a:t>
            </a:r>
            <a:r>
              <a:rPr lang="en-US" sz="1200" b="1" dirty="0"/>
              <a:t>)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IV_3 = </a:t>
            </a:r>
            <a:r>
              <a:rPr lang="en-US" sz="1200" b="1" dirty="0" err="1"/>
              <a:t>HKDF_Expand</a:t>
            </a:r>
            <a:r>
              <a:rPr lang="en-US" sz="1200" b="1" dirty="0"/>
              <a:t>(PRK_4e3m, 4, TH_3, </a:t>
            </a:r>
            <a:r>
              <a:rPr lang="en-US" sz="1200" b="1" dirty="0" err="1"/>
              <a:t>iv_length</a:t>
            </a:r>
            <a:r>
              <a:rPr lang="en-US" sz="1200" b="1" dirty="0"/>
              <a:t>)</a:t>
            </a:r>
          </a:p>
          <a:p>
            <a:pPr marL="285750" indent="-285750">
              <a:buFont typeface="Calibri,Sans-Serif"/>
              <a:buChar char="-"/>
            </a:pPr>
            <a:r>
              <a:rPr lang="en-US" sz="1200" b="1" dirty="0"/>
              <a:t>TH_4 = H(TH_3, Ptxt_3, CRED_I), </a:t>
            </a:r>
            <a:r>
              <a:rPr lang="en-US" sz="1200" b="1" err="1"/>
              <a:t>PRK_out</a:t>
            </a:r>
            <a:r>
              <a:rPr lang="en-US" sz="1200" b="1" dirty="0"/>
              <a:t> = KDF(PRK_4e3m, 7, TH_4, </a:t>
            </a:r>
            <a:r>
              <a:rPr lang="en-US" sz="1200" b="1" err="1"/>
              <a:t>hash_lenght</a:t>
            </a:r>
            <a:r>
              <a:rPr lang="en-US" sz="1200" b="1" dirty="0"/>
              <a:t>)</a:t>
            </a:r>
            <a:endParaRPr lang="en-US"/>
          </a:p>
          <a:p>
            <a:endParaRPr lang="en-US" sz="12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CA052A-6D0B-EE8A-A610-EEE33907DB3A}"/>
              </a:ext>
            </a:extLst>
          </p:cNvPr>
          <p:cNvSpPr txBox="1"/>
          <p:nvPr/>
        </p:nvSpPr>
        <p:spPr>
          <a:xfrm>
            <a:off x="3665700" y="5347529"/>
            <a:ext cx="474945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tx2">
                    <a:lumMod val="49000"/>
                    <a:lumOff val="51000"/>
                  </a:schemeClr>
                </a:solidFill>
              </a:rPr>
              <a:t>Msg_3 = </a:t>
            </a:r>
            <a:r>
              <a:rPr lang="en-US" sz="1400" dirty="0" err="1">
                <a:solidFill>
                  <a:schemeClr val="tx2">
                    <a:lumMod val="49000"/>
                    <a:lumOff val="51000"/>
                  </a:schemeClr>
                </a:solidFill>
              </a:rPr>
              <a:t>AEAD.Enc</a:t>
            </a:r>
            <a:r>
              <a:rPr lang="en-US" sz="1400" dirty="0">
                <a:solidFill>
                  <a:schemeClr val="tx2">
                    <a:lumMod val="49000"/>
                    <a:lumOff val="51000"/>
                  </a:schemeClr>
                </a:solidFill>
              </a:rPr>
              <a:t>(K_3, {IV_3}, Ptxt_3, {AD_3})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EDA9AD-41F5-7730-B853-8E0960ADF3A3}"/>
              </a:ext>
            </a:extLst>
          </p:cNvPr>
          <p:cNvCxnSpPr>
            <a:cxnSpLocks/>
          </p:cNvCxnSpPr>
          <p:nvPr/>
        </p:nvCxnSpPr>
        <p:spPr>
          <a:xfrm>
            <a:off x="2073850" y="5650243"/>
            <a:ext cx="7369479" cy="5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E384C4-6F30-6BA3-6ADC-6802E9688FF2}"/>
              </a:ext>
            </a:extLst>
          </p:cNvPr>
          <p:cNvSpPr txBox="1"/>
          <p:nvPr/>
        </p:nvSpPr>
        <p:spPr>
          <a:xfrm>
            <a:off x="6106054" y="5683075"/>
            <a:ext cx="63152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,Sans-Serif"/>
              <a:buChar char="-"/>
            </a:pPr>
            <a:r>
              <a:rPr lang="en-US" sz="1200" dirty="0"/>
              <a:t>Decrypt </a:t>
            </a:r>
            <a:r>
              <a:rPr lang="en-US" sz="1200" b="1" dirty="0"/>
              <a:t>Msg_3,</a:t>
            </a:r>
            <a:r>
              <a:rPr lang="en-US" sz="1200" dirty="0"/>
              <a:t> if it fails then abort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/>
              <a:t>TH_4 = H(TH_3, Ptxt_3, CRED_I)</a:t>
            </a:r>
          </a:p>
          <a:p>
            <a:pPr marL="285750" indent="-285750">
              <a:buFont typeface="Calibri"/>
              <a:buChar char="-"/>
            </a:pPr>
            <a:r>
              <a:rPr lang="en-US" sz="1200" b="1" dirty="0" err="1"/>
              <a:t>PRK_out</a:t>
            </a:r>
            <a:r>
              <a:rPr lang="en-US" sz="1200" b="1" dirty="0"/>
              <a:t> = </a:t>
            </a:r>
            <a:r>
              <a:rPr lang="en-US" sz="1200" b="1" dirty="0" err="1"/>
              <a:t>HKDF_Expand</a:t>
            </a:r>
            <a:r>
              <a:rPr lang="en-US" sz="1200" b="1" dirty="0"/>
              <a:t>(PRK_4e3m, 7, TH_4, </a:t>
            </a:r>
            <a:r>
              <a:rPr lang="en-US" sz="1200" b="1" dirty="0" err="1"/>
              <a:t>hash_lenght</a:t>
            </a:r>
            <a:r>
              <a:rPr lang="en-US" sz="1200" b="1" dirty="0"/>
              <a:t>)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B62F5C-4550-BA4F-A970-CD3F6D6957BC}"/>
              </a:ext>
            </a:extLst>
          </p:cNvPr>
          <p:cNvSpPr txBox="1"/>
          <p:nvPr/>
        </p:nvSpPr>
        <p:spPr>
          <a:xfrm>
            <a:off x="3540440" y="6324580"/>
            <a:ext cx="51200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Shared Key = KDF(</a:t>
            </a:r>
            <a:r>
              <a:rPr lang="en-US" b="1" err="1"/>
              <a:t>PRK_out</a:t>
            </a:r>
            <a:r>
              <a:rPr lang="en-US" b="1" dirty="0"/>
              <a:t>, 10, " ", </a:t>
            </a:r>
            <a:r>
              <a:rPr lang="en-US" b="1" err="1"/>
              <a:t>hash_length</a:t>
            </a:r>
            <a:r>
              <a:rPr lang="en-US" b="1" dirty="0"/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C0E140-681A-2A6C-AA72-66433795378D}"/>
              </a:ext>
            </a:extLst>
          </p:cNvPr>
          <p:cNvSpPr txBox="1"/>
          <p:nvPr/>
        </p:nvSpPr>
        <p:spPr>
          <a:xfrm>
            <a:off x="4979096" y="336685"/>
            <a:ext cx="161499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KEM-KEM</a:t>
            </a:r>
            <a:endParaRPr lang="en-US" dirty="0"/>
          </a:p>
          <a:p>
            <a:pPr algn="ctr"/>
            <a:r>
              <a:rPr lang="en-US" b="1" dirty="0"/>
              <a:t>(simplified)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4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168</cp:revision>
  <dcterms:created xsi:type="dcterms:W3CDTF">2025-02-25T11:42:07Z</dcterms:created>
  <dcterms:modified xsi:type="dcterms:W3CDTF">2025-03-27T07:08:22Z</dcterms:modified>
</cp:coreProperties>
</file>