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1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8/22/20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97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8/22/20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9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7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8/22/20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8/22/20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8/22/20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6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8/22/20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396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8/22/20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0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8/22/20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7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8/22/20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5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0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5FA0E-965B-544D-BE22-10A44DB0D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979" y="3554960"/>
            <a:ext cx="6769184" cy="1996958"/>
          </a:xfrm>
        </p:spPr>
        <p:txBody>
          <a:bodyPr anchor="b">
            <a:normAutofit/>
          </a:bodyPr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46580-2EE5-AE47-8EC0-B601E3101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2590" y="5448620"/>
            <a:ext cx="6761573" cy="791841"/>
          </a:xfrm>
        </p:spPr>
        <p:txBody>
          <a:bodyPr anchor="t">
            <a:normAutofit/>
          </a:bodyPr>
          <a:lstStyle/>
          <a:p>
            <a:r>
              <a:rPr lang="en-US"/>
              <a:t>To Build Mule Applications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9BB8358-674B-43B4-A5A5-17176D197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4937" y="0"/>
            <a:ext cx="3997527" cy="2646947"/>
          </a:xfrm>
          <a:custGeom>
            <a:avLst/>
            <a:gdLst>
              <a:gd name="connsiteX0" fmla="*/ 294151 w 4013331"/>
              <a:gd name="connsiteY0" fmla="*/ 0 h 2742133"/>
              <a:gd name="connsiteX1" fmla="*/ 3844057 w 4013331"/>
              <a:gd name="connsiteY1" fmla="*/ 0 h 2742133"/>
              <a:gd name="connsiteX2" fmla="*/ 3892490 w 4013331"/>
              <a:gd name="connsiteY2" fmla="*/ 131440 h 2742133"/>
              <a:gd name="connsiteX3" fmla="*/ 4013331 w 4013331"/>
              <a:gd name="connsiteY3" fmla="*/ 941251 h 2742133"/>
              <a:gd name="connsiteX4" fmla="*/ 3804827 w 4013331"/>
              <a:gd name="connsiteY4" fmla="*/ 1540292 h 2742133"/>
              <a:gd name="connsiteX5" fmla="*/ 3187498 w 4013331"/>
              <a:gd name="connsiteY5" fmla="*/ 2098087 h 2742133"/>
              <a:gd name="connsiteX6" fmla="*/ 3051769 w 4013331"/>
              <a:gd name="connsiteY6" fmla="*/ 2204787 h 2742133"/>
              <a:gd name="connsiteX7" fmla="*/ 1936476 w 4013331"/>
              <a:gd name="connsiteY7" fmla="*/ 2742133 h 2742133"/>
              <a:gd name="connsiteX8" fmla="*/ 467303 w 4013331"/>
              <a:gd name="connsiteY8" fmla="*/ 1868695 h 2742133"/>
              <a:gd name="connsiteX9" fmla="*/ 310732 w 4013331"/>
              <a:gd name="connsiteY9" fmla="*/ 1645244 h 2742133"/>
              <a:gd name="connsiteX10" fmla="*/ 0 w 4013331"/>
              <a:gd name="connsiteY10" fmla="*/ 941251 h 2742133"/>
              <a:gd name="connsiteX11" fmla="*/ 187749 w 4013331"/>
              <a:gd name="connsiteY11" fmla="*/ 183076 h 2742133"/>
              <a:gd name="connsiteX12" fmla="*/ 288888 w 4013331"/>
              <a:gd name="connsiteY12" fmla="*/ 7329 h 274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13331" h="2742133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C9C3854-C672-47D2-8FD3-15A88F6CE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02" y="0"/>
            <a:ext cx="4244813" cy="2866417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7BDAD10-B932-49BE-90F5-62EB2FE01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95863" y="0"/>
            <a:ext cx="4584032" cy="3020235"/>
          </a:xfrm>
          <a:custGeom>
            <a:avLst/>
            <a:gdLst>
              <a:gd name="connsiteX0" fmla="*/ 208215 w 4389519"/>
              <a:gd name="connsiteY0" fmla="*/ 0 h 2916937"/>
              <a:gd name="connsiteX1" fmla="*/ 4284014 w 4389519"/>
              <a:gd name="connsiteY1" fmla="*/ 0 h 2916937"/>
              <a:gd name="connsiteX2" fmla="*/ 4335794 w 4389519"/>
              <a:gd name="connsiteY2" fmla="*/ 207911 h 2916937"/>
              <a:gd name="connsiteX3" fmla="*/ 4376420 w 4389519"/>
              <a:gd name="connsiteY3" fmla="*/ 1078865 h 2916937"/>
              <a:gd name="connsiteX4" fmla="*/ 4090147 w 4389519"/>
              <a:gd name="connsiteY4" fmla="*/ 1734728 h 2916937"/>
              <a:gd name="connsiteX5" fmla="*/ 3362552 w 4389519"/>
              <a:gd name="connsiteY5" fmla="*/ 2305097 h 2916937"/>
              <a:gd name="connsiteX6" fmla="*/ 3204152 w 4389519"/>
              <a:gd name="connsiteY6" fmla="*/ 2412521 h 2916937"/>
              <a:gd name="connsiteX7" fmla="*/ 1936072 w 4389519"/>
              <a:gd name="connsiteY7" fmla="*/ 2912360 h 2916937"/>
              <a:gd name="connsiteX8" fmla="*/ 421690 w 4389519"/>
              <a:gd name="connsiteY8" fmla="*/ 1787063 h 2916937"/>
              <a:gd name="connsiteX9" fmla="*/ 273167 w 4389519"/>
              <a:gd name="connsiteY9" fmla="*/ 1520080 h 2916937"/>
              <a:gd name="connsiteX10" fmla="*/ 4118 w 4389519"/>
              <a:gd name="connsiteY10" fmla="*/ 696338 h 2916937"/>
              <a:gd name="connsiteX11" fmla="*/ 175984 w 4389519"/>
              <a:gd name="connsiteY11" fmla="*/ 60381 h 291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916937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090661F-2489-493D-8C0B-E7617E36F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76470"/>
            <a:ext cx="4211054" cy="5181530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BC9DE1A-348A-4AB0-8550-64E0B9AEF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27554"/>
            <a:ext cx="4611389" cy="5530446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BD0AE1F-A0FC-49FC-A682-A5947011A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20060"/>
            <a:ext cx="4406602" cy="5337940"/>
          </a:xfrm>
          <a:custGeom>
            <a:avLst/>
            <a:gdLst>
              <a:gd name="connsiteX0" fmla="*/ 812878 w 4029221"/>
              <a:gd name="connsiteY0" fmla="*/ 840 h 5265194"/>
              <a:gd name="connsiteX1" fmla="*/ 960980 w 4029221"/>
              <a:gd name="connsiteY1" fmla="*/ 1442 h 5265194"/>
              <a:gd name="connsiteX2" fmla="*/ 2216856 w 4029221"/>
              <a:gd name="connsiteY2" fmla="*/ 376120 h 5265194"/>
              <a:gd name="connsiteX3" fmla="*/ 3687427 w 4029221"/>
              <a:gd name="connsiteY3" fmla="*/ 4778650 h 5265194"/>
              <a:gd name="connsiteX4" fmla="*/ 3267677 w 4029221"/>
              <a:gd name="connsiteY4" fmla="*/ 5245601 h 5265194"/>
              <a:gd name="connsiteX5" fmla="*/ 3237167 w 4029221"/>
              <a:gd name="connsiteY5" fmla="*/ 5265194 h 5265194"/>
              <a:gd name="connsiteX6" fmla="*/ 0 w 4029221"/>
              <a:gd name="connsiteY6" fmla="*/ 5265194 h 5265194"/>
              <a:gd name="connsiteX7" fmla="*/ 0 w 4029221"/>
              <a:gd name="connsiteY7" fmla="*/ 162790 h 5265194"/>
              <a:gd name="connsiteX8" fmla="*/ 58408 w 4029221"/>
              <a:gd name="connsiteY8" fmla="*/ 139352 h 5265194"/>
              <a:gd name="connsiteX9" fmla="*/ 812878 w 4029221"/>
              <a:gd name="connsiteY9" fmla="*/ 840 h 526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29221" h="5265194">
                <a:moveTo>
                  <a:pt x="812878" y="840"/>
                </a:moveTo>
                <a:cubicBezTo>
                  <a:pt x="862065" y="-449"/>
                  <a:pt x="911443" y="-258"/>
                  <a:pt x="960980" y="1442"/>
                </a:cubicBezTo>
                <a:cubicBezTo>
                  <a:pt x="1374507" y="15631"/>
                  <a:pt x="1799140" y="134952"/>
                  <a:pt x="2216856" y="376120"/>
                </a:cubicBezTo>
                <a:cubicBezTo>
                  <a:pt x="3710806" y="1238652"/>
                  <a:pt x="4537261" y="3306696"/>
                  <a:pt x="3687427" y="4778650"/>
                </a:cubicBezTo>
                <a:cubicBezTo>
                  <a:pt x="3567917" y="4985647"/>
                  <a:pt x="3426282" y="5131074"/>
                  <a:pt x="3267677" y="5245601"/>
                </a:cubicBezTo>
                <a:lnTo>
                  <a:pt x="3237167" y="5265194"/>
                </a:lnTo>
                <a:lnTo>
                  <a:pt x="0" y="5265194"/>
                </a:lnTo>
                <a:lnTo>
                  <a:pt x="0" y="162790"/>
                </a:lnTo>
                <a:lnTo>
                  <a:pt x="58408" y="139352"/>
                </a:lnTo>
                <a:cubicBezTo>
                  <a:pt x="301661" y="55163"/>
                  <a:pt x="554646" y="7607"/>
                  <a:pt x="812878" y="84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52DBE-83F0-4B6C-ABB3-F7B86B8D7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16360"/>
          <a:stretch/>
        </p:blipFill>
        <p:spPr>
          <a:xfrm>
            <a:off x="3632375" y="2"/>
            <a:ext cx="3418129" cy="2465725"/>
          </a:xfrm>
          <a:custGeom>
            <a:avLst/>
            <a:gdLst/>
            <a:ahLst/>
            <a:cxnLst/>
            <a:rect l="l" t="t" r="r" b="b"/>
            <a:pathLst>
              <a:path w="3484186" h="2440484">
                <a:moveTo>
                  <a:pt x="341018" y="0"/>
                </a:moveTo>
                <a:lnTo>
                  <a:pt x="3285181" y="0"/>
                </a:lnTo>
                <a:lnTo>
                  <a:pt x="3321562" y="74937"/>
                </a:lnTo>
                <a:cubicBezTo>
                  <a:pt x="3427818" y="322243"/>
                  <a:pt x="3484186" y="608579"/>
                  <a:pt x="3484186" y="914184"/>
                </a:cubicBezTo>
                <a:cubicBezTo>
                  <a:pt x="3484186" y="1109268"/>
                  <a:pt x="3428334" y="1265837"/>
                  <a:pt x="3303173" y="1421888"/>
                </a:cubicBezTo>
                <a:cubicBezTo>
                  <a:pt x="3172255" y="1585125"/>
                  <a:pt x="2975540" y="1735475"/>
                  <a:pt x="2767237" y="1894635"/>
                </a:cubicBezTo>
                <a:cubicBezTo>
                  <a:pt x="2728806" y="1923966"/>
                  <a:pt x="2689104" y="1954332"/>
                  <a:pt x="2649403" y="1985068"/>
                </a:cubicBezTo>
                <a:cubicBezTo>
                  <a:pt x="2294030" y="2260140"/>
                  <a:pt x="2034660" y="2440484"/>
                  <a:pt x="1681157" y="2440484"/>
                </a:cubicBezTo>
                <a:cubicBezTo>
                  <a:pt x="1142528" y="2440484"/>
                  <a:pt x="761064" y="2219109"/>
                  <a:pt x="405691" y="1700219"/>
                </a:cubicBezTo>
                <a:cubicBezTo>
                  <a:pt x="359186" y="1632303"/>
                  <a:pt x="313726" y="1570535"/>
                  <a:pt x="269763" y="1510839"/>
                </a:cubicBezTo>
                <a:cubicBezTo>
                  <a:pt x="87553" y="1263318"/>
                  <a:pt x="0" y="1134597"/>
                  <a:pt x="0" y="914184"/>
                </a:cubicBezTo>
                <a:cubicBezTo>
                  <a:pt x="0" y="695327"/>
                  <a:pt x="54880" y="479135"/>
                  <a:pt x="162994" y="271610"/>
                </a:cubicBezTo>
                <a:cubicBezTo>
                  <a:pt x="189444" y="220858"/>
                  <a:pt x="218734" y="171179"/>
                  <a:pt x="250799" y="122658"/>
                </a:cubicBezTo>
                <a:close/>
              </a:path>
            </a:pathLst>
          </a:cu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ED005A-208E-E143-85D6-791BDFF41F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86" r="1" b="7401"/>
          <a:stretch/>
        </p:blipFill>
        <p:spPr>
          <a:xfrm>
            <a:off x="0" y="3508316"/>
            <a:ext cx="2709334" cy="3349682"/>
          </a:xfrm>
          <a:custGeom>
            <a:avLst/>
            <a:gdLst/>
            <a:ahLst/>
            <a:cxnLst/>
            <a:rect l="l" t="t" r="r" b="b"/>
            <a:pathLst>
              <a:path w="3958391" h="4808550">
                <a:moveTo>
                  <a:pt x="1130737" y="1268"/>
                </a:moveTo>
                <a:cubicBezTo>
                  <a:pt x="1511837" y="13752"/>
                  <a:pt x="1903175" y="118732"/>
                  <a:pt x="2288137" y="330915"/>
                </a:cubicBezTo>
                <a:cubicBezTo>
                  <a:pt x="3664944" y="1089786"/>
                  <a:pt x="4426594" y="2909285"/>
                  <a:pt x="3643399" y="4204334"/>
                </a:cubicBezTo>
                <a:cubicBezTo>
                  <a:pt x="3459833" y="4507867"/>
                  <a:pt x="3219629" y="4660926"/>
                  <a:pt x="2944782" y="4788439"/>
                </a:cubicBezTo>
                <a:lnTo>
                  <a:pt x="2899152" y="4808550"/>
                </a:lnTo>
                <a:lnTo>
                  <a:pt x="0" y="4808550"/>
                </a:lnTo>
                <a:lnTo>
                  <a:pt x="0" y="244579"/>
                </a:lnTo>
                <a:lnTo>
                  <a:pt x="77902" y="207282"/>
                </a:lnTo>
                <a:cubicBezTo>
                  <a:pt x="409697" y="62291"/>
                  <a:pt x="765516" y="-10694"/>
                  <a:pt x="1130737" y="1268"/>
                </a:cubicBezTo>
                <a:close/>
              </a:path>
            </a:pathLst>
          </a:cu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4E10184-A355-442D-9021-64F93505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577" y="-1"/>
            <a:ext cx="4366423" cy="3629533"/>
          </a:xfrm>
          <a:custGeom>
            <a:avLst/>
            <a:gdLst>
              <a:gd name="connsiteX0" fmla="*/ 305212 w 4069058"/>
              <a:gd name="connsiteY0" fmla="*/ 0 h 3547008"/>
              <a:gd name="connsiteX1" fmla="*/ 4069058 w 4069058"/>
              <a:gd name="connsiteY1" fmla="*/ 0 h 3547008"/>
              <a:gd name="connsiteX2" fmla="*/ 4069058 w 4069058"/>
              <a:gd name="connsiteY2" fmla="*/ 2865785 h 3547008"/>
              <a:gd name="connsiteX3" fmla="*/ 3996814 w 4069058"/>
              <a:gd name="connsiteY3" fmla="*/ 2947457 h 3547008"/>
              <a:gd name="connsiteX4" fmla="*/ 2732780 w 4069058"/>
              <a:gd name="connsiteY4" fmla="*/ 3541640 h 3547008"/>
              <a:gd name="connsiteX5" fmla="*/ 1317550 w 4069058"/>
              <a:gd name="connsiteY5" fmla="*/ 3015110 h 3547008"/>
              <a:gd name="connsiteX6" fmla="*/ 1140977 w 4069058"/>
              <a:gd name="connsiteY6" fmla="*/ 2901419 h 3547008"/>
              <a:gd name="connsiteX7" fmla="*/ 330269 w 4069058"/>
              <a:gd name="connsiteY7" fmla="*/ 2297252 h 3547008"/>
              <a:gd name="connsiteX8" fmla="*/ 13299 w 4069058"/>
              <a:gd name="connsiteY8" fmla="*/ 1599966 h 3547008"/>
              <a:gd name="connsiteX9" fmla="*/ 217457 w 4069058"/>
              <a:gd name="connsiteY9" fmla="*/ 178659 h 354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9058" h="3547008">
                <a:moveTo>
                  <a:pt x="305212" y="0"/>
                </a:moveTo>
                <a:lnTo>
                  <a:pt x="4069058" y="0"/>
                </a:lnTo>
                <a:lnTo>
                  <a:pt x="4069058" y="2865785"/>
                </a:lnTo>
                <a:lnTo>
                  <a:pt x="3996814" y="2947457"/>
                </a:lnTo>
                <a:cubicBezTo>
                  <a:pt x="3654887" y="3311545"/>
                  <a:pt x="3252443" y="3496175"/>
                  <a:pt x="2732780" y="3541640"/>
                </a:cubicBezTo>
                <a:cubicBezTo>
                  <a:pt x="2236701" y="3585041"/>
                  <a:pt x="1850359" y="3361306"/>
                  <a:pt x="1317550" y="3015110"/>
                </a:cubicBezTo>
                <a:cubicBezTo>
                  <a:pt x="1258026" y="2976425"/>
                  <a:pt x="1198546" y="2938265"/>
                  <a:pt x="1140977" y="2901419"/>
                </a:cubicBezTo>
                <a:cubicBezTo>
                  <a:pt x="828927" y="2701433"/>
                  <a:pt x="534230" y="2512513"/>
                  <a:pt x="330269" y="2297252"/>
                </a:cubicBezTo>
                <a:cubicBezTo>
                  <a:pt x="135278" y="2091465"/>
                  <a:pt x="37487" y="1876435"/>
                  <a:pt x="13299" y="1599966"/>
                </a:cubicBezTo>
                <a:cubicBezTo>
                  <a:pt x="-32170" y="1080250"/>
                  <a:pt x="39709" y="589889"/>
                  <a:pt x="217457" y="17865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2AEA3E5-3383-4A2D-86B0-A1DC81C11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53663" y="0"/>
            <a:ext cx="3938337" cy="3321595"/>
          </a:xfrm>
          <a:custGeom>
            <a:avLst/>
            <a:gdLst>
              <a:gd name="connsiteX0" fmla="*/ 3466434 w 3872006"/>
              <a:gd name="connsiteY0" fmla="*/ 0 h 3321595"/>
              <a:gd name="connsiteX1" fmla="*/ 65800 w 3872006"/>
              <a:gd name="connsiteY1" fmla="*/ 0 h 3321595"/>
              <a:gd name="connsiteX2" fmla="*/ 0 w 3872006"/>
              <a:gd name="connsiteY2" fmla="*/ 59511 h 3321595"/>
              <a:gd name="connsiteX3" fmla="*/ 0 w 3872006"/>
              <a:gd name="connsiteY3" fmla="*/ 2518435 h 3321595"/>
              <a:gd name="connsiteX4" fmla="*/ 80122 w 3872006"/>
              <a:gd name="connsiteY4" fmla="*/ 2618704 h 3321595"/>
              <a:gd name="connsiteX5" fmla="*/ 1549501 w 3872006"/>
              <a:gd name="connsiteY5" fmla="*/ 3321595 h 3321595"/>
              <a:gd name="connsiteX6" fmla="*/ 2796711 w 3872006"/>
              <a:gd name="connsiteY6" fmla="*/ 2749441 h 3321595"/>
              <a:gd name="connsiteX7" fmla="*/ 2948494 w 3872006"/>
              <a:gd name="connsiteY7" fmla="*/ 2635829 h 3321595"/>
              <a:gd name="connsiteX8" fmla="*/ 3638840 w 3872006"/>
              <a:gd name="connsiteY8" fmla="*/ 2041901 h 3321595"/>
              <a:gd name="connsiteX9" fmla="*/ 3872006 w 3872006"/>
              <a:gd name="connsiteY9" fmla="*/ 1404055 h 3321595"/>
              <a:gd name="connsiteX10" fmla="*/ 3467973 w 3872006"/>
              <a:gd name="connsiteY10" fmla="*/ 1974 h 332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2006" h="3321595">
                <a:moveTo>
                  <a:pt x="3466434" y="0"/>
                </a:moveTo>
                <a:lnTo>
                  <a:pt x="65800" y="0"/>
                </a:lnTo>
                <a:lnTo>
                  <a:pt x="0" y="59511"/>
                </a:lnTo>
                <a:lnTo>
                  <a:pt x="0" y="2518435"/>
                </a:lnTo>
                <a:lnTo>
                  <a:pt x="80122" y="2618704"/>
                </a:lnTo>
                <a:cubicBezTo>
                  <a:pt x="490323" y="3108658"/>
                  <a:pt x="942414" y="3321595"/>
                  <a:pt x="1549501" y="3321595"/>
                </a:cubicBezTo>
                <a:cubicBezTo>
                  <a:pt x="2004852" y="3321595"/>
                  <a:pt x="2338950" y="3095023"/>
                  <a:pt x="2796711" y="2749441"/>
                </a:cubicBezTo>
                <a:cubicBezTo>
                  <a:pt x="2847850" y="2710827"/>
                  <a:pt x="2898991" y="2672676"/>
                  <a:pt x="2948494" y="2635829"/>
                </a:cubicBezTo>
                <a:cubicBezTo>
                  <a:pt x="3216812" y="2435869"/>
                  <a:pt x="3470203" y="2246981"/>
                  <a:pt x="3638840" y="2041901"/>
                </a:cubicBezTo>
                <a:cubicBezTo>
                  <a:pt x="3800062" y="1845849"/>
                  <a:pt x="3872006" y="1649145"/>
                  <a:pt x="3872006" y="1404055"/>
                </a:cubicBezTo>
                <a:cubicBezTo>
                  <a:pt x="3872006" y="866538"/>
                  <a:pt x="3729694" y="376466"/>
                  <a:pt x="3467973" y="197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5BC3D56-7191-4F9F-BE89-BF3E66D0B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71504" y="0"/>
            <a:ext cx="4120496" cy="3411460"/>
          </a:xfrm>
          <a:custGeom>
            <a:avLst/>
            <a:gdLst>
              <a:gd name="connsiteX0" fmla="*/ 3564894 w 3904481"/>
              <a:gd name="connsiteY0" fmla="*/ 0 h 3411460"/>
              <a:gd name="connsiteX1" fmla="*/ 0 w 3904481"/>
              <a:gd name="connsiteY1" fmla="*/ 0 h 3411460"/>
              <a:gd name="connsiteX2" fmla="*/ 0 w 3904481"/>
              <a:gd name="connsiteY2" fmla="*/ 2659993 h 3411460"/>
              <a:gd name="connsiteX3" fmla="*/ 1876 w 3904481"/>
              <a:gd name="connsiteY3" fmla="*/ 2662425 h 3411460"/>
              <a:gd name="connsiteX4" fmla="*/ 1514161 w 3904481"/>
              <a:gd name="connsiteY4" fmla="*/ 3411460 h 3411460"/>
              <a:gd name="connsiteX5" fmla="*/ 2797788 w 3904481"/>
              <a:gd name="connsiteY5" fmla="*/ 2801744 h 3411460"/>
              <a:gd name="connsiteX6" fmla="*/ 2954004 w 3904481"/>
              <a:gd name="connsiteY6" fmla="*/ 2680673 h 3411460"/>
              <a:gd name="connsiteX7" fmla="*/ 3664508 w 3904481"/>
              <a:gd name="connsiteY7" fmla="*/ 2047754 h 3411460"/>
              <a:gd name="connsiteX8" fmla="*/ 3904481 w 3904481"/>
              <a:gd name="connsiteY8" fmla="*/ 1368033 h 3411460"/>
              <a:gd name="connsiteX9" fmla="*/ 3596499 w 3904481"/>
              <a:gd name="connsiteY9" fmla="*/ 52268 h 34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04481" h="3411460">
                <a:moveTo>
                  <a:pt x="3564894" y="0"/>
                </a:moveTo>
                <a:lnTo>
                  <a:pt x="0" y="0"/>
                </a:lnTo>
                <a:lnTo>
                  <a:pt x="0" y="2659993"/>
                </a:lnTo>
                <a:lnTo>
                  <a:pt x="1876" y="2662425"/>
                </a:lnTo>
                <a:cubicBezTo>
                  <a:pt x="424055" y="3184544"/>
                  <a:pt x="889346" y="3411460"/>
                  <a:pt x="1514161" y="3411460"/>
                </a:cubicBezTo>
                <a:cubicBezTo>
                  <a:pt x="1982808" y="3411460"/>
                  <a:pt x="2326661" y="3170014"/>
                  <a:pt x="2797788" y="2801744"/>
                </a:cubicBezTo>
                <a:cubicBezTo>
                  <a:pt x="2850420" y="2760595"/>
                  <a:pt x="2903054" y="2719940"/>
                  <a:pt x="2954004" y="2680673"/>
                </a:cubicBezTo>
                <a:cubicBezTo>
                  <a:pt x="3230156" y="2467586"/>
                  <a:pt x="3490946" y="2266297"/>
                  <a:pt x="3664508" y="2047754"/>
                </a:cubicBezTo>
                <a:cubicBezTo>
                  <a:pt x="3830437" y="1838832"/>
                  <a:pt x="3904481" y="1629214"/>
                  <a:pt x="3904481" y="1368033"/>
                </a:cubicBezTo>
                <a:cubicBezTo>
                  <a:pt x="3904481" y="877057"/>
                  <a:pt x="3796872" y="423228"/>
                  <a:pt x="3596499" y="52268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D529C6F-38BB-C949-9474-E336A71A2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0" y="301126"/>
            <a:ext cx="2075902" cy="260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9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564C-7453-B749-9463-DB76D5A0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File Connector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968E-E8C1-1740-AD82-331D44C1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If you use </a:t>
            </a:r>
            <a:r>
              <a:rPr lang="en-IN" dirty="0" err="1"/>
              <a:t>Anypoint</a:t>
            </a:r>
            <a:r>
              <a:rPr lang="en-IN" dirty="0"/>
              <a:t> Connector for File (File Connector) and share part of the path on numerous reads or any other file operations, extract the base path into a file configuration to reuse it:</a:t>
            </a:r>
          </a:p>
          <a:p>
            <a:r>
              <a:rPr lang="en-IN" dirty="0">
                <a:solidFill>
                  <a:srgbClr val="F92672"/>
                </a:solidFill>
                <a:latin typeface="Monaco" pitchFamily="2" charset="77"/>
              </a:rPr>
              <a:t>&lt;</a:t>
            </a:r>
            <a:r>
              <a:rPr lang="en-IN" dirty="0" err="1">
                <a:solidFill>
                  <a:srgbClr val="F92672"/>
                </a:solidFill>
                <a:latin typeface="Monaco" pitchFamily="2" charset="77"/>
              </a:rPr>
              <a:t>file:config</a:t>
            </a:r>
            <a:r>
              <a:rPr lang="en-IN" dirty="0">
                <a:solidFill>
                  <a:srgbClr val="F92672"/>
                </a:solidFill>
                <a:latin typeface="Monaco" pitchFamily="2" charset="77"/>
              </a:rPr>
              <a:t> </a:t>
            </a:r>
            <a:r>
              <a:rPr lang="en-IN" dirty="0">
                <a:solidFill>
                  <a:srgbClr val="AE81FF"/>
                </a:solidFill>
                <a:latin typeface="Monaco" pitchFamily="2" charset="77"/>
              </a:rPr>
              <a:t>name</a:t>
            </a:r>
            <a:r>
              <a:rPr lang="en-IN" dirty="0">
                <a:solidFill>
                  <a:srgbClr val="F92672"/>
                </a:solidFill>
                <a:latin typeface="Monaco" pitchFamily="2" charset="77"/>
              </a:rPr>
              <a:t>=</a:t>
            </a:r>
            <a:r>
              <a:rPr lang="en-IN" dirty="0">
                <a:solidFill>
                  <a:srgbClr val="A6E22E"/>
                </a:solidFill>
                <a:latin typeface="Monaco" pitchFamily="2" charset="77"/>
              </a:rPr>
              <a:t>"</a:t>
            </a:r>
            <a:r>
              <a:rPr lang="en-IN" dirty="0" err="1">
                <a:solidFill>
                  <a:srgbClr val="A6E22E"/>
                </a:solidFill>
                <a:latin typeface="Monaco" pitchFamily="2" charset="77"/>
              </a:rPr>
              <a:t>File_Config</a:t>
            </a:r>
            <a:r>
              <a:rPr lang="en-IN" dirty="0">
                <a:solidFill>
                  <a:srgbClr val="A6E22E"/>
                </a:solidFill>
                <a:latin typeface="Monaco" pitchFamily="2" charset="77"/>
              </a:rPr>
              <a:t>"</a:t>
            </a:r>
            <a:r>
              <a:rPr lang="en-IN" dirty="0">
                <a:solidFill>
                  <a:srgbClr val="F92672"/>
                </a:solidFill>
                <a:latin typeface="Monaco" pitchFamily="2" charset="77"/>
              </a:rPr>
              <a:t> &gt;</a:t>
            </a:r>
            <a:r>
              <a:rPr lang="en-IN" dirty="0">
                <a:solidFill>
                  <a:srgbClr val="58595A"/>
                </a:solidFill>
                <a:latin typeface="Monaco" pitchFamily="2" charset="77"/>
              </a:rPr>
              <a:t> </a:t>
            </a:r>
          </a:p>
          <a:p>
            <a:r>
              <a:rPr lang="en-IN" dirty="0">
                <a:solidFill>
                  <a:srgbClr val="F92672"/>
                </a:solidFill>
                <a:latin typeface="Monaco" pitchFamily="2" charset="77"/>
              </a:rPr>
              <a:t>&lt;</a:t>
            </a:r>
            <a:r>
              <a:rPr lang="en-IN" dirty="0" err="1">
                <a:solidFill>
                  <a:srgbClr val="F92672"/>
                </a:solidFill>
                <a:latin typeface="Monaco" pitchFamily="2" charset="77"/>
              </a:rPr>
              <a:t>file:connection</a:t>
            </a:r>
            <a:r>
              <a:rPr lang="en-IN" dirty="0">
                <a:solidFill>
                  <a:srgbClr val="F92672"/>
                </a:solidFill>
                <a:latin typeface="Monaco" pitchFamily="2" charset="77"/>
              </a:rPr>
              <a:t> </a:t>
            </a:r>
            <a:r>
              <a:rPr lang="en-IN" dirty="0" err="1">
                <a:solidFill>
                  <a:srgbClr val="AE81FF"/>
                </a:solidFill>
                <a:latin typeface="Monaco" pitchFamily="2" charset="77"/>
              </a:rPr>
              <a:t>workingDir</a:t>
            </a:r>
            <a:r>
              <a:rPr lang="en-IN" dirty="0">
                <a:solidFill>
                  <a:srgbClr val="F92672"/>
                </a:solidFill>
                <a:latin typeface="Monaco" pitchFamily="2" charset="77"/>
              </a:rPr>
              <a:t>=</a:t>
            </a:r>
            <a:r>
              <a:rPr lang="en-IN" dirty="0">
                <a:solidFill>
                  <a:srgbClr val="A6E22E"/>
                </a:solidFill>
                <a:latin typeface="Monaco" pitchFamily="2" charset="77"/>
              </a:rPr>
              <a:t>"/Example/path"</a:t>
            </a:r>
            <a:r>
              <a:rPr lang="en-IN" dirty="0">
                <a:solidFill>
                  <a:srgbClr val="F92672"/>
                </a:solidFill>
                <a:latin typeface="Monaco" pitchFamily="2" charset="77"/>
              </a:rPr>
              <a:t> /&gt;</a:t>
            </a:r>
            <a:r>
              <a:rPr lang="en-IN" dirty="0">
                <a:solidFill>
                  <a:srgbClr val="58595A"/>
                </a:solidFill>
                <a:latin typeface="Monaco" pitchFamily="2" charset="77"/>
              </a:rPr>
              <a:t> </a:t>
            </a:r>
            <a:r>
              <a:rPr lang="en-IN" dirty="0">
                <a:solidFill>
                  <a:srgbClr val="F92672"/>
                </a:solidFill>
                <a:latin typeface="Monaco" pitchFamily="2" charset="77"/>
              </a:rPr>
              <a:t>&lt;/</a:t>
            </a:r>
            <a:r>
              <a:rPr lang="en-IN" dirty="0" err="1">
                <a:solidFill>
                  <a:srgbClr val="F92672"/>
                </a:solidFill>
                <a:latin typeface="Monaco" pitchFamily="2" charset="77"/>
              </a:rPr>
              <a:t>file:config</a:t>
            </a:r>
            <a:r>
              <a:rPr lang="en-IN" dirty="0">
                <a:solidFill>
                  <a:srgbClr val="F92672"/>
                </a:solidFill>
                <a:latin typeface="Monaco" pitchFamily="2" charset="77"/>
              </a:rPr>
              <a:t>&gt;</a:t>
            </a:r>
            <a:r>
              <a:rPr lang="en-IN" dirty="0">
                <a:solidFill>
                  <a:srgbClr val="58595A"/>
                </a:solidFill>
                <a:latin typeface="Monaco" pitchFamily="2" charset="77"/>
              </a:rPr>
              <a:t> </a:t>
            </a:r>
          </a:p>
          <a:p>
            <a:r>
              <a:rPr lang="en-IN" dirty="0">
                <a:solidFill>
                  <a:srgbClr val="F92672"/>
                </a:solidFill>
                <a:latin typeface="Monaco" pitchFamily="2" charset="77"/>
              </a:rPr>
              <a:t>&lt;flow&gt;</a:t>
            </a:r>
            <a:r>
              <a:rPr lang="en-IN" dirty="0">
                <a:solidFill>
                  <a:srgbClr val="58595A"/>
                </a:solidFill>
                <a:latin typeface="Monaco" pitchFamily="2" charset="77"/>
              </a:rPr>
              <a:t> </a:t>
            </a:r>
          </a:p>
          <a:p>
            <a:r>
              <a:rPr lang="en-IN" sz="1400" dirty="0">
                <a:solidFill>
                  <a:srgbClr val="F92672"/>
                </a:solidFill>
                <a:latin typeface="Monaco" pitchFamily="2" charset="77"/>
              </a:rPr>
              <a:t>&lt;</a:t>
            </a:r>
            <a:r>
              <a:rPr lang="en-IN" sz="1400" dirty="0" err="1">
                <a:solidFill>
                  <a:srgbClr val="F92672"/>
                </a:solidFill>
                <a:latin typeface="Monaco" pitchFamily="2" charset="77"/>
              </a:rPr>
              <a:t>file:read</a:t>
            </a:r>
            <a:r>
              <a:rPr lang="en-IN" sz="1400" dirty="0">
                <a:solidFill>
                  <a:srgbClr val="F92672"/>
                </a:solidFill>
                <a:latin typeface="Monaco" pitchFamily="2" charset="77"/>
              </a:rPr>
              <a:t> </a:t>
            </a:r>
            <a:r>
              <a:rPr lang="en-IN" sz="1400" dirty="0">
                <a:solidFill>
                  <a:srgbClr val="AE81FF"/>
                </a:solidFill>
                <a:latin typeface="Monaco" pitchFamily="2" charset="77"/>
              </a:rPr>
              <a:t>config-ref</a:t>
            </a:r>
            <a:r>
              <a:rPr lang="en-IN" sz="1400" dirty="0">
                <a:solidFill>
                  <a:srgbClr val="F92672"/>
                </a:solidFill>
                <a:latin typeface="Monaco" pitchFamily="2" charset="77"/>
              </a:rPr>
              <a:t>=</a:t>
            </a:r>
            <a:r>
              <a:rPr lang="en-IN" sz="1400" dirty="0">
                <a:solidFill>
                  <a:srgbClr val="A6E22E"/>
                </a:solidFill>
                <a:latin typeface="Monaco" pitchFamily="2" charset="77"/>
              </a:rPr>
              <a:t>"</a:t>
            </a:r>
            <a:r>
              <a:rPr lang="en-IN" sz="1400" dirty="0" err="1">
                <a:solidFill>
                  <a:srgbClr val="A6E22E"/>
                </a:solidFill>
                <a:latin typeface="Monaco" pitchFamily="2" charset="77"/>
              </a:rPr>
              <a:t>File_Config</a:t>
            </a:r>
            <a:r>
              <a:rPr lang="en-IN" sz="1400" dirty="0">
                <a:solidFill>
                  <a:srgbClr val="A6E22E"/>
                </a:solidFill>
                <a:latin typeface="Monaco" pitchFamily="2" charset="77"/>
              </a:rPr>
              <a:t>"</a:t>
            </a:r>
            <a:r>
              <a:rPr lang="en-IN" sz="1400" dirty="0">
                <a:solidFill>
                  <a:srgbClr val="F92672"/>
                </a:solidFill>
                <a:latin typeface="Monaco" pitchFamily="2" charset="77"/>
              </a:rPr>
              <a:t> </a:t>
            </a:r>
            <a:r>
              <a:rPr lang="en-IN" sz="1400" dirty="0">
                <a:solidFill>
                  <a:srgbClr val="AE81FF"/>
                </a:solidFill>
                <a:latin typeface="Monaco" pitchFamily="2" charset="77"/>
              </a:rPr>
              <a:t>path</a:t>
            </a:r>
            <a:r>
              <a:rPr lang="en-IN" sz="1400" dirty="0">
                <a:solidFill>
                  <a:srgbClr val="F92672"/>
                </a:solidFill>
                <a:latin typeface="Monaco" pitchFamily="2" charset="77"/>
              </a:rPr>
              <a:t>=</a:t>
            </a:r>
            <a:r>
              <a:rPr lang="en-IN" sz="1400" dirty="0">
                <a:solidFill>
                  <a:srgbClr val="A6E22E"/>
                </a:solidFill>
                <a:latin typeface="Monaco" pitchFamily="2" charset="77"/>
              </a:rPr>
              <a:t>"</a:t>
            </a:r>
            <a:r>
              <a:rPr lang="en-IN" sz="1400" dirty="0" err="1">
                <a:solidFill>
                  <a:srgbClr val="A6E22E"/>
                </a:solidFill>
                <a:latin typeface="Monaco" pitchFamily="2" charset="77"/>
              </a:rPr>
              <a:t>manual.txt</a:t>
            </a:r>
            <a:r>
              <a:rPr lang="en-IN" sz="1400" dirty="0">
                <a:solidFill>
                  <a:srgbClr val="A6E22E"/>
                </a:solidFill>
                <a:latin typeface="Monaco" pitchFamily="2" charset="77"/>
              </a:rPr>
              <a:t>"</a:t>
            </a:r>
            <a:r>
              <a:rPr lang="en-IN" sz="1400" dirty="0">
                <a:solidFill>
                  <a:srgbClr val="F92672"/>
                </a:solidFill>
                <a:latin typeface="Monaco" pitchFamily="2" charset="77"/>
              </a:rPr>
              <a:t> /&gt;</a:t>
            </a:r>
            <a:r>
              <a:rPr lang="en-IN" sz="1400" dirty="0">
                <a:solidFill>
                  <a:srgbClr val="58595A"/>
                </a:solidFill>
                <a:latin typeface="Monaco" pitchFamily="2" charset="77"/>
              </a:rPr>
              <a:t> </a:t>
            </a:r>
            <a:r>
              <a:rPr lang="en-IN" sz="1400" dirty="0">
                <a:solidFill>
                  <a:srgbClr val="F92672"/>
                </a:solidFill>
                <a:latin typeface="Monaco" pitchFamily="2" charset="77"/>
              </a:rPr>
              <a:t>&lt;</a:t>
            </a:r>
            <a:r>
              <a:rPr lang="en-IN" sz="1400" dirty="0" err="1">
                <a:solidFill>
                  <a:srgbClr val="F92672"/>
                </a:solidFill>
                <a:latin typeface="Monaco" pitchFamily="2" charset="77"/>
              </a:rPr>
              <a:t>file:read</a:t>
            </a:r>
            <a:r>
              <a:rPr lang="en-IN" sz="1400" dirty="0">
                <a:solidFill>
                  <a:srgbClr val="F92672"/>
                </a:solidFill>
                <a:latin typeface="Monaco" pitchFamily="2" charset="77"/>
              </a:rPr>
              <a:t> </a:t>
            </a:r>
            <a:r>
              <a:rPr lang="en-IN" sz="1400" dirty="0">
                <a:solidFill>
                  <a:srgbClr val="AE81FF"/>
                </a:solidFill>
                <a:latin typeface="Monaco" pitchFamily="2" charset="77"/>
              </a:rPr>
              <a:t>config-ref</a:t>
            </a:r>
            <a:r>
              <a:rPr lang="en-IN" sz="1400" dirty="0">
                <a:solidFill>
                  <a:srgbClr val="F92672"/>
                </a:solidFill>
                <a:latin typeface="Monaco" pitchFamily="2" charset="77"/>
              </a:rPr>
              <a:t>=</a:t>
            </a:r>
            <a:r>
              <a:rPr lang="en-IN" sz="1400" dirty="0">
                <a:solidFill>
                  <a:srgbClr val="A6E22E"/>
                </a:solidFill>
                <a:latin typeface="Monaco" pitchFamily="2" charset="77"/>
              </a:rPr>
              <a:t>"</a:t>
            </a:r>
            <a:r>
              <a:rPr lang="en-IN" sz="1400" dirty="0" err="1">
                <a:solidFill>
                  <a:srgbClr val="A6E22E"/>
                </a:solidFill>
                <a:latin typeface="Monaco" pitchFamily="2" charset="77"/>
              </a:rPr>
              <a:t>File_Config</a:t>
            </a:r>
            <a:r>
              <a:rPr lang="en-IN" sz="1400" dirty="0">
                <a:solidFill>
                  <a:srgbClr val="A6E22E"/>
                </a:solidFill>
                <a:latin typeface="Monaco" pitchFamily="2" charset="77"/>
              </a:rPr>
              <a:t>"</a:t>
            </a:r>
            <a:r>
              <a:rPr lang="en-IN" sz="1400" dirty="0">
                <a:solidFill>
                  <a:srgbClr val="F92672"/>
                </a:solidFill>
                <a:latin typeface="Monaco" pitchFamily="2" charset="77"/>
              </a:rPr>
              <a:t> </a:t>
            </a:r>
            <a:r>
              <a:rPr lang="en-IN" sz="1400" dirty="0">
                <a:solidFill>
                  <a:srgbClr val="AE81FF"/>
                </a:solidFill>
                <a:latin typeface="Monaco" pitchFamily="2" charset="77"/>
              </a:rPr>
              <a:t>path</a:t>
            </a:r>
            <a:r>
              <a:rPr lang="en-IN" sz="1400" dirty="0">
                <a:solidFill>
                  <a:srgbClr val="F92672"/>
                </a:solidFill>
                <a:latin typeface="Monaco" pitchFamily="2" charset="77"/>
              </a:rPr>
              <a:t>=</a:t>
            </a:r>
            <a:r>
              <a:rPr lang="en-IN" sz="1400" dirty="0">
                <a:solidFill>
                  <a:srgbClr val="A6E22E"/>
                </a:solidFill>
                <a:latin typeface="Monaco" pitchFamily="2" charset="77"/>
              </a:rPr>
              <a:t>"</a:t>
            </a:r>
            <a:r>
              <a:rPr lang="en-IN" sz="1400" dirty="0" err="1">
                <a:solidFill>
                  <a:srgbClr val="A6E22E"/>
                </a:solidFill>
                <a:latin typeface="Monaco" pitchFamily="2" charset="77"/>
              </a:rPr>
              <a:t>readme.txt</a:t>
            </a:r>
            <a:r>
              <a:rPr lang="en-IN" sz="1400" dirty="0">
                <a:solidFill>
                  <a:srgbClr val="A6E22E"/>
                </a:solidFill>
                <a:latin typeface="Monaco" pitchFamily="2" charset="77"/>
              </a:rPr>
              <a:t>"</a:t>
            </a:r>
            <a:r>
              <a:rPr lang="en-IN" sz="1400" dirty="0">
                <a:solidFill>
                  <a:srgbClr val="F92672"/>
                </a:solidFill>
                <a:latin typeface="Monaco" pitchFamily="2" charset="77"/>
              </a:rPr>
              <a:t> /&gt;</a:t>
            </a:r>
            <a:r>
              <a:rPr lang="en-IN" sz="1400" dirty="0">
                <a:solidFill>
                  <a:srgbClr val="58595A"/>
                </a:solidFill>
                <a:latin typeface="Monaco" pitchFamily="2" charset="77"/>
              </a:rPr>
              <a:t> </a:t>
            </a:r>
          </a:p>
          <a:p>
            <a:r>
              <a:rPr lang="en-IN" dirty="0">
                <a:solidFill>
                  <a:srgbClr val="F92672"/>
                </a:solidFill>
                <a:latin typeface="Monaco" pitchFamily="2" charset="77"/>
              </a:rPr>
              <a:t>&lt;/flow&gt;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5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F0C8-A8DC-8745-9E5B-E2CE4891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 and HTTPS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4030-AD36-004A-965C-59AD6B8B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28193"/>
            <a:ext cx="8770571" cy="3735587"/>
          </a:xfrm>
        </p:spPr>
        <p:txBody>
          <a:bodyPr>
            <a:normAutofit lnSpcReduction="10000"/>
          </a:bodyPr>
          <a:lstStyle/>
          <a:p>
            <a:br>
              <a:rPr lang="en-IN" b="1" dirty="0"/>
            </a:br>
            <a:r>
              <a:rPr lang="en-IN" dirty="0"/>
              <a:t>For HTTP and HTTPS, use the following placeholders, depending on the deployment model:</a:t>
            </a:r>
          </a:p>
          <a:p>
            <a:r>
              <a:rPr lang="en-IN" sz="1600" dirty="0">
                <a:solidFill>
                  <a:srgbClr val="A6E22E"/>
                </a:solidFill>
                <a:latin typeface="Monaco" pitchFamily="2" charset="77"/>
              </a:rPr>
              <a:t>${</a:t>
            </a:r>
            <a:r>
              <a:rPr lang="en-IN" sz="1600" dirty="0" err="1">
                <a:solidFill>
                  <a:srgbClr val="A6E22E"/>
                </a:solidFill>
                <a:latin typeface="Monaco" pitchFamily="2" charset="77"/>
              </a:rPr>
              <a:t>http.port</a:t>
            </a:r>
            <a:r>
              <a:rPr lang="en-IN" sz="1600" dirty="0">
                <a:solidFill>
                  <a:srgbClr val="A6E22E"/>
                </a:solidFill>
                <a:latin typeface="Monaco" pitchFamily="2" charset="77"/>
              </a:rPr>
              <a:t>}</a:t>
            </a:r>
            <a:br>
              <a:rPr lang="en-IN" dirty="0"/>
            </a:br>
            <a:r>
              <a:rPr lang="en-IN" dirty="0"/>
              <a:t>When deploying to </a:t>
            </a:r>
            <a:r>
              <a:rPr lang="en-IN" dirty="0" err="1"/>
              <a:t>CloudHub</a:t>
            </a:r>
            <a:r>
              <a:rPr lang="en-IN" dirty="0"/>
              <a:t> or Hybrid using HTTP (port=8081) or HTTPS (port=8082)</a:t>
            </a:r>
          </a:p>
          <a:p>
            <a:r>
              <a:rPr lang="en-IN" sz="1600" dirty="0">
                <a:solidFill>
                  <a:srgbClr val="A6E22E"/>
                </a:solidFill>
                <a:latin typeface="Monaco" pitchFamily="2" charset="77"/>
              </a:rPr>
              <a:t>${</a:t>
            </a:r>
            <a:r>
              <a:rPr lang="en-IN" sz="1600" dirty="0" err="1">
                <a:solidFill>
                  <a:srgbClr val="A6E22E"/>
                </a:solidFill>
                <a:latin typeface="Monaco" pitchFamily="2" charset="77"/>
              </a:rPr>
              <a:t>http.private.port</a:t>
            </a:r>
            <a:r>
              <a:rPr lang="en-IN" sz="1600" dirty="0">
                <a:solidFill>
                  <a:srgbClr val="A6E22E"/>
                </a:solidFill>
                <a:latin typeface="Monaco" pitchFamily="2" charset="77"/>
              </a:rPr>
              <a:t>}</a:t>
            </a:r>
            <a:br>
              <a:rPr lang="en-IN" dirty="0"/>
            </a:br>
            <a:r>
              <a:rPr lang="en-IN" dirty="0"/>
              <a:t>When deploying to </a:t>
            </a:r>
            <a:r>
              <a:rPr lang="en-IN" dirty="0" err="1"/>
              <a:t>CloudHub</a:t>
            </a:r>
            <a:r>
              <a:rPr lang="en-IN" dirty="0"/>
              <a:t> using HTTP (port=8091) or HTTPS (port=8092) and using a Dedicated Load Balancer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842F87-18CB-504A-9343-0C866D62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556" y="603785"/>
            <a:ext cx="2757055" cy="14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80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D5C3-B95B-D245-9EBF-3218246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407601"/>
          </a:xfrm>
        </p:spPr>
        <p:txBody>
          <a:bodyPr>
            <a:normAutofit fontScale="90000"/>
          </a:bodyPr>
          <a:lstStyle/>
          <a:p>
            <a:r>
              <a:rPr lang="en-IN" dirty="0"/>
              <a:t>Apache Kafka Connector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146F-7B5E-6141-B0DB-CF33FA6B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21464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en-IN" sz="2900" dirty="0"/>
              <a:t>If you use </a:t>
            </a:r>
            <a:r>
              <a:rPr lang="en-IN" sz="2900" dirty="0" err="1"/>
              <a:t>Anypoint</a:t>
            </a:r>
            <a:r>
              <a:rPr lang="en-IN" sz="2900" dirty="0"/>
              <a:t> Connector for Apache Kafka (Apache Kafka Connector) perform the following actions: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900" dirty="0"/>
              <a:t>Use the .properties file to add bootstrap server configuration.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900" dirty="0"/>
              <a:t>Add property placeholders, either in a .</a:t>
            </a:r>
            <a:r>
              <a:rPr lang="en-IN" sz="2900" dirty="0" err="1"/>
              <a:t>yaml</a:t>
            </a:r>
            <a:r>
              <a:rPr lang="en-IN" sz="2900" dirty="0"/>
              <a:t> or a .properties file, and use the file in the configuration:</a:t>
            </a:r>
          </a:p>
          <a:p>
            <a:r>
              <a:rPr lang="en-IN" sz="2100" dirty="0" err="1">
                <a:solidFill>
                  <a:srgbClr val="A6E22E"/>
                </a:solidFill>
                <a:latin typeface="Monaco" pitchFamily="2" charset="77"/>
              </a:rPr>
              <a:t>config.bootstrapServers</a:t>
            </a:r>
            <a:r>
              <a:rPr lang="en-IN" sz="2100" dirty="0">
                <a:solidFill>
                  <a:srgbClr val="A6E22E"/>
                </a:solidFill>
                <a:latin typeface="Monaco" pitchFamily="2" charset="77"/>
              </a:rPr>
              <a:t>={your Kafka Server address} </a:t>
            </a:r>
            <a:r>
              <a:rPr lang="en-IN" sz="2100" dirty="0" err="1">
                <a:solidFill>
                  <a:srgbClr val="A6E22E"/>
                </a:solidFill>
                <a:latin typeface="Monaco" pitchFamily="2" charset="77"/>
              </a:rPr>
              <a:t>config.consumerPropertiesFile</a:t>
            </a:r>
            <a:r>
              <a:rPr lang="en-IN" sz="2100" dirty="0">
                <a:solidFill>
                  <a:srgbClr val="A6E22E"/>
                </a:solidFill>
                <a:latin typeface="Monaco" pitchFamily="2" charset="77"/>
              </a:rPr>
              <a:t>=</a:t>
            </a:r>
            <a:r>
              <a:rPr lang="en-IN" sz="2100" dirty="0" err="1">
                <a:solidFill>
                  <a:srgbClr val="A6E22E"/>
                </a:solidFill>
                <a:latin typeface="Monaco" pitchFamily="2" charset="77"/>
              </a:rPr>
              <a:t>consumer.properties</a:t>
            </a:r>
            <a:r>
              <a:rPr lang="en-IN" sz="2100" dirty="0">
                <a:solidFill>
                  <a:srgbClr val="A6E22E"/>
                </a:solidFill>
                <a:latin typeface="Monaco" pitchFamily="2" charset="77"/>
              </a:rPr>
              <a:t> </a:t>
            </a:r>
            <a:r>
              <a:rPr lang="en-IN" sz="2100" dirty="0" err="1">
                <a:solidFill>
                  <a:srgbClr val="A6E22E"/>
                </a:solidFill>
                <a:latin typeface="Monaco" pitchFamily="2" charset="77"/>
              </a:rPr>
              <a:t>config.producerPropertiesFile</a:t>
            </a:r>
            <a:r>
              <a:rPr lang="en-IN" sz="2100" dirty="0">
                <a:solidFill>
                  <a:srgbClr val="A6E22E"/>
                </a:solidFill>
                <a:latin typeface="Monaco" pitchFamily="2" charset="77"/>
              </a:rPr>
              <a:t>=</a:t>
            </a:r>
            <a:r>
              <a:rPr lang="en-IN" sz="2100" dirty="0" err="1">
                <a:solidFill>
                  <a:srgbClr val="A6E22E"/>
                </a:solidFill>
                <a:latin typeface="Monaco" pitchFamily="2" charset="77"/>
              </a:rPr>
              <a:t>producer.properties</a:t>
            </a:r>
            <a:r>
              <a:rPr lang="en-IN" sz="2100" dirty="0">
                <a:solidFill>
                  <a:srgbClr val="A6E22E"/>
                </a:solidFill>
                <a:latin typeface="Monaco" pitchFamily="2" charset="77"/>
              </a:rPr>
              <a:t> # Consumer specific information </a:t>
            </a:r>
            <a:r>
              <a:rPr lang="en-IN" sz="2100" dirty="0" err="1">
                <a:solidFill>
                  <a:srgbClr val="A6E22E"/>
                </a:solidFill>
                <a:latin typeface="Monaco" pitchFamily="2" charset="77"/>
              </a:rPr>
              <a:t>consumer.topic</a:t>
            </a:r>
            <a:r>
              <a:rPr lang="en-IN" sz="2100" dirty="0">
                <a:solidFill>
                  <a:srgbClr val="A6E22E"/>
                </a:solidFill>
                <a:latin typeface="Monaco" pitchFamily="2" charset="77"/>
              </a:rPr>
              <a:t>=one-replica </a:t>
            </a:r>
            <a:r>
              <a:rPr lang="en-IN" sz="2100" dirty="0" err="1">
                <a:solidFill>
                  <a:srgbClr val="A6E22E"/>
                </a:solidFill>
                <a:latin typeface="Monaco" pitchFamily="2" charset="77"/>
              </a:rPr>
              <a:t>consumer.topic.partitions</a:t>
            </a:r>
            <a:r>
              <a:rPr lang="en-IN" sz="2100" dirty="0">
                <a:solidFill>
                  <a:srgbClr val="A6E22E"/>
                </a:solidFill>
                <a:latin typeface="Monaco" pitchFamily="2" charset="77"/>
              </a:rPr>
              <a:t>=1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900" dirty="0"/>
              <a:t>Apache Kafka Connector provides various settings for producer and consumer properties, add your own settings in </a:t>
            </a:r>
            <a:r>
              <a:rPr lang="en-IN" sz="2900" dirty="0" err="1"/>
              <a:t>consumer.properties</a:t>
            </a:r>
            <a:r>
              <a:rPr lang="en-IN" sz="2900" dirty="0"/>
              <a:t> and </a:t>
            </a:r>
            <a:r>
              <a:rPr lang="en-IN" sz="2900" dirty="0" err="1"/>
              <a:t>producer.properties</a:t>
            </a:r>
            <a:r>
              <a:rPr lang="en-IN" sz="2900" dirty="0"/>
              <a:t> under </a:t>
            </a:r>
            <a:r>
              <a:rPr lang="en-IN" sz="2900" dirty="0" err="1"/>
              <a:t>src</a:t>
            </a:r>
            <a:r>
              <a:rPr lang="en-IN" sz="2900" dirty="0"/>
              <a:t>/main/resource:</a:t>
            </a:r>
          </a:p>
          <a:p>
            <a:r>
              <a:rPr lang="en-IN" sz="2100" dirty="0">
                <a:solidFill>
                  <a:srgbClr val="A6E22E"/>
                </a:solidFill>
                <a:latin typeface="Monaco" pitchFamily="2" charset="77"/>
              </a:rPr>
              <a:t>&lt;configuration-properties file="mule-</a:t>
            </a:r>
            <a:r>
              <a:rPr lang="en-IN" sz="2100" dirty="0" err="1">
                <a:solidFill>
                  <a:srgbClr val="A6E22E"/>
                </a:solidFill>
                <a:latin typeface="Monaco" pitchFamily="2" charset="77"/>
              </a:rPr>
              <a:t>app.properties</a:t>
            </a:r>
            <a:r>
              <a:rPr lang="en-IN" sz="2100" dirty="0">
                <a:solidFill>
                  <a:srgbClr val="A6E22E"/>
                </a:solidFill>
                <a:latin typeface="Monaco" pitchFamily="2" charset="77"/>
              </a:rPr>
              <a:t>"/&gt;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F141FA8-B47C-8C43-9A37-FCB67FABF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853" y="654755"/>
            <a:ext cx="2089573" cy="13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43AD2-4788-5748-9FBA-B6E4AB91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932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835B-D0F4-E04B-806D-99F8741F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1" y="442220"/>
            <a:ext cx="6950490" cy="1039739"/>
          </a:xfrm>
        </p:spPr>
        <p:txBody>
          <a:bodyPr>
            <a:normAutofit fontScale="90000"/>
          </a:bodyPr>
          <a:lstStyle/>
          <a:p>
            <a:r>
              <a:rPr lang="en-IN" sz="2200" dirty="0"/>
              <a:t>Best Practices to Build Mule Applications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5802-AD53-BC4E-B463-93FC9EF0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1481959"/>
            <a:ext cx="8770571" cy="4481821"/>
          </a:xfrm>
        </p:spPr>
        <p:txBody>
          <a:bodyPr>
            <a:normAutofit/>
          </a:bodyPr>
          <a:lstStyle/>
          <a:p>
            <a:r>
              <a:rPr lang="en-IN" b="1" dirty="0" err="1"/>
              <a:t>Anypoint</a:t>
            </a:r>
            <a:r>
              <a:rPr lang="en-IN" b="1" dirty="0"/>
              <a:t> Studio Best Practices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</a:t>
            </a:r>
            <a:r>
              <a:rPr lang="en-IN" dirty="0"/>
              <a:t>f you use </a:t>
            </a:r>
            <a:r>
              <a:rPr lang="en-IN" dirty="0" err="1"/>
              <a:t>Anypoint</a:t>
            </a:r>
            <a:r>
              <a:rPr lang="en-IN" dirty="0"/>
              <a:t> Studio to build Mule apps, consider the following practices: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Update to the latest version of </a:t>
            </a:r>
            <a:r>
              <a:rPr lang="en-IN" dirty="0" err="1"/>
              <a:t>Anypoint</a:t>
            </a:r>
            <a:r>
              <a:rPr lang="en-IN" dirty="0"/>
              <a:t> Studio. (7.6.0)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the recommended Java version (OpenJDK) for the specific Studio version.(</a:t>
            </a:r>
            <a:r>
              <a:rPr lang="en-IN" dirty="0" err="1"/>
              <a:t>openjdk</a:t>
            </a:r>
            <a:r>
              <a:rPr lang="en-IN" dirty="0"/>
              <a:t> version "1.8.0_222”)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Include the Mule Maven plugin for automated deployment (executed by CI/CD </a:t>
            </a:r>
            <a:r>
              <a:rPr lang="en-IN"/>
              <a:t>processes). 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6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5D65-CA74-5949-882B-36BADA48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Define a Project Structure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7C6A-EA73-7440-AD03-F63C260A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 help maintain a clean, structured, and readable project in </a:t>
            </a:r>
            <a:r>
              <a:rPr lang="en-IN" dirty="0" err="1"/>
              <a:t>Anypoint</a:t>
            </a:r>
            <a:r>
              <a:rPr lang="en-IN" dirty="0"/>
              <a:t> Studio, consider the following 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a separate XML file for global elements, for example, configuration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a separate XML file for each use case or resource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separate XML files for common structures or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different packages for resources such as </a:t>
            </a:r>
            <a:r>
              <a:rPr lang="en-IN" dirty="0" err="1"/>
              <a:t>DataWeave</a:t>
            </a:r>
            <a:r>
              <a:rPr lang="en-IN" dirty="0"/>
              <a:t>, WSDLs, examples, and so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0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D0DA-4015-9F4D-B888-382B1913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Add Indentation and Formatting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7D11-37ED-3842-8105-4FE3302A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you build your app project in </a:t>
            </a:r>
            <a:r>
              <a:rPr lang="en-IN" dirty="0" err="1"/>
              <a:t>Anypoint</a:t>
            </a:r>
            <a:r>
              <a:rPr lang="en-IN" dirty="0"/>
              <a:t> Studio, consider the following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indentation and format to all your XML files (Mule XMLs, </a:t>
            </a:r>
            <a:r>
              <a:rPr lang="en-IN" dirty="0" err="1"/>
              <a:t>pom.xml</a:t>
            </a:r>
            <a:r>
              <a:rPr lang="en-IN" dirty="0"/>
              <a:t>, log4j2.xml, and so on) before committing to the source code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Define a line width in your </a:t>
            </a:r>
            <a:r>
              <a:rPr lang="en-IN" dirty="0" err="1"/>
              <a:t>Anypoint</a:t>
            </a:r>
            <a:r>
              <a:rPr lang="en-IN" dirty="0"/>
              <a:t> Studio XML editor preferences, for example 140.d.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Define a naming convention.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1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B657-DC4C-B84C-BFF7-7147B2D4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Manage Properties per Environment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7E38-1A02-2B4B-A2F3-F9D384481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1818290"/>
          </a:xfrm>
        </p:spPr>
        <p:txBody>
          <a:bodyPr/>
          <a:lstStyle/>
          <a:p>
            <a:r>
              <a:rPr lang="en-IN" dirty="0"/>
              <a:t>To avoid creating a separate set of variables for each environment, Mule 4 contains a built-in mechanism that enables you to set default values, which you manage by using </a:t>
            </a:r>
            <a:r>
              <a:rPr lang="en-IN" dirty="0" err="1"/>
              <a:t>Anypoint</a:t>
            </a:r>
            <a:r>
              <a:rPr lang="en-IN" dirty="0"/>
              <a:t> Runtime Manager.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8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7AE8-513D-1B49-A6DA-86CBF36A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App-Building Best Practice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A714-6F00-6844-BEA3-CA9081B6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20705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As you build your Mule app, avoid packaging the configuration files for all the environments inside the application. Instead, use a .</a:t>
            </a:r>
            <a:r>
              <a:rPr lang="en-IN" dirty="0" err="1"/>
              <a:t>yaml</a:t>
            </a:r>
            <a:r>
              <a:rPr lang="en-IN" dirty="0"/>
              <a:t> file to provide default properties, and use </a:t>
            </a:r>
            <a:r>
              <a:rPr lang="en-IN" dirty="0" err="1"/>
              <a:t>Anypoint</a:t>
            </a:r>
            <a:r>
              <a:rPr lang="en-IN" dirty="0"/>
              <a:t> Runtime Manager to override each of these properties at deployment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9242-2B71-504C-96BD-ABD0E1B2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Components and Connectors 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DA7F-FA51-3240-B869-9A7F0248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APIkit</a:t>
            </a:r>
            <a:endParaRPr lang="en-IN" b="1" dirty="0"/>
          </a:p>
          <a:p>
            <a:r>
              <a:rPr lang="en-IN" dirty="0"/>
              <a:t>When using </a:t>
            </a:r>
            <a:r>
              <a:rPr lang="en-IN" dirty="0" err="1"/>
              <a:t>APIkit</a:t>
            </a:r>
            <a:r>
              <a:rPr lang="en-IN" dirty="0"/>
              <a:t>, consider these practices: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</a:t>
            </a:r>
            <a:r>
              <a:rPr lang="en-IN" dirty="0" err="1"/>
              <a:t>APIkit</a:t>
            </a:r>
            <a:r>
              <a:rPr lang="en-IN" dirty="0"/>
              <a:t> features to generate flows automatically using your API specification.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</a:t>
            </a:r>
            <a:r>
              <a:rPr lang="en-IN" dirty="0" err="1"/>
              <a:t>APIkit</a:t>
            </a:r>
            <a:r>
              <a:rPr lang="en-IN" dirty="0"/>
              <a:t> Exception Strategy to catch connector-related exceptions.</a:t>
            </a:r>
          </a:p>
        </p:txBody>
      </p:sp>
    </p:spTree>
    <p:extLst>
      <p:ext uri="{BB962C8B-B14F-4D97-AF65-F5344CB8AC3E}">
        <p14:creationId xmlns:p14="http://schemas.microsoft.com/office/powerpoint/2010/main" val="129116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3F18-7E8E-5D48-9035-C3E28659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Components and Connectors 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F452-1201-3044-A519-99437D8F8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2758236"/>
          </a:xfrm>
        </p:spPr>
        <p:txBody>
          <a:bodyPr>
            <a:normAutofit lnSpcReduction="10000"/>
          </a:bodyPr>
          <a:lstStyle/>
          <a:p>
            <a:r>
              <a:rPr lang="en-IN" b="1" dirty="0" err="1"/>
              <a:t>DataWeave</a:t>
            </a:r>
            <a:endParaRPr lang="en-IN" b="1" dirty="0"/>
          </a:p>
          <a:p>
            <a:r>
              <a:rPr lang="en-IN" dirty="0"/>
              <a:t>When using </a:t>
            </a:r>
            <a:r>
              <a:rPr lang="en-IN" dirty="0" err="1"/>
              <a:t>DataWeave</a:t>
            </a:r>
            <a:r>
              <a:rPr lang="en-IN" dirty="0"/>
              <a:t> for building your app, consider these 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inline scripts during the development phase.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have a clean XML and reusable scripts, pass the inline scripts to an external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4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9C22-EF91-1C48-B3BD-7E819237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Components and Connectors 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FC60-E02E-754C-9298-FFB7672B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2438400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Flows</a:t>
            </a:r>
          </a:p>
          <a:p>
            <a:r>
              <a:rPr lang="en-IN" dirty="0"/>
              <a:t>When creating flows for your app, consider the following practices: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Have a clear flow diagram showing the steps of the use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a Flow Reference to separate and reuse common logic.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320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Microsoft Macintosh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Meiryo</vt:lpstr>
      <vt:lpstr>Arial</vt:lpstr>
      <vt:lpstr>Corbel</vt:lpstr>
      <vt:lpstr>Monaco</vt:lpstr>
      <vt:lpstr>SketchLinesVTI</vt:lpstr>
      <vt:lpstr>Best Practices</vt:lpstr>
      <vt:lpstr>Best Practices to Build Mule Applications </vt:lpstr>
      <vt:lpstr> Define a Project Structure </vt:lpstr>
      <vt:lpstr>Add Indentation and Formatting </vt:lpstr>
      <vt:lpstr>Manage Properties per Environment </vt:lpstr>
      <vt:lpstr>App-Building Best Practice </vt:lpstr>
      <vt:lpstr>Components and Connectors Best Practices</vt:lpstr>
      <vt:lpstr>Components and Connectors Best Practices</vt:lpstr>
      <vt:lpstr>Components and Connectors Best Practices</vt:lpstr>
      <vt:lpstr>File Connector</vt:lpstr>
      <vt:lpstr>HTTP and HTTPS</vt:lpstr>
      <vt:lpstr>Apache Kafka Connector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</dc:title>
  <dc:creator>Ankur Parashar</dc:creator>
  <cp:lastModifiedBy>Ankur Parashar</cp:lastModifiedBy>
  <cp:revision>1</cp:revision>
  <dcterms:created xsi:type="dcterms:W3CDTF">2020-08-22T17:47:46Z</dcterms:created>
  <dcterms:modified xsi:type="dcterms:W3CDTF">2020-08-22T17:48:33Z</dcterms:modified>
</cp:coreProperties>
</file>