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1" r:id="rId6"/>
    <p:sldId id="260" r:id="rId7"/>
    <p:sldId id="262" r:id="rId8"/>
    <p:sldId id="263" r:id="rId9"/>
    <p:sldId id="277" r:id="rId10"/>
    <p:sldId id="278" r:id="rId11"/>
    <p:sldId id="279" r:id="rId12"/>
    <p:sldId id="280" r:id="rId13"/>
    <p:sldId id="281" r:id="rId14"/>
    <p:sldId id="264" r:id="rId15"/>
    <p:sldId id="265" r:id="rId16"/>
    <p:sldId id="266" r:id="rId17"/>
    <p:sldId id="267" r:id="rId18"/>
    <p:sldId id="268" r:id="rId19"/>
    <p:sldId id="269" r:id="rId20"/>
    <p:sldId id="270" r:id="rId21"/>
    <p:sldId id="272" r:id="rId22"/>
    <p:sldId id="273" r:id="rId23"/>
    <p:sldId id="274" r:id="rId24"/>
    <p:sldId id="275" r:id="rId25"/>
    <p:sldId id="276" r:id="rId2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1F1BDF-5498-4BE4-A3C0-5BAE74EEEF66}" v="774" dt="2022-02-28T19:09:27.807"/>
    <p1510:client id="{28508744-E55F-4833-8182-947C8933453A}" v="216" dt="2022-03-01T03:59:03.614"/>
    <p1510:client id="{680F7B5F-1D59-493F-86D9-D8CCA151288B}" v="80" dt="2022-02-28T17:09:26.882"/>
    <p1510:client id="{8A6BCC37-F3C8-43D8-B401-B39E9593656D}" v="21" dt="2022-03-01T04:04:35.0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759FF4-52A7-4517-B278-7C501398F81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86B0CFD-5F4D-48C6-8088-C794D1C8FA27}">
      <dgm:prSet/>
      <dgm:spPr/>
      <dgm:t>
        <a:bodyPr/>
        <a:lstStyle/>
        <a:p>
          <a:r>
            <a:rPr lang="en-GB" dirty="0"/>
            <a:t>In the case of emergency, we can set emergency tab which provide fast delivery of products. A budget amount can be added, and it also provide online delivery of seeds.</a:t>
          </a:r>
          <a:endParaRPr lang="en-US" dirty="0"/>
        </a:p>
      </dgm:t>
    </dgm:pt>
    <dgm:pt modelId="{9D884CCF-351F-488F-B84F-0586BAF78252}" type="parTrans" cxnId="{39148473-6922-404A-BD1C-40B815F6EF26}">
      <dgm:prSet/>
      <dgm:spPr/>
      <dgm:t>
        <a:bodyPr/>
        <a:lstStyle/>
        <a:p>
          <a:endParaRPr lang="en-US"/>
        </a:p>
      </dgm:t>
    </dgm:pt>
    <dgm:pt modelId="{0670C7D8-A175-4640-9C3A-8F71D0DDE4F8}" type="sibTrans" cxnId="{39148473-6922-404A-BD1C-40B815F6EF26}">
      <dgm:prSet/>
      <dgm:spPr/>
      <dgm:t>
        <a:bodyPr/>
        <a:lstStyle/>
        <a:p>
          <a:endParaRPr lang="en-US"/>
        </a:p>
      </dgm:t>
    </dgm:pt>
    <dgm:pt modelId="{7BD40AC3-EA3F-4092-8A5D-BB852548E663}">
      <dgm:prSet/>
      <dgm:spPr/>
      <dgm:t>
        <a:bodyPr/>
        <a:lstStyle/>
        <a:p>
          <a:pPr rtl="0"/>
          <a:r>
            <a:rPr lang="en-US" dirty="0"/>
            <a:t>On our website we introduce online shopping for the grocery items from our locality. You can buy products from the website and can also pay money online itself</a:t>
          </a:r>
          <a:r>
            <a:rPr lang="en-US" dirty="0">
              <a:latin typeface="Calibri Light" panose="020F0302020204030204"/>
            </a:rPr>
            <a:t>.</a:t>
          </a:r>
          <a:r>
            <a:rPr lang="en-US" dirty="0"/>
            <a:t> Queries will be solved from here.</a:t>
          </a:r>
        </a:p>
      </dgm:t>
    </dgm:pt>
    <dgm:pt modelId="{85233A6F-5785-4A01-B095-10711A8CBF79}" type="parTrans" cxnId="{887C8C2C-DBDA-4303-B708-99B404A7724E}">
      <dgm:prSet/>
      <dgm:spPr/>
      <dgm:t>
        <a:bodyPr/>
        <a:lstStyle/>
        <a:p>
          <a:endParaRPr lang="en-US"/>
        </a:p>
      </dgm:t>
    </dgm:pt>
    <dgm:pt modelId="{53589264-5949-4CAC-A0C6-DDDE390EA332}" type="sibTrans" cxnId="{887C8C2C-DBDA-4303-B708-99B404A7724E}">
      <dgm:prSet/>
      <dgm:spPr/>
      <dgm:t>
        <a:bodyPr/>
        <a:lstStyle/>
        <a:p>
          <a:endParaRPr lang="en-US"/>
        </a:p>
      </dgm:t>
    </dgm:pt>
    <dgm:pt modelId="{BCE55A56-36FC-4F15-8C79-389E53B1E616}">
      <dgm:prSet/>
      <dgm:spPr/>
      <dgm:t>
        <a:bodyPr/>
        <a:lstStyle/>
        <a:p>
          <a:r>
            <a:rPr lang="en-US" dirty="0"/>
            <a:t>Users feedback will be taken so improving the website will be helpful. Grocery sellers are selling products directly to admin, so the intermediate charges will be avoided, which will help the users to buy products with low cost.</a:t>
          </a:r>
        </a:p>
      </dgm:t>
    </dgm:pt>
    <dgm:pt modelId="{D8043975-AC31-4C84-9AEC-95A25A610249}" type="parTrans" cxnId="{21DF8DC6-273B-44AA-A24C-61DB53799181}">
      <dgm:prSet/>
      <dgm:spPr/>
      <dgm:t>
        <a:bodyPr/>
        <a:lstStyle/>
        <a:p>
          <a:endParaRPr lang="en-US"/>
        </a:p>
      </dgm:t>
    </dgm:pt>
    <dgm:pt modelId="{8555B1F4-0D32-4C7A-8E33-1FD68F8CDA9E}" type="sibTrans" cxnId="{21DF8DC6-273B-44AA-A24C-61DB53799181}">
      <dgm:prSet/>
      <dgm:spPr/>
      <dgm:t>
        <a:bodyPr/>
        <a:lstStyle/>
        <a:p>
          <a:endParaRPr lang="en-US"/>
        </a:p>
      </dgm:t>
    </dgm:pt>
    <dgm:pt modelId="{BE01EA7C-7F40-4D42-9273-76B71C1F010A}" type="pres">
      <dgm:prSet presAssocID="{EC759FF4-52A7-4517-B278-7C501398F81B}" presName="root" presStyleCnt="0">
        <dgm:presLayoutVars>
          <dgm:dir/>
          <dgm:resizeHandles val="exact"/>
        </dgm:presLayoutVars>
      </dgm:prSet>
      <dgm:spPr/>
    </dgm:pt>
    <dgm:pt modelId="{05B06ED5-A089-4126-9AB6-FF8C93B952A1}" type="pres">
      <dgm:prSet presAssocID="{A86B0CFD-5F4D-48C6-8088-C794D1C8FA27}" presName="compNode" presStyleCnt="0"/>
      <dgm:spPr/>
    </dgm:pt>
    <dgm:pt modelId="{3B2516A0-B900-4E77-9D89-1066E02E3B40}" type="pres">
      <dgm:prSet presAssocID="{A86B0CFD-5F4D-48C6-8088-C794D1C8FA27}" presName="bgRect" presStyleLbl="bgShp" presStyleIdx="0" presStyleCnt="3"/>
      <dgm:spPr/>
    </dgm:pt>
    <dgm:pt modelId="{FE949BF1-3569-4280-B54C-F9E0781DDE27}" type="pres">
      <dgm:prSet presAssocID="{A86B0CFD-5F4D-48C6-8088-C794D1C8FA2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mbulance"/>
        </a:ext>
      </dgm:extLst>
    </dgm:pt>
    <dgm:pt modelId="{D048C7AD-646F-4469-84B1-20CDCEA93345}" type="pres">
      <dgm:prSet presAssocID="{A86B0CFD-5F4D-48C6-8088-C794D1C8FA27}" presName="spaceRect" presStyleCnt="0"/>
      <dgm:spPr/>
    </dgm:pt>
    <dgm:pt modelId="{E2C6BDE8-27AE-4F4B-9A04-7E53C2BB1220}" type="pres">
      <dgm:prSet presAssocID="{A86B0CFD-5F4D-48C6-8088-C794D1C8FA27}" presName="parTx" presStyleLbl="revTx" presStyleIdx="0" presStyleCnt="3">
        <dgm:presLayoutVars>
          <dgm:chMax val="0"/>
          <dgm:chPref val="0"/>
        </dgm:presLayoutVars>
      </dgm:prSet>
      <dgm:spPr/>
    </dgm:pt>
    <dgm:pt modelId="{ABB15BF2-E647-47EB-97AD-99F6102EEF45}" type="pres">
      <dgm:prSet presAssocID="{0670C7D8-A175-4640-9C3A-8F71D0DDE4F8}" presName="sibTrans" presStyleCnt="0"/>
      <dgm:spPr/>
    </dgm:pt>
    <dgm:pt modelId="{EB7A72FF-76DD-42D6-995E-EA848D328E23}" type="pres">
      <dgm:prSet presAssocID="{7BD40AC3-EA3F-4092-8A5D-BB852548E663}" presName="compNode" presStyleCnt="0"/>
      <dgm:spPr/>
    </dgm:pt>
    <dgm:pt modelId="{E947D091-A6FD-441E-B07D-1160D1B40DD6}" type="pres">
      <dgm:prSet presAssocID="{7BD40AC3-EA3F-4092-8A5D-BB852548E663}" presName="bgRect" presStyleLbl="bgShp" presStyleIdx="1" presStyleCnt="3"/>
      <dgm:spPr/>
    </dgm:pt>
    <dgm:pt modelId="{2A9EB6A8-8F66-427D-AEDF-90BAAD66C84C}" type="pres">
      <dgm:prSet presAssocID="{7BD40AC3-EA3F-4092-8A5D-BB852548E6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1F7CFE93-7AAB-47F7-9497-039DFF500903}" type="pres">
      <dgm:prSet presAssocID="{7BD40AC3-EA3F-4092-8A5D-BB852548E663}" presName="spaceRect" presStyleCnt="0"/>
      <dgm:spPr/>
    </dgm:pt>
    <dgm:pt modelId="{4C79CB39-30BC-4F0E-B673-4B84231BC5AB}" type="pres">
      <dgm:prSet presAssocID="{7BD40AC3-EA3F-4092-8A5D-BB852548E663}" presName="parTx" presStyleLbl="revTx" presStyleIdx="1" presStyleCnt="3">
        <dgm:presLayoutVars>
          <dgm:chMax val="0"/>
          <dgm:chPref val="0"/>
        </dgm:presLayoutVars>
      </dgm:prSet>
      <dgm:spPr/>
    </dgm:pt>
    <dgm:pt modelId="{7D9AB18F-D2B5-4D4F-B710-6DD473CD425E}" type="pres">
      <dgm:prSet presAssocID="{53589264-5949-4CAC-A0C6-DDDE390EA332}" presName="sibTrans" presStyleCnt="0"/>
      <dgm:spPr/>
    </dgm:pt>
    <dgm:pt modelId="{0DD3999C-3838-400D-919C-1FB0E0AFFC6C}" type="pres">
      <dgm:prSet presAssocID="{BCE55A56-36FC-4F15-8C79-389E53B1E616}" presName="compNode" presStyleCnt="0"/>
      <dgm:spPr/>
    </dgm:pt>
    <dgm:pt modelId="{21188C39-EAF5-46F6-9027-09FA4D53DAE3}" type="pres">
      <dgm:prSet presAssocID="{BCE55A56-36FC-4F15-8C79-389E53B1E616}" presName="bgRect" presStyleLbl="bgShp" presStyleIdx="2" presStyleCnt="3"/>
      <dgm:spPr/>
    </dgm:pt>
    <dgm:pt modelId="{20BCE3F6-5180-49B7-846E-51274A02AACA}" type="pres">
      <dgm:prSet presAssocID="{BCE55A56-36FC-4F15-8C79-389E53B1E6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gister"/>
        </a:ext>
      </dgm:extLst>
    </dgm:pt>
    <dgm:pt modelId="{B1D27A6D-5C4F-4292-A172-64F7BC899332}" type="pres">
      <dgm:prSet presAssocID="{BCE55A56-36FC-4F15-8C79-389E53B1E616}" presName="spaceRect" presStyleCnt="0"/>
      <dgm:spPr/>
    </dgm:pt>
    <dgm:pt modelId="{23E0508E-A049-42DA-AD76-BEA33C41070E}" type="pres">
      <dgm:prSet presAssocID="{BCE55A56-36FC-4F15-8C79-389E53B1E616}" presName="parTx" presStyleLbl="revTx" presStyleIdx="2" presStyleCnt="3">
        <dgm:presLayoutVars>
          <dgm:chMax val="0"/>
          <dgm:chPref val="0"/>
        </dgm:presLayoutVars>
      </dgm:prSet>
      <dgm:spPr/>
    </dgm:pt>
  </dgm:ptLst>
  <dgm:cxnLst>
    <dgm:cxn modelId="{6252C508-2F6B-4225-A04E-C0A9A20DE08A}" type="presOf" srcId="{A86B0CFD-5F4D-48C6-8088-C794D1C8FA27}" destId="{E2C6BDE8-27AE-4F4B-9A04-7E53C2BB1220}" srcOrd="0" destOrd="0" presId="urn:microsoft.com/office/officeart/2018/2/layout/IconVerticalSolidList"/>
    <dgm:cxn modelId="{33A6DB2A-030A-4E7D-91E9-5BFC6D2A580D}" type="presOf" srcId="{EC759FF4-52A7-4517-B278-7C501398F81B}" destId="{BE01EA7C-7F40-4D42-9273-76B71C1F010A}" srcOrd="0" destOrd="0" presId="urn:microsoft.com/office/officeart/2018/2/layout/IconVerticalSolidList"/>
    <dgm:cxn modelId="{887C8C2C-DBDA-4303-B708-99B404A7724E}" srcId="{EC759FF4-52A7-4517-B278-7C501398F81B}" destId="{7BD40AC3-EA3F-4092-8A5D-BB852548E663}" srcOrd="1" destOrd="0" parTransId="{85233A6F-5785-4A01-B095-10711A8CBF79}" sibTransId="{53589264-5949-4CAC-A0C6-DDDE390EA332}"/>
    <dgm:cxn modelId="{9FB86C36-75B4-452B-B5B5-8D7652527690}" type="presOf" srcId="{BCE55A56-36FC-4F15-8C79-389E53B1E616}" destId="{23E0508E-A049-42DA-AD76-BEA33C41070E}" srcOrd="0" destOrd="0" presId="urn:microsoft.com/office/officeart/2018/2/layout/IconVerticalSolidList"/>
    <dgm:cxn modelId="{39148473-6922-404A-BD1C-40B815F6EF26}" srcId="{EC759FF4-52A7-4517-B278-7C501398F81B}" destId="{A86B0CFD-5F4D-48C6-8088-C794D1C8FA27}" srcOrd="0" destOrd="0" parTransId="{9D884CCF-351F-488F-B84F-0586BAF78252}" sibTransId="{0670C7D8-A175-4640-9C3A-8F71D0DDE4F8}"/>
    <dgm:cxn modelId="{21DF8DC6-273B-44AA-A24C-61DB53799181}" srcId="{EC759FF4-52A7-4517-B278-7C501398F81B}" destId="{BCE55A56-36FC-4F15-8C79-389E53B1E616}" srcOrd="2" destOrd="0" parTransId="{D8043975-AC31-4C84-9AEC-95A25A610249}" sibTransId="{8555B1F4-0D32-4C7A-8E33-1FD68F8CDA9E}"/>
    <dgm:cxn modelId="{22B09ADA-0B57-401D-8833-6739BA2D9280}" type="presOf" srcId="{7BD40AC3-EA3F-4092-8A5D-BB852548E663}" destId="{4C79CB39-30BC-4F0E-B673-4B84231BC5AB}" srcOrd="0" destOrd="0" presId="urn:microsoft.com/office/officeart/2018/2/layout/IconVerticalSolidList"/>
    <dgm:cxn modelId="{74A7C525-93F1-4025-B11F-C6956A64BF3D}" type="presParOf" srcId="{BE01EA7C-7F40-4D42-9273-76B71C1F010A}" destId="{05B06ED5-A089-4126-9AB6-FF8C93B952A1}" srcOrd="0" destOrd="0" presId="urn:microsoft.com/office/officeart/2018/2/layout/IconVerticalSolidList"/>
    <dgm:cxn modelId="{A7E3B63E-BF42-4DF2-B872-58635E068A5D}" type="presParOf" srcId="{05B06ED5-A089-4126-9AB6-FF8C93B952A1}" destId="{3B2516A0-B900-4E77-9D89-1066E02E3B40}" srcOrd="0" destOrd="0" presId="urn:microsoft.com/office/officeart/2018/2/layout/IconVerticalSolidList"/>
    <dgm:cxn modelId="{20A24FA1-DDDC-4923-A61B-8C243E2B4A64}" type="presParOf" srcId="{05B06ED5-A089-4126-9AB6-FF8C93B952A1}" destId="{FE949BF1-3569-4280-B54C-F9E0781DDE27}" srcOrd="1" destOrd="0" presId="urn:microsoft.com/office/officeart/2018/2/layout/IconVerticalSolidList"/>
    <dgm:cxn modelId="{79F185E5-3EB2-46D1-93C8-6827D10A6EE7}" type="presParOf" srcId="{05B06ED5-A089-4126-9AB6-FF8C93B952A1}" destId="{D048C7AD-646F-4469-84B1-20CDCEA93345}" srcOrd="2" destOrd="0" presId="urn:microsoft.com/office/officeart/2018/2/layout/IconVerticalSolidList"/>
    <dgm:cxn modelId="{8EBD41CD-D9B6-4EC9-ABC1-067F7112CF2C}" type="presParOf" srcId="{05B06ED5-A089-4126-9AB6-FF8C93B952A1}" destId="{E2C6BDE8-27AE-4F4B-9A04-7E53C2BB1220}" srcOrd="3" destOrd="0" presId="urn:microsoft.com/office/officeart/2018/2/layout/IconVerticalSolidList"/>
    <dgm:cxn modelId="{8AD3B42E-AB65-4A15-A917-F4FC6A3947E6}" type="presParOf" srcId="{BE01EA7C-7F40-4D42-9273-76B71C1F010A}" destId="{ABB15BF2-E647-47EB-97AD-99F6102EEF45}" srcOrd="1" destOrd="0" presId="urn:microsoft.com/office/officeart/2018/2/layout/IconVerticalSolidList"/>
    <dgm:cxn modelId="{2F0D8E4A-2661-418F-9037-4DFA47289626}" type="presParOf" srcId="{BE01EA7C-7F40-4D42-9273-76B71C1F010A}" destId="{EB7A72FF-76DD-42D6-995E-EA848D328E23}" srcOrd="2" destOrd="0" presId="urn:microsoft.com/office/officeart/2018/2/layout/IconVerticalSolidList"/>
    <dgm:cxn modelId="{523E3211-3544-4F95-887A-865B40EAEDBE}" type="presParOf" srcId="{EB7A72FF-76DD-42D6-995E-EA848D328E23}" destId="{E947D091-A6FD-441E-B07D-1160D1B40DD6}" srcOrd="0" destOrd="0" presId="urn:microsoft.com/office/officeart/2018/2/layout/IconVerticalSolidList"/>
    <dgm:cxn modelId="{9B13C76B-3541-4595-B8AD-72D50E07A774}" type="presParOf" srcId="{EB7A72FF-76DD-42D6-995E-EA848D328E23}" destId="{2A9EB6A8-8F66-427D-AEDF-90BAAD66C84C}" srcOrd="1" destOrd="0" presId="urn:microsoft.com/office/officeart/2018/2/layout/IconVerticalSolidList"/>
    <dgm:cxn modelId="{D9B67CF4-1348-43BD-A7E9-69B125CF22CC}" type="presParOf" srcId="{EB7A72FF-76DD-42D6-995E-EA848D328E23}" destId="{1F7CFE93-7AAB-47F7-9497-039DFF500903}" srcOrd="2" destOrd="0" presId="urn:microsoft.com/office/officeart/2018/2/layout/IconVerticalSolidList"/>
    <dgm:cxn modelId="{3F8A3479-8C28-4B7D-B212-393C45A35674}" type="presParOf" srcId="{EB7A72FF-76DD-42D6-995E-EA848D328E23}" destId="{4C79CB39-30BC-4F0E-B673-4B84231BC5AB}" srcOrd="3" destOrd="0" presId="urn:microsoft.com/office/officeart/2018/2/layout/IconVerticalSolidList"/>
    <dgm:cxn modelId="{DDE21124-CBC3-4B1B-B09B-E4D13697BE95}" type="presParOf" srcId="{BE01EA7C-7F40-4D42-9273-76B71C1F010A}" destId="{7D9AB18F-D2B5-4D4F-B710-6DD473CD425E}" srcOrd="3" destOrd="0" presId="urn:microsoft.com/office/officeart/2018/2/layout/IconVerticalSolidList"/>
    <dgm:cxn modelId="{87C197A6-CF17-4B9D-9D62-4A9048021095}" type="presParOf" srcId="{BE01EA7C-7F40-4D42-9273-76B71C1F010A}" destId="{0DD3999C-3838-400D-919C-1FB0E0AFFC6C}" srcOrd="4" destOrd="0" presId="urn:microsoft.com/office/officeart/2018/2/layout/IconVerticalSolidList"/>
    <dgm:cxn modelId="{C0E25F2C-3345-4EBE-8DA7-9CCA0AB92FE6}" type="presParOf" srcId="{0DD3999C-3838-400D-919C-1FB0E0AFFC6C}" destId="{21188C39-EAF5-46F6-9027-09FA4D53DAE3}" srcOrd="0" destOrd="0" presId="urn:microsoft.com/office/officeart/2018/2/layout/IconVerticalSolidList"/>
    <dgm:cxn modelId="{C8D6EAD5-347D-4EB5-A928-4714385D51D6}" type="presParOf" srcId="{0DD3999C-3838-400D-919C-1FB0E0AFFC6C}" destId="{20BCE3F6-5180-49B7-846E-51274A02AACA}" srcOrd="1" destOrd="0" presId="urn:microsoft.com/office/officeart/2018/2/layout/IconVerticalSolidList"/>
    <dgm:cxn modelId="{11162B45-B386-4765-8184-4B4F6D4E1038}" type="presParOf" srcId="{0DD3999C-3838-400D-919C-1FB0E0AFFC6C}" destId="{B1D27A6D-5C4F-4292-A172-64F7BC899332}" srcOrd="2" destOrd="0" presId="urn:microsoft.com/office/officeart/2018/2/layout/IconVerticalSolidList"/>
    <dgm:cxn modelId="{647737D3-7A9B-4F05-93B7-73BAE21BF4D6}" type="presParOf" srcId="{0DD3999C-3838-400D-919C-1FB0E0AFFC6C}" destId="{23E0508E-A049-42DA-AD76-BEA33C4107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2516A0-B900-4E77-9D89-1066E02E3B40}">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49BF1-3569-4280-B54C-F9E0781DDE27}">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C6BDE8-27AE-4F4B-9A04-7E53C2BB1220}">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711200">
            <a:lnSpc>
              <a:spcPct val="90000"/>
            </a:lnSpc>
            <a:spcBef>
              <a:spcPct val="0"/>
            </a:spcBef>
            <a:spcAft>
              <a:spcPct val="35000"/>
            </a:spcAft>
            <a:buNone/>
          </a:pPr>
          <a:r>
            <a:rPr lang="en-GB" sz="1600" kern="1200" dirty="0"/>
            <a:t>In the case of emergency, we can set emergency tab which provide fast delivery of products. A budget amount can be added, and it also provide online delivery of seeds.</a:t>
          </a:r>
          <a:endParaRPr lang="en-US" sz="1600" kern="1200" dirty="0"/>
        </a:p>
      </dsp:txBody>
      <dsp:txXfrm>
        <a:off x="1945450" y="719"/>
        <a:ext cx="4643240" cy="1684372"/>
      </dsp:txXfrm>
    </dsp:sp>
    <dsp:sp modelId="{E947D091-A6FD-441E-B07D-1160D1B40DD6}">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9EB6A8-8F66-427D-AEDF-90BAAD66C84C}">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79CB39-30BC-4F0E-B673-4B84231BC5AB}">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711200" rtl="0">
            <a:lnSpc>
              <a:spcPct val="90000"/>
            </a:lnSpc>
            <a:spcBef>
              <a:spcPct val="0"/>
            </a:spcBef>
            <a:spcAft>
              <a:spcPct val="35000"/>
            </a:spcAft>
            <a:buNone/>
          </a:pPr>
          <a:r>
            <a:rPr lang="en-US" sz="1600" kern="1200" dirty="0"/>
            <a:t>On our website we introduce online shopping for the grocery items from our locality. You can buy products from the website and can also pay money online itself</a:t>
          </a:r>
          <a:r>
            <a:rPr lang="en-US" sz="1600" kern="1200" dirty="0">
              <a:latin typeface="Calibri Light" panose="020F0302020204030204"/>
            </a:rPr>
            <a:t>.</a:t>
          </a:r>
          <a:r>
            <a:rPr lang="en-US" sz="1600" kern="1200" dirty="0"/>
            <a:t> Queries will be solved from here.</a:t>
          </a:r>
        </a:p>
      </dsp:txBody>
      <dsp:txXfrm>
        <a:off x="1945450" y="2106185"/>
        <a:ext cx="4643240" cy="1684372"/>
      </dsp:txXfrm>
    </dsp:sp>
    <dsp:sp modelId="{21188C39-EAF5-46F6-9027-09FA4D53DAE3}">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BCE3F6-5180-49B7-846E-51274A02AACA}">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E0508E-A049-42DA-AD76-BEA33C41070E}">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711200">
            <a:lnSpc>
              <a:spcPct val="90000"/>
            </a:lnSpc>
            <a:spcBef>
              <a:spcPct val="0"/>
            </a:spcBef>
            <a:spcAft>
              <a:spcPct val="35000"/>
            </a:spcAft>
            <a:buNone/>
          </a:pPr>
          <a:r>
            <a:rPr lang="en-US" sz="1600" kern="1200" dirty="0"/>
            <a:t>Users feedback will be taken so improving the website will be helpful. Grocery sellers are selling products directly to admin, so the intermediate charges will be avoided, which will help the users to buy products with low cost.</a:t>
          </a:r>
        </a:p>
      </dsp:txBody>
      <dsp:txXfrm>
        <a:off x="1945450" y="4211650"/>
        <a:ext cx="4643240" cy="16843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01/03/2022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01/03/2022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01/03/2022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01/03/2022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nnaturale.com/il-futuro-e-la-spesa-online-trend-in-crescita-di-oltre-il-10/"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pacycrochets.blogspot.com/2011/04/growing-sweet-potatoes-in-bag.html" TargetMode="External"/><Relationship Id="rId3" Type="http://schemas.openxmlformats.org/officeDocument/2006/relationships/diagramLayout" Target="../diagrams/layout1.xml"/><Relationship Id="rId7" Type="http://schemas.openxmlformats.org/officeDocument/2006/relationships/image" Target="../media/image9.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person, different, several, variety&#10;&#10;Description automatically generated">
            <a:extLst>
              <a:ext uri="{FF2B5EF4-FFF2-40B4-BE49-F238E27FC236}">
                <a16:creationId xmlns:a16="http://schemas.microsoft.com/office/drawing/2014/main" id="{A2E515D6-E56B-4008-A600-0A9E537B2261}"/>
              </a:ext>
            </a:extLst>
          </p:cNvPr>
          <p:cNvPicPr>
            <a:picLocks noChangeAspect="1"/>
          </p:cNvPicPr>
          <p:nvPr/>
        </p:nvPicPr>
        <p:blipFill rotWithShape="1">
          <a:blip r:embed="rId2">
            <a:alphaModFix amt="50000"/>
            <a:extLst>
              <a:ext uri="{837473B0-CC2E-450A-ABE3-18F120FF3D39}">
                <a1611:picAttrSrcUrl xmlns:a1611="http://schemas.microsoft.com/office/drawing/2016/11/main" r:id="rId3"/>
              </a:ext>
            </a:extLst>
          </a:blip>
          <a:srcRect t="7188" b="17812"/>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GB" b="1" dirty="0">
                <a:solidFill>
                  <a:srgbClr val="FFFFFF"/>
                </a:solidFill>
                <a:latin typeface="Times New Roman"/>
                <a:cs typeface="Calibri Light"/>
              </a:rPr>
              <a:t>AT YOUR DOOR </a:t>
            </a:r>
            <a:br>
              <a:rPr lang="en-GB" b="1">
                <a:solidFill>
                  <a:srgbClr val="FFFFFF"/>
                </a:solidFill>
                <a:latin typeface="Times New Roman"/>
                <a:cs typeface="Calibri Light"/>
              </a:rPr>
            </a:br>
            <a:r>
              <a:rPr lang="en-GB" b="1">
                <a:solidFill>
                  <a:srgbClr val="FFFFFF"/>
                </a:solidFill>
                <a:latin typeface="Times New Roman"/>
                <a:cs typeface="Calibri Light"/>
              </a:rPr>
              <a:t>online </a:t>
            </a:r>
            <a:r>
              <a:rPr lang="en-GB" b="1" dirty="0">
                <a:solidFill>
                  <a:srgbClr val="FFFFFF"/>
                </a:solidFill>
                <a:latin typeface="Times New Roman"/>
                <a:cs typeface="Calibri Light"/>
              </a:rPr>
              <a:t>grocery shop</a:t>
            </a:r>
          </a:p>
        </p:txBody>
      </p:sp>
      <p:sp>
        <p:nvSpPr>
          <p:cNvPr id="3" name="Subtitle 2"/>
          <p:cNvSpPr>
            <a:spLocks noGrp="1"/>
          </p:cNvSpPr>
          <p:nvPr>
            <p:ph type="subTitle" idx="1"/>
          </p:nvPr>
        </p:nvSpPr>
        <p:spPr>
          <a:xfrm>
            <a:off x="10667999" y="6498321"/>
            <a:ext cx="1492251" cy="272895"/>
          </a:xfrm>
        </p:spPr>
        <p:txBody>
          <a:bodyPr vert="horz" lIns="91440" tIns="45720" rIns="91440" bIns="45720" rtlCol="0" anchor="t">
            <a:normAutofit/>
          </a:bodyPr>
          <a:lstStyle/>
          <a:p>
            <a:r>
              <a:rPr lang="en-GB" sz="1000" dirty="0">
                <a:solidFill>
                  <a:srgbClr val="FFFFFF"/>
                </a:solidFill>
                <a:cs typeface="Calibri"/>
              </a:rPr>
              <a:t>ANCY ALEXANDER</a:t>
            </a:r>
            <a:endParaRPr lang="en-US" sz="1000">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6551695-BE16-4B45-9358-2CC5B1B3BF58}"/>
              </a:ext>
            </a:extLst>
          </p:cNvPr>
          <p:cNvSpPr txBox="1"/>
          <p:nvPr/>
        </p:nvSpPr>
        <p:spPr>
          <a:xfrm>
            <a:off x="3517429" y="354948"/>
            <a:ext cx="5881801" cy="63551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3200" b="1" dirty="0">
                <a:latin typeface="Times New Roman"/>
                <a:cs typeface="Times New Roman"/>
              </a:rPr>
              <a:t>COMPONENT DIAGRAM</a:t>
            </a:r>
            <a:endParaRPr lang="en-US" dirty="0"/>
          </a:p>
        </p:txBody>
      </p:sp>
      <p:sp>
        <p:nvSpPr>
          <p:cNvPr id="9" name="Rectangle 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10;&#10;Description automatically generated">
            <a:extLst>
              <a:ext uri="{FF2B5EF4-FFF2-40B4-BE49-F238E27FC236}">
                <a16:creationId xmlns:a16="http://schemas.microsoft.com/office/drawing/2014/main" id="{FD1BC4C5-D2E8-4CD4-9665-93C5C365C86E}"/>
              </a:ext>
            </a:extLst>
          </p:cNvPr>
          <p:cNvPicPr>
            <a:picLocks noChangeAspect="1"/>
          </p:cNvPicPr>
          <p:nvPr/>
        </p:nvPicPr>
        <p:blipFill>
          <a:blip r:embed="rId2"/>
          <a:stretch>
            <a:fillRect/>
          </a:stretch>
        </p:blipFill>
        <p:spPr>
          <a:xfrm>
            <a:off x="1081088" y="990498"/>
            <a:ext cx="10267948" cy="5138940"/>
          </a:xfrm>
          <a:prstGeom prst="rect">
            <a:avLst/>
          </a:prstGeom>
        </p:spPr>
      </p:pic>
    </p:spTree>
    <p:extLst>
      <p:ext uri="{BB962C8B-B14F-4D97-AF65-F5344CB8AC3E}">
        <p14:creationId xmlns:p14="http://schemas.microsoft.com/office/powerpoint/2010/main" val="1016006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74A3A3D-865F-4732-9919-4FAFCE843BDF}"/>
              </a:ext>
            </a:extLst>
          </p:cNvPr>
          <p:cNvSpPr txBox="1"/>
          <p:nvPr/>
        </p:nvSpPr>
        <p:spPr>
          <a:xfrm>
            <a:off x="638881" y="417576"/>
            <a:ext cx="10219078" cy="128511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4400" b="1" kern="1200" dirty="0">
                <a:latin typeface="Times New Roman"/>
                <a:ea typeface="+mj-ea"/>
                <a:cs typeface="Times New Roman"/>
              </a:rPr>
              <a:t>DEPLOYMENT DIAGRAM</a:t>
            </a:r>
            <a:endParaRPr lang="en-US" sz="4400" b="1" kern="1200">
              <a:latin typeface="Times New Roman"/>
              <a:ea typeface="+mj-ea"/>
              <a:cs typeface="Times New Roman"/>
            </a:endParaRPr>
          </a:p>
        </p:txBody>
      </p:sp>
      <p:sp>
        <p:nvSpPr>
          <p:cNvPr id="1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10;&#10;Description automatically generated">
            <a:extLst>
              <a:ext uri="{FF2B5EF4-FFF2-40B4-BE49-F238E27FC236}">
                <a16:creationId xmlns:a16="http://schemas.microsoft.com/office/drawing/2014/main" id="{A3CBC94B-F7CE-4CC5-9277-9F32F6186043}"/>
              </a:ext>
            </a:extLst>
          </p:cNvPr>
          <p:cNvPicPr>
            <a:picLocks noChangeAspect="1"/>
          </p:cNvPicPr>
          <p:nvPr/>
        </p:nvPicPr>
        <p:blipFill>
          <a:blip r:embed="rId2"/>
          <a:stretch>
            <a:fillRect/>
          </a:stretch>
        </p:blipFill>
        <p:spPr>
          <a:xfrm>
            <a:off x="1774028" y="1990535"/>
            <a:ext cx="8807583" cy="4229290"/>
          </a:xfrm>
          <a:prstGeom prst="rect">
            <a:avLst/>
          </a:prstGeom>
        </p:spPr>
      </p:pic>
    </p:spTree>
    <p:extLst>
      <p:ext uri="{BB962C8B-B14F-4D97-AF65-F5344CB8AC3E}">
        <p14:creationId xmlns:p14="http://schemas.microsoft.com/office/powerpoint/2010/main" val="2846060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9004D29-F333-480B-B311-75C45984EE18}"/>
              </a:ext>
            </a:extLst>
          </p:cNvPr>
          <p:cNvSpPr txBox="1"/>
          <p:nvPr/>
        </p:nvSpPr>
        <p:spPr>
          <a:xfrm>
            <a:off x="638882" y="639193"/>
            <a:ext cx="3571810" cy="357351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000" b="1" kern="1200" dirty="0">
                <a:latin typeface="Times New Roman"/>
                <a:ea typeface="+mj-ea"/>
                <a:cs typeface="Times New Roman"/>
              </a:rPr>
              <a:t>USE CASE DIAGRAM</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5FFA66D8-2684-4ECE-8814-3AE1F9D284C3}"/>
              </a:ext>
            </a:extLst>
          </p:cNvPr>
          <p:cNvPicPr>
            <a:picLocks noChangeAspect="1"/>
          </p:cNvPicPr>
          <p:nvPr/>
        </p:nvPicPr>
        <p:blipFill rotWithShape="1">
          <a:blip r:embed="rId2"/>
          <a:srcRect l="4095" t="3704" r="14334"/>
          <a:stretch/>
        </p:blipFill>
        <p:spPr>
          <a:xfrm>
            <a:off x="4603006" y="116205"/>
            <a:ext cx="6757602" cy="6633876"/>
          </a:xfrm>
          <a:prstGeom prst="rect">
            <a:avLst/>
          </a:prstGeom>
        </p:spPr>
      </p:pic>
    </p:spTree>
    <p:extLst>
      <p:ext uri="{BB962C8B-B14F-4D97-AF65-F5344CB8AC3E}">
        <p14:creationId xmlns:p14="http://schemas.microsoft.com/office/powerpoint/2010/main" val="1617917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3C41877-FD25-45E7-92E7-2A38D811BA33}"/>
              </a:ext>
            </a:extLst>
          </p:cNvPr>
          <p:cNvSpPr txBox="1"/>
          <p:nvPr/>
        </p:nvSpPr>
        <p:spPr>
          <a:xfrm>
            <a:off x="838199" y="1093788"/>
            <a:ext cx="10506455" cy="296720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8000" b="1" kern="1200">
                <a:solidFill>
                  <a:schemeClr val="tx1"/>
                </a:solidFill>
                <a:latin typeface="+mj-lt"/>
                <a:ea typeface="+mj-ea"/>
                <a:cs typeface="+mj-cs"/>
              </a:rPr>
              <a:t>TABLES</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539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B09F9214-334B-4C5D-886D-41F0F9895F6E}"/>
              </a:ext>
            </a:extLst>
          </p:cNvPr>
          <p:cNvSpPr txBox="1"/>
          <p:nvPr/>
        </p:nvSpPr>
        <p:spPr>
          <a:xfrm>
            <a:off x="5351164" y="586822"/>
            <a:ext cx="6002636"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b="1"/>
              <a:t>Table Name : tbl_login</a:t>
            </a:r>
          </a:p>
          <a:p>
            <a:pPr indent="-228600">
              <a:lnSpc>
                <a:spcPct val="90000"/>
              </a:lnSpc>
              <a:spcAft>
                <a:spcPts val="600"/>
              </a:spcAft>
              <a:buFont typeface="Arial" panose="020B0604020202020204" pitchFamily="34" charset="0"/>
              <a:buChar char="•"/>
            </a:pPr>
            <a:r>
              <a:rPr lang="en-US" b="1"/>
              <a:t>Description: for login</a:t>
            </a:r>
          </a:p>
          <a:p>
            <a:pPr indent="-228600">
              <a:lnSpc>
                <a:spcPct val="90000"/>
              </a:lnSpc>
              <a:spcAft>
                <a:spcPts val="600"/>
              </a:spcAft>
              <a:buFont typeface="Arial" panose="020B0604020202020204" pitchFamily="34" charset="0"/>
              <a:buChar char="•"/>
            </a:pPr>
            <a:r>
              <a:rPr lang="en-US" b="1"/>
              <a:t>Primary key : login_id</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p:txBody>
      </p:sp>
      <p:graphicFrame>
        <p:nvGraphicFramePr>
          <p:cNvPr id="3" name="Table 2">
            <a:extLst>
              <a:ext uri="{FF2B5EF4-FFF2-40B4-BE49-F238E27FC236}">
                <a16:creationId xmlns:a16="http://schemas.microsoft.com/office/drawing/2014/main" id="{3A829F5D-97B0-4C50-8779-98B4559D3379}"/>
              </a:ext>
            </a:extLst>
          </p:cNvPr>
          <p:cNvGraphicFramePr>
            <a:graphicFrameLocks noGrp="1"/>
          </p:cNvGraphicFramePr>
          <p:nvPr>
            <p:extLst>
              <p:ext uri="{D42A27DB-BD31-4B8C-83A1-F6EECF244321}">
                <p14:modId xmlns:p14="http://schemas.microsoft.com/office/powerpoint/2010/main" val="3727170028"/>
              </p:ext>
            </p:extLst>
          </p:nvPr>
        </p:nvGraphicFramePr>
        <p:xfrm>
          <a:off x="557784" y="2845189"/>
          <a:ext cx="11164823" cy="3261600"/>
        </p:xfrm>
        <a:graphic>
          <a:graphicData uri="http://schemas.openxmlformats.org/drawingml/2006/table">
            <a:tbl>
              <a:tblPr firstRow="1" firstCol="1" bandRow="1">
                <a:tableStyleId>{5C22544A-7EE6-4342-B048-85BDC9FD1C3A}</a:tableStyleId>
              </a:tblPr>
              <a:tblGrid>
                <a:gridCol w="3490440">
                  <a:extLst>
                    <a:ext uri="{9D8B030D-6E8A-4147-A177-3AD203B41FA5}">
                      <a16:colId xmlns:a16="http://schemas.microsoft.com/office/drawing/2014/main" val="2024141896"/>
                    </a:ext>
                  </a:extLst>
                </a:gridCol>
                <a:gridCol w="3797107">
                  <a:extLst>
                    <a:ext uri="{9D8B030D-6E8A-4147-A177-3AD203B41FA5}">
                      <a16:colId xmlns:a16="http://schemas.microsoft.com/office/drawing/2014/main" val="3414077171"/>
                    </a:ext>
                  </a:extLst>
                </a:gridCol>
                <a:gridCol w="3877276">
                  <a:extLst>
                    <a:ext uri="{9D8B030D-6E8A-4147-A177-3AD203B41FA5}">
                      <a16:colId xmlns:a16="http://schemas.microsoft.com/office/drawing/2014/main" val="1759418771"/>
                    </a:ext>
                  </a:extLst>
                </a:gridCol>
              </a:tblGrid>
              <a:tr h="543600">
                <a:tc>
                  <a:txBody>
                    <a:bodyPr/>
                    <a:lstStyle/>
                    <a:p>
                      <a:pPr>
                        <a:tabLst>
                          <a:tab pos="3867150" algn="l"/>
                        </a:tabLst>
                      </a:pPr>
                      <a:r>
                        <a:rPr lang="en-GB" sz="3000">
                          <a:effectLst/>
                        </a:rPr>
                        <a:t>Field</a:t>
                      </a:r>
                      <a:endParaRPr lang="en-GB" sz="4500">
                        <a:effectLst/>
                      </a:endParaRPr>
                    </a:p>
                  </a:txBody>
                  <a:tcPr marL="169875" marR="169875" marT="0" marB="0"/>
                </a:tc>
                <a:tc>
                  <a:txBody>
                    <a:bodyPr/>
                    <a:lstStyle/>
                    <a:p>
                      <a:pPr>
                        <a:tabLst>
                          <a:tab pos="3867150" algn="l"/>
                        </a:tabLst>
                      </a:pPr>
                      <a:r>
                        <a:rPr lang="en-GB" sz="3000">
                          <a:effectLst/>
                        </a:rPr>
                        <a:t>Datatype</a:t>
                      </a:r>
                      <a:endParaRPr lang="en-GB" sz="4500">
                        <a:effectLst/>
                      </a:endParaRPr>
                    </a:p>
                  </a:txBody>
                  <a:tcPr marL="169875" marR="169875" marT="0" marB="0"/>
                </a:tc>
                <a:tc>
                  <a:txBody>
                    <a:bodyPr/>
                    <a:lstStyle/>
                    <a:p>
                      <a:pPr>
                        <a:tabLst>
                          <a:tab pos="3867150" algn="l"/>
                        </a:tabLst>
                      </a:pPr>
                      <a:r>
                        <a:rPr lang="en-GB" sz="3000">
                          <a:effectLst/>
                        </a:rPr>
                        <a:t>Constraints</a:t>
                      </a:r>
                      <a:endParaRPr lang="en-GB" sz="4500">
                        <a:effectLst/>
                      </a:endParaRPr>
                    </a:p>
                  </a:txBody>
                  <a:tcPr marL="169875" marR="169875" marT="0" marB="0"/>
                </a:tc>
                <a:extLst>
                  <a:ext uri="{0D108BD9-81ED-4DB2-BD59-A6C34878D82A}">
                    <a16:rowId xmlns:a16="http://schemas.microsoft.com/office/drawing/2014/main" val="2858708534"/>
                  </a:ext>
                </a:extLst>
              </a:tr>
              <a:tr h="543600">
                <a:tc>
                  <a:txBody>
                    <a:bodyPr/>
                    <a:lstStyle/>
                    <a:p>
                      <a:pPr>
                        <a:tabLst>
                          <a:tab pos="3867150" algn="l"/>
                        </a:tabLst>
                      </a:pPr>
                      <a:r>
                        <a:rPr lang="en-GB" sz="3000" err="1">
                          <a:effectLst/>
                        </a:rPr>
                        <a:t>Logn_id</a:t>
                      </a:r>
                      <a:endParaRPr lang="en-GB" sz="4500" err="1">
                        <a:effectLst/>
                      </a:endParaRPr>
                    </a:p>
                  </a:txBody>
                  <a:tcPr marL="169875" marR="169875" marT="0" marB="0"/>
                </a:tc>
                <a:tc>
                  <a:txBody>
                    <a:bodyPr/>
                    <a:lstStyle/>
                    <a:p>
                      <a:pPr>
                        <a:tabLst>
                          <a:tab pos="3867150" algn="l"/>
                        </a:tabLst>
                      </a:pPr>
                      <a:r>
                        <a:rPr lang="en-GB" sz="3000">
                          <a:effectLst/>
                        </a:rPr>
                        <a:t>int</a:t>
                      </a:r>
                      <a:endParaRPr lang="en-GB" sz="4500">
                        <a:effectLst/>
                      </a:endParaRPr>
                    </a:p>
                  </a:txBody>
                  <a:tcPr marL="169875" marR="169875" marT="0" marB="0"/>
                </a:tc>
                <a:tc>
                  <a:txBody>
                    <a:bodyPr/>
                    <a:lstStyle/>
                    <a:p>
                      <a:pPr>
                        <a:tabLst>
                          <a:tab pos="3867150" algn="l"/>
                        </a:tabLst>
                      </a:pPr>
                      <a:r>
                        <a:rPr lang="en-GB" sz="3000">
                          <a:effectLst/>
                        </a:rPr>
                        <a:t>Primary key</a:t>
                      </a:r>
                      <a:endParaRPr lang="en-GB" sz="4500">
                        <a:effectLst/>
                      </a:endParaRPr>
                    </a:p>
                  </a:txBody>
                  <a:tcPr marL="169875" marR="169875" marT="0" marB="0"/>
                </a:tc>
                <a:extLst>
                  <a:ext uri="{0D108BD9-81ED-4DB2-BD59-A6C34878D82A}">
                    <a16:rowId xmlns:a16="http://schemas.microsoft.com/office/drawing/2014/main" val="2754100731"/>
                  </a:ext>
                </a:extLst>
              </a:tr>
              <a:tr h="543600">
                <a:tc>
                  <a:txBody>
                    <a:bodyPr/>
                    <a:lstStyle/>
                    <a:p>
                      <a:pPr>
                        <a:tabLst>
                          <a:tab pos="3867150" algn="l"/>
                        </a:tabLst>
                      </a:pPr>
                      <a:r>
                        <a:rPr lang="en-GB" sz="3000">
                          <a:effectLst/>
                        </a:rPr>
                        <a:t>username</a:t>
                      </a:r>
                      <a:endParaRPr lang="en-GB" sz="4500">
                        <a:effectLst/>
                      </a:endParaRPr>
                    </a:p>
                  </a:txBody>
                  <a:tcPr marL="169875" marR="169875" marT="0" marB="0"/>
                </a:tc>
                <a:tc>
                  <a:txBody>
                    <a:bodyPr/>
                    <a:lstStyle/>
                    <a:p>
                      <a:pPr>
                        <a:tabLst>
                          <a:tab pos="3867150" algn="l"/>
                        </a:tabLst>
                      </a:pPr>
                      <a:r>
                        <a:rPr lang="en-GB" sz="3000">
                          <a:effectLst/>
                        </a:rPr>
                        <a:t>varchar(50)</a:t>
                      </a:r>
                      <a:endParaRPr lang="en-GB" sz="4500">
                        <a:effectLst/>
                      </a:endParaRPr>
                    </a:p>
                  </a:txBody>
                  <a:tcPr marL="169875" marR="169875" marT="0" marB="0"/>
                </a:tc>
                <a:tc>
                  <a:txBody>
                    <a:bodyPr/>
                    <a:lstStyle/>
                    <a:p>
                      <a:pPr>
                        <a:tabLst>
                          <a:tab pos="3867150" algn="l"/>
                        </a:tabLst>
                      </a:pPr>
                      <a:r>
                        <a:rPr lang="en-GB" sz="3000">
                          <a:effectLst/>
                        </a:rPr>
                        <a:t>NOT NULL</a:t>
                      </a:r>
                      <a:endParaRPr lang="en-GB" sz="4500">
                        <a:effectLst/>
                      </a:endParaRPr>
                    </a:p>
                  </a:txBody>
                  <a:tcPr marL="169875" marR="169875" marT="0" marB="0"/>
                </a:tc>
                <a:extLst>
                  <a:ext uri="{0D108BD9-81ED-4DB2-BD59-A6C34878D82A}">
                    <a16:rowId xmlns:a16="http://schemas.microsoft.com/office/drawing/2014/main" val="785959403"/>
                  </a:ext>
                </a:extLst>
              </a:tr>
              <a:tr h="543600">
                <a:tc>
                  <a:txBody>
                    <a:bodyPr/>
                    <a:lstStyle/>
                    <a:p>
                      <a:pPr>
                        <a:tabLst>
                          <a:tab pos="3867150" algn="l"/>
                        </a:tabLst>
                      </a:pPr>
                      <a:r>
                        <a:rPr lang="en-GB" sz="3000">
                          <a:effectLst/>
                        </a:rPr>
                        <a:t>password</a:t>
                      </a:r>
                      <a:endParaRPr lang="en-GB" sz="4500">
                        <a:effectLst/>
                      </a:endParaRPr>
                    </a:p>
                  </a:txBody>
                  <a:tcPr marL="169875" marR="169875" marT="0" marB="0"/>
                </a:tc>
                <a:tc>
                  <a:txBody>
                    <a:bodyPr/>
                    <a:lstStyle/>
                    <a:p>
                      <a:pPr>
                        <a:tabLst>
                          <a:tab pos="3867150" algn="l"/>
                        </a:tabLst>
                      </a:pPr>
                      <a:r>
                        <a:rPr lang="en-GB" sz="3000">
                          <a:effectLst/>
                        </a:rPr>
                        <a:t>varchar(50)</a:t>
                      </a:r>
                      <a:endParaRPr lang="en-GB" sz="4500">
                        <a:effectLst/>
                      </a:endParaRPr>
                    </a:p>
                  </a:txBody>
                  <a:tcPr marL="169875" marR="169875" marT="0" marB="0"/>
                </a:tc>
                <a:tc>
                  <a:txBody>
                    <a:bodyPr/>
                    <a:lstStyle/>
                    <a:p>
                      <a:pPr>
                        <a:tabLst>
                          <a:tab pos="3867150" algn="l"/>
                        </a:tabLst>
                      </a:pPr>
                      <a:r>
                        <a:rPr lang="en-GB" sz="3000">
                          <a:effectLst/>
                        </a:rPr>
                        <a:t>NOT NULL</a:t>
                      </a:r>
                      <a:endParaRPr lang="en-GB" sz="4500">
                        <a:effectLst/>
                      </a:endParaRPr>
                    </a:p>
                  </a:txBody>
                  <a:tcPr marL="169875" marR="169875" marT="0" marB="0"/>
                </a:tc>
                <a:extLst>
                  <a:ext uri="{0D108BD9-81ED-4DB2-BD59-A6C34878D82A}">
                    <a16:rowId xmlns:a16="http://schemas.microsoft.com/office/drawing/2014/main" val="3195296774"/>
                  </a:ext>
                </a:extLst>
              </a:tr>
              <a:tr h="543600">
                <a:tc>
                  <a:txBody>
                    <a:bodyPr/>
                    <a:lstStyle/>
                    <a:p>
                      <a:pPr>
                        <a:tabLst>
                          <a:tab pos="3867150" algn="l"/>
                        </a:tabLst>
                      </a:pPr>
                      <a:r>
                        <a:rPr lang="en-GB" sz="3000">
                          <a:effectLst/>
                        </a:rPr>
                        <a:t>role</a:t>
                      </a:r>
                      <a:endParaRPr lang="en-GB" sz="4500">
                        <a:effectLst/>
                      </a:endParaRPr>
                    </a:p>
                  </a:txBody>
                  <a:tcPr marL="169875" marR="169875" marT="0" marB="0"/>
                </a:tc>
                <a:tc>
                  <a:txBody>
                    <a:bodyPr/>
                    <a:lstStyle/>
                    <a:p>
                      <a:pPr>
                        <a:tabLst>
                          <a:tab pos="3867150" algn="l"/>
                        </a:tabLst>
                      </a:pPr>
                      <a:r>
                        <a:rPr lang="en-GB" sz="3000">
                          <a:effectLst/>
                        </a:rPr>
                        <a:t>int</a:t>
                      </a:r>
                      <a:endParaRPr lang="en-GB" sz="4500">
                        <a:effectLst/>
                      </a:endParaRPr>
                    </a:p>
                  </a:txBody>
                  <a:tcPr marL="169875" marR="169875" marT="0" marB="0"/>
                </a:tc>
                <a:tc>
                  <a:txBody>
                    <a:bodyPr/>
                    <a:lstStyle/>
                    <a:p>
                      <a:pPr>
                        <a:tabLst>
                          <a:tab pos="3867150" algn="l"/>
                        </a:tabLst>
                      </a:pPr>
                      <a:r>
                        <a:rPr lang="en-GB" sz="3000">
                          <a:effectLst/>
                        </a:rPr>
                        <a:t>NOT NULL</a:t>
                      </a:r>
                      <a:endParaRPr lang="en-GB" sz="4500">
                        <a:effectLst/>
                      </a:endParaRPr>
                    </a:p>
                  </a:txBody>
                  <a:tcPr marL="169875" marR="169875" marT="0" marB="0"/>
                </a:tc>
                <a:extLst>
                  <a:ext uri="{0D108BD9-81ED-4DB2-BD59-A6C34878D82A}">
                    <a16:rowId xmlns:a16="http://schemas.microsoft.com/office/drawing/2014/main" val="128598951"/>
                  </a:ext>
                </a:extLst>
              </a:tr>
              <a:tr h="543600">
                <a:tc>
                  <a:txBody>
                    <a:bodyPr/>
                    <a:lstStyle/>
                    <a:p>
                      <a:pPr>
                        <a:tabLst>
                          <a:tab pos="3867150" algn="l"/>
                        </a:tabLst>
                      </a:pPr>
                      <a:r>
                        <a:rPr lang="en-GB" sz="3000">
                          <a:effectLst/>
                        </a:rPr>
                        <a:t>status</a:t>
                      </a:r>
                      <a:endParaRPr lang="en-GB" sz="4500">
                        <a:effectLst/>
                      </a:endParaRPr>
                    </a:p>
                  </a:txBody>
                  <a:tcPr marL="169875" marR="169875" marT="0" marB="0"/>
                </a:tc>
                <a:tc>
                  <a:txBody>
                    <a:bodyPr/>
                    <a:lstStyle/>
                    <a:p>
                      <a:pPr>
                        <a:tabLst>
                          <a:tab pos="3867150" algn="l"/>
                        </a:tabLst>
                      </a:pPr>
                      <a:r>
                        <a:rPr lang="en-GB" sz="3000">
                          <a:effectLst/>
                        </a:rPr>
                        <a:t>Varchar(5)</a:t>
                      </a:r>
                      <a:endParaRPr lang="en-GB" sz="4500">
                        <a:effectLst/>
                      </a:endParaRPr>
                    </a:p>
                  </a:txBody>
                  <a:tcPr marL="169875" marR="169875" marT="0" marB="0"/>
                </a:tc>
                <a:tc>
                  <a:txBody>
                    <a:bodyPr/>
                    <a:lstStyle/>
                    <a:p>
                      <a:pPr>
                        <a:tabLst>
                          <a:tab pos="3867150" algn="l"/>
                        </a:tabLst>
                      </a:pPr>
                      <a:r>
                        <a:rPr lang="en-GB" sz="3000">
                          <a:effectLst/>
                        </a:rPr>
                        <a:t>NOT NULL</a:t>
                      </a:r>
                      <a:endParaRPr lang="en-GB" sz="4500">
                        <a:effectLst/>
                      </a:endParaRPr>
                    </a:p>
                  </a:txBody>
                  <a:tcPr marL="169875" marR="169875" marT="0" marB="0"/>
                </a:tc>
                <a:extLst>
                  <a:ext uri="{0D108BD9-81ED-4DB2-BD59-A6C34878D82A}">
                    <a16:rowId xmlns:a16="http://schemas.microsoft.com/office/drawing/2014/main" val="2799694038"/>
                  </a:ext>
                </a:extLst>
              </a:tr>
            </a:tbl>
          </a:graphicData>
        </a:graphic>
      </p:graphicFrame>
      <p:sp>
        <p:nvSpPr>
          <p:cNvPr id="5" name="TextBox 4">
            <a:extLst>
              <a:ext uri="{FF2B5EF4-FFF2-40B4-BE49-F238E27FC236}">
                <a16:creationId xmlns:a16="http://schemas.microsoft.com/office/drawing/2014/main" id="{E58E61C0-6C1C-448F-B165-4D491E0AA13A}"/>
              </a:ext>
            </a:extLst>
          </p:cNvPr>
          <p:cNvSpPr txBox="1"/>
          <p:nvPr/>
        </p:nvSpPr>
        <p:spPr>
          <a:xfrm>
            <a:off x="759619" y="676275"/>
            <a:ext cx="35647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79309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BF6DE58C-D896-4C86-AA00-7F01E7225164}"/>
              </a:ext>
            </a:extLst>
          </p:cNvPr>
          <p:cNvSpPr txBox="1"/>
          <p:nvPr/>
        </p:nvSpPr>
        <p:spPr>
          <a:xfrm>
            <a:off x="5351164" y="586822"/>
            <a:ext cx="6002636"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b="1" dirty="0"/>
              <a:t>Table Name : </a:t>
            </a:r>
            <a:r>
              <a:rPr lang="en-US" b="1" dirty="0" err="1"/>
              <a:t>tbl_registration</a:t>
            </a:r>
            <a:endParaRPr lang="en-US" b="1" dirty="0" err="1">
              <a:cs typeface="Calibri"/>
            </a:endParaRPr>
          </a:p>
          <a:p>
            <a:pPr indent="-228600">
              <a:lnSpc>
                <a:spcPct val="90000"/>
              </a:lnSpc>
              <a:spcAft>
                <a:spcPts val="600"/>
              </a:spcAft>
              <a:buFont typeface="Arial" panose="020B0604020202020204" pitchFamily="34" charset="0"/>
              <a:buChar char="•"/>
            </a:pPr>
            <a:r>
              <a:rPr lang="en-US" b="1" dirty="0"/>
              <a:t>      Description: For Store Registration Details</a:t>
            </a:r>
            <a:endParaRPr lang="en-US" b="1" dirty="0">
              <a:cs typeface="Calibri"/>
            </a:endParaRPr>
          </a:p>
          <a:p>
            <a:pPr indent="-228600">
              <a:lnSpc>
                <a:spcPct val="90000"/>
              </a:lnSpc>
              <a:spcAft>
                <a:spcPts val="600"/>
              </a:spcAft>
              <a:buFont typeface="Arial" panose="020B0604020202020204" pitchFamily="34" charset="0"/>
              <a:buChar char="•"/>
            </a:pPr>
            <a:r>
              <a:rPr lang="en-US" b="1" dirty="0"/>
              <a:t>      Primary Key : </a:t>
            </a:r>
            <a:r>
              <a:rPr lang="en-US" b="1" dirty="0" err="1"/>
              <a:t>Reg_id</a:t>
            </a:r>
            <a:endParaRPr lang="en-US" b="1" dirty="0" err="1">
              <a:cs typeface="Calibri"/>
            </a:endParaRPr>
          </a:p>
          <a:p>
            <a:pPr indent="-228600">
              <a:lnSpc>
                <a:spcPct val="90000"/>
              </a:lnSpc>
              <a:spcAft>
                <a:spcPts val="600"/>
              </a:spcAft>
              <a:buFont typeface="Arial" panose="020B0604020202020204" pitchFamily="34" charset="0"/>
              <a:buChar char="•"/>
            </a:pPr>
            <a:r>
              <a:rPr lang="en-US" b="1" dirty="0"/>
              <a:t>     Foreign Key :  </a:t>
            </a:r>
            <a:r>
              <a:rPr lang="en-US" b="1" dirty="0" err="1"/>
              <a:t>login_id</a:t>
            </a:r>
            <a:r>
              <a:rPr lang="en-US" b="1" dirty="0"/>
              <a:t> refers from </a:t>
            </a:r>
            <a:r>
              <a:rPr lang="en-US" b="1" dirty="0" err="1"/>
              <a:t>tbl_login</a:t>
            </a:r>
            <a:endParaRPr lang="en-US" b="1" dirty="0" err="1">
              <a:cs typeface="Calibri"/>
            </a:endParaRPr>
          </a:p>
          <a:p>
            <a:pPr indent="-228600">
              <a:lnSpc>
                <a:spcPct val="90000"/>
              </a:lnSpc>
              <a:spcAft>
                <a:spcPts val="600"/>
              </a:spcAft>
              <a:buFont typeface="Arial" panose="020B0604020202020204" pitchFamily="34" charset="0"/>
              <a:buChar char="•"/>
            </a:pPr>
            <a:endParaRPr lang="en-US" b="1"/>
          </a:p>
        </p:txBody>
      </p:sp>
      <p:graphicFrame>
        <p:nvGraphicFramePr>
          <p:cNvPr id="3" name="Table 2">
            <a:extLst>
              <a:ext uri="{FF2B5EF4-FFF2-40B4-BE49-F238E27FC236}">
                <a16:creationId xmlns:a16="http://schemas.microsoft.com/office/drawing/2014/main" id="{6EF82E6F-8CBB-48CF-9727-348F4C23A1DB}"/>
              </a:ext>
            </a:extLst>
          </p:cNvPr>
          <p:cNvGraphicFramePr>
            <a:graphicFrameLocks noGrp="1"/>
          </p:cNvGraphicFramePr>
          <p:nvPr/>
        </p:nvGraphicFramePr>
        <p:xfrm>
          <a:off x="826016" y="2734056"/>
          <a:ext cx="10628361" cy="3483865"/>
        </p:xfrm>
        <a:graphic>
          <a:graphicData uri="http://schemas.openxmlformats.org/drawingml/2006/table">
            <a:tbl>
              <a:tblPr firstRow="1" firstCol="1" bandRow="1">
                <a:tableStyleId>{5C22544A-7EE6-4342-B048-85BDC9FD1C3A}</a:tableStyleId>
              </a:tblPr>
              <a:tblGrid>
                <a:gridCol w="3316614">
                  <a:extLst>
                    <a:ext uri="{9D8B030D-6E8A-4147-A177-3AD203B41FA5}">
                      <a16:colId xmlns:a16="http://schemas.microsoft.com/office/drawing/2014/main" val="2305954170"/>
                    </a:ext>
                  </a:extLst>
                </a:gridCol>
                <a:gridCol w="3761891">
                  <a:extLst>
                    <a:ext uri="{9D8B030D-6E8A-4147-A177-3AD203B41FA5}">
                      <a16:colId xmlns:a16="http://schemas.microsoft.com/office/drawing/2014/main" val="3560294580"/>
                    </a:ext>
                  </a:extLst>
                </a:gridCol>
                <a:gridCol w="3549856">
                  <a:extLst>
                    <a:ext uri="{9D8B030D-6E8A-4147-A177-3AD203B41FA5}">
                      <a16:colId xmlns:a16="http://schemas.microsoft.com/office/drawing/2014/main" val="3617552423"/>
                    </a:ext>
                  </a:extLst>
                </a:gridCol>
              </a:tblGrid>
              <a:tr h="497695">
                <a:tc>
                  <a:txBody>
                    <a:bodyPr/>
                    <a:lstStyle/>
                    <a:p>
                      <a:pPr>
                        <a:tabLst>
                          <a:tab pos="3867150" algn="l"/>
                        </a:tabLst>
                      </a:pPr>
                      <a:r>
                        <a:rPr lang="en-GB" sz="2700">
                          <a:effectLst/>
                        </a:rPr>
                        <a:t>Field</a:t>
                      </a:r>
                      <a:endParaRPr lang="en-GB" sz="4100">
                        <a:effectLst/>
                      </a:endParaRPr>
                    </a:p>
                  </a:txBody>
                  <a:tcPr marL="155530" marR="155530" marT="0" marB="0"/>
                </a:tc>
                <a:tc>
                  <a:txBody>
                    <a:bodyPr/>
                    <a:lstStyle/>
                    <a:p>
                      <a:pPr>
                        <a:tabLst>
                          <a:tab pos="3867150" algn="l"/>
                        </a:tabLst>
                      </a:pPr>
                      <a:r>
                        <a:rPr lang="en-GB" sz="2700">
                          <a:effectLst/>
                        </a:rPr>
                        <a:t>Datatype</a:t>
                      </a:r>
                      <a:endParaRPr lang="en-GB" sz="4100">
                        <a:effectLst/>
                      </a:endParaRPr>
                    </a:p>
                  </a:txBody>
                  <a:tcPr marL="155530" marR="155530" marT="0" marB="0"/>
                </a:tc>
                <a:tc>
                  <a:txBody>
                    <a:bodyPr/>
                    <a:lstStyle/>
                    <a:p>
                      <a:pPr>
                        <a:tabLst>
                          <a:tab pos="3867150" algn="l"/>
                        </a:tabLst>
                      </a:pPr>
                      <a:r>
                        <a:rPr lang="en-GB" sz="2700">
                          <a:effectLst/>
                        </a:rPr>
                        <a:t>Constraints</a:t>
                      </a:r>
                      <a:endParaRPr lang="en-GB" sz="4100">
                        <a:effectLst/>
                      </a:endParaRPr>
                    </a:p>
                  </a:txBody>
                  <a:tcPr marL="155530" marR="155530" marT="0" marB="0"/>
                </a:tc>
                <a:extLst>
                  <a:ext uri="{0D108BD9-81ED-4DB2-BD59-A6C34878D82A}">
                    <a16:rowId xmlns:a16="http://schemas.microsoft.com/office/drawing/2014/main" val="2901363359"/>
                  </a:ext>
                </a:extLst>
              </a:tr>
              <a:tr h="497695">
                <a:tc>
                  <a:txBody>
                    <a:bodyPr/>
                    <a:lstStyle/>
                    <a:p>
                      <a:pPr>
                        <a:tabLst>
                          <a:tab pos="3867150" algn="l"/>
                        </a:tabLst>
                      </a:pPr>
                      <a:r>
                        <a:rPr lang="en-GB" sz="2700">
                          <a:effectLst/>
                        </a:rPr>
                        <a:t>Reg_id</a:t>
                      </a:r>
                      <a:endParaRPr lang="en-GB" sz="4100">
                        <a:effectLst/>
                      </a:endParaRPr>
                    </a:p>
                  </a:txBody>
                  <a:tcPr marL="155530" marR="155530" marT="0" marB="0"/>
                </a:tc>
                <a:tc>
                  <a:txBody>
                    <a:bodyPr/>
                    <a:lstStyle/>
                    <a:p>
                      <a:pPr>
                        <a:tabLst>
                          <a:tab pos="3867150" algn="l"/>
                        </a:tabLst>
                      </a:pPr>
                      <a:r>
                        <a:rPr lang="en-GB" sz="2700">
                          <a:effectLst/>
                        </a:rPr>
                        <a:t>int</a:t>
                      </a:r>
                      <a:endParaRPr lang="en-GB" sz="4100">
                        <a:effectLst/>
                      </a:endParaRPr>
                    </a:p>
                  </a:txBody>
                  <a:tcPr marL="155530" marR="155530" marT="0" marB="0"/>
                </a:tc>
                <a:tc>
                  <a:txBody>
                    <a:bodyPr/>
                    <a:lstStyle/>
                    <a:p>
                      <a:pPr>
                        <a:tabLst>
                          <a:tab pos="3867150" algn="l"/>
                        </a:tabLst>
                      </a:pPr>
                      <a:r>
                        <a:rPr lang="en-GB" sz="2700">
                          <a:effectLst/>
                        </a:rPr>
                        <a:t>Primary key</a:t>
                      </a:r>
                      <a:endParaRPr lang="en-GB" sz="4100">
                        <a:effectLst/>
                      </a:endParaRPr>
                    </a:p>
                  </a:txBody>
                  <a:tcPr marL="155530" marR="155530" marT="0" marB="0"/>
                </a:tc>
                <a:extLst>
                  <a:ext uri="{0D108BD9-81ED-4DB2-BD59-A6C34878D82A}">
                    <a16:rowId xmlns:a16="http://schemas.microsoft.com/office/drawing/2014/main" val="2240023949"/>
                  </a:ext>
                </a:extLst>
              </a:tr>
              <a:tr h="497695">
                <a:tc>
                  <a:txBody>
                    <a:bodyPr/>
                    <a:lstStyle/>
                    <a:p>
                      <a:pPr>
                        <a:tabLst>
                          <a:tab pos="3867150" algn="l"/>
                        </a:tabLst>
                      </a:pPr>
                      <a:r>
                        <a:rPr lang="en-GB" sz="2700">
                          <a:effectLst/>
                        </a:rPr>
                        <a:t>First name</a:t>
                      </a:r>
                      <a:endParaRPr lang="en-GB" sz="4100">
                        <a:effectLst/>
                      </a:endParaRPr>
                    </a:p>
                  </a:txBody>
                  <a:tcPr marL="155530" marR="155530" marT="0" marB="0"/>
                </a:tc>
                <a:tc>
                  <a:txBody>
                    <a:bodyPr/>
                    <a:lstStyle/>
                    <a:p>
                      <a:pPr>
                        <a:tabLst>
                          <a:tab pos="3867150" algn="l"/>
                        </a:tabLst>
                      </a:pPr>
                      <a:r>
                        <a:rPr lang="en-GB" sz="2700">
                          <a:effectLst/>
                        </a:rPr>
                        <a:t>varchar(100)</a:t>
                      </a:r>
                      <a:endParaRPr lang="en-GB" sz="4100">
                        <a:effectLst/>
                      </a:endParaRPr>
                    </a:p>
                  </a:txBody>
                  <a:tcPr marL="155530" marR="155530" marT="0" marB="0"/>
                </a:tc>
                <a:tc>
                  <a:txBody>
                    <a:bodyPr/>
                    <a:lstStyle/>
                    <a:p>
                      <a:pPr>
                        <a:tabLst>
                          <a:tab pos="3867150" algn="l"/>
                        </a:tabLst>
                      </a:pPr>
                      <a:r>
                        <a:rPr lang="en-GB" sz="2700">
                          <a:effectLst/>
                        </a:rPr>
                        <a:t>NOT NULL</a:t>
                      </a:r>
                      <a:endParaRPr lang="en-GB" sz="4100">
                        <a:effectLst/>
                      </a:endParaRPr>
                    </a:p>
                  </a:txBody>
                  <a:tcPr marL="155530" marR="155530" marT="0" marB="0"/>
                </a:tc>
                <a:extLst>
                  <a:ext uri="{0D108BD9-81ED-4DB2-BD59-A6C34878D82A}">
                    <a16:rowId xmlns:a16="http://schemas.microsoft.com/office/drawing/2014/main" val="2039470432"/>
                  </a:ext>
                </a:extLst>
              </a:tr>
              <a:tr h="497695">
                <a:tc>
                  <a:txBody>
                    <a:bodyPr/>
                    <a:lstStyle/>
                    <a:p>
                      <a:pPr>
                        <a:tabLst>
                          <a:tab pos="3867150" algn="l"/>
                        </a:tabLst>
                      </a:pPr>
                      <a:r>
                        <a:rPr lang="en-GB" sz="2700">
                          <a:effectLst/>
                        </a:rPr>
                        <a:t>Last name</a:t>
                      </a:r>
                      <a:endParaRPr lang="en-GB" sz="4100">
                        <a:effectLst/>
                      </a:endParaRPr>
                    </a:p>
                  </a:txBody>
                  <a:tcPr marL="155530" marR="155530" marT="0" marB="0"/>
                </a:tc>
                <a:tc>
                  <a:txBody>
                    <a:bodyPr/>
                    <a:lstStyle/>
                    <a:p>
                      <a:pPr>
                        <a:tabLst>
                          <a:tab pos="3867150" algn="l"/>
                        </a:tabLst>
                      </a:pPr>
                      <a:r>
                        <a:rPr lang="en-GB" sz="2700">
                          <a:effectLst/>
                        </a:rPr>
                        <a:t>Varchar(30)</a:t>
                      </a:r>
                      <a:endParaRPr lang="en-GB" sz="4100">
                        <a:effectLst/>
                      </a:endParaRPr>
                    </a:p>
                  </a:txBody>
                  <a:tcPr marL="155530" marR="155530" marT="0" marB="0"/>
                </a:tc>
                <a:tc>
                  <a:txBody>
                    <a:bodyPr/>
                    <a:lstStyle/>
                    <a:p>
                      <a:pPr>
                        <a:tabLst>
                          <a:tab pos="3867150" algn="l"/>
                        </a:tabLst>
                      </a:pPr>
                      <a:r>
                        <a:rPr lang="en-GB" sz="2700">
                          <a:effectLst/>
                        </a:rPr>
                        <a:t>NOT NULL</a:t>
                      </a:r>
                      <a:endParaRPr lang="en-GB" sz="4100">
                        <a:effectLst/>
                      </a:endParaRPr>
                    </a:p>
                  </a:txBody>
                  <a:tcPr marL="155530" marR="155530" marT="0" marB="0"/>
                </a:tc>
                <a:extLst>
                  <a:ext uri="{0D108BD9-81ED-4DB2-BD59-A6C34878D82A}">
                    <a16:rowId xmlns:a16="http://schemas.microsoft.com/office/drawing/2014/main" val="2302279938"/>
                  </a:ext>
                </a:extLst>
              </a:tr>
              <a:tr h="497695">
                <a:tc>
                  <a:txBody>
                    <a:bodyPr/>
                    <a:lstStyle/>
                    <a:p>
                      <a:pPr>
                        <a:tabLst>
                          <a:tab pos="3867150" algn="l"/>
                        </a:tabLst>
                      </a:pPr>
                      <a:r>
                        <a:rPr lang="en-GB" sz="2700">
                          <a:effectLst/>
                        </a:rPr>
                        <a:t>email</a:t>
                      </a:r>
                      <a:endParaRPr lang="en-GB" sz="4100">
                        <a:effectLst/>
                      </a:endParaRPr>
                    </a:p>
                  </a:txBody>
                  <a:tcPr marL="155530" marR="155530" marT="0" marB="0"/>
                </a:tc>
                <a:tc>
                  <a:txBody>
                    <a:bodyPr/>
                    <a:lstStyle/>
                    <a:p>
                      <a:pPr>
                        <a:tabLst>
                          <a:tab pos="3867150" algn="l"/>
                        </a:tabLst>
                      </a:pPr>
                      <a:r>
                        <a:rPr lang="en-GB" sz="2700">
                          <a:effectLst/>
                        </a:rPr>
                        <a:t>Varchar(60)</a:t>
                      </a:r>
                      <a:endParaRPr lang="en-GB" sz="4100">
                        <a:effectLst/>
                      </a:endParaRPr>
                    </a:p>
                  </a:txBody>
                  <a:tcPr marL="155530" marR="155530" marT="0" marB="0"/>
                </a:tc>
                <a:tc>
                  <a:txBody>
                    <a:bodyPr/>
                    <a:lstStyle/>
                    <a:p>
                      <a:pPr>
                        <a:tabLst>
                          <a:tab pos="3867150" algn="l"/>
                        </a:tabLst>
                      </a:pPr>
                      <a:r>
                        <a:rPr lang="en-GB" sz="2700">
                          <a:effectLst/>
                        </a:rPr>
                        <a:t>NOT NULL</a:t>
                      </a:r>
                      <a:endParaRPr lang="en-GB" sz="4100">
                        <a:effectLst/>
                      </a:endParaRPr>
                    </a:p>
                  </a:txBody>
                  <a:tcPr marL="155530" marR="155530" marT="0" marB="0"/>
                </a:tc>
                <a:extLst>
                  <a:ext uri="{0D108BD9-81ED-4DB2-BD59-A6C34878D82A}">
                    <a16:rowId xmlns:a16="http://schemas.microsoft.com/office/drawing/2014/main" val="1674851485"/>
                  </a:ext>
                </a:extLst>
              </a:tr>
              <a:tr h="497695">
                <a:tc>
                  <a:txBody>
                    <a:bodyPr/>
                    <a:lstStyle/>
                    <a:p>
                      <a:pPr>
                        <a:tabLst>
                          <a:tab pos="3867150" algn="l"/>
                        </a:tabLst>
                      </a:pPr>
                      <a:r>
                        <a:rPr lang="en-GB" sz="2700">
                          <a:effectLst/>
                        </a:rPr>
                        <a:t>Phn_no</a:t>
                      </a:r>
                      <a:endParaRPr lang="en-GB" sz="4100">
                        <a:effectLst/>
                      </a:endParaRPr>
                    </a:p>
                  </a:txBody>
                  <a:tcPr marL="155530" marR="155530" marT="0" marB="0"/>
                </a:tc>
                <a:tc>
                  <a:txBody>
                    <a:bodyPr/>
                    <a:lstStyle/>
                    <a:p>
                      <a:pPr>
                        <a:tabLst>
                          <a:tab pos="3867150" algn="l"/>
                        </a:tabLst>
                      </a:pPr>
                      <a:r>
                        <a:rPr lang="en-GB" sz="2700">
                          <a:effectLst/>
                        </a:rPr>
                        <a:t>int</a:t>
                      </a:r>
                      <a:endParaRPr lang="en-GB" sz="4100">
                        <a:effectLst/>
                      </a:endParaRPr>
                    </a:p>
                  </a:txBody>
                  <a:tcPr marL="155530" marR="155530" marT="0" marB="0"/>
                </a:tc>
                <a:tc>
                  <a:txBody>
                    <a:bodyPr/>
                    <a:lstStyle/>
                    <a:p>
                      <a:pPr>
                        <a:tabLst>
                          <a:tab pos="3867150" algn="l"/>
                        </a:tabLst>
                      </a:pPr>
                      <a:r>
                        <a:rPr lang="en-GB" sz="2700">
                          <a:effectLst/>
                        </a:rPr>
                        <a:t>NOT NULL</a:t>
                      </a:r>
                      <a:endParaRPr lang="en-GB" sz="4100">
                        <a:effectLst/>
                      </a:endParaRPr>
                    </a:p>
                  </a:txBody>
                  <a:tcPr marL="155530" marR="155530" marT="0" marB="0"/>
                </a:tc>
                <a:extLst>
                  <a:ext uri="{0D108BD9-81ED-4DB2-BD59-A6C34878D82A}">
                    <a16:rowId xmlns:a16="http://schemas.microsoft.com/office/drawing/2014/main" val="1001445168"/>
                  </a:ext>
                </a:extLst>
              </a:tr>
              <a:tr h="497695">
                <a:tc>
                  <a:txBody>
                    <a:bodyPr/>
                    <a:lstStyle/>
                    <a:p>
                      <a:pPr>
                        <a:tabLst>
                          <a:tab pos="3867150" algn="l"/>
                        </a:tabLst>
                      </a:pPr>
                      <a:r>
                        <a:rPr lang="en-GB" sz="2700">
                          <a:effectLst/>
                        </a:rPr>
                        <a:t>Login_id</a:t>
                      </a:r>
                      <a:endParaRPr lang="en-GB" sz="4100">
                        <a:effectLst/>
                      </a:endParaRPr>
                    </a:p>
                  </a:txBody>
                  <a:tcPr marL="155530" marR="155530" marT="0" marB="0"/>
                </a:tc>
                <a:tc>
                  <a:txBody>
                    <a:bodyPr/>
                    <a:lstStyle/>
                    <a:p>
                      <a:pPr>
                        <a:tabLst>
                          <a:tab pos="3867150" algn="l"/>
                        </a:tabLst>
                      </a:pPr>
                      <a:r>
                        <a:rPr lang="en-GB" sz="2700">
                          <a:effectLst/>
                        </a:rPr>
                        <a:t>int</a:t>
                      </a:r>
                      <a:endParaRPr lang="en-GB" sz="4100">
                        <a:effectLst/>
                      </a:endParaRPr>
                    </a:p>
                  </a:txBody>
                  <a:tcPr marL="155530" marR="155530" marT="0" marB="0"/>
                </a:tc>
                <a:tc>
                  <a:txBody>
                    <a:bodyPr/>
                    <a:lstStyle/>
                    <a:p>
                      <a:pPr>
                        <a:tabLst>
                          <a:tab pos="3867150" algn="l"/>
                        </a:tabLst>
                      </a:pPr>
                      <a:r>
                        <a:rPr lang="en-GB" sz="2700">
                          <a:effectLst/>
                        </a:rPr>
                        <a:t>Foreign key</a:t>
                      </a:r>
                      <a:endParaRPr lang="en-GB" sz="4100">
                        <a:effectLst/>
                      </a:endParaRPr>
                    </a:p>
                  </a:txBody>
                  <a:tcPr marL="155530" marR="155530" marT="0" marB="0"/>
                </a:tc>
                <a:extLst>
                  <a:ext uri="{0D108BD9-81ED-4DB2-BD59-A6C34878D82A}">
                    <a16:rowId xmlns:a16="http://schemas.microsoft.com/office/drawing/2014/main" val="1666509018"/>
                  </a:ext>
                </a:extLst>
              </a:tr>
            </a:tbl>
          </a:graphicData>
        </a:graphic>
      </p:graphicFrame>
      <p:sp>
        <p:nvSpPr>
          <p:cNvPr id="5" name="TextBox 4">
            <a:extLst>
              <a:ext uri="{FF2B5EF4-FFF2-40B4-BE49-F238E27FC236}">
                <a16:creationId xmlns:a16="http://schemas.microsoft.com/office/drawing/2014/main" id="{308B4D15-6CBD-4B1D-A974-6EC33B8825B0}"/>
              </a:ext>
            </a:extLst>
          </p:cNvPr>
          <p:cNvSpPr txBox="1"/>
          <p:nvPr/>
        </p:nvSpPr>
        <p:spPr>
          <a:xfrm>
            <a:off x="1128712" y="1295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619531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E9B999D-920E-48D3-964D-2993DDF58A67}"/>
              </a:ext>
            </a:extLst>
          </p:cNvPr>
          <p:cNvSpPr txBox="1"/>
          <p:nvPr/>
        </p:nvSpPr>
        <p:spPr>
          <a:xfrm>
            <a:off x="6190909" y="552906"/>
            <a:ext cx="5159825" cy="167490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b="1" dirty="0"/>
              <a:t>Table Name :</a:t>
            </a:r>
            <a:r>
              <a:rPr lang="en-US" sz="1700" b="1" dirty="0" err="1"/>
              <a:t>tbl_product</a:t>
            </a:r>
            <a:endParaRPr lang="en-US" sz="1700" b="1" dirty="0" err="1">
              <a:cs typeface="Calibri"/>
            </a:endParaRPr>
          </a:p>
          <a:p>
            <a:pPr marL="285750" indent="-285750">
              <a:lnSpc>
                <a:spcPct val="90000"/>
              </a:lnSpc>
              <a:spcAft>
                <a:spcPts val="600"/>
              </a:spcAft>
              <a:buFont typeface="Arial"/>
              <a:buChar char="•"/>
            </a:pPr>
            <a:r>
              <a:rPr lang="en-US" sz="1700" b="1" dirty="0"/>
              <a:t> Description :  For Product Details</a:t>
            </a:r>
            <a:endParaRPr lang="en-US" sz="1700" b="1" dirty="0">
              <a:cs typeface="Calibri"/>
            </a:endParaRPr>
          </a:p>
          <a:p>
            <a:pPr indent="-228600">
              <a:lnSpc>
                <a:spcPct val="90000"/>
              </a:lnSpc>
              <a:spcAft>
                <a:spcPts val="600"/>
              </a:spcAft>
              <a:buFont typeface="Arial" panose="020B0604020202020204" pitchFamily="34" charset="0"/>
              <a:buChar char="•"/>
            </a:pPr>
            <a:r>
              <a:rPr lang="en-US" sz="1700" b="1" dirty="0"/>
              <a:t>  Primary Key :</a:t>
            </a:r>
            <a:r>
              <a:rPr lang="en-US" sz="1700" b="1" dirty="0" err="1"/>
              <a:t>Product_id</a:t>
            </a:r>
            <a:endParaRPr lang="en-US" sz="1700" b="1" dirty="0">
              <a:cs typeface="Calibri"/>
            </a:endParaRPr>
          </a:p>
          <a:p>
            <a:pPr indent="-228600">
              <a:lnSpc>
                <a:spcPct val="90000"/>
              </a:lnSpc>
              <a:spcAft>
                <a:spcPts val="600"/>
              </a:spcAft>
              <a:buFont typeface="Arial" panose="020B0604020202020204" pitchFamily="34" charset="0"/>
              <a:buChar char="•"/>
            </a:pPr>
            <a:r>
              <a:rPr lang="en-US" sz="1700" b="1" dirty="0"/>
              <a:t>  Foreign key :</a:t>
            </a:r>
            <a:r>
              <a:rPr lang="en-US" sz="1700" b="1" dirty="0" err="1"/>
              <a:t>category_id</a:t>
            </a:r>
            <a:r>
              <a:rPr lang="en-US" sz="1700" b="1" dirty="0"/>
              <a:t> refers from </a:t>
            </a:r>
            <a:r>
              <a:rPr lang="en-US" sz="1700" b="1" dirty="0" err="1"/>
              <a:t>tbl</a:t>
            </a:r>
            <a:r>
              <a:rPr lang="en-US" sz="1700" b="1" dirty="0"/>
              <a:t>_ category</a:t>
            </a:r>
            <a:endParaRPr lang="en-US" sz="1700" b="1" dirty="0">
              <a:cs typeface="Calibri"/>
            </a:endParaRPr>
          </a:p>
          <a:p>
            <a:pPr indent="-228600">
              <a:lnSpc>
                <a:spcPct val="90000"/>
              </a:lnSpc>
              <a:spcAft>
                <a:spcPts val="600"/>
              </a:spcAft>
              <a:buFont typeface="Arial" panose="020B0604020202020204" pitchFamily="34" charset="0"/>
              <a:buChar char="•"/>
            </a:pPr>
            <a:endParaRPr lang="en-US" sz="1700" b="1"/>
          </a:p>
        </p:txBody>
      </p:sp>
      <p:graphicFrame>
        <p:nvGraphicFramePr>
          <p:cNvPr id="3" name="Table 2">
            <a:extLst>
              <a:ext uri="{FF2B5EF4-FFF2-40B4-BE49-F238E27FC236}">
                <a16:creationId xmlns:a16="http://schemas.microsoft.com/office/drawing/2014/main" id="{311C5327-FAA0-4B52-813A-2E02BC89F0C2}"/>
              </a:ext>
            </a:extLst>
          </p:cNvPr>
          <p:cNvGraphicFramePr>
            <a:graphicFrameLocks noGrp="1"/>
          </p:cNvGraphicFramePr>
          <p:nvPr>
            <p:extLst>
              <p:ext uri="{D42A27DB-BD31-4B8C-83A1-F6EECF244321}">
                <p14:modId xmlns:p14="http://schemas.microsoft.com/office/powerpoint/2010/main" val="2229444170"/>
              </p:ext>
            </p:extLst>
          </p:nvPr>
        </p:nvGraphicFramePr>
        <p:xfrm>
          <a:off x="835166" y="2557684"/>
          <a:ext cx="10515569" cy="3594328"/>
        </p:xfrm>
        <a:graphic>
          <a:graphicData uri="http://schemas.openxmlformats.org/drawingml/2006/table">
            <a:tbl>
              <a:tblPr firstRow="1" firstCol="1" bandRow="1">
                <a:tableStyleId>{8799B23B-EC83-4686-B30A-512413B5E67A}</a:tableStyleId>
              </a:tblPr>
              <a:tblGrid>
                <a:gridCol w="3877920">
                  <a:extLst>
                    <a:ext uri="{9D8B030D-6E8A-4147-A177-3AD203B41FA5}">
                      <a16:colId xmlns:a16="http://schemas.microsoft.com/office/drawing/2014/main" val="1094715359"/>
                    </a:ext>
                  </a:extLst>
                </a:gridCol>
                <a:gridCol w="3433042">
                  <a:extLst>
                    <a:ext uri="{9D8B030D-6E8A-4147-A177-3AD203B41FA5}">
                      <a16:colId xmlns:a16="http://schemas.microsoft.com/office/drawing/2014/main" val="2164452267"/>
                    </a:ext>
                  </a:extLst>
                </a:gridCol>
                <a:gridCol w="3204607">
                  <a:extLst>
                    <a:ext uri="{9D8B030D-6E8A-4147-A177-3AD203B41FA5}">
                      <a16:colId xmlns:a16="http://schemas.microsoft.com/office/drawing/2014/main" val="424931854"/>
                    </a:ext>
                  </a:extLst>
                </a:gridCol>
              </a:tblGrid>
              <a:tr h="449291">
                <a:tc>
                  <a:txBody>
                    <a:bodyPr/>
                    <a:lstStyle/>
                    <a:p>
                      <a:pPr>
                        <a:tabLst>
                          <a:tab pos="3867150" algn="l"/>
                        </a:tabLst>
                      </a:pPr>
                      <a:r>
                        <a:rPr lang="en-GB" sz="2500">
                          <a:effectLst/>
                        </a:rPr>
                        <a:t>Field</a:t>
                      </a:r>
                      <a:endParaRPr lang="en-GB" sz="3700">
                        <a:effectLst/>
                      </a:endParaRPr>
                    </a:p>
                  </a:txBody>
                  <a:tcPr marL="140403" marR="140403" marT="0" marB="0"/>
                </a:tc>
                <a:tc>
                  <a:txBody>
                    <a:bodyPr/>
                    <a:lstStyle/>
                    <a:p>
                      <a:pPr>
                        <a:tabLst>
                          <a:tab pos="3867150" algn="l"/>
                        </a:tabLst>
                      </a:pPr>
                      <a:r>
                        <a:rPr lang="en-GB" sz="2500">
                          <a:effectLst/>
                        </a:rPr>
                        <a:t>Datatype</a:t>
                      </a:r>
                      <a:endParaRPr lang="en-GB" sz="3700">
                        <a:effectLst/>
                      </a:endParaRPr>
                    </a:p>
                  </a:txBody>
                  <a:tcPr marL="140403" marR="140403" marT="0" marB="0"/>
                </a:tc>
                <a:tc>
                  <a:txBody>
                    <a:bodyPr/>
                    <a:lstStyle/>
                    <a:p>
                      <a:pPr>
                        <a:tabLst>
                          <a:tab pos="3867150" algn="l"/>
                        </a:tabLst>
                      </a:pPr>
                      <a:r>
                        <a:rPr lang="en-GB" sz="2500">
                          <a:effectLst/>
                        </a:rPr>
                        <a:t>Constraints</a:t>
                      </a:r>
                      <a:endParaRPr lang="en-GB" sz="3700">
                        <a:effectLst/>
                      </a:endParaRPr>
                    </a:p>
                  </a:txBody>
                  <a:tcPr marL="140403" marR="140403" marT="0" marB="0"/>
                </a:tc>
                <a:extLst>
                  <a:ext uri="{0D108BD9-81ED-4DB2-BD59-A6C34878D82A}">
                    <a16:rowId xmlns:a16="http://schemas.microsoft.com/office/drawing/2014/main" val="4232787068"/>
                  </a:ext>
                </a:extLst>
              </a:tr>
              <a:tr h="449291">
                <a:tc>
                  <a:txBody>
                    <a:bodyPr/>
                    <a:lstStyle/>
                    <a:p>
                      <a:pPr>
                        <a:tabLst>
                          <a:tab pos="3867150" algn="l"/>
                        </a:tabLst>
                      </a:pPr>
                      <a:r>
                        <a:rPr lang="en-GB" sz="2500" err="1">
                          <a:effectLst/>
                        </a:rPr>
                        <a:t>Product_id</a:t>
                      </a:r>
                      <a:endParaRPr lang="en-GB" sz="3700" err="1">
                        <a:effectLst/>
                      </a:endParaRPr>
                    </a:p>
                  </a:txBody>
                  <a:tcPr marL="140403" marR="140403" marT="0" marB="0"/>
                </a:tc>
                <a:tc>
                  <a:txBody>
                    <a:bodyPr/>
                    <a:lstStyle/>
                    <a:p>
                      <a:pPr>
                        <a:tabLst>
                          <a:tab pos="3867150" algn="l"/>
                        </a:tabLst>
                      </a:pPr>
                      <a:r>
                        <a:rPr lang="en-GB" sz="2500">
                          <a:effectLst/>
                        </a:rPr>
                        <a:t>int</a:t>
                      </a:r>
                      <a:endParaRPr lang="en-GB" sz="3700">
                        <a:effectLst/>
                      </a:endParaRPr>
                    </a:p>
                  </a:txBody>
                  <a:tcPr marL="140403" marR="140403" marT="0" marB="0"/>
                </a:tc>
                <a:tc>
                  <a:txBody>
                    <a:bodyPr/>
                    <a:lstStyle/>
                    <a:p>
                      <a:pPr>
                        <a:tabLst>
                          <a:tab pos="3867150" algn="l"/>
                        </a:tabLst>
                      </a:pPr>
                      <a:r>
                        <a:rPr lang="en-GB" sz="2500">
                          <a:effectLst/>
                        </a:rPr>
                        <a:t>Primary key</a:t>
                      </a:r>
                      <a:endParaRPr lang="en-GB" sz="3700">
                        <a:effectLst/>
                      </a:endParaRPr>
                    </a:p>
                  </a:txBody>
                  <a:tcPr marL="140403" marR="140403" marT="0" marB="0"/>
                </a:tc>
                <a:extLst>
                  <a:ext uri="{0D108BD9-81ED-4DB2-BD59-A6C34878D82A}">
                    <a16:rowId xmlns:a16="http://schemas.microsoft.com/office/drawing/2014/main" val="3312809555"/>
                  </a:ext>
                </a:extLst>
              </a:tr>
              <a:tr h="449291">
                <a:tc>
                  <a:txBody>
                    <a:bodyPr/>
                    <a:lstStyle/>
                    <a:p>
                      <a:pPr>
                        <a:tabLst>
                          <a:tab pos="3867150" algn="l"/>
                        </a:tabLst>
                      </a:pPr>
                      <a:r>
                        <a:rPr lang="en-GB" sz="2500" err="1">
                          <a:effectLst/>
                        </a:rPr>
                        <a:t>Product_name</a:t>
                      </a:r>
                      <a:endParaRPr lang="en-GB" sz="3700" err="1">
                        <a:effectLst/>
                      </a:endParaRPr>
                    </a:p>
                  </a:txBody>
                  <a:tcPr marL="140403" marR="140403" marT="0" marB="0"/>
                </a:tc>
                <a:tc>
                  <a:txBody>
                    <a:bodyPr/>
                    <a:lstStyle/>
                    <a:p>
                      <a:r>
                        <a:rPr lang="en-GB" sz="2500">
                          <a:effectLst/>
                        </a:rPr>
                        <a:t>varchar(100)</a:t>
                      </a:r>
                      <a:endParaRPr lang="en-GB" sz="3700">
                        <a:effectLst/>
                      </a:endParaRPr>
                    </a:p>
                  </a:txBody>
                  <a:tcPr marL="140403" marR="140403" marT="0" marB="0"/>
                </a:tc>
                <a:tc>
                  <a:txBody>
                    <a:bodyPr/>
                    <a:lstStyle/>
                    <a:p>
                      <a:r>
                        <a:rPr lang="en-GB" sz="2500">
                          <a:effectLst/>
                        </a:rPr>
                        <a:t>NOT NULL</a:t>
                      </a:r>
                      <a:endParaRPr lang="en-GB" sz="3700">
                        <a:effectLst/>
                      </a:endParaRPr>
                    </a:p>
                  </a:txBody>
                  <a:tcPr marL="140403" marR="140403" marT="0" marB="0"/>
                </a:tc>
                <a:extLst>
                  <a:ext uri="{0D108BD9-81ED-4DB2-BD59-A6C34878D82A}">
                    <a16:rowId xmlns:a16="http://schemas.microsoft.com/office/drawing/2014/main" val="34188693"/>
                  </a:ext>
                </a:extLst>
              </a:tr>
              <a:tr h="449291">
                <a:tc>
                  <a:txBody>
                    <a:bodyPr/>
                    <a:lstStyle/>
                    <a:p>
                      <a:pPr>
                        <a:tabLst>
                          <a:tab pos="3867150" algn="l"/>
                        </a:tabLst>
                      </a:pPr>
                      <a:r>
                        <a:rPr lang="en-GB" sz="2500">
                          <a:effectLst/>
                        </a:rPr>
                        <a:t>description</a:t>
                      </a:r>
                      <a:endParaRPr lang="en-GB" sz="3700">
                        <a:effectLst/>
                      </a:endParaRPr>
                    </a:p>
                  </a:txBody>
                  <a:tcPr marL="140403" marR="140403" marT="0" marB="0"/>
                </a:tc>
                <a:tc>
                  <a:txBody>
                    <a:bodyPr/>
                    <a:lstStyle/>
                    <a:p>
                      <a:r>
                        <a:rPr lang="en-GB" sz="2500">
                          <a:effectLst/>
                        </a:rPr>
                        <a:t>Varchar(100)</a:t>
                      </a:r>
                      <a:endParaRPr lang="en-GB" sz="3700">
                        <a:effectLst/>
                      </a:endParaRPr>
                    </a:p>
                  </a:txBody>
                  <a:tcPr marL="140403" marR="140403" marT="0" marB="0"/>
                </a:tc>
                <a:tc>
                  <a:txBody>
                    <a:bodyPr/>
                    <a:lstStyle/>
                    <a:p>
                      <a:r>
                        <a:rPr lang="en-GB" sz="2500">
                          <a:effectLst/>
                        </a:rPr>
                        <a:t>NOT NULL</a:t>
                      </a:r>
                      <a:endParaRPr lang="en-GB" sz="3700">
                        <a:effectLst/>
                      </a:endParaRPr>
                    </a:p>
                  </a:txBody>
                  <a:tcPr marL="140403" marR="140403" marT="0" marB="0"/>
                </a:tc>
                <a:extLst>
                  <a:ext uri="{0D108BD9-81ED-4DB2-BD59-A6C34878D82A}">
                    <a16:rowId xmlns:a16="http://schemas.microsoft.com/office/drawing/2014/main" val="1296123843"/>
                  </a:ext>
                </a:extLst>
              </a:tr>
              <a:tr h="449291">
                <a:tc>
                  <a:txBody>
                    <a:bodyPr/>
                    <a:lstStyle/>
                    <a:p>
                      <a:pPr>
                        <a:tabLst>
                          <a:tab pos="3867150" algn="l"/>
                        </a:tabLst>
                      </a:pPr>
                      <a:r>
                        <a:rPr lang="en-GB" sz="2500">
                          <a:effectLst/>
                        </a:rPr>
                        <a:t>type</a:t>
                      </a:r>
                      <a:endParaRPr lang="en-GB" sz="3700">
                        <a:effectLst/>
                      </a:endParaRPr>
                    </a:p>
                  </a:txBody>
                  <a:tcPr marL="140403" marR="140403" marT="0" marB="0"/>
                </a:tc>
                <a:tc>
                  <a:txBody>
                    <a:bodyPr/>
                    <a:lstStyle/>
                    <a:p>
                      <a:pPr>
                        <a:tabLst>
                          <a:tab pos="3867150" algn="l"/>
                        </a:tabLst>
                      </a:pPr>
                      <a:r>
                        <a:rPr lang="en-GB" sz="2500">
                          <a:effectLst/>
                        </a:rPr>
                        <a:t>Varchar(20)</a:t>
                      </a:r>
                      <a:endParaRPr lang="en-GB" sz="3700">
                        <a:effectLst/>
                      </a:endParaRPr>
                    </a:p>
                  </a:txBody>
                  <a:tcPr marL="140403" marR="140403" marT="0" marB="0"/>
                </a:tc>
                <a:tc>
                  <a:txBody>
                    <a:bodyPr/>
                    <a:lstStyle/>
                    <a:p>
                      <a:pPr>
                        <a:tabLst>
                          <a:tab pos="3867150" algn="l"/>
                        </a:tabLst>
                      </a:pPr>
                      <a:r>
                        <a:rPr lang="en-GB" sz="2500">
                          <a:effectLst/>
                        </a:rPr>
                        <a:t>NOT NULL</a:t>
                      </a:r>
                      <a:endParaRPr lang="en-GB" sz="3700">
                        <a:effectLst/>
                      </a:endParaRPr>
                    </a:p>
                  </a:txBody>
                  <a:tcPr marL="140403" marR="140403" marT="0" marB="0"/>
                </a:tc>
                <a:extLst>
                  <a:ext uri="{0D108BD9-81ED-4DB2-BD59-A6C34878D82A}">
                    <a16:rowId xmlns:a16="http://schemas.microsoft.com/office/drawing/2014/main" val="3809142342"/>
                  </a:ext>
                </a:extLst>
              </a:tr>
              <a:tr h="449291">
                <a:tc>
                  <a:txBody>
                    <a:bodyPr/>
                    <a:lstStyle/>
                    <a:p>
                      <a:pPr>
                        <a:tabLst>
                          <a:tab pos="3867150" algn="l"/>
                        </a:tabLst>
                      </a:pPr>
                      <a:r>
                        <a:rPr lang="en-GB" sz="2500">
                          <a:effectLst/>
                        </a:rPr>
                        <a:t>Image</a:t>
                      </a:r>
                      <a:endParaRPr lang="en-GB" sz="3700">
                        <a:effectLst/>
                      </a:endParaRPr>
                    </a:p>
                  </a:txBody>
                  <a:tcPr marL="140403" marR="140403" marT="0" marB="0"/>
                </a:tc>
                <a:tc>
                  <a:txBody>
                    <a:bodyPr/>
                    <a:lstStyle/>
                    <a:p>
                      <a:pPr>
                        <a:tabLst>
                          <a:tab pos="3867150" algn="l"/>
                        </a:tabLst>
                      </a:pPr>
                      <a:r>
                        <a:rPr lang="en-GB" sz="2500">
                          <a:effectLst/>
                        </a:rPr>
                        <a:t>Varchar(60)</a:t>
                      </a:r>
                      <a:endParaRPr lang="en-GB" sz="3700">
                        <a:effectLst/>
                      </a:endParaRPr>
                    </a:p>
                  </a:txBody>
                  <a:tcPr marL="140403" marR="140403" marT="0" marB="0"/>
                </a:tc>
                <a:tc>
                  <a:txBody>
                    <a:bodyPr/>
                    <a:lstStyle/>
                    <a:p>
                      <a:pPr>
                        <a:tabLst>
                          <a:tab pos="3867150" algn="l"/>
                        </a:tabLst>
                      </a:pPr>
                      <a:r>
                        <a:rPr lang="en-GB" sz="2500">
                          <a:effectLst/>
                        </a:rPr>
                        <a:t>NOT NULL</a:t>
                      </a:r>
                      <a:endParaRPr lang="en-GB" sz="3700">
                        <a:effectLst/>
                      </a:endParaRPr>
                    </a:p>
                  </a:txBody>
                  <a:tcPr marL="140403" marR="140403" marT="0" marB="0"/>
                </a:tc>
                <a:extLst>
                  <a:ext uri="{0D108BD9-81ED-4DB2-BD59-A6C34878D82A}">
                    <a16:rowId xmlns:a16="http://schemas.microsoft.com/office/drawing/2014/main" val="3534321467"/>
                  </a:ext>
                </a:extLst>
              </a:tr>
              <a:tr h="449291">
                <a:tc>
                  <a:txBody>
                    <a:bodyPr/>
                    <a:lstStyle/>
                    <a:p>
                      <a:pPr>
                        <a:tabLst>
                          <a:tab pos="3867150" algn="l"/>
                        </a:tabLst>
                      </a:pPr>
                      <a:r>
                        <a:rPr lang="en-GB" sz="2500" err="1">
                          <a:effectLst/>
                        </a:rPr>
                        <a:t>avalibility</a:t>
                      </a:r>
                      <a:endParaRPr lang="en-GB" sz="3700" err="1">
                        <a:effectLst/>
                      </a:endParaRPr>
                    </a:p>
                  </a:txBody>
                  <a:tcPr marL="140403" marR="140403" marT="0" marB="0"/>
                </a:tc>
                <a:tc>
                  <a:txBody>
                    <a:bodyPr/>
                    <a:lstStyle/>
                    <a:p>
                      <a:pPr>
                        <a:tabLst>
                          <a:tab pos="3867150" algn="l"/>
                        </a:tabLst>
                      </a:pPr>
                      <a:r>
                        <a:rPr lang="en-GB" sz="2500">
                          <a:effectLst/>
                        </a:rPr>
                        <a:t>Varchar(80)</a:t>
                      </a:r>
                      <a:endParaRPr lang="en-GB" sz="3700">
                        <a:effectLst/>
                      </a:endParaRPr>
                    </a:p>
                  </a:txBody>
                  <a:tcPr marL="140403" marR="140403" marT="0" marB="0"/>
                </a:tc>
                <a:tc>
                  <a:txBody>
                    <a:bodyPr/>
                    <a:lstStyle/>
                    <a:p>
                      <a:pPr>
                        <a:tabLst>
                          <a:tab pos="3867150" algn="l"/>
                        </a:tabLst>
                      </a:pPr>
                      <a:r>
                        <a:rPr lang="en-GB" sz="2500">
                          <a:effectLst/>
                        </a:rPr>
                        <a:t>NOT NULL</a:t>
                      </a:r>
                      <a:endParaRPr lang="en-GB" sz="3700">
                        <a:effectLst/>
                      </a:endParaRPr>
                    </a:p>
                  </a:txBody>
                  <a:tcPr marL="140403" marR="140403" marT="0" marB="0"/>
                </a:tc>
                <a:extLst>
                  <a:ext uri="{0D108BD9-81ED-4DB2-BD59-A6C34878D82A}">
                    <a16:rowId xmlns:a16="http://schemas.microsoft.com/office/drawing/2014/main" val="3575364706"/>
                  </a:ext>
                </a:extLst>
              </a:tr>
              <a:tr h="449291">
                <a:tc>
                  <a:txBody>
                    <a:bodyPr/>
                    <a:lstStyle/>
                    <a:p>
                      <a:pPr>
                        <a:tabLst>
                          <a:tab pos="3867150" algn="l"/>
                        </a:tabLst>
                      </a:pPr>
                      <a:r>
                        <a:rPr lang="en-GB" sz="2500">
                          <a:effectLst/>
                        </a:rPr>
                        <a:t>price</a:t>
                      </a:r>
                      <a:endParaRPr lang="en-GB" sz="3700">
                        <a:effectLst/>
                      </a:endParaRPr>
                    </a:p>
                  </a:txBody>
                  <a:tcPr marL="140403" marR="140403" marT="0" marB="0"/>
                </a:tc>
                <a:tc>
                  <a:txBody>
                    <a:bodyPr/>
                    <a:lstStyle/>
                    <a:p>
                      <a:pPr>
                        <a:tabLst>
                          <a:tab pos="3867150" algn="l"/>
                        </a:tabLst>
                      </a:pPr>
                      <a:r>
                        <a:rPr lang="en-GB" sz="2500">
                          <a:effectLst/>
                        </a:rPr>
                        <a:t>Varchar(50)</a:t>
                      </a:r>
                      <a:endParaRPr lang="en-GB" sz="3700">
                        <a:effectLst/>
                      </a:endParaRPr>
                    </a:p>
                  </a:txBody>
                  <a:tcPr marL="140403" marR="140403" marT="0" marB="0"/>
                </a:tc>
                <a:tc>
                  <a:txBody>
                    <a:bodyPr/>
                    <a:lstStyle/>
                    <a:p>
                      <a:pPr>
                        <a:tabLst>
                          <a:tab pos="3867150" algn="l"/>
                        </a:tabLst>
                      </a:pPr>
                      <a:r>
                        <a:rPr lang="en-GB" sz="2500">
                          <a:effectLst/>
                        </a:rPr>
                        <a:t>NOT NULL</a:t>
                      </a:r>
                      <a:endParaRPr lang="en-GB" sz="3700">
                        <a:effectLst/>
                      </a:endParaRPr>
                    </a:p>
                  </a:txBody>
                  <a:tcPr marL="140403" marR="140403" marT="0" marB="0"/>
                </a:tc>
                <a:extLst>
                  <a:ext uri="{0D108BD9-81ED-4DB2-BD59-A6C34878D82A}">
                    <a16:rowId xmlns:a16="http://schemas.microsoft.com/office/drawing/2014/main" val="3991495125"/>
                  </a:ext>
                </a:extLst>
              </a:tr>
            </a:tbl>
          </a:graphicData>
        </a:graphic>
      </p:graphicFrame>
    </p:spTree>
    <p:extLst>
      <p:ext uri="{BB962C8B-B14F-4D97-AF65-F5344CB8AC3E}">
        <p14:creationId xmlns:p14="http://schemas.microsoft.com/office/powerpoint/2010/main" val="2360045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45C9E0FC-2C4B-4DC3-B605-279B19BC6E38}"/>
              </a:ext>
            </a:extLst>
          </p:cNvPr>
          <p:cNvSpPr txBox="1"/>
          <p:nvPr/>
        </p:nvSpPr>
        <p:spPr>
          <a:xfrm>
            <a:off x="5351164" y="586822"/>
            <a:ext cx="6002636" cy="1645920"/>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600" b="1" dirty="0">
                <a:latin typeface="Times New Roman"/>
                <a:cs typeface="Times New Roman"/>
              </a:rPr>
              <a:t>Table name :</a:t>
            </a:r>
            <a:r>
              <a:rPr lang="en-US" sz="1600" b="1" dirty="0" err="1">
                <a:latin typeface="Times New Roman"/>
                <a:cs typeface="Times New Roman"/>
              </a:rPr>
              <a:t>tbl_delivery_request</a:t>
            </a:r>
            <a:endParaRPr lang="en-US" sz="1600" b="1" dirty="0">
              <a:latin typeface="Times New Roman"/>
              <a:cs typeface="Times New Roman"/>
            </a:endParaRPr>
          </a:p>
          <a:p>
            <a:pPr indent="-228600">
              <a:lnSpc>
                <a:spcPct val="90000"/>
              </a:lnSpc>
              <a:spcAft>
                <a:spcPts val="600"/>
              </a:spcAft>
              <a:buFont typeface="Arial" panose="020B0604020202020204" pitchFamily="34" charset="0"/>
              <a:buChar char="•"/>
            </a:pPr>
            <a:r>
              <a:rPr lang="en-US" sz="1600" b="1" dirty="0">
                <a:latin typeface="Times New Roman"/>
                <a:cs typeface="Times New Roman"/>
              </a:rPr>
              <a:t>Description : For delivery request</a:t>
            </a:r>
          </a:p>
          <a:p>
            <a:pPr indent="-228600">
              <a:lnSpc>
                <a:spcPct val="90000"/>
              </a:lnSpc>
              <a:spcAft>
                <a:spcPts val="600"/>
              </a:spcAft>
              <a:buFont typeface="Arial" panose="020B0604020202020204" pitchFamily="34" charset="0"/>
              <a:buChar char="•"/>
            </a:pPr>
            <a:r>
              <a:rPr lang="en-US" sz="1600" b="1" dirty="0">
                <a:latin typeface="Times New Roman"/>
                <a:cs typeface="Times New Roman"/>
              </a:rPr>
              <a:t>Primary Key: </a:t>
            </a:r>
            <a:r>
              <a:rPr lang="en-US" sz="1600" b="1" dirty="0" err="1">
                <a:latin typeface="Times New Roman"/>
                <a:cs typeface="Times New Roman"/>
              </a:rPr>
              <a:t>Delivery_id</a:t>
            </a:r>
            <a:endParaRPr lang="en-US" sz="1600" b="1" dirty="0">
              <a:latin typeface="Times New Roman"/>
              <a:cs typeface="Times New Roman"/>
            </a:endParaRPr>
          </a:p>
          <a:p>
            <a:pPr indent="-228600">
              <a:lnSpc>
                <a:spcPct val="90000"/>
              </a:lnSpc>
              <a:spcAft>
                <a:spcPts val="600"/>
              </a:spcAft>
              <a:buFont typeface="Arial" panose="020B0604020202020204" pitchFamily="34" charset="0"/>
              <a:buChar char="•"/>
            </a:pPr>
            <a:r>
              <a:rPr lang="en-US" sz="1600" b="1" dirty="0">
                <a:latin typeface="Times New Roman"/>
                <a:cs typeface="Times New Roman"/>
              </a:rPr>
              <a:t>Foreign key : </a:t>
            </a:r>
            <a:r>
              <a:rPr lang="en-US" sz="1600" b="1" dirty="0" err="1">
                <a:latin typeface="Times New Roman"/>
                <a:cs typeface="Times New Roman"/>
              </a:rPr>
              <a:t>login_id</a:t>
            </a:r>
            <a:r>
              <a:rPr lang="en-US" sz="1600" b="1" dirty="0">
                <a:latin typeface="Times New Roman"/>
                <a:cs typeface="Times New Roman"/>
              </a:rPr>
              <a:t> refers from </a:t>
            </a:r>
            <a:r>
              <a:rPr lang="en-US" sz="1600" b="1" dirty="0" err="1">
                <a:latin typeface="Times New Roman"/>
                <a:cs typeface="Times New Roman"/>
              </a:rPr>
              <a:t>tbl_login,product_id</a:t>
            </a:r>
            <a:r>
              <a:rPr lang="en-US" sz="1600" b="1" dirty="0">
                <a:latin typeface="Times New Roman"/>
                <a:cs typeface="Times New Roman"/>
              </a:rPr>
              <a:t> refers from </a:t>
            </a:r>
            <a:r>
              <a:rPr lang="en-US" sz="1600" b="1" dirty="0" err="1">
                <a:latin typeface="Times New Roman"/>
                <a:cs typeface="Times New Roman"/>
              </a:rPr>
              <a:t>tbl_product</a:t>
            </a:r>
            <a:r>
              <a:rPr lang="en-US" sz="1600" b="1" dirty="0">
                <a:latin typeface="Times New Roman"/>
                <a:cs typeface="Times New Roman"/>
              </a:rPr>
              <a:t>,</a:t>
            </a:r>
          </a:p>
          <a:p>
            <a:pPr indent="-228600">
              <a:lnSpc>
                <a:spcPct val="90000"/>
              </a:lnSpc>
              <a:spcAft>
                <a:spcPts val="600"/>
              </a:spcAft>
              <a:buFont typeface="Arial" panose="020B0604020202020204" pitchFamily="34" charset="0"/>
              <a:buChar char="•"/>
            </a:pPr>
            <a:r>
              <a:rPr lang="en-US" sz="1600" b="1" dirty="0" err="1">
                <a:latin typeface="Times New Roman"/>
                <a:cs typeface="Times New Roman"/>
              </a:rPr>
              <a:t>Payment_id</a:t>
            </a:r>
            <a:r>
              <a:rPr lang="en-US" sz="1600" b="1" dirty="0">
                <a:latin typeface="Times New Roman"/>
                <a:cs typeface="Times New Roman"/>
              </a:rPr>
              <a:t> refers from </a:t>
            </a:r>
            <a:r>
              <a:rPr lang="en-US" sz="1600" b="1" dirty="0" err="1">
                <a:latin typeface="Times New Roman"/>
                <a:cs typeface="Times New Roman"/>
              </a:rPr>
              <a:t>tbl_payment,Dboy_id</a:t>
            </a:r>
            <a:r>
              <a:rPr lang="en-US" sz="1600" b="1" dirty="0">
                <a:latin typeface="Times New Roman"/>
                <a:cs typeface="Times New Roman"/>
              </a:rPr>
              <a:t> refers from </a:t>
            </a:r>
            <a:r>
              <a:rPr lang="en-US" sz="1600" b="1" dirty="0" err="1">
                <a:latin typeface="Times New Roman"/>
                <a:cs typeface="Times New Roman"/>
              </a:rPr>
              <a:t>tbl_Dboy</a:t>
            </a:r>
            <a:endParaRPr lang="en-US" sz="1600" b="1" dirty="0">
              <a:latin typeface="Times New Roman"/>
              <a:cs typeface="Times New Roman"/>
            </a:endParaRPr>
          </a:p>
          <a:p>
            <a:pPr indent="-228600">
              <a:lnSpc>
                <a:spcPct val="90000"/>
              </a:lnSpc>
              <a:spcAft>
                <a:spcPts val="600"/>
              </a:spcAft>
              <a:buFont typeface="Arial" panose="020B0604020202020204" pitchFamily="34" charset="0"/>
              <a:buChar char="•"/>
            </a:pPr>
            <a:endParaRPr lang="en-US" sz="1600" b="1" dirty="0">
              <a:latin typeface="Times New Roman"/>
              <a:cs typeface="Times New Roman"/>
            </a:endParaRPr>
          </a:p>
        </p:txBody>
      </p:sp>
      <p:graphicFrame>
        <p:nvGraphicFramePr>
          <p:cNvPr id="3" name="Table 2">
            <a:extLst>
              <a:ext uri="{FF2B5EF4-FFF2-40B4-BE49-F238E27FC236}">
                <a16:creationId xmlns:a16="http://schemas.microsoft.com/office/drawing/2014/main" id="{116279A7-0090-4FC3-8576-C03238D012F6}"/>
              </a:ext>
            </a:extLst>
          </p:cNvPr>
          <p:cNvGraphicFramePr>
            <a:graphicFrameLocks noGrp="1"/>
          </p:cNvGraphicFramePr>
          <p:nvPr/>
        </p:nvGraphicFramePr>
        <p:xfrm>
          <a:off x="557784" y="2773270"/>
          <a:ext cx="11164825" cy="3405438"/>
        </p:xfrm>
        <a:graphic>
          <a:graphicData uri="http://schemas.openxmlformats.org/drawingml/2006/table">
            <a:tbl>
              <a:tblPr firstRow="1" firstCol="1" bandRow="1">
                <a:solidFill>
                  <a:srgbClr val="F2F2F2">
                    <a:alpha val="45098"/>
                  </a:srgbClr>
                </a:solidFill>
                <a:tableStyleId>{5C22544A-7EE6-4342-B048-85BDC9FD1C3A}</a:tableStyleId>
              </a:tblPr>
              <a:tblGrid>
                <a:gridCol w="3740313">
                  <a:extLst>
                    <a:ext uri="{9D8B030D-6E8A-4147-A177-3AD203B41FA5}">
                      <a16:colId xmlns:a16="http://schemas.microsoft.com/office/drawing/2014/main" val="2625000701"/>
                    </a:ext>
                  </a:extLst>
                </a:gridCol>
                <a:gridCol w="3433129">
                  <a:extLst>
                    <a:ext uri="{9D8B030D-6E8A-4147-A177-3AD203B41FA5}">
                      <a16:colId xmlns:a16="http://schemas.microsoft.com/office/drawing/2014/main" val="436447589"/>
                    </a:ext>
                  </a:extLst>
                </a:gridCol>
                <a:gridCol w="3991383">
                  <a:extLst>
                    <a:ext uri="{9D8B030D-6E8A-4147-A177-3AD203B41FA5}">
                      <a16:colId xmlns:a16="http://schemas.microsoft.com/office/drawing/2014/main" val="3664066625"/>
                    </a:ext>
                  </a:extLst>
                </a:gridCol>
              </a:tblGrid>
              <a:tr h="613198">
                <a:tc>
                  <a:txBody>
                    <a:bodyPr/>
                    <a:lstStyle/>
                    <a:p>
                      <a:pPr>
                        <a:tabLst>
                          <a:tab pos="3867150" algn="l"/>
                        </a:tabLst>
                      </a:pPr>
                      <a:r>
                        <a:rPr lang="en-GB" sz="2500" b="0" cap="none" spc="0">
                          <a:solidFill>
                            <a:schemeClr val="bg1"/>
                          </a:solidFill>
                          <a:effectLst/>
                        </a:rPr>
                        <a:t>Field</a:t>
                      </a:r>
                    </a:p>
                  </a:txBody>
                  <a:tcPr marL="123187" marR="123187" marT="164249" marB="0" anchor="ctr">
                    <a:lnL w="12700" cmpd="sng">
                      <a:noFill/>
                    </a:lnL>
                    <a:lnR w="12700" cmpd="sng">
                      <a:noFill/>
                    </a:lnR>
                    <a:lnT w="19050" cap="flat" cmpd="sng" algn="ctr">
                      <a:noFill/>
                      <a:prstDash val="solid"/>
                    </a:lnT>
                    <a:lnB w="38100" cmpd="sng">
                      <a:noFill/>
                    </a:lnB>
                    <a:solidFill>
                      <a:schemeClr val="tx1"/>
                    </a:solidFill>
                  </a:tcPr>
                </a:tc>
                <a:tc>
                  <a:txBody>
                    <a:bodyPr/>
                    <a:lstStyle/>
                    <a:p>
                      <a:pPr>
                        <a:tabLst>
                          <a:tab pos="3867150" algn="l"/>
                        </a:tabLst>
                      </a:pPr>
                      <a:r>
                        <a:rPr lang="en-GB" sz="2500" b="0" cap="none" spc="0">
                          <a:solidFill>
                            <a:schemeClr val="bg1"/>
                          </a:solidFill>
                          <a:effectLst/>
                        </a:rPr>
                        <a:t>Datatype</a:t>
                      </a:r>
                    </a:p>
                  </a:txBody>
                  <a:tcPr marL="123187" marR="123187" marT="164249" marB="0" anchor="ctr">
                    <a:lnL w="12700" cmpd="sng">
                      <a:noFill/>
                    </a:lnL>
                    <a:lnR w="12700" cmpd="sng">
                      <a:noFill/>
                    </a:lnR>
                    <a:lnT w="19050" cap="flat" cmpd="sng" algn="ctr">
                      <a:noFill/>
                      <a:prstDash val="solid"/>
                    </a:lnT>
                    <a:lnB w="38100" cmpd="sng">
                      <a:noFill/>
                    </a:lnB>
                    <a:solidFill>
                      <a:schemeClr val="tx1"/>
                    </a:solidFill>
                  </a:tcPr>
                </a:tc>
                <a:tc>
                  <a:txBody>
                    <a:bodyPr/>
                    <a:lstStyle/>
                    <a:p>
                      <a:pPr>
                        <a:tabLst>
                          <a:tab pos="3867150" algn="l"/>
                        </a:tabLst>
                      </a:pPr>
                      <a:r>
                        <a:rPr lang="en-GB" sz="2500" b="0" cap="none" spc="0">
                          <a:solidFill>
                            <a:schemeClr val="bg1"/>
                          </a:solidFill>
                          <a:effectLst/>
                        </a:rPr>
                        <a:t>Constraints</a:t>
                      </a:r>
                    </a:p>
                  </a:txBody>
                  <a:tcPr marL="123187" marR="123187" marT="164249" marB="0"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993811721"/>
                  </a:ext>
                </a:extLst>
              </a:tr>
              <a:tr h="558448">
                <a:tc>
                  <a:txBody>
                    <a:bodyPr/>
                    <a:lstStyle/>
                    <a:p>
                      <a:pPr>
                        <a:tabLst>
                          <a:tab pos="3867150" algn="l"/>
                        </a:tabLst>
                      </a:pPr>
                      <a:r>
                        <a:rPr lang="en-GB" sz="2200" b="1" cap="none" spc="0">
                          <a:solidFill>
                            <a:schemeClr val="tx1"/>
                          </a:solidFill>
                          <a:effectLst/>
                        </a:rPr>
                        <a:t>Delivery_id</a:t>
                      </a:r>
                    </a:p>
                  </a:txBody>
                  <a:tcPr marL="123187" marR="123187" marT="164249"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tabLst>
                          <a:tab pos="3867150" algn="l"/>
                        </a:tabLst>
                      </a:pPr>
                      <a:r>
                        <a:rPr lang="en-GB" sz="2200" cap="none" spc="0">
                          <a:solidFill>
                            <a:schemeClr val="tx1"/>
                          </a:solidFill>
                          <a:effectLst/>
                        </a:rPr>
                        <a:t>int</a:t>
                      </a:r>
                    </a:p>
                  </a:txBody>
                  <a:tcPr marL="123187" marR="123187" marT="164249"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tabLst>
                          <a:tab pos="3867150" algn="l"/>
                        </a:tabLst>
                      </a:pPr>
                      <a:r>
                        <a:rPr lang="en-GB" sz="2200" cap="none" spc="0">
                          <a:solidFill>
                            <a:schemeClr val="tx1"/>
                          </a:solidFill>
                          <a:effectLst/>
                        </a:rPr>
                        <a:t>Primary key</a:t>
                      </a:r>
                    </a:p>
                  </a:txBody>
                  <a:tcPr marL="123187" marR="123187" marT="164249"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932868196"/>
                  </a:ext>
                </a:extLst>
              </a:tr>
              <a:tr h="558448">
                <a:tc>
                  <a:txBody>
                    <a:bodyPr/>
                    <a:lstStyle/>
                    <a:p>
                      <a:pPr>
                        <a:tabLst>
                          <a:tab pos="3867150" algn="l"/>
                        </a:tabLst>
                      </a:pPr>
                      <a:r>
                        <a:rPr lang="en-GB" sz="2200" b="1" cap="none" spc="0">
                          <a:solidFill>
                            <a:schemeClr val="tx1"/>
                          </a:solidFill>
                          <a:effectLst/>
                        </a:rPr>
                        <a:t>Product_id</a:t>
                      </a:r>
                    </a:p>
                  </a:txBody>
                  <a:tcPr marL="123187" marR="123187" marT="16424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tabLst>
                          <a:tab pos="3867150" algn="l"/>
                        </a:tabLst>
                      </a:pPr>
                      <a:r>
                        <a:rPr lang="en-GB" sz="2200" cap="none" spc="0">
                          <a:solidFill>
                            <a:schemeClr val="tx1"/>
                          </a:solidFill>
                          <a:effectLst/>
                        </a:rPr>
                        <a:t>int</a:t>
                      </a:r>
                    </a:p>
                  </a:txBody>
                  <a:tcPr marL="123187" marR="123187" marT="16424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tabLst>
                          <a:tab pos="3867150" algn="l"/>
                        </a:tabLst>
                      </a:pPr>
                      <a:r>
                        <a:rPr lang="en-GB" sz="2200" cap="none" spc="0">
                          <a:solidFill>
                            <a:schemeClr val="tx1"/>
                          </a:solidFill>
                          <a:effectLst/>
                        </a:rPr>
                        <a:t>Foreign key</a:t>
                      </a:r>
                    </a:p>
                  </a:txBody>
                  <a:tcPr marL="123187" marR="123187" marT="16424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638779833"/>
                  </a:ext>
                </a:extLst>
              </a:tr>
              <a:tr h="558448">
                <a:tc>
                  <a:txBody>
                    <a:bodyPr/>
                    <a:lstStyle/>
                    <a:p>
                      <a:pPr>
                        <a:tabLst>
                          <a:tab pos="3867150" algn="l"/>
                        </a:tabLst>
                      </a:pPr>
                      <a:r>
                        <a:rPr lang="en-GB" sz="2200" b="1" cap="none" spc="0">
                          <a:solidFill>
                            <a:schemeClr val="tx1"/>
                          </a:solidFill>
                          <a:effectLst/>
                        </a:rPr>
                        <a:t>Login_id</a:t>
                      </a:r>
                    </a:p>
                  </a:txBody>
                  <a:tcPr marL="123187" marR="123187" marT="16424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tabLst>
                          <a:tab pos="3867150" algn="l"/>
                        </a:tabLst>
                      </a:pPr>
                      <a:r>
                        <a:rPr lang="en-GB" sz="2200" cap="none" spc="0">
                          <a:solidFill>
                            <a:schemeClr val="tx1"/>
                          </a:solidFill>
                          <a:effectLst/>
                        </a:rPr>
                        <a:t>int</a:t>
                      </a:r>
                    </a:p>
                  </a:txBody>
                  <a:tcPr marL="123187" marR="123187" marT="16424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tabLst>
                          <a:tab pos="3867150" algn="l"/>
                        </a:tabLst>
                      </a:pPr>
                      <a:r>
                        <a:rPr lang="en-GB" sz="2200" cap="none" spc="0">
                          <a:solidFill>
                            <a:schemeClr val="tx1"/>
                          </a:solidFill>
                          <a:effectLst/>
                        </a:rPr>
                        <a:t>Foreign key</a:t>
                      </a:r>
                    </a:p>
                  </a:txBody>
                  <a:tcPr marL="123187" marR="123187" marT="16424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58043070"/>
                  </a:ext>
                </a:extLst>
              </a:tr>
              <a:tr h="558448">
                <a:tc>
                  <a:txBody>
                    <a:bodyPr/>
                    <a:lstStyle/>
                    <a:p>
                      <a:pPr>
                        <a:tabLst>
                          <a:tab pos="3867150" algn="l"/>
                        </a:tabLst>
                      </a:pPr>
                      <a:r>
                        <a:rPr lang="en-GB" sz="2200" b="1" cap="none" spc="0">
                          <a:solidFill>
                            <a:schemeClr val="tx1"/>
                          </a:solidFill>
                          <a:effectLst/>
                        </a:rPr>
                        <a:t>Payment_id</a:t>
                      </a:r>
                    </a:p>
                  </a:txBody>
                  <a:tcPr marL="123187" marR="123187" marT="16424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tabLst>
                          <a:tab pos="3867150" algn="l"/>
                        </a:tabLst>
                      </a:pPr>
                      <a:r>
                        <a:rPr lang="en-GB" sz="2200" cap="none" spc="0">
                          <a:solidFill>
                            <a:schemeClr val="tx1"/>
                          </a:solidFill>
                          <a:effectLst/>
                        </a:rPr>
                        <a:t>int</a:t>
                      </a:r>
                    </a:p>
                  </a:txBody>
                  <a:tcPr marL="123187" marR="123187" marT="16424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tabLst>
                          <a:tab pos="3867150" algn="l"/>
                        </a:tabLst>
                      </a:pPr>
                      <a:r>
                        <a:rPr lang="en-GB" sz="2200" cap="none" spc="0">
                          <a:solidFill>
                            <a:schemeClr val="tx1"/>
                          </a:solidFill>
                          <a:effectLst/>
                        </a:rPr>
                        <a:t>Foreign key</a:t>
                      </a:r>
                    </a:p>
                  </a:txBody>
                  <a:tcPr marL="123187" marR="123187" marT="16424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913484690"/>
                  </a:ext>
                </a:extLst>
              </a:tr>
              <a:tr h="558448">
                <a:tc>
                  <a:txBody>
                    <a:bodyPr/>
                    <a:lstStyle/>
                    <a:p>
                      <a:pPr>
                        <a:tabLst>
                          <a:tab pos="3867150" algn="l"/>
                        </a:tabLst>
                      </a:pPr>
                      <a:r>
                        <a:rPr lang="en-GB" sz="2200" b="1" cap="none" spc="0">
                          <a:solidFill>
                            <a:schemeClr val="tx1"/>
                          </a:solidFill>
                          <a:effectLst/>
                        </a:rPr>
                        <a:t>Dboy_id</a:t>
                      </a:r>
                    </a:p>
                  </a:txBody>
                  <a:tcPr marL="123187" marR="123187" marT="164249" marB="0">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tabLst>
                          <a:tab pos="3867150" algn="l"/>
                        </a:tabLst>
                      </a:pPr>
                      <a:r>
                        <a:rPr lang="en-GB" sz="2200" cap="none" spc="0">
                          <a:solidFill>
                            <a:schemeClr val="tx1"/>
                          </a:solidFill>
                          <a:effectLst/>
                        </a:rPr>
                        <a:t>int</a:t>
                      </a:r>
                    </a:p>
                  </a:txBody>
                  <a:tcPr marL="123187" marR="123187" marT="164249" marB="0">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tabLst>
                          <a:tab pos="3867150" algn="l"/>
                        </a:tabLst>
                      </a:pPr>
                      <a:r>
                        <a:rPr lang="en-GB" sz="2200" cap="none" spc="0">
                          <a:solidFill>
                            <a:schemeClr val="tx1"/>
                          </a:solidFill>
                          <a:effectLst/>
                        </a:rPr>
                        <a:t>Foreign key</a:t>
                      </a:r>
                    </a:p>
                  </a:txBody>
                  <a:tcPr marL="123187" marR="123187" marT="164249" marB="0">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2534750084"/>
                  </a:ext>
                </a:extLst>
              </a:tr>
            </a:tbl>
          </a:graphicData>
        </a:graphic>
      </p:graphicFrame>
    </p:spTree>
    <p:extLst>
      <p:ext uri="{BB962C8B-B14F-4D97-AF65-F5344CB8AC3E}">
        <p14:creationId xmlns:p14="http://schemas.microsoft.com/office/powerpoint/2010/main" val="4055179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7D82B6FB-2D54-4A11-8F3D-ADEEEE763833}"/>
              </a:ext>
            </a:extLst>
          </p:cNvPr>
          <p:cNvSpPr txBox="1"/>
          <p:nvPr/>
        </p:nvSpPr>
        <p:spPr>
          <a:xfrm>
            <a:off x="5351164" y="586822"/>
            <a:ext cx="6002636"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b="1"/>
              <a:t>Table Name : tbl_payment</a:t>
            </a:r>
          </a:p>
          <a:p>
            <a:pPr indent="-228600">
              <a:lnSpc>
                <a:spcPct val="90000"/>
              </a:lnSpc>
              <a:spcAft>
                <a:spcPts val="600"/>
              </a:spcAft>
              <a:buFont typeface="Arial" panose="020B0604020202020204" pitchFamily="34" charset="0"/>
              <a:buChar char="•"/>
            </a:pPr>
            <a:r>
              <a:rPr lang="en-US" b="1"/>
              <a:t>Primary Key :Payment _id</a:t>
            </a:r>
          </a:p>
          <a:p>
            <a:pPr indent="-228600">
              <a:lnSpc>
                <a:spcPct val="90000"/>
              </a:lnSpc>
              <a:spcAft>
                <a:spcPts val="600"/>
              </a:spcAft>
              <a:buFont typeface="Arial" panose="020B0604020202020204" pitchFamily="34" charset="0"/>
              <a:buChar char="•"/>
            </a:pPr>
            <a:r>
              <a:rPr lang="en-US" b="1"/>
              <a:t>Description : for payment</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p:txBody>
      </p:sp>
      <p:graphicFrame>
        <p:nvGraphicFramePr>
          <p:cNvPr id="8" name="Table 7">
            <a:extLst>
              <a:ext uri="{FF2B5EF4-FFF2-40B4-BE49-F238E27FC236}">
                <a16:creationId xmlns:a16="http://schemas.microsoft.com/office/drawing/2014/main" id="{E97F2DBA-6E4C-46F8-9037-6249B2D4B78F}"/>
              </a:ext>
            </a:extLst>
          </p:cNvPr>
          <p:cNvGraphicFramePr>
            <a:graphicFrameLocks noGrp="1"/>
          </p:cNvGraphicFramePr>
          <p:nvPr>
            <p:extLst>
              <p:ext uri="{D42A27DB-BD31-4B8C-83A1-F6EECF244321}">
                <p14:modId xmlns:p14="http://schemas.microsoft.com/office/powerpoint/2010/main" val="3902160718"/>
              </p:ext>
            </p:extLst>
          </p:nvPr>
        </p:nvGraphicFramePr>
        <p:xfrm>
          <a:off x="557784" y="2954052"/>
          <a:ext cx="11164825" cy="3043878"/>
        </p:xfrm>
        <a:graphic>
          <a:graphicData uri="http://schemas.openxmlformats.org/drawingml/2006/table">
            <a:tbl>
              <a:tblPr firstRow="1" firstCol="1" bandRow="1">
                <a:tableStyleId>{5C22544A-7EE6-4342-B048-85BDC9FD1C3A}</a:tableStyleId>
              </a:tblPr>
              <a:tblGrid>
                <a:gridCol w="3711790">
                  <a:extLst>
                    <a:ext uri="{9D8B030D-6E8A-4147-A177-3AD203B41FA5}">
                      <a16:colId xmlns:a16="http://schemas.microsoft.com/office/drawing/2014/main" val="2623997813"/>
                    </a:ext>
                  </a:extLst>
                </a:gridCol>
                <a:gridCol w="3834584">
                  <a:extLst>
                    <a:ext uri="{9D8B030D-6E8A-4147-A177-3AD203B41FA5}">
                      <a16:colId xmlns:a16="http://schemas.microsoft.com/office/drawing/2014/main" val="3653401316"/>
                    </a:ext>
                  </a:extLst>
                </a:gridCol>
                <a:gridCol w="3618451">
                  <a:extLst>
                    <a:ext uri="{9D8B030D-6E8A-4147-A177-3AD203B41FA5}">
                      <a16:colId xmlns:a16="http://schemas.microsoft.com/office/drawing/2014/main" val="603666183"/>
                    </a:ext>
                  </a:extLst>
                </a:gridCol>
              </a:tblGrid>
              <a:tr h="507313">
                <a:tc>
                  <a:txBody>
                    <a:bodyPr/>
                    <a:lstStyle/>
                    <a:p>
                      <a:pPr>
                        <a:tabLst>
                          <a:tab pos="3867150" algn="l"/>
                        </a:tabLst>
                      </a:pPr>
                      <a:r>
                        <a:rPr lang="en-GB" sz="2800">
                          <a:effectLst/>
                        </a:rPr>
                        <a:t>Field</a:t>
                      </a:r>
                      <a:endParaRPr lang="en-GB" sz="4200">
                        <a:effectLst/>
                      </a:endParaRPr>
                    </a:p>
                  </a:txBody>
                  <a:tcPr marL="158535" marR="158535" marT="0" marB="0"/>
                </a:tc>
                <a:tc>
                  <a:txBody>
                    <a:bodyPr/>
                    <a:lstStyle/>
                    <a:p>
                      <a:pPr>
                        <a:tabLst>
                          <a:tab pos="3867150" algn="l"/>
                        </a:tabLst>
                      </a:pPr>
                      <a:r>
                        <a:rPr lang="en-GB" sz="2800">
                          <a:effectLst/>
                        </a:rPr>
                        <a:t>Datatype</a:t>
                      </a:r>
                      <a:endParaRPr lang="en-GB" sz="4200">
                        <a:effectLst/>
                      </a:endParaRPr>
                    </a:p>
                  </a:txBody>
                  <a:tcPr marL="158535" marR="158535" marT="0" marB="0"/>
                </a:tc>
                <a:tc>
                  <a:txBody>
                    <a:bodyPr/>
                    <a:lstStyle/>
                    <a:p>
                      <a:pPr>
                        <a:tabLst>
                          <a:tab pos="3867150" algn="l"/>
                        </a:tabLst>
                      </a:pPr>
                      <a:r>
                        <a:rPr lang="en-GB" sz="2800">
                          <a:effectLst/>
                        </a:rPr>
                        <a:t>Constraints</a:t>
                      </a:r>
                      <a:endParaRPr lang="en-GB" sz="4200">
                        <a:effectLst/>
                      </a:endParaRPr>
                    </a:p>
                  </a:txBody>
                  <a:tcPr marL="158535" marR="158535" marT="0" marB="0"/>
                </a:tc>
                <a:extLst>
                  <a:ext uri="{0D108BD9-81ED-4DB2-BD59-A6C34878D82A}">
                    <a16:rowId xmlns:a16="http://schemas.microsoft.com/office/drawing/2014/main" val="1645921496"/>
                  </a:ext>
                </a:extLst>
              </a:tr>
              <a:tr h="507313">
                <a:tc>
                  <a:txBody>
                    <a:bodyPr/>
                    <a:lstStyle/>
                    <a:p>
                      <a:pPr>
                        <a:tabLst>
                          <a:tab pos="3867150" algn="l"/>
                        </a:tabLst>
                      </a:pPr>
                      <a:r>
                        <a:rPr lang="en-GB" sz="2800">
                          <a:effectLst/>
                        </a:rPr>
                        <a:t>Payment_id</a:t>
                      </a:r>
                      <a:endParaRPr lang="en-GB" sz="4200">
                        <a:effectLst/>
                      </a:endParaRPr>
                    </a:p>
                  </a:txBody>
                  <a:tcPr marL="158535" marR="158535" marT="0" marB="0"/>
                </a:tc>
                <a:tc>
                  <a:txBody>
                    <a:bodyPr/>
                    <a:lstStyle/>
                    <a:p>
                      <a:pPr>
                        <a:tabLst>
                          <a:tab pos="3867150" algn="l"/>
                        </a:tabLst>
                      </a:pPr>
                      <a:r>
                        <a:rPr lang="en-GB" sz="2800">
                          <a:effectLst/>
                        </a:rPr>
                        <a:t>int</a:t>
                      </a:r>
                      <a:endParaRPr lang="en-GB" sz="4200">
                        <a:effectLst/>
                      </a:endParaRPr>
                    </a:p>
                  </a:txBody>
                  <a:tcPr marL="158535" marR="158535" marT="0" marB="0"/>
                </a:tc>
                <a:tc>
                  <a:txBody>
                    <a:bodyPr/>
                    <a:lstStyle/>
                    <a:p>
                      <a:pPr>
                        <a:tabLst>
                          <a:tab pos="3867150" algn="l"/>
                        </a:tabLst>
                      </a:pPr>
                      <a:r>
                        <a:rPr lang="en-GB" sz="2800">
                          <a:effectLst/>
                        </a:rPr>
                        <a:t>Primary key</a:t>
                      </a:r>
                      <a:endParaRPr lang="en-GB" sz="4200">
                        <a:effectLst/>
                      </a:endParaRPr>
                    </a:p>
                  </a:txBody>
                  <a:tcPr marL="158535" marR="158535" marT="0" marB="0"/>
                </a:tc>
                <a:extLst>
                  <a:ext uri="{0D108BD9-81ED-4DB2-BD59-A6C34878D82A}">
                    <a16:rowId xmlns:a16="http://schemas.microsoft.com/office/drawing/2014/main" val="969081155"/>
                  </a:ext>
                </a:extLst>
              </a:tr>
              <a:tr h="507313">
                <a:tc>
                  <a:txBody>
                    <a:bodyPr/>
                    <a:lstStyle/>
                    <a:p>
                      <a:pPr>
                        <a:tabLst>
                          <a:tab pos="3867150" algn="l"/>
                        </a:tabLst>
                      </a:pPr>
                      <a:r>
                        <a:rPr lang="en-GB" sz="2800">
                          <a:effectLst/>
                        </a:rPr>
                        <a:t>name</a:t>
                      </a:r>
                      <a:endParaRPr lang="en-GB" sz="4200">
                        <a:effectLst/>
                      </a:endParaRPr>
                    </a:p>
                  </a:txBody>
                  <a:tcPr marL="158535" marR="158535" marT="0" marB="0"/>
                </a:tc>
                <a:tc>
                  <a:txBody>
                    <a:bodyPr/>
                    <a:lstStyle/>
                    <a:p>
                      <a:pPr>
                        <a:tabLst>
                          <a:tab pos="3867150" algn="l"/>
                        </a:tabLst>
                      </a:pPr>
                      <a:r>
                        <a:rPr lang="en-GB" sz="2800">
                          <a:effectLst/>
                        </a:rPr>
                        <a:t>varchar(100)</a:t>
                      </a:r>
                      <a:endParaRPr lang="en-GB" sz="4200">
                        <a:effectLst/>
                      </a:endParaRPr>
                    </a:p>
                  </a:txBody>
                  <a:tcPr marL="158535" marR="158535" marT="0" marB="0"/>
                </a:tc>
                <a:tc>
                  <a:txBody>
                    <a:bodyPr/>
                    <a:lstStyle/>
                    <a:p>
                      <a:pPr>
                        <a:tabLst>
                          <a:tab pos="3867150" algn="l"/>
                        </a:tabLst>
                      </a:pPr>
                      <a:r>
                        <a:rPr lang="en-GB" sz="2800">
                          <a:effectLst/>
                        </a:rPr>
                        <a:t>NOT NULL</a:t>
                      </a:r>
                      <a:endParaRPr lang="en-GB" sz="4200">
                        <a:effectLst/>
                      </a:endParaRPr>
                    </a:p>
                  </a:txBody>
                  <a:tcPr marL="158535" marR="158535" marT="0" marB="0"/>
                </a:tc>
                <a:extLst>
                  <a:ext uri="{0D108BD9-81ED-4DB2-BD59-A6C34878D82A}">
                    <a16:rowId xmlns:a16="http://schemas.microsoft.com/office/drawing/2014/main" val="2720135091"/>
                  </a:ext>
                </a:extLst>
              </a:tr>
              <a:tr h="507313">
                <a:tc>
                  <a:txBody>
                    <a:bodyPr/>
                    <a:lstStyle/>
                    <a:p>
                      <a:pPr>
                        <a:tabLst>
                          <a:tab pos="3867150" algn="l"/>
                        </a:tabLst>
                      </a:pPr>
                      <a:r>
                        <a:rPr lang="en-GB" sz="2800">
                          <a:effectLst/>
                        </a:rPr>
                        <a:t>date</a:t>
                      </a:r>
                      <a:endParaRPr lang="en-GB" sz="4200">
                        <a:effectLst/>
                      </a:endParaRPr>
                    </a:p>
                  </a:txBody>
                  <a:tcPr marL="158535" marR="158535" marT="0" marB="0"/>
                </a:tc>
                <a:tc>
                  <a:txBody>
                    <a:bodyPr/>
                    <a:lstStyle/>
                    <a:p>
                      <a:pPr>
                        <a:tabLst>
                          <a:tab pos="3867150" algn="l"/>
                        </a:tabLst>
                      </a:pPr>
                      <a:r>
                        <a:rPr lang="en-GB" sz="2800">
                          <a:effectLst/>
                        </a:rPr>
                        <a:t>date</a:t>
                      </a:r>
                      <a:endParaRPr lang="en-GB" sz="4200">
                        <a:effectLst/>
                      </a:endParaRPr>
                    </a:p>
                  </a:txBody>
                  <a:tcPr marL="158535" marR="158535" marT="0" marB="0"/>
                </a:tc>
                <a:tc>
                  <a:txBody>
                    <a:bodyPr/>
                    <a:lstStyle/>
                    <a:p>
                      <a:pPr>
                        <a:tabLst>
                          <a:tab pos="3867150" algn="l"/>
                        </a:tabLst>
                      </a:pPr>
                      <a:r>
                        <a:rPr lang="en-GB" sz="2800">
                          <a:effectLst/>
                        </a:rPr>
                        <a:t>NOT NULL</a:t>
                      </a:r>
                      <a:endParaRPr lang="en-GB" sz="4200">
                        <a:effectLst/>
                      </a:endParaRPr>
                    </a:p>
                  </a:txBody>
                  <a:tcPr marL="158535" marR="158535" marT="0" marB="0"/>
                </a:tc>
                <a:extLst>
                  <a:ext uri="{0D108BD9-81ED-4DB2-BD59-A6C34878D82A}">
                    <a16:rowId xmlns:a16="http://schemas.microsoft.com/office/drawing/2014/main" val="860137696"/>
                  </a:ext>
                </a:extLst>
              </a:tr>
              <a:tr h="507313">
                <a:tc>
                  <a:txBody>
                    <a:bodyPr/>
                    <a:lstStyle/>
                    <a:p>
                      <a:pPr>
                        <a:tabLst>
                          <a:tab pos="3867150" algn="l"/>
                        </a:tabLst>
                      </a:pPr>
                      <a:r>
                        <a:rPr lang="en-GB" sz="2800">
                          <a:effectLst/>
                        </a:rPr>
                        <a:t>payment</a:t>
                      </a:r>
                      <a:endParaRPr lang="en-GB" sz="4200">
                        <a:effectLst/>
                      </a:endParaRPr>
                    </a:p>
                  </a:txBody>
                  <a:tcPr marL="158535" marR="158535" marT="0" marB="0"/>
                </a:tc>
                <a:tc>
                  <a:txBody>
                    <a:bodyPr/>
                    <a:lstStyle/>
                    <a:p>
                      <a:pPr>
                        <a:tabLst>
                          <a:tab pos="3867150" algn="l"/>
                        </a:tabLst>
                      </a:pPr>
                      <a:r>
                        <a:rPr lang="en-GB" sz="2800">
                          <a:effectLst/>
                        </a:rPr>
                        <a:t>Varchar(60)</a:t>
                      </a:r>
                      <a:endParaRPr lang="en-GB" sz="4200">
                        <a:effectLst/>
                      </a:endParaRPr>
                    </a:p>
                  </a:txBody>
                  <a:tcPr marL="158535" marR="158535" marT="0" marB="0"/>
                </a:tc>
                <a:tc>
                  <a:txBody>
                    <a:bodyPr/>
                    <a:lstStyle/>
                    <a:p>
                      <a:pPr>
                        <a:tabLst>
                          <a:tab pos="3867150" algn="l"/>
                        </a:tabLst>
                      </a:pPr>
                      <a:r>
                        <a:rPr lang="en-GB" sz="2800">
                          <a:effectLst/>
                        </a:rPr>
                        <a:t>NOT NULL</a:t>
                      </a:r>
                      <a:endParaRPr lang="en-GB" sz="4200">
                        <a:effectLst/>
                      </a:endParaRPr>
                    </a:p>
                  </a:txBody>
                  <a:tcPr marL="158535" marR="158535" marT="0" marB="0"/>
                </a:tc>
                <a:extLst>
                  <a:ext uri="{0D108BD9-81ED-4DB2-BD59-A6C34878D82A}">
                    <a16:rowId xmlns:a16="http://schemas.microsoft.com/office/drawing/2014/main" val="2442490924"/>
                  </a:ext>
                </a:extLst>
              </a:tr>
              <a:tr h="507313">
                <a:tc>
                  <a:txBody>
                    <a:bodyPr/>
                    <a:lstStyle/>
                    <a:p>
                      <a:pPr>
                        <a:tabLst>
                          <a:tab pos="3867150" algn="l"/>
                        </a:tabLst>
                      </a:pPr>
                      <a:r>
                        <a:rPr lang="en-GB" sz="2800">
                          <a:effectLst/>
                        </a:rPr>
                        <a:t>service</a:t>
                      </a:r>
                      <a:endParaRPr lang="en-GB" sz="4200">
                        <a:effectLst/>
                      </a:endParaRPr>
                    </a:p>
                  </a:txBody>
                  <a:tcPr marL="158535" marR="158535" marT="0" marB="0"/>
                </a:tc>
                <a:tc>
                  <a:txBody>
                    <a:bodyPr/>
                    <a:lstStyle/>
                    <a:p>
                      <a:pPr>
                        <a:tabLst>
                          <a:tab pos="3867150" algn="l"/>
                        </a:tabLst>
                      </a:pPr>
                      <a:r>
                        <a:rPr lang="en-GB" sz="2800">
                          <a:effectLst/>
                        </a:rPr>
                        <a:t>Varchar(30)</a:t>
                      </a:r>
                      <a:endParaRPr lang="en-GB" sz="4200">
                        <a:effectLst/>
                      </a:endParaRPr>
                    </a:p>
                  </a:txBody>
                  <a:tcPr marL="158535" marR="158535" marT="0" marB="0"/>
                </a:tc>
                <a:tc>
                  <a:txBody>
                    <a:bodyPr/>
                    <a:lstStyle/>
                    <a:p>
                      <a:pPr>
                        <a:tabLst>
                          <a:tab pos="3867150" algn="l"/>
                        </a:tabLst>
                      </a:pPr>
                      <a:r>
                        <a:rPr lang="en-GB" sz="2800">
                          <a:effectLst/>
                        </a:rPr>
                        <a:t>NOT NULL</a:t>
                      </a:r>
                      <a:endParaRPr lang="en-GB" sz="4200">
                        <a:effectLst/>
                      </a:endParaRPr>
                    </a:p>
                  </a:txBody>
                  <a:tcPr marL="158535" marR="158535" marT="0" marB="0"/>
                </a:tc>
                <a:extLst>
                  <a:ext uri="{0D108BD9-81ED-4DB2-BD59-A6C34878D82A}">
                    <a16:rowId xmlns:a16="http://schemas.microsoft.com/office/drawing/2014/main" val="3161471451"/>
                  </a:ext>
                </a:extLst>
              </a:tr>
            </a:tbl>
          </a:graphicData>
        </a:graphic>
      </p:graphicFrame>
    </p:spTree>
    <p:extLst>
      <p:ext uri="{BB962C8B-B14F-4D97-AF65-F5344CB8AC3E}">
        <p14:creationId xmlns:p14="http://schemas.microsoft.com/office/powerpoint/2010/main" val="353752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7DF9C92-BCFE-4AD5-BFC2-0C446CCE624B}"/>
              </a:ext>
            </a:extLst>
          </p:cNvPr>
          <p:cNvSpPr txBox="1"/>
          <p:nvPr/>
        </p:nvSpPr>
        <p:spPr>
          <a:xfrm>
            <a:off x="4654295" y="502920"/>
            <a:ext cx="6894576" cy="146304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b="1"/>
              <a:t>Table Name :tbl_deliveryboy</a:t>
            </a:r>
          </a:p>
          <a:p>
            <a:pPr indent="-228600">
              <a:lnSpc>
                <a:spcPct val="90000"/>
              </a:lnSpc>
              <a:spcAft>
                <a:spcPts val="600"/>
              </a:spcAft>
              <a:buFont typeface="Arial" panose="020B0604020202020204" pitchFamily="34" charset="0"/>
              <a:buChar char="•"/>
            </a:pPr>
            <a:r>
              <a:rPr lang="en-US" sz="2200" b="1"/>
              <a:t>Primary Key : Dboy_id</a:t>
            </a:r>
          </a:p>
          <a:p>
            <a:pPr indent="-228600">
              <a:lnSpc>
                <a:spcPct val="90000"/>
              </a:lnSpc>
              <a:spcAft>
                <a:spcPts val="600"/>
              </a:spcAft>
              <a:buFont typeface="Arial" panose="020B0604020202020204" pitchFamily="34" charset="0"/>
              <a:buChar char="•"/>
            </a:pPr>
            <a:r>
              <a:rPr lang="en-US" sz="2200" b="1"/>
              <a:t>Foreign key : login_id refers from tbl_login</a:t>
            </a:r>
          </a:p>
          <a:p>
            <a:pPr indent="-228600">
              <a:lnSpc>
                <a:spcPct val="90000"/>
              </a:lnSpc>
              <a:spcAft>
                <a:spcPts val="600"/>
              </a:spcAft>
              <a:buFont typeface="Arial" panose="020B0604020202020204" pitchFamily="34" charset="0"/>
              <a:buChar char="•"/>
            </a:pPr>
            <a:endParaRPr lang="en-US" sz="2200" b="1"/>
          </a:p>
        </p:txBody>
      </p:sp>
      <p:graphicFrame>
        <p:nvGraphicFramePr>
          <p:cNvPr id="3" name="Table 2">
            <a:extLst>
              <a:ext uri="{FF2B5EF4-FFF2-40B4-BE49-F238E27FC236}">
                <a16:creationId xmlns:a16="http://schemas.microsoft.com/office/drawing/2014/main" id="{B30C3978-4927-4A74-AD69-336A1B586646}"/>
              </a:ext>
            </a:extLst>
          </p:cNvPr>
          <p:cNvGraphicFramePr>
            <a:graphicFrameLocks noGrp="1"/>
          </p:cNvGraphicFramePr>
          <p:nvPr/>
        </p:nvGraphicFramePr>
        <p:xfrm>
          <a:off x="1180970" y="2290936"/>
          <a:ext cx="9817869" cy="3959354"/>
        </p:xfrm>
        <a:graphic>
          <a:graphicData uri="http://schemas.openxmlformats.org/drawingml/2006/table">
            <a:tbl>
              <a:tblPr firstRow="1" firstCol="1" bandRow="1">
                <a:tableStyleId>{9D7B26C5-4107-4FEC-AEDC-1716B250A1EF}</a:tableStyleId>
              </a:tblPr>
              <a:tblGrid>
                <a:gridCol w="3105731">
                  <a:extLst>
                    <a:ext uri="{9D8B030D-6E8A-4147-A177-3AD203B41FA5}">
                      <a16:colId xmlns:a16="http://schemas.microsoft.com/office/drawing/2014/main" val="2388084991"/>
                    </a:ext>
                  </a:extLst>
                </a:gridCol>
                <a:gridCol w="3600987">
                  <a:extLst>
                    <a:ext uri="{9D8B030D-6E8A-4147-A177-3AD203B41FA5}">
                      <a16:colId xmlns:a16="http://schemas.microsoft.com/office/drawing/2014/main" val="360001687"/>
                    </a:ext>
                  </a:extLst>
                </a:gridCol>
                <a:gridCol w="3111151">
                  <a:extLst>
                    <a:ext uri="{9D8B030D-6E8A-4147-A177-3AD203B41FA5}">
                      <a16:colId xmlns:a16="http://schemas.microsoft.com/office/drawing/2014/main" val="3720907036"/>
                    </a:ext>
                  </a:extLst>
                </a:gridCol>
              </a:tblGrid>
              <a:tr h="565622">
                <a:tc>
                  <a:txBody>
                    <a:bodyPr/>
                    <a:lstStyle/>
                    <a:p>
                      <a:r>
                        <a:rPr lang="en-US" sz="3300">
                          <a:effectLst/>
                        </a:rPr>
                        <a:t>Field</a:t>
                      </a:r>
                    </a:p>
                  </a:txBody>
                  <a:tcPr marL="124769" marR="124769" marT="0" marB="0"/>
                </a:tc>
                <a:tc>
                  <a:txBody>
                    <a:bodyPr/>
                    <a:lstStyle/>
                    <a:p>
                      <a:r>
                        <a:rPr lang="en-US" sz="3300">
                          <a:effectLst/>
                        </a:rPr>
                        <a:t>Datatype</a:t>
                      </a:r>
                    </a:p>
                  </a:txBody>
                  <a:tcPr marL="124769" marR="124769" marT="0" marB="0"/>
                </a:tc>
                <a:tc>
                  <a:txBody>
                    <a:bodyPr/>
                    <a:lstStyle/>
                    <a:p>
                      <a:r>
                        <a:rPr lang="en-US" sz="3300">
                          <a:effectLst/>
                        </a:rPr>
                        <a:t>Constraints</a:t>
                      </a:r>
                    </a:p>
                  </a:txBody>
                  <a:tcPr marL="124769" marR="124769" marT="0" marB="0"/>
                </a:tc>
                <a:extLst>
                  <a:ext uri="{0D108BD9-81ED-4DB2-BD59-A6C34878D82A}">
                    <a16:rowId xmlns:a16="http://schemas.microsoft.com/office/drawing/2014/main" val="2954190033"/>
                  </a:ext>
                </a:extLst>
              </a:tr>
              <a:tr h="565622">
                <a:tc>
                  <a:txBody>
                    <a:bodyPr/>
                    <a:lstStyle/>
                    <a:p>
                      <a:r>
                        <a:rPr lang="en-US" sz="3300">
                          <a:effectLst/>
                        </a:rPr>
                        <a:t>Dboy_id</a:t>
                      </a:r>
                    </a:p>
                  </a:txBody>
                  <a:tcPr marL="124769" marR="124769" marT="0" marB="0"/>
                </a:tc>
                <a:tc>
                  <a:txBody>
                    <a:bodyPr/>
                    <a:lstStyle/>
                    <a:p>
                      <a:r>
                        <a:rPr lang="en-US" sz="3300">
                          <a:effectLst/>
                        </a:rPr>
                        <a:t>int</a:t>
                      </a:r>
                    </a:p>
                  </a:txBody>
                  <a:tcPr marL="124769" marR="124769" marT="0" marB="0"/>
                </a:tc>
                <a:tc>
                  <a:txBody>
                    <a:bodyPr/>
                    <a:lstStyle/>
                    <a:p>
                      <a:r>
                        <a:rPr lang="en-US" sz="3300">
                          <a:effectLst/>
                        </a:rPr>
                        <a:t>Primary key</a:t>
                      </a:r>
                    </a:p>
                  </a:txBody>
                  <a:tcPr marL="124769" marR="124769" marT="0" marB="0"/>
                </a:tc>
                <a:extLst>
                  <a:ext uri="{0D108BD9-81ED-4DB2-BD59-A6C34878D82A}">
                    <a16:rowId xmlns:a16="http://schemas.microsoft.com/office/drawing/2014/main" val="3427765784"/>
                  </a:ext>
                </a:extLst>
              </a:tr>
              <a:tr h="565622">
                <a:tc>
                  <a:txBody>
                    <a:bodyPr/>
                    <a:lstStyle/>
                    <a:p>
                      <a:r>
                        <a:rPr lang="en-US" sz="3300">
                          <a:effectLst/>
                        </a:rPr>
                        <a:t>name</a:t>
                      </a:r>
                    </a:p>
                  </a:txBody>
                  <a:tcPr marL="124769" marR="124769" marT="0" marB="0"/>
                </a:tc>
                <a:tc>
                  <a:txBody>
                    <a:bodyPr/>
                    <a:lstStyle/>
                    <a:p>
                      <a:r>
                        <a:rPr lang="en-US" sz="3300">
                          <a:effectLst/>
                        </a:rPr>
                        <a:t>Varchar(20)</a:t>
                      </a:r>
                    </a:p>
                  </a:txBody>
                  <a:tcPr marL="124769" marR="124769" marT="0" marB="0"/>
                </a:tc>
                <a:tc>
                  <a:txBody>
                    <a:bodyPr/>
                    <a:lstStyle/>
                    <a:p>
                      <a:r>
                        <a:rPr lang="en-GB" sz="2200">
                          <a:effectLst/>
                        </a:rPr>
                        <a:t>NOT NULL</a:t>
                      </a:r>
                      <a:endParaRPr lang="en-GB" sz="3300">
                        <a:effectLst/>
                      </a:endParaRPr>
                    </a:p>
                  </a:txBody>
                  <a:tcPr marL="124769" marR="124769" marT="0" marB="0"/>
                </a:tc>
                <a:extLst>
                  <a:ext uri="{0D108BD9-81ED-4DB2-BD59-A6C34878D82A}">
                    <a16:rowId xmlns:a16="http://schemas.microsoft.com/office/drawing/2014/main" val="1088733641"/>
                  </a:ext>
                </a:extLst>
              </a:tr>
              <a:tr h="565622">
                <a:tc>
                  <a:txBody>
                    <a:bodyPr/>
                    <a:lstStyle/>
                    <a:p>
                      <a:r>
                        <a:rPr lang="en-US" sz="3300">
                          <a:effectLst/>
                        </a:rPr>
                        <a:t>mobile</a:t>
                      </a:r>
                    </a:p>
                  </a:txBody>
                  <a:tcPr marL="124769" marR="124769" marT="0" marB="0"/>
                </a:tc>
                <a:tc>
                  <a:txBody>
                    <a:bodyPr/>
                    <a:lstStyle/>
                    <a:p>
                      <a:r>
                        <a:rPr lang="en-US" sz="3300">
                          <a:effectLst/>
                        </a:rPr>
                        <a:t>Varchar(20)</a:t>
                      </a:r>
                    </a:p>
                  </a:txBody>
                  <a:tcPr marL="124769" marR="124769" marT="0" marB="0"/>
                </a:tc>
                <a:tc>
                  <a:txBody>
                    <a:bodyPr/>
                    <a:lstStyle/>
                    <a:p>
                      <a:r>
                        <a:rPr lang="en-GB" sz="2200">
                          <a:effectLst/>
                        </a:rPr>
                        <a:t>NOT NULL</a:t>
                      </a:r>
                      <a:endParaRPr lang="en-GB" sz="3300">
                        <a:effectLst/>
                      </a:endParaRPr>
                    </a:p>
                  </a:txBody>
                  <a:tcPr marL="124769" marR="124769" marT="0" marB="0"/>
                </a:tc>
                <a:extLst>
                  <a:ext uri="{0D108BD9-81ED-4DB2-BD59-A6C34878D82A}">
                    <a16:rowId xmlns:a16="http://schemas.microsoft.com/office/drawing/2014/main" val="3477367760"/>
                  </a:ext>
                </a:extLst>
              </a:tr>
              <a:tr h="565622">
                <a:tc>
                  <a:txBody>
                    <a:bodyPr/>
                    <a:lstStyle/>
                    <a:p>
                      <a:r>
                        <a:rPr lang="en-US" sz="3300">
                          <a:effectLst/>
                        </a:rPr>
                        <a:t>email</a:t>
                      </a:r>
                    </a:p>
                  </a:txBody>
                  <a:tcPr marL="124769" marR="124769" marT="0" marB="0"/>
                </a:tc>
                <a:tc>
                  <a:txBody>
                    <a:bodyPr/>
                    <a:lstStyle/>
                    <a:p>
                      <a:r>
                        <a:rPr lang="en-US" sz="3300">
                          <a:effectLst/>
                        </a:rPr>
                        <a:t>Varchar(20)</a:t>
                      </a:r>
                    </a:p>
                  </a:txBody>
                  <a:tcPr marL="124769" marR="124769" marT="0" marB="0"/>
                </a:tc>
                <a:tc>
                  <a:txBody>
                    <a:bodyPr/>
                    <a:lstStyle/>
                    <a:p>
                      <a:r>
                        <a:rPr lang="en-GB" sz="2200">
                          <a:effectLst/>
                        </a:rPr>
                        <a:t>NOT NULL</a:t>
                      </a:r>
                      <a:endParaRPr lang="en-GB" sz="3300">
                        <a:effectLst/>
                      </a:endParaRPr>
                    </a:p>
                  </a:txBody>
                  <a:tcPr marL="124769" marR="124769" marT="0" marB="0"/>
                </a:tc>
                <a:extLst>
                  <a:ext uri="{0D108BD9-81ED-4DB2-BD59-A6C34878D82A}">
                    <a16:rowId xmlns:a16="http://schemas.microsoft.com/office/drawing/2014/main" val="3558329414"/>
                  </a:ext>
                </a:extLst>
              </a:tr>
              <a:tr h="565622">
                <a:tc>
                  <a:txBody>
                    <a:bodyPr/>
                    <a:lstStyle/>
                    <a:p>
                      <a:r>
                        <a:rPr lang="en-US" sz="3300">
                          <a:effectLst/>
                        </a:rPr>
                        <a:t>Address</a:t>
                      </a:r>
                    </a:p>
                  </a:txBody>
                  <a:tcPr marL="124769" marR="124769" marT="0" marB="0"/>
                </a:tc>
                <a:tc>
                  <a:txBody>
                    <a:bodyPr/>
                    <a:lstStyle/>
                    <a:p>
                      <a:r>
                        <a:rPr lang="en-US" sz="3300">
                          <a:effectLst/>
                        </a:rPr>
                        <a:t>Varchar(60)</a:t>
                      </a:r>
                    </a:p>
                  </a:txBody>
                  <a:tcPr marL="124769" marR="124769" marT="0" marB="0"/>
                </a:tc>
                <a:tc>
                  <a:txBody>
                    <a:bodyPr/>
                    <a:lstStyle/>
                    <a:p>
                      <a:r>
                        <a:rPr lang="en-GB" sz="2200">
                          <a:effectLst/>
                        </a:rPr>
                        <a:t>NOT NULL</a:t>
                      </a:r>
                      <a:endParaRPr lang="en-GB" sz="3300">
                        <a:effectLst/>
                      </a:endParaRPr>
                    </a:p>
                  </a:txBody>
                  <a:tcPr marL="124769" marR="124769" marT="0" marB="0"/>
                </a:tc>
                <a:extLst>
                  <a:ext uri="{0D108BD9-81ED-4DB2-BD59-A6C34878D82A}">
                    <a16:rowId xmlns:a16="http://schemas.microsoft.com/office/drawing/2014/main" val="2339686845"/>
                  </a:ext>
                </a:extLst>
              </a:tr>
              <a:tr h="565622">
                <a:tc>
                  <a:txBody>
                    <a:bodyPr/>
                    <a:lstStyle/>
                    <a:p>
                      <a:r>
                        <a:rPr lang="en-US" sz="3300">
                          <a:effectLst/>
                        </a:rPr>
                        <a:t>Login_id</a:t>
                      </a:r>
                    </a:p>
                  </a:txBody>
                  <a:tcPr marL="124769" marR="124769" marT="0" marB="0"/>
                </a:tc>
                <a:tc>
                  <a:txBody>
                    <a:bodyPr/>
                    <a:lstStyle/>
                    <a:p>
                      <a:r>
                        <a:rPr lang="en-US" sz="3300">
                          <a:effectLst/>
                        </a:rPr>
                        <a:t>int</a:t>
                      </a:r>
                    </a:p>
                  </a:txBody>
                  <a:tcPr marL="124769" marR="124769" marT="0" marB="0"/>
                </a:tc>
                <a:tc>
                  <a:txBody>
                    <a:bodyPr/>
                    <a:lstStyle/>
                    <a:p>
                      <a:r>
                        <a:rPr lang="en-US" sz="3300">
                          <a:effectLst/>
                        </a:rPr>
                        <a:t>Foreign key</a:t>
                      </a:r>
                    </a:p>
                  </a:txBody>
                  <a:tcPr marL="124769" marR="124769" marT="0" marB="0"/>
                </a:tc>
                <a:extLst>
                  <a:ext uri="{0D108BD9-81ED-4DB2-BD59-A6C34878D82A}">
                    <a16:rowId xmlns:a16="http://schemas.microsoft.com/office/drawing/2014/main" val="1171367176"/>
                  </a:ext>
                </a:extLst>
              </a:tr>
            </a:tbl>
          </a:graphicData>
        </a:graphic>
      </p:graphicFrame>
    </p:spTree>
    <p:extLst>
      <p:ext uri="{BB962C8B-B14F-4D97-AF65-F5344CB8AC3E}">
        <p14:creationId xmlns:p14="http://schemas.microsoft.com/office/powerpoint/2010/main" val="356244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E35A-9796-4EBD-BC45-59A15F15B7A9}"/>
              </a:ext>
            </a:extLst>
          </p:cNvPr>
          <p:cNvSpPr>
            <a:spLocks noGrp="1"/>
          </p:cNvSpPr>
          <p:nvPr>
            <p:ph type="title"/>
          </p:nvPr>
        </p:nvSpPr>
        <p:spPr>
          <a:xfrm>
            <a:off x="5084493" y="772144"/>
            <a:ext cx="6586491" cy="1286160"/>
          </a:xfrm>
        </p:spPr>
        <p:txBody>
          <a:bodyPr anchor="b">
            <a:normAutofit/>
          </a:bodyPr>
          <a:lstStyle/>
          <a:p>
            <a:r>
              <a:rPr lang="en-GB" dirty="0">
                <a:cs typeface="Calibri Light"/>
              </a:rPr>
              <a:t>Abstract</a:t>
            </a:r>
            <a:endParaRPr lang="en-GB" dirty="0"/>
          </a:p>
        </p:txBody>
      </p:sp>
      <p:sp>
        <p:nvSpPr>
          <p:cNvPr id="3" name="Content Placeholder 2">
            <a:extLst>
              <a:ext uri="{FF2B5EF4-FFF2-40B4-BE49-F238E27FC236}">
                <a16:creationId xmlns:a16="http://schemas.microsoft.com/office/drawing/2014/main" id="{0CED98E7-851C-42F7-8506-8EB0A6BAEE12}"/>
              </a:ext>
            </a:extLst>
          </p:cNvPr>
          <p:cNvSpPr>
            <a:spLocks noGrp="1"/>
          </p:cNvSpPr>
          <p:nvPr>
            <p:ph idx="1"/>
          </p:nvPr>
        </p:nvSpPr>
        <p:spPr>
          <a:xfrm>
            <a:off x="4715401" y="2295526"/>
            <a:ext cx="7193707" cy="4190230"/>
          </a:xfrm>
        </p:spPr>
        <p:txBody>
          <a:bodyPr vert="horz" lIns="91440" tIns="45720" rIns="91440" bIns="45720" rtlCol="0" anchor="t">
            <a:normAutofit/>
          </a:bodyPr>
          <a:lstStyle/>
          <a:p>
            <a:pPr>
              <a:buFont typeface="Wingdings" panose="020B0604020202020204" pitchFamily="34" charset="0"/>
              <a:buChar char="q"/>
            </a:pPr>
            <a:r>
              <a:rPr lang="en-GB" sz="2000" dirty="0">
                <a:cs typeface="Calibri" panose="020F0502020204030204"/>
              </a:rPr>
              <a:t>At your Door  is an online Grocery shopping site which gives</a:t>
            </a:r>
            <a:r>
              <a:rPr lang="en-GB" sz="2000" dirty="0">
                <a:ea typeface="+mn-lt"/>
                <a:cs typeface="+mn-lt"/>
              </a:rPr>
              <a:t> all the information about the grocery shop provides better service for customers .it provides the facility to the customer who wants to buy grocery products in short time.</a:t>
            </a:r>
          </a:p>
          <a:p>
            <a:pPr>
              <a:buFont typeface="Wingdings" panose="020B0604020202020204" pitchFamily="34" charset="0"/>
              <a:buChar char="q"/>
            </a:pPr>
            <a:r>
              <a:rPr lang="en-GB" sz="2000" dirty="0">
                <a:cs typeface="Calibri" panose="020F0502020204030204"/>
              </a:rPr>
              <a:t>It </a:t>
            </a:r>
            <a:r>
              <a:rPr lang="en-GB" sz="2000" dirty="0">
                <a:ea typeface="+mn-lt"/>
                <a:cs typeface="+mn-lt"/>
              </a:rPr>
              <a:t>provides full details about the grocery products and related information like cost, weight and best before date.</a:t>
            </a:r>
          </a:p>
          <a:p>
            <a:pPr>
              <a:buFont typeface="Wingdings" panose="020B0604020202020204" pitchFamily="34" charset="0"/>
              <a:buChar char="q"/>
            </a:pPr>
            <a:r>
              <a:rPr lang="en-GB" sz="2000" dirty="0">
                <a:ea typeface="+mn-lt"/>
                <a:cs typeface="+mn-lt"/>
              </a:rPr>
              <a:t>This website keeps the data in a centralized way which is available to all the users at the same time. It manages historical data in database.</a:t>
            </a:r>
          </a:p>
          <a:p>
            <a:pPr>
              <a:buFont typeface="Wingdings" panose="020B0604020202020204" pitchFamily="34" charset="0"/>
              <a:buChar char="q"/>
            </a:pPr>
            <a:r>
              <a:rPr lang="en-GB" sz="2000" dirty="0">
                <a:ea typeface="+mn-lt"/>
                <a:cs typeface="+mn-lt"/>
              </a:rPr>
              <a:t>New thing that included in this project are grocery suggestion where we can add things without searching, next feature is to set ‘Delivery extension date’ and can also add alarm notification. </a:t>
            </a:r>
          </a:p>
        </p:txBody>
      </p:sp>
      <p:pic>
        <p:nvPicPr>
          <p:cNvPr id="8" name="Picture 4" descr="Fruits and vegetables in bags">
            <a:extLst>
              <a:ext uri="{FF2B5EF4-FFF2-40B4-BE49-F238E27FC236}">
                <a16:creationId xmlns:a16="http://schemas.microsoft.com/office/drawing/2014/main" id="{961AC332-F488-4EC0-AC5B-0943D12416F8}"/>
              </a:ext>
            </a:extLst>
          </p:cNvPr>
          <p:cNvPicPr>
            <a:picLocks noChangeAspect="1"/>
          </p:cNvPicPr>
          <p:nvPr/>
        </p:nvPicPr>
        <p:blipFill rotWithShape="1">
          <a:blip r:embed="rId2"/>
          <a:srcRect l="41743" r="13204" b="-3"/>
          <a:stretch/>
        </p:blipFill>
        <p:spPr>
          <a:xfrm>
            <a:off x="20" y="10"/>
            <a:ext cx="4064072" cy="6857990"/>
          </a:xfrm>
          <a:prstGeom prst="rect">
            <a:avLst/>
          </a:prstGeom>
          <a:effectLst/>
        </p:spPr>
      </p:pic>
      <p:cxnSp>
        <p:nvCxnSpPr>
          <p:cNvPr id="10"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63C7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23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BB5AF5D-30B8-4B47-B6CA-946FEFC1FE49}"/>
              </a:ext>
            </a:extLst>
          </p:cNvPr>
          <p:cNvSpPr txBox="1"/>
          <p:nvPr/>
        </p:nvSpPr>
        <p:spPr>
          <a:xfrm>
            <a:off x="4654295" y="502920"/>
            <a:ext cx="6894576" cy="146304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b="1"/>
              <a:t>Table Name : tbl_category</a:t>
            </a:r>
          </a:p>
          <a:p>
            <a:pPr indent="-228600">
              <a:lnSpc>
                <a:spcPct val="90000"/>
              </a:lnSpc>
              <a:spcAft>
                <a:spcPts val="600"/>
              </a:spcAft>
              <a:buFont typeface="Arial" panose="020B0604020202020204" pitchFamily="34" charset="0"/>
              <a:buChar char="•"/>
            </a:pPr>
            <a:r>
              <a:rPr lang="en-US" sz="2200" b="1"/>
              <a:t>Primary key : category_id</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endParaRPr lang="en-US" sz="2200"/>
          </a:p>
        </p:txBody>
      </p:sp>
      <p:graphicFrame>
        <p:nvGraphicFramePr>
          <p:cNvPr id="3" name="Table 2">
            <a:extLst>
              <a:ext uri="{FF2B5EF4-FFF2-40B4-BE49-F238E27FC236}">
                <a16:creationId xmlns:a16="http://schemas.microsoft.com/office/drawing/2014/main" id="{EF066417-DF51-4DCA-A5D1-FFE2783CCD7E}"/>
              </a:ext>
            </a:extLst>
          </p:cNvPr>
          <p:cNvGraphicFramePr>
            <a:graphicFrameLocks noGrp="1"/>
          </p:cNvGraphicFramePr>
          <p:nvPr>
            <p:extLst>
              <p:ext uri="{D42A27DB-BD31-4B8C-83A1-F6EECF244321}">
                <p14:modId xmlns:p14="http://schemas.microsoft.com/office/powerpoint/2010/main" val="1825716120"/>
              </p:ext>
            </p:extLst>
          </p:nvPr>
        </p:nvGraphicFramePr>
        <p:xfrm>
          <a:off x="1357312" y="2595562"/>
          <a:ext cx="9179553" cy="3464714"/>
        </p:xfrm>
        <a:graphic>
          <a:graphicData uri="http://schemas.openxmlformats.org/drawingml/2006/table">
            <a:tbl>
              <a:tblPr firstRow="1" firstCol="1" bandRow="1">
                <a:tableStyleId>{5C22544A-7EE6-4342-B048-85BDC9FD1C3A}</a:tableStyleId>
              </a:tblPr>
              <a:tblGrid>
                <a:gridCol w="3068504">
                  <a:extLst>
                    <a:ext uri="{9D8B030D-6E8A-4147-A177-3AD203B41FA5}">
                      <a16:colId xmlns:a16="http://schemas.microsoft.com/office/drawing/2014/main" val="3973539652"/>
                    </a:ext>
                  </a:extLst>
                </a:gridCol>
                <a:gridCol w="3016584">
                  <a:extLst>
                    <a:ext uri="{9D8B030D-6E8A-4147-A177-3AD203B41FA5}">
                      <a16:colId xmlns:a16="http://schemas.microsoft.com/office/drawing/2014/main" val="1254477912"/>
                    </a:ext>
                  </a:extLst>
                </a:gridCol>
                <a:gridCol w="3094465">
                  <a:extLst>
                    <a:ext uri="{9D8B030D-6E8A-4147-A177-3AD203B41FA5}">
                      <a16:colId xmlns:a16="http://schemas.microsoft.com/office/drawing/2014/main" val="1225988334"/>
                    </a:ext>
                  </a:extLst>
                </a:gridCol>
              </a:tblGrid>
              <a:tr h="577452">
                <a:tc>
                  <a:txBody>
                    <a:bodyPr/>
                    <a:lstStyle/>
                    <a:p>
                      <a:r>
                        <a:rPr lang="en-US" sz="3300" dirty="0">
                          <a:effectLst/>
                        </a:rPr>
                        <a:t>Field</a:t>
                      </a:r>
                    </a:p>
                  </a:txBody>
                  <a:tcPr marL="125730" marR="125730" marT="0" marB="0"/>
                </a:tc>
                <a:tc>
                  <a:txBody>
                    <a:bodyPr/>
                    <a:lstStyle/>
                    <a:p>
                      <a:r>
                        <a:rPr lang="en-US" sz="3300" dirty="0">
                          <a:effectLst/>
                        </a:rPr>
                        <a:t>Datatype</a:t>
                      </a:r>
                    </a:p>
                  </a:txBody>
                  <a:tcPr marL="125730" marR="125730" marT="0" marB="0"/>
                </a:tc>
                <a:tc>
                  <a:txBody>
                    <a:bodyPr/>
                    <a:lstStyle/>
                    <a:p>
                      <a:r>
                        <a:rPr lang="en-US" sz="3300" dirty="0">
                          <a:effectLst/>
                        </a:rPr>
                        <a:t>Constraints</a:t>
                      </a:r>
                    </a:p>
                  </a:txBody>
                  <a:tcPr marL="125730" marR="125730" marT="0" marB="0"/>
                </a:tc>
                <a:extLst>
                  <a:ext uri="{0D108BD9-81ED-4DB2-BD59-A6C34878D82A}">
                    <a16:rowId xmlns:a16="http://schemas.microsoft.com/office/drawing/2014/main" val="3742246775"/>
                  </a:ext>
                </a:extLst>
              </a:tr>
              <a:tr h="577452">
                <a:tc>
                  <a:txBody>
                    <a:bodyPr/>
                    <a:lstStyle/>
                    <a:p>
                      <a:r>
                        <a:rPr lang="en-US" sz="3300" err="1">
                          <a:effectLst/>
                        </a:rPr>
                        <a:t>Category_id</a:t>
                      </a:r>
                      <a:endParaRPr lang="en-US" sz="3300" dirty="0" err="1">
                        <a:effectLst/>
                      </a:endParaRPr>
                    </a:p>
                  </a:txBody>
                  <a:tcPr marL="125730" marR="125730" marT="0" marB="0"/>
                </a:tc>
                <a:tc>
                  <a:txBody>
                    <a:bodyPr/>
                    <a:lstStyle/>
                    <a:p>
                      <a:r>
                        <a:rPr lang="en-US" sz="3300" dirty="0">
                          <a:effectLst/>
                        </a:rPr>
                        <a:t>int</a:t>
                      </a:r>
                    </a:p>
                  </a:txBody>
                  <a:tcPr marL="125730" marR="125730" marT="0" marB="0"/>
                </a:tc>
                <a:tc>
                  <a:txBody>
                    <a:bodyPr/>
                    <a:lstStyle/>
                    <a:p>
                      <a:r>
                        <a:rPr lang="en-US" sz="3300" dirty="0">
                          <a:effectLst/>
                        </a:rPr>
                        <a:t>Primary Key</a:t>
                      </a:r>
                    </a:p>
                  </a:txBody>
                  <a:tcPr marL="125730" marR="125730" marT="0" marB="0"/>
                </a:tc>
                <a:extLst>
                  <a:ext uri="{0D108BD9-81ED-4DB2-BD59-A6C34878D82A}">
                    <a16:rowId xmlns:a16="http://schemas.microsoft.com/office/drawing/2014/main" val="3211565170"/>
                  </a:ext>
                </a:extLst>
              </a:tr>
              <a:tr h="1154906">
                <a:tc>
                  <a:txBody>
                    <a:bodyPr/>
                    <a:lstStyle/>
                    <a:p>
                      <a:r>
                        <a:rPr lang="en-US" sz="3300" dirty="0">
                          <a:effectLst/>
                        </a:rPr>
                        <a:t>Category name</a:t>
                      </a:r>
                    </a:p>
                  </a:txBody>
                  <a:tcPr marL="125730" marR="125730" marT="0" marB="0"/>
                </a:tc>
                <a:tc>
                  <a:txBody>
                    <a:bodyPr/>
                    <a:lstStyle/>
                    <a:p>
                      <a:r>
                        <a:rPr lang="en-US" sz="3300" dirty="0">
                          <a:effectLst/>
                        </a:rPr>
                        <a:t>Varchar(20)</a:t>
                      </a:r>
                    </a:p>
                  </a:txBody>
                  <a:tcPr marL="125730" marR="125730" marT="0" marB="0"/>
                </a:tc>
                <a:tc>
                  <a:txBody>
                    <a:bodyPr/>
                    <a:lstStyle/>
                    <a:p>
                      <a:r>
                        <a:rPr lang="en-US" sz="3300" dirty="0">
                          <a:effectLst/>
                        </a:rPr>
                        <a:t>NOT NULL</a:t>
                      </a:r>
                    </a:p>
                  </a:txBody>
                  <a:tcPr marL="125730" marR="125730" marT="0" marB="0"/>
                </a:tc>
                <a:extLst>
                  <a:ext uri="{0D108BD9-81ED-4DB2-BD59-A6C34878D82A}">
                    <a16:rowId xmlns:a16="http://schemas.microsoft.com/office/drawing/2014/main" val="173793465"/>
                  </a:ext>
                </a:extLst>
              </a:tr>
              <a:tr h="577452">
                <a:tc>
                  <a:txBody>
                    <a:bodyPr/>
                    <a:lstStyle/>
                    <a:p>
                      <a:r>
                        <a:rPr lang="en-US" sz="3300" dirty="0">
                          <a:effectLst/>
                        </a:rPr>
                        <a:t>image</a:t>
                      </a:r>
                    </a:p>
                  </a:txBody>
                  <a:tcPr marL="125730" marR="125730" marT="0" marB="0"/>
                </a:tc>
                <a:tc>
                  <a:txBody>
                    <a:bodyPr/>
                    <a:lstStyle/>
                    <a:p>
                      <a:r>
                        <a:rPr lang="en-US" sz="3300" dirty="0">
                          <a:effectLst/>
                        </a:rPr>
                        <a:t>Varchar(20)</a:t>
                      </a:r>
                    </a:p>
                  </a:txBody>
                  <a:tcPr marL="125730" marR="125730" marT="0" marB="0"/>
                </a:tc>
                <a:tc>
                  <a:txBody>
                    <a:bodyPr/>
                    <a:lstStyle/>
                    <a:p>
                      <a:r>
                        <a:rPr lang="en-US" sz="3300" dirty="0">
                          <a:effectLst/>
                        </a:rPr>
                        <a:t>NOT NULL</a:t>
                      </a:r>
                    </a:p>
                  </a:txBody>
                  <a:tcPr marL="125730" marR="125730" marT="0" marB="0"/>
                </a:tc>
                <a:extLst>
                  <a:ext uri="{0D108BD9-81ED-4DB2-BD59-A6C34878D82A}">
                    <a16:rowId xmlns:a16="http://schemas.microsoft.com/office/drawing/2014/main" val="404069331"/>
                  </a:ext>
                </a:extLst>
              </a:tr>
              <a:tr h="577452">
                <a:tc>
                  <a:txBody>
                    <a:bodyPr/>
                    <a:lstStyle/>
                    <a:p>
                      <a:r>
                        <a:rPr lang="en-US" sz="3300" dirty="0">
                          <a:effectLst/>
                        </a:rPr>
                        <a:t>status</a:t>
                      </a:r>
                    </a:p>
                  </a:txBody>
                  <a:tcPr marL="125730" marR="125730" marT="0" marB="0"/>
                </a:tc>
                <a:tc>
                  <a:txBody>
                    <a:bodyPr/>
                    <a:lstStyle/>
                    <a:p>
                      <a:r>
                        <a:rPr lang="en-US" sz="3300" dirty="0">
                          <a:effectLst/>
                        </a:rPr>
                        <a:t>varchar(10)</a:t>
                      </a:r>
                    </a:p>
                  </a:txBody>
                  <a:tcPr marL="125730" marR="125730" marT="0" marB="0"/>
                </a:tc>
                <a:tc>
                  <a:txBody>
                    <a:bodyPr/>
                    <a:lstStyle/>
                    <a:p>
                      <a:r>
                        <a:rPr lang="en-US" sz="3300" dirty="0">
                          <a:effectLst/>
                        </a:rPr>
                        <a:t>NOT NULL</a:t>
                      </a:r>
                    </a:p>
                  </a:txBody>
                  <a:tcPr marL="125730" marR="125730" marT="0" marB="0"/>
                </a:tc>
                <a:extLst>
                  <a:ext uri="{0D108BD9-81ED-4DB2-BD59-A6C34878D82A}">
                    <a16:rowId xmlns:a16="http://schemas.microsoft.com/office/drawing/2014/main" val="2986768913"/>
                  </a:ext>
                </a:extLst>
              </a:tr>
            </a:tbl>
          </a:graphicData>
        </a:graphic>
      </p:graphicFrame>
    </p:spTree>
    <p:extLst>
      <p:ext uri="{BB962C8B-B14F-4D97-AF65-F5344CB8AC3E}">
        <p14:creationId xmlns:p14="http://schemas.microsoft.com/office/powerpoint/2010/main" val="1668901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791D6F2-1A75-496C-BA2B-077C598089EE}"/>
              </a:ext>
            </a:extLst>
          </p:cNvPr>
          <p:cNvSpPr txBox="1"/>
          <p:nvPr/>
        </p:nvSpPr>
        <p:spPr>
          <a:xfrm>
            <a:off x="4654295" y="502920"/>
            <a:ext cx="6894576" cy="146304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500" b="1"/>
              <a:t>Table Name</a:t>
            </a:r>
            <a:r>
              <a:rPr lang="en-US" sz="1500"/>
              <a:t> :</a:t>
            </a:r>
            <a:r>
              <a:rPr lang="en-US" sz="1500" b="1"/>
              <a:t>tbl_cart</a:t>
            </a:r>
          </a:p>
          <a:p>
            <a:pPr indent="-228600">
              <a:lnSpc>
                <a:spcPct val="90000"/>
              </a:lnSpc>
              <a:spcAft>
                <a:spcPts val="600"/>
              </a:spcAft>
              <a:buFont typeface="Arial" panose="020B0604020202020204" pitchFamily="34" charset="0"/>
              <a:buChar char="•"/>
            </a:pPr>
            <a:r>
              <a:rPr lang="en-US" sz="1500" b="1"/>
              <a:t>           Description:For Adding products</a:t>
            </a:r>
          </a:p>
          <a:p>
            <a:pPr indent="-228600">
              <a:lnSpc>
                <a:spcPct val="90000"/>
              </a:lnSpc>
              <a:spcAft>
                <a:spcPts val="600"/>
              </a:spcAft>
              <a:buFont typeface="Arial" panose="020B0604020202020204" pitchFamily="34" charset="0"/>
              <a:buChar char="•"/>
            </a:pPr>
            <a:r>
              <a:rPr lang="en-US" sz="1500" b="1"/>
              <a:t>          Primary Key :cart_id</a:t>
            </a:r>
          </a:p>
          <a:p>
            <a:pPr indent="-228600">
              <a:lnSpc>
                <a:spcPct val="90000"/>
              </a:lnSpc>
              <a:spcAft>
                <a:spcPts val="600"/>
              </a:spcAft>
              <a:buFont typeface="Arial" panose="020B0604020202020204" pitchFamily="34" charset="0"/>
              <a:buChar char="•"/>
            </a:pPr>
            <a:r>
              <a:rPr lang="en-US" sz="1500" b="1"/>
              <a:t>          Foreign Key: login_id refers from tbl_login,product_id refers from tbl_product</a:t>
            </a:r>
          </a:p>
        </p:txBody>
      </p:sp>
      <p:graphicFrame>
        <p:nvGraphicFramePr>
          <p:cNvPr id="3" name="Table 2">
            <a:extLst>
              <a:ext uri="{FF2B5EF4-FFF2-40B4-BE49-F238E27FC236}">
                <a16:creationId xmlns:a16="http://schemas.microsoft.com/office/drawing/2014/main" id="{89A9E08B-1A17-4636-B10D-58C9B0658462}"/>
              </a:ext>
            </a:extLst>
          </p:cNvPr>
          <p:cNvGraphicFramePr>
            <a:graphicFrameLocks noGrp="1"/>
          </p:cNvGraphicFramePr>
          <p:nvPr>
            <p:extLst>
              <p:ext uri="{D42A27DB-BD31-4B8C-83A1-F6EECF244321}">
                <p14:modId xmlns:p14="http://schemas.microsoft.com/office/powerpoint/2010/main" val="2562052617"/>
              </p:ext>
            </p:extLst>
          </p:nvPr>
        </p:nvGraphicFramePr>
        <p:xfrm>
          <a:off x="2126352" y="3063604"/>
          <a:ext cx="7927105" cy="2414016"/>
        </p:xfrm>
        <a:graphic>
          <a:graphicData uri="http://schemas.openxmlformats.org/drawingml/2006/table">
            <a:tbl>
              <a:tblPr firstRow="1" firstCol="1" bandRow="1">
                <a:tableStyleId>{5C22544A-7EE6-4342-B048-85BDC9FD1C3A}</a:tableStyleId>
              </a:tblPr>
              <a:tblGrid>
                <a:gridCol w="2678748">
                  <a:extLst>
                    <a:ext uri="{9D8B030D-6E8A-4147-A177-3AD203B41FA5}">
                      <a16:colId xmlns:a16="http://schemas.microsoft.com/office/drawing/2014/main" val="2278295768"/>
                    </a:ext>
                  </a:extLst>
                </a:gridCol>
                <a:gridCol w="2355692">
                  <a:extLst>
                    <a:ext uri="{9D8B030D-6E8A-4147-A177-3AD203B41FA5}">
                      <a16:colId xmlns:a16="http://schemas.microsoft.com/office/drawing/2014/main" val="3682847414"/>
                    </a:ext>
                  </a:extLst>
                </a:gridCol>
                <a:gridCol w="2892665">
                  <a:extLst>
                    <a:ext uri="{9D8B030D-6E8A-4147-A177-3AD203B41FA5}">
                      <a16:colId xmlns:a16="http://schemas.microsoft.com/office/drawing/2014/main" val="4051260170"/>
                    </a:ext>
                  </a:extLst>
                </a:gridCol>
              </a:tblGrid>
              <a:tr h="603504">
                <a:tc>
                  <a:txBody>
                    <a:bodyPr/>
                    <a:lstStyle/>
                    <a:p>
                      <a:pPr>
                        <a:tabLst>
                          <a:tab pos="3867150" algn="l"/>
                        </a:tabLst>
                      </a:pPr>
                      <a:r>
                        <a:rPr lang="en-GB" sz="3300">
                          <a:effectLst/>
                        </a:rPr>
                        <a:t>Field</a:t>
                      </a:r>
                      <a:endParaRPr lang="en-GB" sz="5000">
                        <a:effectLst/>
                      </a:endParaRPr>
                    </a:p>
                  </a:txBody>
                  <a:tcPr marL="188595" marR="188595" marT="0" marB="0"/>
                </a:tc>
                <a:tc>
                  <a:txBody>
                    <a:bodyPr/>
                    <a:lstStyle/>
                    <a:p>
                      <a:pPr>
                        <a:tabLst>
                          <a:tab pos="3867150" algn="l"/>
                        </a:tabLst>
                      </a:pPr>
                      <a:r>
                        <a:rPr lang="en-GB" sz="3300">
                          <a:effectLst/>
                        </a:rPr>
                        <a:t>Datatype</a:t>
                      </a:r>
                      <a:endParaRPr lang="en-GB" sz="5000">
                        <a:effectLst/>
                      </a:endParaRPr>
                    </a:p>
                  </a:txBody>
                  <a:tcPr marL="188595" marR="188595" marT="0" marB="0"/>
                </a:tc>
                <a:tc>
                  <a:txBody>
                    <a:bodyPr/>
                    <a:lstStyle/>
                    <a:p>
                      <a:pPr>
                        <a:tabLst>
                          <a:tab pos="3867150" algn="l"/>
                        </a:tabLst>
                      </a:pPr>
                      <a:r>
                        <a:rPr lang="en-GB" sz="3300">
                          <a:effectLst/>
                        </a:rPr>
                        <a:t>Constraints</a:t>
                      </a:r>
                      <a:endParaRPr lang="en-GB" sz="5000">
                        <a:effectLst/>
                      </a:endParaRPr>
                    </a:p>
                  </a:txBody>
                  <a:tcPr marL="188595" marR="188595" marT="0" marB="0"/>
                </a:tc>
                <a:extLst>
                  <a:ext uri="{0D108BD9-81ED-4DB2-BD59-A6C34878D82A}">
                    <a16:rowId xmlns:a16="http://schemas.microsoft.com/office/drawing/2014/main" val="2293407605"/>
                  </a:ext>
                </a:extLst>
              </a:tr>
              <a:tr h="603504">
                <a:tc>
                  <a:txBody>
                    <a:bodyPr/>
                    <a:lstStyle/>
                    <a:p>
                      <a:pPr>
                        <a:tabLst>
                          <a:tab pos="3867150" algn="l"/>
                        </a:tabLst>
                      </a:pPr>
                      <a:r>
                        <a:rPr lang="en-GB" sz="3300">
                          <a:effectLst/>
                        </a:rPr>
                        <a:t>Cart_id</a:t>
                      </a:r>
                      <a:endParaRPr lang="en-GB" sz="5000">
                        <a:effectLst/>
                      </a:endParaRPr>
                    </a:p>
                  </a:txBody>
                  <a:tcPr marL="188595" marR="188595" marT="0" marB="0"/>
                </a:tc>
                <a:tc>
                  <a:txBody>
                    <a:bodyPr/>
                    <a:lstStyle/>
                    <a:p>
                      <a:pPr>
                        <a:tabLst>
                          <a:tab pos="3867150" algn="l"/>
                        </a:tabLst>
                      </a:pPr>
                      <a:r>
                        <a:rPr lang="en-GB" sz="3300">
                          <a:effectLst/>
                        </a:rPr>
                        <a:t>int</a:t>
                      </a:r>
                      <a:endParaRPr lang="en-GB" sz="5000">
                        <a:effectLst/>
                      </a:endParaRPr>
                    </a:p>
                  </a:txBody>
                  <a:tcPr marL="188595" marR="188595" marT="0" marB="0"/>
                </a:tc>
                <a:tc>
                  <a:txBody>
                    <a:bodyPr/>
                    <a:lstStyle/>
                    <a:p>
                      <a:pPr>
                        <a:tabLst>
                          <a:tab pos="3867150" algn="l"/>
                        </a:tabLst>
                      </a:pPr>
                      <a:r>
                        <a:rPr lang="en-GB" sz="3300">
                          <a:effectLst/>
                        </a:rPr>
                        <a:t>Primary key</a:t>
                      </a:r>
                      <a:endParaRPr lang="en-GB" sz="5000">
                        <a:effectLst/>
                      </a:endParaRPr>
                    </a:p>
                  </a:txBody>
                  <a:tcPr marL="188595" marR="188595" marT="0" marB="0"/>
                </a:tc>
                <a:extLst>
                  <a:ext uri="{0D108BD9-81ED-4DB2-BD59-A6C34878D82A}">
                    <a16:rowId xmlns:a16="http://schemas.microsoft.com/office/drawing/2014/main" val="1427512977"/>
                  </a:ext>
                </a:extLst>
              </a:tr>
              <a:tr h="603504">
                <a:tc>
                  <a:txBody>
                    <a:bodyPr/>
                    <a:lstStyle/>
                    <a:p>
                      <a:pPr>
                        <a:tabLst>
                          <a:tab pos="3867150" algn="l"/>
                        </a:tabLst>
                      </a:pPr>
                      <a:r>
                        <a:rPr lang="en-GB" sz="3300">
                          <a:effectLst/>
                        </a:rPr>
                        <a:t>Product_id</a:t>
                      </a:r>
                      <a:endParaRPr lang="en-GB" sz="5000">
                        <a:effectLst/>
                      </a:endParaRPr>
                    </a:p>
                  </a:txBody>
                  <a:tcPr marL="188595" marR="188595" marT="0" marB="0"/>
                </a:tc>
                <a:tc>
                  <a:txBody>
                    <a:bodyPr/>
                    <a:lstStyle/>
                    <a:p>
                      <a:pPr>
                        <a:tabLst>
                          <a:tab pos="3867150" algn="l"/>
                        </a:tabLst>
                      </a:pPr>
                      <a:r>
                        <a:rPr lang="en-GB" sz="3300">
                          <a:effectLst/>
                        </a:rPr>
                        <a:t>int</a:t>
                      </a:r>
                      <a:endParaRPr lang="en-GB" sz="5000">
                        <a:effectLst/>
                      </a:endParaRPr>
                    </a:p>
                  </a:txBody>
                  <a:tcPr marL="188595" marR="188595" marT="0" marB="0"/>
                </a:tc>
                <a:tc>
                  <a:txBody>
                    <a:bodyPr/>
                    <a:lstStyle/>
                    <a:p>
                      <a:pPr>
                        <a:tabLst>
                          <a:tab pos="3867150" algn="l"/>
                        </a:tabLst>
                      </a:pPr>
                      <a:r>
                        <a:rPr lang="en-GB" sz="3300">
                          <a:effectLst/>
                        </a:rPr>
                        <a:t>Foreign key</a:t>
                      </a:r>
                      <a:endParaRPr lang="en-GB" sz="5000">
                        <a:effectLst/>
                      </a:endParaRPr>
                    </a:p>
                  </a:txBody>
                  <a:tcPr marL="188595" marR="188595" marT="0" marB="0"/>
                </a:tc>
                <a:extLst>
                  <a:ext uri="{0D108BD9-81ED-4DB2-BD59-A6C34878D82A}">
                    <a16:rowId xmlns:a16="http://schemas.microsoft.com/office/drawing/2014/main" val="2579502241"/>
                  </a:ext>
                </a:extLst>
              </a:tr>
              <a:tr h="603504">
                <a:tc>
                  <a:txBody>
                    <a:bodyPr/>
                    <a:lstStyle/>
                    <a:p>
                      <a:pPr>
                        <a:tabLst>
                          <a:tab pos="3867150" algn="l"/>
                        </a:tabLst>
                      </a:pPr>
                      <a:r>
                        <a:rPr lang="en-GB" sz="3300">
                          <a:effectLst/>
                        </a:rPr>
                        <a:t>Login_id</a:t>
                      </a:r>
                      <a:endParaRPr lang="en-GB" sz="5000">
                        <a:effectLst/>
                      </a:endParaRPr>
                    </a:p>
                  </a:txBody>
                  <a:tcPr marL="188595" marR="188595" marT="0" marB="0"/>
                </a:tc>
                <a:tc>
                  <a:txBody>
                    <a:bodyPr/>
                    <a:lstStyle/>
                    <a:p>
                      <a:pPr>
                        <a:tabLst>
                          <a:tab pos="3867150" algn="l"/>
                        </a:tabLst>
                      </a:pPr>
                      <a:r>
                        <a:rPr lang="en-GB" sz="3300">
                          <a:effectLst/>
                        </a:rPr>
                        <a:t>int</a:t>
                      </a:r>
                      <a:endParaRPr lang="en-GB" sz="5000">
                        <a:effectLst/>
                      </a:endParaRPr>
                    </a:p>
                  </a:txBody>
                  <a:tcPr marL="188595" marR="188595" marT="0" marB="0"/>
                </a:tc>
                <a:tc>
                  <a:txBody>
                    <a:bodyPr/>
                    <a:lstStyle/>
                    <a:p>
                      <a:pPr>
                        <a:tabLst>
                          <a:tab pos="3867150" algn="l"/>
                        </a:tabLst>
                      </a:pPr>
                      <a:r>
                        <a:rPr lang="en-GB" sz="3300">
                          <a:effectLst/>
                        </a:rPr>
                        <a:t>Foreign key</a:t>
                      </a:r>
                      <a:endParaRPr lang="en-GB" sz="5000">
                        <a:effectLst/>
                      </a:endParaRPr>
                    </a:p>
                  </a:txBody>
                  <a:tcPr marL="188595" marR="188595" marT="0" marB="0"/>
                </a:tc>
                <a:extLst>
                  <a:ext uri="{0D108BD9-81ED-4DB2-BD59-A6C34878D82A}">
                    <a16:rowId xmlns:a16="http://schemas.microsoft.com/office/drawing/2014/main" val="2983542385"/>
                  </a:ext>
                </a:extLst>
              </a:tr>
            </a:tbl>
          </a:graphicData>
        </a:graphic>
      </p:graphicFrame>
    </p:spTree>
    <p:extLst>
      <p:ext uri="{BB962C8B-B14F-4D97-AF65-F5344CB8AC3E}">
        <p14:creationId xmlns:p14="http://schemas.microsoft.com/office/powerpoint/2010/main" val="904199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E13A52-B49B-4075-90DA-17F482929CB2}"/>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b="1"/>
              <a:t>Table Name : tbl_order</a:t>
            </a:r>
          </a:p>
          <a:p>
            <a:pPr indent="-228600">
              <a:lnSpc>
                <a:spcPct val="90000"/>
              </a:lnSpc>
              <a:spcAft>
                <a:spcPts val="600"/>
              </a:spcAft>
              <a:buFont typeface="Arial" panose="020B0604020202020204" pitchFamily="34" charset="0"/>
              <a:buChar char="•"/>
            </a:pPr>
            <a:r>
              <a:rPr lang="en-US" sz="2200" b="1"/>
              <a:t>            Description: for ordering products</a:t>
            </a:r>
          </a:p>
          <a:p>
            <a:pPr indent="-228600">
              <a:lnSpc>
                <a:spcPct val="90000"/>
              </a:lnSpc>
              <a:spcAft>
                <a:spcPts val="600"/>
              </a:spcAft>
              <a:buFont typeface="Arial" panose="020B0604020202020204" pitchFamily="34" charset="0"/>
              <a:buChar char="•"/>
            </a:pPr>
            <a:r>
              <a:rPr lang="en-US" sz="2200" b="1"/>
              <a:t>            Primary key : order_id</a:t>
            </a:r>
          </a:p>
          <a:p>
            <a:pPr indent="-228600">
              <a:lnSpc>
                <a:spcPct val="90000"/>
              </a:lnSpc>
              <a:spcAft>
                <a:spcPts val="600"/>
              </a:spcAft>
              <a:buFont typeface="Arial" panose="020B0604020202020204" pitchFamily="34" charset="0"/>
              <a:buChar char="•"/>
            </a:pPr>
            <a:r>
              <a:rPr lang="en-US" sz="2200" b="1"/>
              <a:t>            Foreign key : product-id refers from tbl_product</a:t>
            </a:r>
          </a:p>
          <a:p>
            <a:pPr indent="-228600">
              <a:lnSpc>
                <a:spcPct val="90000"/>
              </a:lnSpc>
              <a:spcAft>
                <a:spcPts val="600"/>
              </a:spcAft>
              <a:buFont typeface="Arial" panose="020B0604020202020204" pitchFamily="34" charset="0"/>
              <a:buChar char="•"/>
            </a:pPr>
            <a:endParaRPr lang="en-US" sz="2200" b="1"/>
          </a:p>
          <a:p>
            <a:pPr indent="-228600">
              <a:lnSpc>
                <a:spcPct val="90000"/>
              </a:lnSpc>
              <a:spcAft>
                <a:spcPts val="600"/>
              </a:spcAft>
              <a:buFont typeface="Arial" panose="020B0604020202020204" pitchFamily="34" charset="0"/>
              <a:buChar char="•"/>
            </a:pPr>
            <a:endParaRPr lang="en-US" sz="2200" b="1"/>
          </a:p>
        </p:txBody>
      </p:sp>
      <p:graphicFrame>
        <p:nvGraphicFramePr>
          <p:cNvPr id="3" name="Table 2">
            <a:extLst>
              <a:ext uri="{FF2B5EF4-FFF2-40B4-BE49-F238E27FC236}">
                <a16:creationId xmlns:a16="http://schemas.microsoft.com/office/drawing/2014/main" id="{08C81B43-6009-42BA-8897-4F18E2EB2D51}"/>
              </a:ext>
            </a:extLst>
          </p:cNvPr>
          <p:cNvGraphicFramePr>
            <a:graphicFrameLocks noGrp="1"/>
          </p:cNvGraphicFramePr>
          <p:nvPr/>
        </p:nvGraphicFramePr>
        <p:xfrm>
          <a:off x="4654296" y="2621489"/>
          <a:ext cx="6903721" cy="1615023"/>
        </p:xfrm>
        <a:graphic>
          <a:graphicData uri="http://schemas.openxmlformats.org/drawingml/2006/table">
            <a:tbl>
              <a:tblPr firstRow="1" firstCol="1" bandRow="1">
                <a:tableStyleId>{5C22544A-7EE6-4342-B048-85BDC9FD1C3A}</a:tableStyleId>
              </a:tblPr>
              <a:tblGrid>
                <a:gridCol w="2389510">
                  <a:extLst>
                    <a:ext uri="{9D8B030D-6E8A-4147-A177-3AD203B41FA5}">
                      <a16:colId xmlns:a16="http://schemas.microsoft.com/office/drawing/2014/main" val="2995774150"/>
                    </a:ext>
                  </a:extLst>
                </a:gridCol>
                <a:gridCol w="2101336">
                  <a:extLst>
                    <a:ext uri="{9D8B030D-6E8A-4147-A177-3AD203B41FA5}">
                      <a16:colId xmlns:a16="http://schemas.microsoft.com/office/drawing/2014/main" val="867300968"/>
                    </a:ext>
                  </a:extLst>
                </a:gridCol>
                <a:gridCol w="2412875">
                  <a:extLst>
                    <a:ext uri="{9D8B030D-6E8A-4147-A177-3AD203B41FA5}">
                      <a16:colId xmlns:a16="http://schemas.microsoft.com/office/drawing/2014/main" val="233805091"/>
                    </a:ext>
                  </a:extLst>
                </a:gridCol>
              </a:tblGrid>
              <a:tr h="538341">
                <a:tc>
                  <a:txBody>
                    <a:bodyPr/>
                    <a:lstStyle/>
                    <a:p>
                      <a:pPr>
                        <a:tabLst>
                          <a:tab pos="3867150" algn="l"/>
                        </a:tabLst>
                      </a:pPr>
                      <a:r>
                        <a:rPr lang="en-US" sz="2900">
                          <a:effectLst/>
                        </a:rPr>
                        <a:t>Field</a:t>
                      </a:r>
                      <a:endParaRPr lang="en-US" sz="4400">
                        <a:effectLst/>
                      </a:endParaRPr>
                    </a:p>
                  </a:txBody>
                  <a:tcPr marL="168231" marR="168231" marT="0" marB="0"/>
                </a:tc>
                <a:tc>
                  <a:txBody>
                    <a:bodyPr/>
                    <a:lstStyle/>
                    <a:p>
                      <a:pPr>
                        <a:tabLst>
                          <a:tab pos="3867150" algn="l"/>
                        </a:tabLst>
                      </a:pPr>
                      <a:r>
                        <a:rPr lang="en-US" sz="2900">
                          <a:effectLst/>
                        </a:rPr>
                        <a:t>Datatype</a:t>
                      </a:r>
                      <a:endParaRPr lang="en-US" sz="4400">
                        <a:effectLst/>
                      </a:endParaRPr>
                    </a:p>
                  </a:txBody>
                  <a:tcPr marL="168231" marR="168231" marT="0" marB="0"/>
                </a:tc>
                <a:tc>
                  <a:txBody>
                    <a:bodyPr/>
                    <a:lstStyle/>
                    <a:p>
                      <a:pPr>
                        <a:tabLst>
                          <a:tab pos="3867150" algn="l"/>
                        </a:tabLst>
                      </a:pPr>
                      <a:r>
                        <a:rPr lang="en-US" sz="2900">
                          <a:effectLst/>
                        </a:rPr>
                        <a:t>constraints</a:t>
                      </a:r>
                      <a:endParaRPr lang="en-US" sz="4400">
                        <a:effectLst/>
                      </a:endParaRPr>
                    </a:p>
                  </a:txBody>
                  <a:tcPr marL="168231" marR="168231" marT="0" marB="0"/>
                </a:tc>
                <a:extLst>
                  <a:ext uri="{0D108BD9-81ED-4DB2-BD59-A6C34878D82A}">
                    <a16:rowId xmlns:a16="http://schemas.microsoft.com/office/drawing/2014/main" val="957468137"/>
                  </a:ext>
                </a:extLst>
              </a:tr>
              <a:tr h="538341">
                <a:tc>
                  <a:txBody>
                    <a:bodyPr/>
                    <a:lstStyle/>
                    <a:p>
                      <a:pPr>
                        <a:tabLst>
                          <a:tab pos="3867150" algn="l"/>
                        </a:tabLst>
                      </a:pPr>
                      <a:r>
                        <a:rPr lang="en-US" sz="2900">
                          <a:effectLst/>
                        </a:rPr>
                        <a:t>Order_id</a:t>
                      </a:r>
                      <a:endParaRPr lang="en-US" sz="4400">
                        <a:effectLst/>
                      </a:endParaRPr>
                    </a:p>
                  </a:txBody>
                  <a:tcPr marL="168231" marR="168231" marT="0" marB="0"/>
                </a:tc>
                <a:tc>
                  <a:txBody>
                    <a:bodyPr/>
                    <a:lstStyle/>
                    <a:p>
                      <a:pPr>
                        <a:tabLst>
                          <a:tab pos="3867150" algn="l"/>
                        </a:tabLst>
                      </a:pPr>
                      <a:r>
                        <a:rPr lang="en-US" sz="2900">
                          <a:effectLst/>
                        </a:rPr>
                        <a:t>int</a:t>
                      </a:r>
                      <a:endParaRPr lang="en-US" sz="4400">
                        <a:effectLst/>
                      </a:endParaRPr>
                    </a:p>
                  </a:txBody>
                  <a:tcPr marL="168231" marR="168231" marT="0" marB="0"/>
                </a:tc>
                <a:tc>
                  <a:txBody>
                    <a:bodyPr/>
                    <a:lstStyle/>
                    <a:p>
                      <a:pPr>
                        <a:tabLst>
                          <a:tab pos="3867150" algn="l"/>
                        </a:tabLst>
                      </a:pPr>
                      <a:r>
                        <a:rPr lang="en-US" sz="2900">
                          <a:effectLst/>
                        </a:rPr>
                        <a:t>Primary key</a:t>
                      </a:r>
                      <a:endParaRPr lang="en-US" sz="4400">
                        <a:effectLst/>
                      </a:endParaRPr>
                    </a:p>
                  </a:txBody>
                  <a:tcPr marL="168231" marR="168231" marT="0" marB="0"/>
                </a:tc>
                <a:extLst>
                  <a:ext uri="{0D108BD9-81ED-4DB2-BD59-A6C34878D82A}">
                    <a16:rowId xmlns:a16="http://schemas.microsoft.com/office/drawing/2014/main" val="21560877"/>
                  </a:ext>
                </a:extLst>
              </a:tr>
              <a:tr h="538341">
                <a:tc>
                  <a:txBody>
                    <a:bodyPr/>
                    <a:lstStyle/>
                    <a:p>
                      <a:pPr>
                        <a:tabLst>
                          <a:tab pos="3867150" algn="l"/>
                        </a:tabLst>
                      </a:pPr>
                      <a:r>
                        <a:rPr lang="en-US" sz="2900">
                          <a:effectLst/>
                        </a:rPr>
                        <a:t>Product_id</a:t>
                      </a:r>
                      <a:endParaRPr lang="en-US" sz="4400">
                        <a:effectLst/>
                      </a:endParaRPr>
                    </a:p>
                  </a:txBody>
                  <a:tcPr marL="168231" marR="168231" marT="0" marB="0"/>
                </a:tc>
                <a:tc>
                  <a:txBody>
                    <a:bodyPr/>
                    <a:lstStyle/>
                    <a:p>
                      <a:pPr>
                        <a:tabLst>
                          <a:tab pos="3867150" algn="l"/>
                        </a:tabLst>
                      </a:pPr>
                      <a:r>
                        <a:rPr lang="en-US" sz="2900">
                          <a:effectLst/>
                        </a:rPr>
                        <a:t>int</a:t>
                      </a:r>
                      <a:endParaRPr lang="en-US" sz="4400">
                        <a:effectLst/>
                      </a:endParaRPr>
                    </a:p>
                  </a:txBody>
                  <a:tcPr marL="168231" marR="168231" marT="0" marB="0"/>
                </a:tc>
                <a:tc>
                  <a:txBody>
                    <a:bodyPr/>
                    <a:lstStyle/>
                    <a:p>
                      <a:pPr>
                        <a:tabLst>
                          <a:tab pos="3867150" algn="l"/>
                        </a:tabLst>
                      </a:pPr>
                      <a:r>
                        <a:rPr lang="en-US" sz="2900">
                          <a:effectLst/>
                        </a:rPr>
                        <a:t>Foreign key</a:t>
                      </a:r>
                      <a:endParaRPr lang="en-US" sz="4400">
                        <a:effectLst/>
                      </a:endParaRPr>
                    </a:p>
                  </a:txBody>
                  <a:tcPr marL="168231" marR="168231" marT="0" marB="0"/>
                </a:tc>
                <a:extLst>
                  <a:ext uri="{0D108BD9-81ED-4DB2-BD59-A6C34878D82A}">
                    <a16:rowId xmlns:a16="http://schemas.microsoft.com/office/drawing/2014/main" val="1439303493"/>
                  </a:ext>
                </a:extLst>
              </a:tr>
            </a:tbl>
          </a:graphicData>
        </a:graphic>
      </p:graphicFrame>
    </p:spTree>
    <p:extLst>
      <p:ext uri="{BB962C8B-B14F-4D97-AF65-F5344CB8AC3E}">
        <p14:creationId xmlns:p14="http://schemas.microsoft.com/office/powerpoint/2010/main" val="1176843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637A4-E2C1-400F-94CD-B6EAA35D16F1}"/>
              </a:ext>
            </a:extLst>
          </p:cNvPr>
          <p:cNvSpPr txBox="1"/>
          <p:nvPr/>
        </p:nvSpPr>
        <p:spPr>
          <a:xfrm>
            <a:off x="4724400" y="3200399"/>
            <a:ext cx="2743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600" b="1"/>
              <a:t>Click to add text</a:t>
            </a:r>
          </a:p>
        </p:txBody>
      </p:sp>
      <p:graphicFrame>
        <p:nvGraphicFramePr>
          <p:cNvPr id="4" name="Table 3">
            <a:extLst>
              <a:ext uri="{FF2B5EF4-FFF2-40B4-BE49-F238E27FC236}">
                <a16:creationId xmlns:a16="http://schemas.microsoft.com/office/drawing/2014/main" id="{515167D7-EA76-4320-A249-07F26C1B05C9}"/>
              </a:ext>
            </a:extLst>
          </p:cNvPr>
          <p:cNvGraphicFramePr>
            <a:graphicFrameLocks noGrp="1"/>
          </p:cNvGraphicFramePr>
          <p:nvPr>
            <p:extLst>
              <p:ext uri="{D42A27DB-BD31-4B8C-83A1-F6EECF244321}">
                <p14:modId xmlns:p14="http://schemas.microsoft.com/office/powerpoint/2010/main" val="422327544"/>
              </p:ext>
            </p:extLst>
          </p:nvPr>
        </p:nvGraphicFramePr>
        <p:xfrm>
          <a:off x="1214437" y="2321718"/>
          <a:ext cx="9275978" cy="3752736"/>
        </p:xfrm>
        <a:graphic>
          <a:graphicData uri="http://schemas.openxmlformats.org/drawingml/2006/table">
            <a:tbl>
              <a:tblPr firstRow="1" firstCol="1" bandRow="1">
                <a:tableStyleId>{5C22544A-7EE6-4342-B048-85BDC9FD1C3A}</a:tableStyleId>
              </a:tblPr>
              <a:tblGrid>
                <a:gridCol w="3040499">
                  <a:extLst>
                    <a:ext uri="{9D8B030D-6E8A-4147-A177-3AD203B41FA5}">
                      <a16:colId xmlns:a16="http://schemas.microsoft.com/office/drawing/2014/main" val="216511133"/>
                    </a:ext>
                  </a:extLst>
                </a:gridCol>
                <a:gridCol w="3045614">
                  <a:extLst>
                    <a:ext uri="{9D8B030D-6E8A-4147-A177-3AD203B41FA5}">
                      <a16:colId xmlns:a16="http://schemas.microsoft.com/office/drawing/2014/main" val="1630474509"/>
                    </a:ext>
                  </a:extLst>
                </a:gridCol>
                <a:gridCol w="3189865">
                  <a:extLst>
                    <a:ext uri="{9D8B030D-6E8A-4147-A177-3AD203B41FA5}">
                      <a16:colId xmlns:a16="http://schemas.microsoft.com/office/drawing/2014/main" val="1096240608"/>
                    </a:ext>
                  </a:extLst>
                </a:gridCol>
              </a:tblGrid>
              <a:tr h="476538">
                <a:tc>
                  <a:txBody>
                    <a:bodyPr/>
                    <a:lstStyle/>
                    <a:p>
                      <a:pPr>
                        <a:tabLst>
                          <a:tab pos="3867150" algn="l"/>
                        </a:tabLst>
                      </a:pPr>
                      <a:r>
                        <a:rPr lang="en-GB" sz="1200">
                          <a:effectLst/>
                        </a:rPr>
                        <a:t>Field</a:t>
                      </a:r>
                      <a:endParaRPr lang="en-GB">
                        <a:effectLst/>
                      </a:endParaRPr>
                    </a:p>
                  </a:txBody>
                  <a:tcPr marL="68580" marR="68580" marT="0" marB="0"/>
                </a:tc>
                <a:tc>
                  <a:txBody>
                    <a:bodyPr/>
                    <a:lstStyle/>
                    <a:p>
                      <a:pPr>
                        <a:tabLst>
                          <a:tab pos="3867150" algn="l"/>
                        </a:tabLst>
                      </a:pPr>
                      <a:r>
                        <a:rPr lang="en-GB" sz="1200">
                          <a:effectLst/>
                        </a:rPr>
                        <a:t>Datatype</a:t>
                      </a:r>
                      <a:endParaRPr lang="en-GB">
                        <a:effectLst/>
                      </a:endParaRPr>
                    </a:p>
                  </a:txBody>
                  <a:tcPr marL="68580" marR="68580" marT="0" marB="0"/>
                </a:tc>
                <a:tc>
                  <a:txBody>
                    <a:bodyPr/>
                    <a:lstStyle/>
                    <a:p>
                      <a:pPr>
                        <a:tabLst>
                          <a:tab pos="3867150" algn="l"/>
                        </a:tabLst>
                      </a:pPr>
                      <a:r>
                        <a:rPr lang="en-GB" sz="1200">
                          <a:effectLst/>
                        </a:rPr>
                        <a:t>Constraints</a:t>
                      </a:r>
                      <a:endParaRPr lang="en-GB">
                        <a:effectLst/>
                      </a:endParaRPr>
                    </a:p>
                  </a:txBody>
                  <a:tcPr marL="68580" marR="68580" marT="0" marB="0"/>
                </a:tc>
                <a:extLst>
                  <a:ext uri="{0D108BD9-81ED-4DB2-BD59-A6C34878D82A}">
                    <a16:rowId xmlns:a16="http://schemas.microsoft.com/office/drawing/2014/main" val="144835848"/>
                  </a:ext>
                </a:extLst>
              </a:tr>
              <a:tr h="446754">
                <a:tc>
                  <a:txBody>
                    <a:bodyPr/>
                    <a:lstStyle/>
                    <a:p>
                      <a:pPr>
                        <a:tabLst>
                          <a:tab pos="3867150" algn="l"/>
                        </a:tabLst>
                      </a:pPr>
                      <a:r>
                        <a:rPr lang="en-GB" sz="1200">
                          <a:effectLst/>
                        </a:rPr>
                        <a:t>Feedback_id</a:t>
                      </a:r>
                      <a:endParaRPr lang="en-GB">
                        <a:effectLst/>
                      </a:endParaRPr>
                    </a:p>
                  </a:txBody>
                  <a:tcPr marL="68580" marR="68580" marT="0" marB="0"/>
                </a:tc>
                <a:tc>
                  <a:txBody>
                    <a:bodyPr/>
                    <a:lstStyle/>
                    <a:p>
                      <a:pPr>
                        <a:tabLst>
                          <a:tab pos="3867150" algn="l"/>
                        </a:tabLst>
                      </a:pPr>
                      <a:r>
                        <a:rPr lang="en-GB" sz="1200">
                          <a:effectLst/>
                        </a:rPr>
                        <a:t>int</a:t>
                      </a:r>
                      <a:endParaRPr lang="en-GB">
                        <a:effectLst/>
                      </a:endParaRPr>
                    </a:p>
                  </a:txBody>
                  <a:tcPr marL="68580" marR="68580" marT="0" marB="0"/>
                </a:tc>
                <a:tc>
                  <a:txBody>
                    <a:bodyPr/>
                    <a:lstStyle/>
                    <a:p>
                      <a:pPr>
                        <a:tabLst>
                          <a:tab pos="3867150" algn="l"/>
                        </a:tabLst>
                      </a:pPr>
                      <a:r>
                        <a:rPr lang="en-GB" sz="1200">
                          <a:effectLst/>
                        </a:rPr>
                        <a:t>Primary key</a:t>
                      </a:r>
                      <a:endParaRPr lang="en-GB">
                        <a:effectLst/>
                      </a:endParaRPr>
                    </a:p>
                  </a:txBody>
                  <a:tcPr marL="68580" marR="68580" marT="0" marB="0"/>
                </a:tc>
                <a:extLst>
                  <a:ext uri="{0D108BD9-81ED-4DB2-BD59-A6C34878D82A}">
                    <a16:rowId xmlns:a16="http://schemas.microsoft.com/office/drawing/2014/main" val="1340807291"/>
                  </a:ext>
                </a:extLst>
              </a:tr>
              <a:tr h="446754">
                <a:tc>
                  <a:txBody>
                    <a:bodyPr/>
                    <a:lstStyle/>
                    <a:p>
                      <a:pPr>
                        <a:tabLst>
                          <a:tab pos="3867150" algn="l"/>
                        </a:tabLst>
                      </a:pPr>
                      <a:r>
                        <a:rPr lang="en-GB" sz="1200">
                          <a:effectLst/>
                        </a:rPr>
                        <a:t>Login_id</a:t>
                      </a:r>
                      <a:endParaRPr lang="en-GB">
                        <a:effectLst/>
                      </a:endParaRPr>
                    </a:p>
                  </a:txBody>
                  <a:tcPr marL="68580" marR="68580" marT="0" marB="0"/>
                </a:tc>
                <a:tc>
                  <a:txBody>
                    <a:bodyPr/>
                    <a:lstStyle/>
                    <a:p>
                      <a:pPr>
                        <a:tabLst>
                          <a:tab pos="3867150" algn="l"/>
                        </a:tabLst>
                      </a:pPr>
                      <a:r>
                        <a:rPr lang="en-GB" sz="1200">
                          <a:effectLst/>
                        </a:rPr>
                        <a:t>varchar(100)</a:t>
                      </a:r>
                      <a:endParaRPr lang="en-GB">
                        <a:effectLst/>
                      </a:endParaRPr>
                    </a:p>
                  </a:txBody>
                  <a:tcPr marL="68580" marR="68580" marT="0" marB="0"/>
                </a:tc>
                <a:tc>
                  <a:txBody>
                    <a:bodyPr/>
                    <a:lstStyle/>
                    <a:p>
                      <a:pPr>
                        <a:tabLst>
                          <a:tab pos="3867150" algn="l"/>
                        </a:tabLst>
                      </a:pPr>
                      <a:r>
                        <a:rPr lang="en-GB" sz="1200">
                          <a:effectLst/>
                        </a:rPr>
                        <a:t>Foreign key</a:t>
                      </a:r>
                      <a:endParaRPr lang="en-GB">
                        <a:effectLst/>
                      </a:endParaRPr>
                    </a:p>
                  </a:txBody>
                  <a:tcPr marL="68580" marR="68580" marT="0" marB="0"/>
                </a:tc>
                <a:extLst>
                  <a:ext uri="{0D108BD9-81ED-4DB2-BD59-A6C34878D82A}">
                    <a16:rowId xmlns:a16="http://schemas.microsoft.com/office/drawing/2014/main" val="4032129583"/>
                  </a:ext>
                </a:extLst>
              </a:tr>
              <a:tr h="476538">
                <a:tc>
                  <a:txBody>
                    <a:bodyPr/>
                    <a:lstStyle/>
                    <a:p>
                      <a:pPr>
                        <a:tabLst>
                          <a:tab pos="3867150" algn="l"/>
                        </a:tabLst>
                      </a:pPr>
                      <a:r>
                        <a:rPr lang="en-GB" sz="1200">
                          <a:effectLst/>
                        </a:rPr>
                        <a:t>subject</a:t>
                      </a:r>
                      <a:endParaRPr lang="en-GB">
                        <a:effectLst/>
                      </a:endParaRPr>
                    </a:p>
                  </a:txBody>
                  <a:tcPr marL="68580" marR="68580" marT="0" marB="0"/>
                </a:tc>
                <a:tc>
                  <a:txBody>
                    <a:bodyPr/>
                    <a:lstStyle/>
                    <a:p>
                      <a:pPr>
                        <a:tabLst>
                          <a:tab pos="3867150" algn="l"/>
                        </a:tabLst>
                      </a:pPr>
                      <a:r>
                        <a:rPr lang="en-GB" sz="1200">
                          <a:effectLst/>
                        </a:rPr>
                        <a:t>Varchar(50)</a:t>
                      </a:r>
                      <a:endParaRPr lang="en-GB">
                        <a:effectLst/>
                      </a:endParaRPr>
                    </a:p>
                  </a:txBody>
                  <a:tcPr marL="68580" marR="68580" marT="0" marB="0"/>
                </a:tc>
                <a:tc>
                  <a:txBody>
                    <a:bodyPr/>
                    <a:lstStyle/>
                    <a:p>
                      <a:pPr>
                        <a:tabLst>
                          <a:tab pos="3867150" algn="l"/>
                        </a:tabLst>
                      </a:pPr>
                      <a:r>
                        <a:rPr lang="en-GB" sz="1200">
                          <a:effectLst/>
                        </a:rPr>
                        <a:t>NOT NULL</a:t>
                      </a:r>
                      <a:endParaRPr lang="en-GB">
                        <a:effectLst/>
                      </a:endParaRPr>
                    </a:p>
                  </a:txBody>
                  <a:tcPr marL="68580" marR="68580" marT="0" marB="0"/>
                </a:tc>
                <a:extLst>
                  <a:ext uri="{0D108BD9-81ED-4DB2-BD59-A6C34878D82A}">
                    <a16:rowId xmlns:a16="http://schemas.microsoft.com/office/drawing/2014/main" val="1015626227"/>
                  </a:ext>
                </a:extLst>
              </a:tr>
              <a:tr h="476538">
                <a:tc>
                  <a:txBody>
                    <a:bodyPr/>
                    <a:lstStyle/>
                    <a:p>
                      <a:pPr>
                        <a:tabLst>
                          <a:tab pos="3867150" algn="l"/>
                        </a:tabLst>
                      </a:pPr>
                      <a:r>
                        <a:rPr lang="en-GB" sz="1200">
                          <a:effectLst/>
                        </a:rPr>
                        <a:t>review</a:t>
                      </a:r>
                      <a:endParaRPr lang="en-GB">
                        <a:effectLst/>
                      </a:endParaRPr>
                    </a:p>
                  </a:txBody>
                  <a:tcPr marL="68580" marR="68580" marT="0" marB="0"/>
                </a:tc>
                <a:tc>
                  <a:txBody>
                    <a:bodyPr/>
                    <a:lstStyle/>
                    <a:p>
                      <a:pPr>
                        <a:tabLst>
                          <a:tab pos="3867150" algn="l"/>
                        </a:tabLst>
                      </a:pPr>
                      <a:r>
                        <a:rPr lang="en-GB" sz="1200">
                          <a:effectLst/>
                        </a:rPr>
                        <a:t>Varchar(40)</a:t>
                      </a:r>
                      <a:endParaRPr lang="en-GB">
                        <a:effectLst/>
                      </a:endParaRPr>
                    </a:p>
                  </a:txBody>
                  <a:tcPr marL="68580" marR="68580" marT="0" marB="0"/>
                </a:tc>
                <a:tc>
                  <a:txBody>
                    <a:bodyPr/>
                    <a:lstStyle/>
                    <a:p>
                      <a:pPr>
                        <a:tabLst>
                          <a:tab pos="3867150" algn="l"/>
                        </a:tabLst>
                      </a:pPr>
                      <a:r>
                        <a:rPr lang="en-GB" sz="1200">
                          <a:effectLst/>
                        </a:rPr>
                        <a:t>NOT NULL</a:t>
                      </a:r>
                      <a:endParaRPr lang="en-GB">
                        <a:effectLst/>
                      </a:endParaRPr>
                    </a:p>
                  </a:txBody>
                  <a:tcPr marL="68580" marR="68580" marT="0" marB="0"/>
                </a:tc>
                <a:extLst>
                  <a:ext uri="{0D108BD9-81ED-4DB2-BD59-A6C34878D82A}">
                    <a16:rowId xmlns:a16="http://schemas.microsoft.com/office/drawing/2014/main" val="2228253687"/>
                  </a:ext>
                </a:extLst>
              </a:tr>
              <a:tr h="476538">
                <a:tc>
                  <a:txBody>
                    <a:bodyPr/>
                    <a:lstStyle/>
                    <a:p>
                      <a:pPr>
                        <a:tabLst>
                          <a:tab pos="3867150" algn="l"/>
                        </a:tabLst>
                      </a:pPr>
                      <a:r>
                        <a:rPr lang="en-GB" sz="1200">
                          <a:effectLst/>
                        </a:rPr>
                        <a:t>rating</a:t>
                      </a:r>
                      <a:endParaRPr lang="en-GB">
                        <a:effectLst/>
                      </a:endParaRPr>
                    </a:p>
                  </a:txBody>
                  <a:tcPr marL="68580" marR="68580" marT="0" marB="0"/>
                </a:tc>
                <a:tc>
                  <a:txBody>
                    <a:bodyPr/>
                    <a:lstStyle/>
                    <a:p>
                      <a:pPr>
                        <a:tabLst>
                          <a:tab pos="3867150" algn="l"/>
                        </a:tabLst>
                      </a:pPr>
                      <a:r>
                        <a:rPr lang="en-GB" sz="1200">
                          <a:effectLst/>
                        </a:rPr>
                        <a:t>Varchar(40</a:t>
                      </a:r>
                      <a:endParaRPr lang="en-GB">
                        <a:effectLst/>
                      </a:endParaRPr>
                    </a:p>
                  </a:txBody>
                  <a:tcPr marL="68580" marR="68580" marT="0" marB="0"/>
                </a:tc>
                <a:tc>
                  <a:txBody>
                    <a:bodyPr/>
                    <a:lstStyle/>
                    <a:p>
                      <a:pPr>
                        <a:tabLst>
                          <a:tab pos="3867150" algn="l"/>
                        </a:tabLst>
                      </a:pPr>
                      <a:r>
                        <a:rPr lang="en-GB" sz="1200">
                          <a:effectLst/>
                        </a:rPr>
                        <a:t>NOT NULL</a:t>
                      </a:r>
                      <a:endParaRPr lang="en-GB">
                        <a:effectLst/>
                      </a:endParaRPr>
                    </a:p>
                  </a:txBody>
                  <a:tcPr marL="68580" marR="68580" marT="0" marB="0"/>
                </a:tc>
                <a:extLst>
                  <a:ext uri="{0D108BD9-81ED-4DB2-BD59-A6C34878D82A}">
                    <a16:rowId xmlns:a16="http://schemas.microsoft.com/office/drawing/2014/main" val="1653846666"/>
                  </a:ext>
                </a:extLst>
              </a:tr>
              <a:tr h="476538">
                <a:tc>
                  <a:txBody>
                    <a:bodyPr/>
                    <a:lstStyle/>
                    <a:p>
                      <a:pPr>
                        <a:tabLst>
                          <a:tab pos="3867150" algn="l"/>
                        </a:tabLst>
                      </a:pPr>
                      <a:r>
                        <a:rPr lang="en-GB" sz="1200">
                          <a:effectLst/>
                        </a:rPr>
                        <a:t>type</a:t>
                      </a:r>
                      <a:endParaRPr lang="en-GB">
                        <a:effectLst/>
                      </a:endParaRPr>
                    </a:p>
                  </a:txBody>
                  <a:tcPr marL="68580" marR="68580" marT="0" marB="0"/>
                </a:tc>
                <a:tc>
                  <a:txBody>
                    <a:bodyPr/>
                    <a:lstStyle/>
                    <a:p>
                      <a:pPr>
                        <a:tabLst>
                          <a:tab pos="3867150" algn="l"/>
                        </a:tabLst>
                      </a:pPr>
                      <a:r>
                        <a:rPr lang="en-GB" sz="1200">
                          <a:effectLst/>
                        </a:rPr>
                        <a:t>Varchar(40)</a:t>
                      </a:r>
                      <a:endParaRPr lang="en-GB">
                        <a:effectLst/>
                      </a:endParaRPr>
                    </a:p>
                  </a:txBody>
                  <a:tcPr marL="68580" marR="68580" marT="0" marB="0"/>
                </a:tc>
                <a:tc>
                  <a:txBody>
                    <a:bodyPr/>
                    <a:lstStyle/>
                    <a:p>
                      <a:pPr>
                        <a:tabLst>
                          <a:tab pos="3867150" algn="l"/>
                        </a:tabLst>
                      </a:pPr>
                      <a:r>
                        <a:rPr lang="en-GB" sz="1200">
                          <a:effectLst/>
                        </a:rPr>
                        <a:t>NOT NULL</a:t>
                      </a:r>
                      <a:endParaRPr lang="en-GB">
                        <a:effectLst/>
                      </a:endParaRPr>
                    </a:p>
                  </a:txBody>
                  <a:tcPr marL="68580" marR="68580" marT="0" marB="0"/>
                </a:tc>
                <a:extLst>
                  <a:ext uri="{0D108BD9-81ED-4DB2-BD59-A6C34878D82A}">
                    <a16:rowId xmlns:a16="http://schemas.microsoft.com/office/drawing/2014/main" val="2233712823"/>
                  </a:ext>
                </a:extLst>
              </a:tr>
              <a:tr h="476538">
                <a:tc>
                  <a:txBody>
                    <a:bodyPr/>
                    <a:lstStyle/>
                    <a:p>
                      <a:pPr>
                        <a:tabLst>
                          <a:tab pos="3867150" algn="l"/>
                        </a:tabLst>
                      </a:pPr>
                      <a:r>
                        <a:rPr lang="en-GB" sz="1200">
                          <a:effectLst/>
                        </a:rPr>
                        <a:t>reply</a:t>
                      </a:r>
                      <a:endParaRPr lang="en-GB">
                        <a:effectLst/>
                      </a:endParaRPr>
                    </a:p>
                  </a:txBody>
                  <a:tcPr marL="68580" marR="68580" marT="0" marB="0"/>
                </a:tc>
                <a:tc>
                  <a:txBody>
                    <a:bodyPr/>
                    <a:lstStyle/>
                    <a:p>
                      <a:pPr>
                        <a:tabLst>
                          <a:tab pos="3867150" algn="l"/>
                        </a:tabLst>
                      </a:pPr>
                      <a:r>
                        <a:rPr lang="en-GB" sz="1200">
                          <a:effectLst/>
                        </a:rPr>
                        <a:t>Varchar(40)</a:t>
                      </a:r>
                      <a:endParaRPr lang="en-GB">
                        <a:effectLst/>
                      </a:endParaRPr>
                    </a:p>
                  </a:txBody>
                  <a:tcPr marL="68580" marR="68580" marT="0" marB="0"/>
                </a:tc>
                <a:tc>
                  <a:txBody>
                    <a:bodyPr/>
                    <a:lstStyle/>
                    <a:p>
                      <a:pPr>
                        <a:tabLst>
                          <a:tab pos="3867150" algn="l"/>
                        </a:tabLst>
                      </a:pPr>
                      <a:r>
                        <a:rPr lang="en-GB" sz="1200">
                          <a:effectLst/>
                        </a:rPr>
                        <a:t>NOT NULL</a:t>
                      </a:r>
                      <a:endParaRPr lang="en-GB">
                        <a:effectLst/>
                      </a:endParaRPr>
                    </a:p>
                  </a:txBody>
                  <a:tcPr marL="68580" marR="68580" marT="0" marB="0"/>
                </a:tc>
                <a:extLst>
                  <a:ext uri="{0D108BD9-81ED-4DB2-BD59-A6C34878D82A}">
                    <a16:rowId xmlns:a16="http://schemas.microsoft.com/office/drawing/2014/main" val="140050059"/>
                  </a:ext>
                </a:extLst>
              </a:tr>
            </a:tbl>
          </a:graphicData>
        </a:graphic>
      </p:graphicFrame>
      <p:sp>
        <p:nvSpPr>
          <p:cNvPr id="5" name="TextBox 4">
            <a:extLst>
              <a:ext uri="{FF2B5EF4-FFF2-40B4-BE49-F238E27FC236}">
                <a16:creationId xmlns:a16="http://schemas.microsoft.com/office/drawing/2014/main" id="{493FD1CF-2608-4325-8DBD-84E60F3388B9}"/>
              </a:ext>
            </a:extLst>
          </p:cNvPr>
          <p:cNvSpPr txBox="1"/>
          <p:nvPr/>
        </p:nvSpPr>
        <p:spPr>
          <a:xfrm>
            <a:off x="6948223" y="705379"/>
            <a:ext cx="481488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Times New Roman"/>
                <a:ea typeface="Microsoft Yi Baiti"/>
                <a:cs typeface="Kartika"/>
              </a:rPr>
              <a:t>Table Name : </a:t>
            </a:r>
            <a:r>
              <a:rPr lang="en-GB" sz="1600" b="1" dirty="0" err="1">
                <a:latin typeface="Times New Roman"/>
                <a:cs typeface="Times New Roman"/>
              </a:rPr>
              <a:t>tbl_feedback</a:t>
            </a:r>
            <a:endParaRPr lang="en-GB" sz="1600" b="1">
              <a:latin typeface="Times New Roman"/>
              <a:cs typeface="Times New Roman"/>
            </a:endParaRPr>
          </a:p>
          <a:p>
            <a:r>
              <a:rPr lang="en-US" sz="1600" b="1" dirty="0">
                <a:latin typeface="Times New Roman"/>
                <a:ea typeface="Microsoft Yi Baiti"/>
                <a:cs typeface="Kartika"/>
              </a:rPr>
              <a:t>      Description : for feedback</a:t>
            </a:r>
          </a:p>
          <a:p>
            <a:r>
              <a:rPr lang="en-US" sz="1600" b="1" dirty="0">
                <a:latin typeface="Times New Roman"/>
                <a:ea typeface="Microsoft Yi Baiti"/>
                <a:cs typeface="Kartika"/>
              </a:rPr>
              <a:t>      Primary Key : </a:t>
            </a:r>
            <a:r>
              <a:rPr lang="en-US" sz="1600" b="1" dirty="0" err="1">
                <a:latin typeface="Times New Roman"/>
                <a:ea typeface="Microsoft Yi Baiti"/>
                <a:cs typeface="Kartika"/>
              </a:rPr>
              <a:t>Feedback_id</a:t>
            </a:r>
            <a:endParaRPr lang="en-US" sz="1600" b="1" dirty="0">
              <a:latin typeface="Times New Roman"/>
              <a:ea typeface="Microsoft Yi Baiti"/>
              <a:cs typeface="Kartika"/>
            </a:endParaRPr>
          </a:p>
          <a:p>
            <a:r>
              <a:rPr lang="en-US" sz="1600" b="1" dirty="0">
                <a:latin typeface="Times New Roman"/>
                <a:ea typeface="Microsoft Yi Baiti"/>
                <a:cs typeface="Kartika"/>
              </a:rPr>
              <a:t>      Foreign key :</a:t>
            </a:r>
            <a:r>
              <a:rPr lang="en-US" sz="1600" b="1" dirty="0" err="1">
                <a:latin typeface="Times New Roman"/>
                <a:ea typeface="Microsoft Yi Baiti"/>
                <a:cs typeface="Kartika"/>
              </a:rPr>
              <a:t>login_id</a:t>
            </a:r>
            <a:r>
              <a:rPr lang="en-US" sz="1600" b="1" dirty="0">
                <a:latin typeface="Times New Roman"/>
                <a:ea typeface="Microsoft Yi Baiti"/>
                <a:cs typeface="Kartika"/>
              </a:rPr>
              <a:t> refers from </a:t>
            </a:r>
            <a:r>
              <a:rPr lang="en-US" sz="1600" b="1" dirty="0" err="1">
                <a:latin typeface="Times New Roman"/>
                <a:ea typeface="Microsoft Yi Baiti"/>
                <a:cs typeface="Kartika"/>
              </a:rPr>
              <a:t>tbl_login</a:t>
            </a:r>
            <a:endParaRPr lang="en-US" sz="1600" b="1" dirty="0">
              <a:latin typeface="Times New Roman"/>
              <a:ea typeface="Microsoft Yi Baiti"/>
              <a:cs typeface="Kartika"/>
            </a:endParaRPr>
          </a:p>
          <a:p>
            <a:endParaRPr lang="en-US" sz="1600" b="1" dirty="0">
              <a:cs typeface="Calibri"/>
            </a:endParaRPr>
          </a:p>
        </p:txBody>
      </p:sp>
      <p:cxnSp>
        <p:nvCxnSpPr>
          <p:cNvPr id="6" name="Straight Arrow Connector 5">
            <a:extLst>
              <a:ext uri="{FF2B5EF4-FFF2-40B4-BE49-F238E27FC236}">
                <a16:creationId xmlns:a16="http://schemas.microsoft.com/office/drawing/2014/main" id="{233EF7E3-AA75-4EE4-B77D-4200BE309D28}"/>
              </a:ext>
            </a:extLst>
          </p:cNvPr>
          <p:cNvCxnSpPr/>
          <p:nvPr/>
        </p:nvCxnSpPr>
        <p:spPr>
          <a:xfrm>
            <a:off x="6734174" y="602455"/>
            <a:ext cx="11907" cy="1202530"/>
          </a:xfrm>
          <a:prstGeom prst="straightConnector1">
            <a:avLst/>
          </a:prstGeom>
          <a:ln w="57150">
            <a:solidFill>
              <a:srgbClr val="FFC000"/>
            </a:solidFill>
            <a:prstDash val="soli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51980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ardboard boxes on conveyor belt">
            <a:extLst>
              <a:ext uri="{FF2B5EF4-FFF2-40B4-BE49-F238E27FC236}">
                <a16:creationId xmlns:a16="http://schemas.microsoft.com/office/drawing/2014/main" id="{493276FB-F1D5-4C57-A8D2-DE40DF337CED}"/>
              </a:ext>
            </a:extLst>
          </p:cNvPr>
          <p:cNvPicPr>
            <a:picLocks noChangeAspect="1"/>
          </p:cNvPicPr>
          <p:nvPr/>
        </p:nvPicPr>
        <p:blipFill rotWithShape="1">
          <a:blip r:embed="rId2"/>
          <a:srcRect l="4912" r="18506" b="9098"/>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D2EFF65-429C-42AC-91F9-9917AD69B9D2}"/>
              </a:ext>
            </a:extLst>
          </p:cNvPr>
          <p:cNvSpPr txBox="1"/>
          <p:nvPr/>
        </p:nvSpPr>
        <p:spPr>
          <a:xfrm>
            <a:off x="371094" y="1161288"/>
            <a:ext cx="3438144" cy="112471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800" b="1">
                <a:latin typeface="+mj-lt"/>
                <a:ea typeface="+mj-ea"/>
                <a:cs typeface="+mj-cs"/>
              </a:rPr>
              <a:t>CONCLUSION</a:t>
            </a: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7BD8B7B-0F38-4A55-B45D-95A5C057F9ED}"/>
              </a:ext>
            </a:extLst>
          </p:cNvPr>
          <p:cNvSpPr txBox="1"/>
          <p:nvPr/>
        </p:nvSpPr>
        <p:spPr>
          <a:xfrm>
            <a:off x="371094" y="2718054"/>
            <a:ext cx="7546562" cy="32072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400" dirty="0">
                <a:latin typeface="Times New Roman"/>
                <a:cs typeface="Times New Roman"/>
              </a:rPr>
              <a:t>The proposed system will provide a new marketing culture despite of the traditional system. The system has been developed with much care and free of errors at the same time it is efficient and less time consuming. The purpose of this project was to develop a web application for purchasing item from a shop, The application which can be implemented to any nearby shops or market or branded shops who were selling various kinds of product which were accessible by the user on a single touch</a:t>
            </a:r>
            <a:endParaRPr lang="en-US" sz="2400">
              <a:cs typeface="Calibri"/>
            </a:endParaRPr>
          </a:p>
        </p:txBody>
      </p:sp>
    </p:spTree>
    <p:extLst>
      <p:ext uri="{BB962C8B-B14F-4D97-AF65-F5344CB8AC3E}">
        <p14:creationId xmlns:p14="http://schemas.microsoft.com/office/powerpoint/2010/main" val="338469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1E45320-246E-443D-87D7-0E57B11C34CB}"/>
              </a:ext>
            </a:extLst>
          </p:cNvPr>
          <p:cNvSpPr txBox="1"/>
          <p:nvPr/>
        </p:nvSpPr>
        <p:spPr>
          <a:xfrm>
            <a:off x="838200" y="451381"/>
            <a:ext cx="10512552" cy="40665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600" kern="1200">
                <a:solidFill>
                  <a:schemeClr val="tx1"/>
                </a:solidFill>
                <a:latin typeface="+mj-lt"/>
                <a:ea typeface="+mj-ea"/>
                <a:cs typeface="+mj-cs"/>
              </a:rPr>
              <a:t>THANKYOU</a:t>
            </a:r>
          </a:p>
        </p:txBody>
      </p:sp>
      <p:sp>
        <p:nvSpPr>
          <p:cNvPr id="2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4419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21">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518345"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2">
            <a:extLst>
              <a:ext uri="{FF2B5EF4-FFF2-40B4-BE49-F238E27FC236}">
                <a16:creationId xmlns:a16="http://schemas.microsoft.com/office/drawing/2014/main" id="{9A50E32C-40AE-4A49-AFC5-03443266DEA2}"/>
              </a:ext>
            </a:extLst>
          </p:cNvPr>
          <p:cNvGraphicFramePr>
            <a:graphicFrameLocks noGrp="1"/>
          </p:cNvGraphicFramePr>
          <p:nvPr>
            <p:ph idx="1"/>
            <p:extLst>
              <p:ext uri="{D42A27DB-BD31-4B8C-83A1-F6EECF244321}">
                <p14:modId xmlns:p14="http://schemas.microsoft.com/office/powerpoint/2010/main" val="3758530522"/>
              </p:ext>
            </p:extLst>
          </p:nvPr>
        </p:nvGraphicFramePr>
        <p:xfrm>
          <a:off x="269579" y="314174"/>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4" name="Picture 34" descr="A picture containing colorful&#10;&#10;Description automatically generated">
            <a:extLst>
              <a:ext uri="{FF2B5EF4-FFF2-40B4-BE49-F238E27FC236}">
                <a16:creationId xmlns:a16="http://schemas.microsoft.com/office/drawing/2014/main" id="{2071DDF2-8E02-469B-84A3-9B3616674040}"/>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605713" y="402432"/>
            <a:ext cx="4267199" cy="5815011"/>
          </a:xfrm>
          <a:prstGeom prst="rect">
            <a:avLst/>
          </a:prstGeom>
        </p:spPr>
      </p:pic>
    </p:spTree>
    <p:extLst>
      <p:ext uri="{BB962C8B-B14F-4D97-AF65-F5344CB8AC3E}">
        <p14:creationId xmlns:p14="http://schemas.microsoft.com/office/powerpoint/2010/main" val="406756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F2D2774-2258-43A7-B7DF-D110A3BC6EED}"/>
              </a:ext>
            </a:extLst>
          </p:cNvPr>
          <p:cNvSpPr txBox="1"/>
          <p:nvPr/>
        </p:nvSpPr>
        <p:spPr>
          <a:xfrm>
            <a:off x="3774810" y="2902169"/>
            <a:ext cx="5868724" cy="88164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4000" u="sng" dirty="0">
                <a:latin typeface="Times New Roman"/>
                <a:cs typeface="Times New Roman"/>
              </a:rPr>
              <a:t>UML DIAGRAM</a:t>
            </a:r>
            <a:endParaRPr lang="en-US" u="sng">
              <a:cs typeface="Calibri"/>
            </a:endParaRPr>
          </a:p>
        </p:txBody>
      </p:sp>
      <p:sp>
        <p:nvSpPr>
          <p:cNvPr id="9" name="Rectangle 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5752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1" descr="Green Vegetables · Free Stock Photo">
            <a:extLst>
              <a:ext uri="{FF2B5EF4-FFF2-40B4-BE49-F238E27FC236}">
                <a16:creationId xmlns:a16="http://schemas.microsoft.com/office/drawing/2014/main" id="{8FD140B8-688A-464C-B26F-6C771A2EE814}"/>
              </a:ext>
            </a:extLst>
          </p:cNvPr>
          <p:cNvPicPr>
            <a:picLocks noGrp="1" noChangeAspect="1"/>
          </p:cNvPicPr>
          <p:nvPr>
            <p:ph idx="1"/>
          </p:nvPr>
        </p:nvPicPr>
        <p:blipFill>
          <a:blip r:embed="rId2"/>
          <a:stretch>
            <a:fillRect/>
          </a:stretch>
        </p:blipFill>
        <p:spPr>
          <a:xfrm>
            <a:off x="-7673" y="3968"/>
            <a:ext cx="4039659" cy="6911181"/>
          </a:xfrm>
        </p:spPr>
      </p:pic>
      <p:sp>
        <p:nvSpPr>
          <p:cNvPr id="32" name="TextBox 31">
            <a:extLst>
              <a:ext uri="{FF2B5EF4-FFF2-40B4-BE49-F238E27FC236}">
                <a16:creationId xmlns:a16="http://schemas.microsoft.com/office/drawing/2014/main" id="{56957B67-AB7D-41B2-8D33-8217EAC2C27F}"/>
              </a:ext>
            </a:extLst>
          </p:cNvPr>
          <p:cNvSpPr txBox="1"/>
          <p:nvPr/>
        </p:nvSpPr>
        <p:spPr>
          <a:xfrm>
            <a:off x="759619" y="2688430"/>
            <a:ext cx="274319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dirty="0">
                <a:latin typeface="Times New Roman"/>
                <a:cs typeface="Calibri"/>
              </a:rPr>
              <a:t>ACTIVITY DIAGRAM</a:t>
            </a:r>
          </a:p>
        </p:txBody>
      </p:sp>
      <p:pic>
        <p:nvPicPr>
          <p:cNvPr id="33" name="Picture 33" descr="Diagram&#10;&#10;Description automatically generated">
            <a:extLst>
              <a:ext uri="{FF2B5EF4-FFF2-40B4-BE49-F238E27FC236}">
                <a16:creationId xmlns:a16="http://schemas.microsoft.com/office/drawing/2014/main" id="{428E3DE6-D5CD-4E46-A3D4-7E0CEAFBAE1C}"/>
              </a:ext>
            </a:extLst>
          </p:cNvPr>
          <p:cNvPicPr>
            <a:picLocks noChangeAspect="1"/>
          </p:cNvPicPr>
          <p:nvPr/>
        </p:nvPicPr>
        <p:blipFill>
          <a:blip r:embed="rId3"/>
          <a:stretch>
            <a:fillRect/>
          </a:stretch>
        </p:blipFill>
        <p:spPr>
          <a:xfrm>
            <a:off x="5761923" y="323851"/>
            <a:ext cx="4454340" cy="6424610"/>
          </a:xfrm>
          <a:prstGeom prst="rect">
            <a:avLst/>
          </a:prstGeom>
        </p:spPr>
      </p:pic>
    </p:spTree>
    <p:extLst>
      <p:ext uri="{BB962C8B-B14F-4D97-AF65-F5344CB8AC3E}">
        <p14:creationId xmlns:p14="http://schemas.microsoft.com/office/powerpoint/2010/main" val="1716328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4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95B31A6-1AF8-4EB8-BC31-E0CA3BCC8BBA}"/>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800" kern="1200" dirty="0">
                <a:solidFill>
                  <a:srgbClr val="FFFFFF"/>
                </a:solidFill>
                <a:latin typeface="Times New Roman"/>
                <a:ea typeface="+mj-ea"/>
                <a:cs typeface="Times New Roman"/>
              </a:rPr>
              <a:t>CLASS DIAGRAM</a:t>
            </a:r>
          </a:p>
        </p:txBody>
      </p:sp>
      <p:pic>
        <p:nvPicPr>
          <p:cNvPr id="2" name="Picture 2" descr="Diagram&#10;&#10;Description automatically generated">
            <a:extLst>
              <a:ext uri="{FF2B5EF4-FFF2-40B4-BE49-F238E27FC236}">
                <a16:creationId xmlns:a16="http://schemas.microsoft.com/office/drawing/2014/main" id="{1FB4B247-237E-49BB-A18A-6E4E767E3115}"/>
              </a:ext>
            </a:extLst>
          </p:cNvPr>
          <p:cNvPicPr>
            <a:picLocks noChangeAspect="1"/>
          </p:cNvPicPr>
          <p:nvPr/>
        </p:nvPicPr>
        <p:blipFill>
          <a:blip r:embed="rId2"/>
          <a:stretch>
            <a:fillRect/>
          </a:stretch>
        </p:blipFill>
        <p:spPr>
          <a:xfrm>
            <a:off x="3502818" y="745606"/>
            <a:ext cx="8128793" cy="5601521"/>
          </a:xfrm>
          <a:prstGeom prst="rect">
            <a:avLst/>
          </a:prstGeom>
        </p:spPr>
      </p:pic>
    </p:spTree>
    <p:extLst>
      <p:ext uri="{BB962C8B-B14F-4D97-AF65-F5344CB8AC3E}">
        <p14:creationId xmlns:p14="http://schemas.microsoft.com/office/powerpoint/2010/main" val="1188800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E7D76E3-753F-46D3-9FC6-9D93927ADB6A}"/>
              </a:ext>
            </a:extLst>
          </p:cNvPr>
          <p:cNvSpPr txBox="1"/>
          <p:nvPr/>
        </p:nvSpPr>
        <p:spPr>
          <a:xfrm>
            <a:off x="607750" y="2628325"/>
            <a:ext cx="2698696" cy="14174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3200" b="1" dirty="0">
                <a:latin typeface="Times New Roman"/>
                <a:cs typeface="Times New Roman"/>
              </a:rPr>
              <a:t>OBJECT DIAGRAM</a:t>
            </a:r>
            <a:endParaRPr lang="en-US" sz="3200">
              <a:latin typeface="Times New Roman"/>
              <a:cs typeface="Times New Roman"/>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3" descr="Diagram&#10;&#10;Description automatically generated">
            <a:extLst>
              <a:ext uri="{FF2B5EF4-FFF2-40B4-BE49-F238E27FC236}">
                <a16:creationId xmlns:a16="http://schemas.microsoft.com/office/drawing/2014/main" id="{0E90621D-B2CB-4439-AD21-21F438EBED8D}"/>
              </a:ext>
            </a:extLst>
          </p:cNvPr>
          <p:cNvPicPr>
            <a:picLocks noChangeAspect="1"/>
          </p:cNvPicPr>
          <p:nvPr/>
        </p:nvPicPr>
        <p:blipFill>
          <a:blip r:embed="rId2"/>
          <a:stretch>
            <a:fillRect/>
          </a:stretch>
        </p:blipFill>
        <p:spPr>
          <a:xfrm>
            <a:off x="3592727" y="907527"/>
            <a:ext cx="7515274" cy="5457955"/>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a:extLst>
              <a:ext uri="{FF2B5EF4-FFF2-40B4-BE49-F238E27FC236}">
                <a16:creationId xmlns:a16="http://schemas.microsoft.com/office/drawing/2014/main" id="{E9728FE6-830D-4C84-A227-0C1C7004D8FD}"/>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a:endParaRPr>
          </a:p>
        </p:txBody>
      </p:sp>
    </p:spTree>
    <p:extLst>
      <p:ext uri="{BB962C8B-B14F-4D97-AF65-F5344CB8AC3E}">
        <p14:creationId xmlns:p14="http://schemas.microsoft.com/office/powerpoint/2010/main" val="297794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5EC1A90-D932-4514-B329-394E51942651}"/>
              </a:ext>
            </a:extLst>
          </p:cNvPr>
          <p:cNvSpPr txBox="1"/>
          <p:nvPr/>
        </p:nvSpPr>
        <p:spPr>
          <a:xfrm>
            <a:off x="809529" y="1509427"/>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3600" dirty="0">
                <a:latin typeface="Times New Roman"/>
                <a:cs typeface="Times New Roman"/>
              </a:rPr>
              <a:t>STATE DIAGRAM</a:t>
            </a:r>
            <a:endParaRPr lang="en-US" dirty="0"/>
          </a:p>
        </p:txBody>
      </p:sp>
      <p:pic>
        <p:nvPicPr>
          <p:cNvPr id="2" name="Picture 2" descr="Diagram&#10;&#10;Description automatically generated">
            <a:extLst>
              <a:ext uri="{FF2B5EF4-FFF2-40B4-BE49-F238E27FC236}">
                <a16:creationId xmlns:a16="http://schemas.microsoft.com/office/drawing/2014/main" id="{107125A1-1D42-4A6C-8D8D-7D13637DD838}"/>
              </a:ext>
            </a:extLst>
          </p:cNvPr>
          <p:cNvPicPr>
            <a:picLocks noChangeAspect="1"/>
          </p:cNvPicPr>
          <p:nvPr/>
        </p:nvPicPr>
        <p:blipFill rotWithShape="1">
          <a:blip r:embed="rId2"/>
          <a:srcRect l="1484" r="2" b="2"/>
          <a:stretch/>
        </p:blipFill>
        <p:spPr>
          <a:xfrm>
            <a:off x="5229159" y="640080"/>
            <a:ext cx="5753994" cy="5577840"/>
          </a:xfrm>
          <a:prstGeom prst="rect">
            <a:avLst/>
          </a:prstGeom>
        </p:spPr>
      </p:pic>
      <p:sp>
        <p:nvSpPr>
          <p:cNvPr id="3" name="TextBox 2">
            <a:extLst>
              <a:ext uri="{FF2B5EF4-FFF2-40B4-BE49-F238E27FC236}">
                <a16:creationId xmlns:a16="http://schemas.microsoft.com/office/drawing/2014/main" id="{AE928F5F-E558-4B8B-B018-AA6030803636}"/>
              </a:ext>
            </a:extLst>
          </p:cNvPr>
          <p:cNvSpPr txBox="1"/>
          <p:nvPr/>
        </p:nvSpPr>
        <p:spPr>
          <a:xfrm>
            <a:off x="590719" y="2330505"/>
            <a:ext cx="4559425" cy="39795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2000" dirty="0">
              <a:cs typeface="Calibri"/>
            </a:endParaRPr>
          </a:p>
        </p:txBody>
      </p:sp>
    </p:spTree>
    <p:extLst>
      <p:ext uri="{BB962C8B-B14F-4D97-AF65-F5344CB8AC3E}">
        <p14:creationId xmlns:p14="http://schemas.microsoft.com/office/powerpoint/2010/main" val="52151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lowchart: Document 2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D720089-4228-4ED6-8472-8E0840B15842}"/>
              </a:ext>
            </a:extLst>
          </p:cNvPr>
          <p:cNvSpPr txBox="1"/>
          <p:nvPr/>
        </p:nvSpPr>
        <p:spPr>
          <a:xfrm>
            <a:off x="838200" y="171162"/>
            <a:ext cx="2840182" cy="23711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b="1" kern="1200" dirty="0">
                <a:solidFill>
                  <a:srgbClr val="FFFFFF"/>
                </a:solidFill>
                <a:latin typeface="Times New Roman"/>
                <a:ea typeface="+mj-ea"/>
                <a:cs typeface="Times New Roman"/>
              </a:rPr>
              <a:t>SEQUENCE DIAGRAM</a:t>
            </a:r>
          </a:p>
        </p:txBody>
      </p:sp>
      <p:pic>
        <p:nvPicPr>
          <p:cNvPr id="2" name="Picture 2" descr="Diagram&#10;&#10;Description automatically generated">
            <a:extLst>
              <a:ext uri="{FF2B5EF4-FFF2-40B4-BE49-F238E27FC236}">
                <a16:creationId xmlns:a16="http://schemas.microsoft.com/office/drawing/2014/main" id="{E46D36BD-6A50-4B8D-8120-1311E100C196}"/>
              </a:ext>
            </a:extLst>
          </p:cNvPr>
          <p:cNvPicPr>
            <a:picLocks noChangeAspect="1"/>
          </p:cNvPicPr>
          <p:nvPr/>
        </p:nvPicPr>
        <p:blipFill>
          <a:blip r:embed="rId2"/>
          <a:stretch>
            <a:fillRect/>
          </a:stretch>
        </p:blipFill>
        <p:spPr>
          <a:xfrm>
            <a:off x="4065059" y="721678"/>
            <a:ext cx="8014286" cy="5808526"/>
          </a:xfrm>
          <a:prstGeom prst="rect">
            <a:avLst/>
          </a:prstGeom>
        </p:spPr>
      </p:pic>
    </p:spTree>
    <p:extLst>
      <p:ext uri="{BB962C8B-B14F-4D97-AF65-F5344CB8AC3E}">
        <p14:creationId xmlns:p14="http://schemas.microsoft.com/office/powerpoint/2010/main" val="31761343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1016</Words>
  <Application>Microsoft Office PowerPoint</Application>
  <PresentationFormat>Widescreen</PresentationFormat>
  <Paragraphs>242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AT YOUR DOOR  online grocery shop</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ANCY ALEXANDER</cp:lastModifiedBy>
  <cp:revision>502</cp:revision>
  <dcterms:created xsi:type="dcterms:W3CDTF">2022-02-28T16:55:16Z</dcterms:created>
  <dcterms:modified xsi:type="dcterms:W3CDTF">2022-03-01T10:16:35Z</dcterms:modified>
</cp:coreProperties>
</file>