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6A784-694C-4E9F-964E-3546A0A46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7CF48B-1AE0-4BC1-9A9D-0C8C5C21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85CAF-5242-4AA3-80B4-DC913273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76C65-1986-4D9E-BF82-2670A19F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BEECC-4033-4DA2-B4EF-FBB9FC18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8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770D6-5F5F-4217-BA38-0B6CE8B8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97D9CE-B1E0-4F85-8C85-39CABB0C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19D8B-F7F9-4245-8345-8145AD43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EDBD9-EB76-44DC-A0EB-ACC249C5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CA7620-BB3B-4E48-B654-8C05170E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6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1B8EE0-CDAC-4EA5-8E18-AA48F114C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993ADD-476E-4674-BB1E-F86BE886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650A4-9D01-4C18-B6B0-57EB487F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76A63-7DCD-4B1E-AAB0-7349DD5D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A2975-B9B7-4F87-8A43-FB234C8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C83A9-605B-4D67-BE5F-F2E586EE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943C77-2753-46C7-BDC2-0952E329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222E8-2178-4BE7-836E-B4331A50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36FDDF-1B65-4304-9A06-C5B8A624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CC3A9-BFFE-4C49-B255-92987610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63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C1D33-69C5-4E08-8DD1-D3567E15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A6B2F-54AA-411C-932C-66C61ECC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B2E09-004B-4E8E-8AA3-3F9692B8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9698ED-827C-4F77-9F6E-CF2BABBD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BB1FF-7993-47CF-B830-61C6DD16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39F18-840C-4B8E-9480-F64ED872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93CDF7-C85A-47F2-8C9A-836C66AA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A85CC6-A0E2-4FE2-B226-7EBC42BE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2C9982-BEFB-4CE2-B46C-9720119D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0C0E7-473E-44EF-8AFD-377F01DD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784C3C-1417-4EFF-AB76-35E2DB5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F47B7-9DDA-42FA-86E1-9F784B3B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020253-7023-4A60-9C37-CB49ABC64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E199F6-8813-478A-99DD-5BC58BEC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4A2C9A-8D6F-490D-93FB-E58CA2A9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151F49-8547-4A60-94BC-C538D0A5C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16671F-3426-48E2-ADAE-704F7A33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4943F2-CF91-4071-B388-9F7F5AE1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75389A-79B8-496F-A46E-396CB748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7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1117-9C8C-4DE7-AF7C-8B7DA46C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020D4E-78C0-4315-8166-9B97787B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224128-A85D-4AAD-973C-F4FBEC3D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07462E-137A-4BDC-9254-6EB77F10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73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9F0A4A-1AD8-4DB3-BEFF-75CCDAEB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2612E-49CC-4E76-A28B-BF51B9F2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1CEB93-F30F-451D-ADF5-E64F7F49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07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BE866-FE7A-43A5-ADDC-DE320CEF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CDB170-5C68-427B-83C7-5C862A1C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0F8E6F-98D4-4B05-8A04-F66148B9F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085618-4080-42D0-9444-2298619E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AE50CB-D0E5-4239-87F1-27B36B62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92D49-F794-480E-89D5-2D5FB438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FA4F2-10F8-4FE2-8047-C847B9D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4C7164-081C-477F-B876-4FF79657A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D92C0B-624D-43C8-8BCE-3CA3E6A1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E9B19B-3B7E-4D31-AE98-91EEDC6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E426A-3E98-4186-941E-E6F6217C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3E7ED3-0260-4F9C-8318-76388AFB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9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948FAF-7F2C-4314-BDBD-EDB6F111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42B8C3-53F7-4BBA-8C37-58677B9F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BE13F-C0FF-49DE-867D-28A9DB79B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858F-99B1-4545-85E3-A30DF5FFB44A}" type="datetimeFigureOut">
              <a:rPr kumimoji="1" lang="ja-JP" altLang="en-US" smtClean="0"/>
              <a:t>2021/7/10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232D5-5A4A-4C24-8680-4F05D6272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ADDC3-8B25-4281-9D07-B7BF77770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57B2-5C22-494C-B575-894C297B4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8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F590A9F-4EF8-4259-AD86-645A3D7E0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>
            <a:normAutofit/>
          </a:bodyPr>
          <a:lstStyle/>
          <a:p>
            <a:r>
              <a:rPr kumimoji="1" lang="en-US" altLang="ja-JP" sz="5200"/>
              <a:t>Deep Learning</a:t>
            </a:r>
            <a:r>
              <a:rPr kumimoji="1" lang="ja-JP" altLang="en-US" sz="5200"/>
              <a:t>班 第</a:t>
            </a:r>
            <a:r>
              <a:rPr kumimoji="1" lang="en-US" altLang="ja-JP" sz="5200"/>
              <a:t>1</a:t>
            </a:r>
            <a:r>
              <a:rPr kumimoji="1" lang="ja-JP" altLang="en-US" sz="520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A78CE0-1F69-463B-ACB3-026078A3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46851"/>
            <a:ext cx="10515599" cy="72891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2021/07/10 and @OSK-deep-learning</a:t>
            </a:r>
            <a:r>
              <a:rPr kumimoji="1" lang="ja-JP" altLang="en-US" dirty="0"/>
              <a:t>班</a:t>
            </a:r>
            <a:endParaRPr kumimoji="1" lang="ja-JP" alt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973391DE-47B0-4FAE-849C-97E7154CB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1" r="28479" b="-1"/>
          <a:stretch/>
        </p:blipFill>
        <p:spPr>
          <a:xfrm>
            <a:off x="4556876" y="2957665"/>
            <a:ext cx="3078247" cy="3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6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9BACF-416B-4F5D-AB11-A05CD3D8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ディープラーニングとは何か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A3662-FA84-4252-B269-41AD982D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機械学習＝マシンラーニングの手法。</a:t>
            </a:r>
            <a:endParaRPr kumimoji="1" lang="en-US" altLang="ja-JP" dirty="0"/>
          </a:p>
          <a:p>
            <a:r>
              <a:rPr lang="en-US" altLang="ja-JP" dirty="0"/>
              <a:t>Wikipedia</a:t>
            </a:r>
            <a:r>
              <a:rPr lang="ja-JP" altLang="en-US" dirty="0"/>
              <a:t>の「人工知能の歴史」ページを見ると、昔の</a:t>
            </a:r>
            <a:r>
              <a:rPr lang="en-US" altLang="ja-JP" dirty="0"/>
              <a:t>AI</a:t>
            </a:r>
            <a:r>
              <a:rPr lang="ja-JP" altLang="en-US" dirty="0"/>
              <a:t>は人が知識をコンピュータに教え込んで処理を行うみたいなことをしていたことがわかる。</a:t>
            </a:r>
            <a:endParaRPr lang="en-US" altLang="ja-JP" dirty="0"/>
          </a:p>
          <a:p>
            <a:pPr lvl="1"/>
            <a:r>
              <a:rPr lang="ja-JP" altLang="en-US" dirty="0"/>
              <a:t>普通の条件分岐とかでも「これは</a:t>
            </a:r>
            <a:r>
              <a:rPr lang="en-US" altLang="ja-JP" dirty="0"/>
              <a:t>AI</a:t>
            </a:r>
            <a:r>
              <a:rPr lang="ja-JP" altLang="en-US" dirty="0"/>
              <a:t>だ！」と主張している輩はいっぱいいる。</a:t>
            </a:r>
            <a:endParaRPr lang="en-US" altLang="ja-JP" dirty="0"/>
          </a:p>
          <a:p>
            <a:r>
              <a:rPr kumimoji="1" lang="en-US" altLang="ja-JP" dirty="0"/>
              <a:t>2000</a:t>
            </a:r>
            <a:r>
              <a:rPr kumimoji="1" lang="ja-JP" altLang="en-US" dirty="0"/>
              <a:t>年代に考案された機械学習手法ディープラーニングは「人が法則を教えるのではなく、機械が勝手にデータから問題の特徴とか本質を読み取り学習する」という点が特徴。</a:t>
            </a:r>
          </a:p>
        </p:txBody>
      </p:sp>
    </p:spTree>
    <p:extLst>
      <p:ext uri="{BB962C8B-B14F-4D97-AF65-F5344CB8AC3E}">
        <p14:creationId xmlns:p14="http://schemas.microsoft.com/office/powerpoint/2010/main" val="201686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716F1-2C69-4C17-B184-E8E0B1C4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ディープラーニング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01088F-6497-4888-A8C8-186AD288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入力と出力があります。</a:t>
            </a:r>
            <a:endParaRPr kumimoji="1" lang="en-US" altLang="ja-JP" dirty="0"/>
          </a:p>
          <a:p>
            <a:pPr lvl="1"/>
            <a:r>
              <a:rPr lang="ja-JP" altLang="en-US" dirty="0"/>
              <a:t>入力はデータ</a:t>
            </a:r>
            <a:endParaRPr lang="en-US" altLang="ja-JP" dirty="0"/>
          </a:p>
          <a:p>
            <a:pPr lvl="1"/>
            <a:r>
              <a:rPr kumimoji="1" lang="ja-JP" altLang="en-US" dirty="0"/>
              <a:t>出力は予測結果</a:t>
            </a:r>
            <a:endParaRPr kumimoji="1" lang="en-US" altLang="ja-JP" dirty="0"/>
          </a:p>
          <a:p>
            <a:pPr lvl="1"/>
            <a:r>
              <a:rPr lang="ja-JP" altLang="en-US" dirty="0"/>
              <a:t>データを入力として、なんか処理して、いい感じの予測結果を出力することを目指す</a:t>
            </a:r>
            <a:endParaRPr lang="en-US" altLang="ja-JP" dirty="0"/>
          </a:p>
          <a:p>
            <a:r>
              <a:rPr kumimoji="1" lang="ja-JP" altLang="en-US" dirty="0"/>
              <a:t>ディープラーニングでは入力の変換部分</a:t>
            </a:r>
            <a:r>
              <a:rPr kumimoji="1" lang="en-US" altLang="ja-JP" dirty="0"/>
              <a:t>(</a:t>
            </a:r>
            <a:r>
              <a:rPr kumimoji="1" lang="ja-JP" altLang="en-US" dirty="0"/>
              <a:t>関数部分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を行列で表現します。</a:t>
            </a:r>
            <a:endParaRPr kumimoji="1" lang="en-US" altLang="ja-JP" dirty="0"/>
          </a:p>
          <a:p>
            <a:pPr lvl="1"/>
            <a:r>
              <a:rPr lang="ja-JP" altLang="en-US" dirty="0"/>
              <a:t>入力→関数→出力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255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970B6-5D3A-4B54-A851-80C39CD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dirty="0"/>
              <a:t>強み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3BBB4F-A060-4508-A5CD-642F23F32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0287" y="1253154"/>
            <a:ext cx="10608924" cy="1170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ja-JP" altLang="en-US" sz="2400" dirty="0"/>
              <a:t>①層を深くすることで非線形の表現が可能</a:t>
            </a:r>
            <a:endParaRPr lang="en-US" altLang="ja-JP" sz="2400" dirty="0"/>
          </a:p>
          <a:p>
            <a:pPr marL="0" indent="0" algn="ctr"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非線形の表現が可能な機械学習手法は他にもある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39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コンテンツ プレースホルダー 6" descr="グラフ, 散布図&#10;&#10;自動的に生成された説明">
            <a:extLst>
              <a:ext uri="{FF2B5EF4-FFF2-40B4-BE49-F238E27FC236}">
                <a16:creationId xmlns:a16="http://schemas.microsoft.com/office/drawing/2014/main" id="{168839E9-F09B-4342-9162-2040C154F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9" y="2742397"/>
            <a:ext cx="4603973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コンテンツ プレースホルダー 8" descr="グラフ, 散布図&#10;&#10;自動的に生成された説明">
            <a:extLst>
              <a:ext uri="{FF2B5EF4-FFF2-40B4-BE49-F238E27FC236}">
                <a16:creationId xmlns:a16="http://schemas.microsoft.com/office/drawing/2014/main" id="{1DBACAE1-205B-430C-AA56-91576D1AC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r="9182"/>
          <a:stretch/>
        </p:blipFill>
        <p:spPr>
          <a:xfrm>
            <a:off x="6651833" y="2742397"/>
            <a:ext cx="4715838" cy="33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4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6B3B23E-6908-4D59-B74D-80545C53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強み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05B6E5F4-010F-4DE4-A80F-DDC09C76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②いろいろなものを分析対象とできる</a:t>
            </a:r>
            <a:endParaRPr lang="en-US" altLang="ja-JP" dirty="0"/>
          </a:p>
          <a:p>
            <a:pPr lvl="1"/>
            <a:r>
              <a:rPr lang="ja-JP" altLang="en-US" dirty="0"/>
              <a:t>画像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1"/>
            <a:r>
              <a:rPr lang="ja-JP" altLang="en-US" dirty="0"/>
              <a:t>音声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行列とみなせれば処理することができる。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画像はピクセルごとに</a:t>
            </a:r>
            <a:r>
              <a:rPr lang="en-US" altLang="ja-JP" dirty="0"/>
              <a:t>RGB</a:t>
            </a:r>
            <a:r>
              <a:rPr lang="ja-JP" altLang="en-US" dirty="0"/>
              <a:t>のバリューを持っていると考えれば行列</a:t>
            </a:r>
            <a:r>
              <a:rPr lang="en-US" altLang="ja-JP" dirty="0"/>
              <a:t>(</a:t>
            </a:r>
            <a:r>
              <a:rPr lang="ja-JP" altLang="en-US" dirty="0"/>
              <a:t>本当はテンソルですが</a:t>
            </a:r>
            <a:r>
              <a:rPr lang="en-US" altLang="ja-JP" dirty="0"/>
              <a:t>)</a:t>
            </a:r>
            <a:r>
              <a:rPr lang="ja-JP" altLang="en-US" dirty="0"/>
              <a:t>とみなせるでしょう。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でも文章なんて数値に変換できるのか～？と思うかもしれません。できるんだなこれが！単語をベクトルに変換する技術、興味深いぞ～</a:t>
            </a:r>
            <a:endParaRPr lang="en-US" altLang="ja-JP" dirty="0"/>
          </a:p>
          <a:p>
            <a:pPr marL="4572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82A8A-C332-4665-91E1-02EFA1F7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7EF592-2599-4BF8-9181-C1D344ED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入力サイズと出力サイズを決める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データを入力して行列演算し、出力を出す</a:t>
            </a:r>
            <a:endParaRPr kumimoji="1" lang="en-US" altLang="ja-JP" dirty="0"/>
          </a:p>
          <a:p>
            <a:pPr lvl="1"/>
            <a:r>
              <a:rPr lang="ja-JP" altLang="en-US" dirty="0"/>
              <a:t>行列演算はサイズを変えることが可能です。ですのでサイズは自由自在に変換することができます</a:t>
            </a:r>
            <a:endParaRPr lang="en-US" altLang="ja-JP" dirty="0"/>
          </a:p>
          <a:p>
            <a:pPr lvl="1"/>
            <a:r>
              <a:rPr kumimoji="1" lang="ja-JP" altLang="en-US" dirty="0"/>
              <a:t>行列は</a:t>
            </a:r>
            <a:r>
              <a:rPr lang="ja-JP" altLang="en-US" dirty="0"/>
              <a:t>この後更新していくので、マジで適当なやつでいい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正解データと予測の誤差を取る</a:t>
            </a:r>
            <a:endParaRPr lang="en-US" altLang="ja-JP" dirty="0"/>
          </a:p>
          <a:p>
            <a:pPr lvl="1"/>
            <a:r>
              <a:rPr lang="ja-JP" altLang="en-US" dirty="0"/>
              <a:t>損失関数</a:t>
            </a:r>
            <a:r>
              <a:rPr lang="en-US" altLang="ja-JP" dirty="0"/>
              <a:t>(Loss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誤差</a:t>
            </a:r>
            <a:r>
              <a:rPr lang="ja-JP" altLang="en-US" dirty="0"/>
              <a:t>をもとに</a:t>
            </a:r>
            <a:r>
              <a:rPr kumimoji="1" lang="ja-JP" altLang="en-US" dirty="0"/>
              <a:t>行列を更新する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2~4</a:t>
            </a:r>
            <a:r>
              <a:rPr lang="ja-JP" altLang="en-US" dirty="0"/>
              <a:t>をくりかえす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行列が更新されなくなったら終わり</a:t>
            </a:r>
          </a:p>
        </p:txBody>
      </p:sp>
    </p:spTree>
    <p:extLst>
      <p:ext uri="{BB962C8B-B14F-4D97-AF65-F5344CB8AC3E}">
        <p14:creationId xmlns:p14="http://schemas.microsoft.com/office/powerpoint/2010/main" val="224576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901A3-E51D-4B45-A054-64807CA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これから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47C9BF-4C45-41A3-A898-C1700C28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ニューラルネットワークは関数の集合体</a:t>
            </a:r>
            <a:endParaRPr lang="en-US" altLang="ja-JP" dirty="0"/>
          </a:p>
          <a:p>
            <a:r>
              <a:rPr lang="ja-JP" altLang="en-US" dirty="0"/>
              <a:t>ゼロから作る</a:t>
            </a:r>
            <a:r>
              <a:rPr lang="en-US" altLang="ja-JP" dirty="0"/>
              <a:t>Deep Learning(</a:t>
            </a:r>
            <a:r>
              <a:rPr lang="ja-JP" altLang="en-US" dirty="0"/>
              <a:t>オライリー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2~4</a:t>
            </a:r>
            <a:r>
              <a:rPr kumimoji="1" lang="ja-JP" altLang="en-US" dirty="0"/>
              <a:t>章で学習に使う関数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5~6</a:t>
            </a:r>
            <a:r>
              <a:rPr kumimoji="1" lang="ja-JP" altLang="en-US" dirty="0"/>
              <a:t>章で行列更新の手法</a:t>
            </a:r>
            <a:endParaRPr kumimoji="1" lang="en-US" altLang="ja-JP" dirty="0"/>
          </a:p>
          <a:p>
            <a:pPr lvl="1"/>
            <a:r>
              <a:rPr lang="en-US" altLang="ja-JP" dirty="0"/>
              <a:t>7~8</a:t>
            </a:r>
            <a:r>
              <a:rPr lang="ja-JP" altLang="en-US" dirty="0"/>
              <a:t>章で有力テクニック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実装については僕の余裕があったら扱います</a:t>
            </a:r>
          </a:p>
        </p:txBody>
      </p:sp>
      <p:pic>
        <p:nvPicPr>
          <p:cNvPr id="1028" name="Picture 4" descr="ゼロから作るDeep Learning―Pythonで学ぶディープラーニングの理論と実装 [単行本]">
            <a:extLst>
              <a:ext uri="{FF2B5EF4-FFF2-40B4-BE49-F238E27FC236}">
                <a16:creationId xmlns:a16="http://schemas.microsoft.com/office/drawing/2014/main" id="{13148BC1-F92D-4C20-ABC1-493FDE309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665074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418</Words>
  <Application>Microsoft Office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Deep Learning班 第1回</vt:lpstr>
      <vt:lpstr>ディープラーニングとは何か</vt:lpstr>
      <vt:lpstr>ディープラーニング</vt:lpstr>
      <vt:lpstr>強み</vt:lpstr>
      <vt:lpstr>強み</vt:lpstr>
      <vt:lpstr>流れ</vt:lpstr>
      <vt:lpstr>これから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Learning班 第1回</dc:title>
  <dc:creator>村上 広樹</dc:creator>
  <cp:lastModifiedBy>村上 広樹</cp:lastModifiedBy>
  <cp:revision>9</cp:revision>
  <dcterms:created xsi:type="dcterms:W3CDTF">2021-07-09T21:04:09Z</dcterms:created>
  <dcterms:modified xsi:type="dcterms:W3CDTF">2021-07-09T23:04:19Z</dcterms:modified>
</cp:coreProperties>
</file>