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52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A6813E-BB4E-4F39-8E33-9DC6F40ACE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AC743D2-EA8C-4326-8856-9E8338501A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7150B47-7503-4E2B-9D84-018BB44EC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  <a:t>2019/10/2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655A8C6-5846-4EBB-AFE5-2160E8794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BA1B728-C391-4415-81AF-0716C414F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7462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12AF11-44BE-40E0-A7FA-8CBAD0D13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1695100-C965-4B9B-A94D-4EB4C3B540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CB6D585-4446-4CCE-97E9-1D442AE80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  <a:t>2019/10/2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708B21F-D3DF-4A05-9F44-591FC3721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84DD9EF-39CB-4BDF-8B68-66929ABD9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5053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7B30593-F900-4637-9796-F68819FDF2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4044EF7-5755-456A-BE27-A4467EC373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A557F61-7648-4209-A09A-7395BD353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  <a:t>2019/10/2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BACFB2B-8C48-4307-BEA4-4709780DB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A0DFF94-B04B-40C2-9644-353047A15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873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B037AE-9F28-4B10-8FC7-9B9EF522C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97E81B9-25A4-4606-973B-553F4266D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9DB6035-DC45-4F1B-8BBD-F9721252A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  <a:t>2019/10/2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5D2836A-D11D-441D-9B6C-8029543F3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65EB5D5-4FA8-4B2F-8726-21E8AC8BB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365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359669-5254-4945-ABAD-A0A29FF05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92FAE5F-5220-4F54-8683-977558192D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B929703-88CD-4949-B133-D44EFC4A6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  <a:t>2019/10/2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43E813B-C0BA-4905-AF30-D6C7998C1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DFF393B-8DE7-49D5-A289-C13F9E797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4611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F97D3F-782E-45CA-BB06-A4AEAA298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69A6625-7685-4E78-9E83-A4C4012EAB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46787C9-7766-4A10-B8F8-574DB9D73B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2F9C5D3-414A-4686-9173-343D7D59E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  <a:t>2019/10/2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2EB2B5C-B45B-4382-92DE-77B434FF7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2BA6AEC-E783-4C5B-8055-243A7A6B4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72312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F6054F-49A8-4B33-A2F4-4F4EE3180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E194A89-466D-4F9E-9898-D0AD56CBE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512DC10-AAA5-4E10-A992-22F3169057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23E0087-7B95-448E-9548-2033FFDA2F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F956DAD-72A7-4D93-ABE6-F4F9E2EF20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F4A5A33-203A-4FF3-B036-E41FB8410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  <a:t>2019/10/2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2719DA1-F941-4EFE-8305-A55B83D2D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57D4F83-19A8-4377-8E1E-6BB850002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134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4FB73F-95DB-4FE8-B0B4-4CA956C75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CA84B30-1BF4-4ADB-B15E-94248C69A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  <a:t>2019/10/2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5932C2E-BF14-4563-AE4A-7A3BEC1C3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6267E07-3416-4E19-A741-18BDBDADF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7152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1D4726F-62B9-4CE1-98C0-27607DD67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  <a:t>2019/10/2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24B5A55-616E-49DF-BBA0-5EB488CC2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3C86DF3-F8DA-42CF-BAE6-0DFBE2B6A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5992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BDE41B-7739-450E-99DF-1A0215885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B54CF2C-034D-41D1-ACEB-AC9FBE41F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119ED47-6130-4239-981C-894F4E6BA1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EB4661A-04D2-49D9-A93E-AD022ED09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  <a:t>2019/10/2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73D9365-D793-4466-B469-7D22D1D45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6FC8FB2-22C5-406C-82AA-9670C38DE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30768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51E294-8EE3-4282-BE2E-0056C9B20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3B7BA03-F3A2-4F01-81A2-D7EC0FD2A7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4C27C73-45B3-4528-9C65-6E643F1ED6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F129F84-D99A-4109-8A63-5E4B94C1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  <a:t>2019/10/2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711592D-3483-4900-A4CF-900A6E4E0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2A36EF7-FBCD-4BAA-90A7-95A541EEC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312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CC3E3AB-1247-4FB9-8DED-5DCCB4297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0125BD3-AB9E-4EAD-8DE9-053C992020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1816083-4693-46EA-96C4-745756D703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8725A-28AD-45F8-B362-09C8E353BCD4}" type="datetimeFigureOut">
              <a:rPr kumimoji="1" lang="ja-JP" altLang="en-US" smtClean="0"/>
              <a:t>2019/10/2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8848A64-D167-4789-8191-15D537B0C4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8271C55-8436-4D4D-8DFD-5857BC5ABA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8928E-AA9A-4D89-BC1F-A2C05AB4BD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1997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BDBA639-2A71-4A60-A71A-FF1836F54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E208A8B-5EBD-4532-BE72-26414FA7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15D09196-B338-4AB5-A71B-CFD5FFCA62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50B4463-128A-4677-A285-C017E6C54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D9B95CD-F023-4DFA-9678-1E02713F7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1DDF47A8-BE7B-43F3-A500-F5A4656D83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2DD394DE-76FB-42F8-85F2-FD436F423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B95F2EFB-87E6-4400-AAF3-7EB8B4F15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1D463476-2BC7-418C-9D6F-51444B11A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24011122-2495-478A-81BF-ABBDEA1DA8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C79E87C5-E5B3-476B-B539-FC9CF4A33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956029CA-2B38-434D-9044-5FF3A1ECD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9514CFB6-E8DB-43DC-B1CD-9CC2D4B27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BD8C1FC8-E550-45BE-9F30-822BAB378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D1646B5D-A7B7-41EC-9591-0E0C0F4F94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E2118E93-481E-4843-987E-378187AA37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7038464-F4E2-47EC-A87F-18469191E3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B3BBEB1-E146-408F-95B7-EE2F269DE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C765B285-56EC-47FC-B116-274EBBD61A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CB4A6191-6913-42EA-905E-8A174AE2C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8ADEEF92-F481-475A-845C-5E940F0D5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D9C506D7-84CB-4057-A44A-465313E78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2173916" y="2448612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842FC68-61FD-4700-8A22-BB8B071884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54579" y="691977"/>
            <a:ext cx="7761923" cy="5343064"/>
          </a:xfrm>
          <a:custGeom>
            <a:avLst/>
            <a:gdLst>
              <a:gd name="connsiteX0" fmla="*/ 0 w 6428838"/>
              <a:gd name="connsiteY0" fmla="*/ 2579031 h 5158062"/>
              <a:gd name="connsiteX1" fmla="*/ 3214419 w 6428838"/>
              <a:gd name="connsiteY1" fmla="*/ 0 h 5158062"/>
              <a:gd name="connsiteX2" fmla="*/ 6428838 w 6428838"/>
              <a:gd name="connsiteY2" fmla="*/ 2579031 h 5158062"/>
              <a:gd name="connsiteX3" fmla="*/ 3214419 w 6428838"/>
              <a:gd name="connsiteY3" fmla="*/ 5158062 h 5158062"/>
              <a:gd name="connsiteX4" fmla="*/ 0 w 6428838"/>
              <a:gd name="connsiteY4" fmla="*/ 2579031 h 5158062"/>
              <a:gd name="connsiteX0" fmla="*/ 3321 w 6432159"/>
              <a:gd name="connsiteY0" fmla="*/ 2647125 h 5226156"/>
              <a:gd name="connsiteX1" fmla="*/ 2789723 w 6432159"/>
              <a:gd name="connsiteY1" fmla="*/ 0 h 5226156"/>
              <a:gd name="connsiteX2" fmla="*/ 6432159 w 6432159"/>
              <a:gd name="connsiteY2" fmla="*/ 2647125 h 5226156"/>
              <a:gd name="connsiteX3" fmla="*/ 3217740 w 6432159"/>
              <a:gd name="connsiteY3" fmla="*/ 5226156 h 5226156"/>
              <a:gd name="connsiteX4" fmla="*/ 3321 w 6432159"/>
              <a:gd name="connsiteY4" fmla="*/ 2647125 h 5226156"/>
              <a:gd name="connsiteX0" fmla="*/ 1953 w 6566979"/>
              <a:gd name="connsiteY0" fmla="*/ 2695803 h 5226224"/>
              <a:gd name="connsiteX1" fmla="*/ 2924543 w 6566979"/>
              <a:gd name="connsiteY1" fmla="*/ 39 h 5226224"/>
              <a:gd name="connsiteX2" fmla="*/ 6566979 w 6566979"/>
              <a:gd name="connsiteY2" fmla="*/ 2647164 h 5226224"/>
              <a:gd name="connsiteX3" fmla="*/ 3352560 w 6566979"/>
              <a:gd name="connsiteY3" fmla="*/ 5226195 h 5226224"/>
              <a:gd name="connsiteX4" fmla="*/ 1953 w 6566979"/>
              <a:gd name="connsiteY4" fmla="*/ 2695803 h 5226224"/>
              <a:gd name="connsiteX0" fmla="*/ 8982 w 6574008"/>
              <a:gd name="connsiteY0" fmla="*/ 2695803 h 5226313"/>
              <a:gd name="connsiteX1" fmla="*/ 2931572 w 6574008"/>
              <a:gd name="connsiteY1" fmla="*/ 39 h 5226313"/>
              <a:gd name="connsiteX2" fmla="*/ 6574008 w 6574008"/>
              <a:gd name="connsiteY2" fmla="*/ 2647164 h 5226313"/>
              <a:gd name="connsiteX3" fmla="*/ 3359589 w 6574008"/>
              <a:gd name="connsiteY3" fmla="*/ 5226195 h 5226313"/>
              <a:gd name="connsiteX4" fmla="*/ 8982 w 6574008"/>
              <a:gd name="connsiteY4" fmla="*/ 2695803 h 5226313"/>
              <a:gd name="connsiteX0" fmla="*/ 11929 w 6576955"/>
              <a:gd name="connsiteY0" fmla="*/ 2695953 h 5226463"/>
              <a:gd name="connsiteX1" fmla="*/ 2934519 w 6576955"/>
              <a:gd name="connsiteY1" fmla="*/ 189 h 5226463"/>
              <a:gd name="connsiteX2" fmla="*/ 6576955 w 6576955"/>
              <a:gd name="connsiteY2" fmla="*/ 2647314 h 5226463"/>
              <a:gd name="connsiteX3" fmla="*/ 3362536 w 6576955"/>
              <a:gd name="connsiteY3" fmla="*/ 5226345 h 5226463"/>
              <a:gd name="connsiteX4" fmla="*/ 11929 w 6576955"/>
              <a:gd name="connsiteY4" fmla="*/ 2695953 h 5226463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92159"/>
              <a:gd name="connsiteX1" fmla="*/ 2931852 w 6963394"/>
              <a:gd name="connsiteY1" fmla="*/ 10033 h 5292159"/>
              <a:gd name="connsiteX2" fmla="*/ 6963394 w 6963394"/>
              <a:gd name="connsiteY2" fmla="*/ 3318639 h 5292159"/>
              <a:gd name="connsiteX3" fmla="*/ 3359869 w 6963394"/>
              <a:gd name="connsiteY3" fmla="*/ 5236189 h 5292159"/>
              <a:gd name="connsiteX4" fmla="*/ 9262 w 6963394"/>
              <a:gd name="connsiteY4" fmla="*/ 2705797 h 5292159"/>
              <a:gd name="connsiteX0" fmla="*/ 9262 w 6963394"/>
              <a:gd name="connsiteY0" fmla="*/ 2705797 h 5259961"/>
              <a:gd name="connsiteX1" fmla="*/ 2931852 w 6963394"/>
              <a:gd name="connsiteY1" fmla="*/ 10033 h 5259961"/>
              <a:gd name="connsiteX2" fmla="*/ 6963394 w 6963394"/>
              <a:gd name="connsiteY2" fmla="*/ 3318639 h 5259961"/>
              <a:gd name="connsiteX3" fmla="*/ 3359869 w 6963394"/>
              <a:gd name="connsiteY3" fmla="*/ 5236189 h 5259961"/>
              <a:gd name="connsiteX4" fmla="*/ 9262 w 6963394"/>
              <a:gd name="connsiteY4" fmla="*/ 2705797 h 5259961"/>
              <a:gd name="connsiteX0" fmla="*/ 9557 w 7352795"/>
              <a:gd name="connsiteY0" fmla="*/ 2707501 h 5252013"/>
              <a:gd name="connsiteX1" fmla="*/ 2932147 w 7352795"/>
              <a:gd name="connsiteY1" fmla="*/ 11737 h 5252013"/>
              <a:gd name="connsiteX2" fmla="*/ 7352795 w 7352795"/>
              <a:gd name="connsiteY2" fmla="*/ 3378709 h 5252013"/>
              <a:gd name="connsiteX3" fmla="*/ 3360164 w 7352795"/>
              <a:gd name="connsiteY3" fmla="*/ 5237893 h 5252013"/>
              <a:gd name="connsiteX4" fmla="*/ 9557 w 7352795"/>
              <a:gd name="connsiteY4" fmla="*/ 2707501 h 5252013"/>
              <a:gd name="connsiteX0" fmla="*/ 8078 w 7789061"/>
              <a:gd name="connsiteY0" fmla="*/ 2744796 h 5249051"/>
              <a:gd name="connsiteX1" fmla="*/ 3368413 w 7789061"/>
              <a:gd name="connsiteY1" fmla="*/ 10121 h 5249051"/>
              <a:gd name="connsiteX2" fmla="*/ 7789061 w 7789061"/>
              <a:gd name="connsiteY2" fmla="*/ 3377093 h 5249051"/>
              <a:gd name="connsiteX3" fmla="*/ 3796430 w 7789061"/>
              <a:gd name="connsiteY3" fmla="*/ 5236277 h 5249051"/>
              <a:gd name="connsiteX4" fmla="*/ 8078 w 7789061"/>
              <a:gd name="connsiteY4" fmla="*/ 2744796 h 5249051"/>
              <a:gd name="connsiteX0" fmla="*/ 8078 w 7789061"/>
              <a:gd name="connsiteY0" fmla="*/ 2744796 h 5271741"/>
              <a:gd name="connsiteX1" fmla="*/ 3368413 w 7789061"/>
              <a:gd name="connsiteY1" fmla="*/ 10121 h 5271741"/>
              <a:gd name="connsiteX2" fmla="*/ 7789061 w 7789061"/>
              <a:gd name="connsiteY2" fmla="*/ 3377093 h 5271741"/>
              <a:gd name="connsiteX3" fmla="*/ 3796430 w 7789061"/>
              <a:gd name="connsiteY3" fmla="*/ 5236277 h 5271741"/>
              <a:gd name="connsiteX4" fmla="*/ 8078 w 7789061"/>
              <a:gd name="connsiteY4" fmla="*/ 2744796 h 5271741"/>
              <a:gd name="connsiteX0" fmla="*/ 1055 w 7782038"/>
              <a:gd name="connsiteY0" fmla="*/ 2738806 h 5438018"/>
              <a:gd name="connsiteX1" fmla="*/ 3361390 w 7782038"/>
              <a:gd name="connsiteY1" fmla="*/ 4131 h 5438018"/>
              <a:gd name="connsiteX2" fmla="*/ 7782038 w 7782038"/>
              <a:gd name="connsiteY2" fmla="*/ 3371103 h 5438018"/>
              <a:gd name="connsiteX3" fmla="*/ 3692130 w 7782038"/>
              <a:gd name="connsiteY3" fmla="*/ 5415113 h 5438018"/>
              <a:gd name="connsiteX4" fmla="*/ 1055 w 7782038"/>
              <a:gd name="connsiteY4" fmla="*/ 2738806 h 5438018"/>
              <a:gd name="connsiteX0" fmla="*/ 28883 w 7809866"/>
              <a:gd name="connsiteY0" fmla="*/ 2742147 h 5441359"/>
              <a:gd name="connsiteX1" fmla="*/ 3389218 w 7809866"/>
              <a:gd name="connsiteY1" fmla="*/ 7472 h 5441359"/>
              <a:gd name="connsiteX2" fmla="*/ 7809866 w 7809866"/>
              <a:gd name="connsiteY2" fmla="*/ 3374444 h 5441359"/>
              <a:gd name="connsiteX3" fmla="*/ 3719958 w 7809866"/>
              <a:gd name="connsiteY3" fmla="*/ 5418454 h 5441359"/>
              <a:gd name="connsiteX4" fmla="*/ 28883 w 7809866"/>
              <a:gd name="connsiteY4" fmla="*/ 2742147 h 5441359"/>
              <a:gd name="connsiteX0" fmla="*/ 36549 w 7817532"/>
              <a:gd name="connsiteY0" fmla="*/ 2751085 h 5450297"/>
              <a:gd name="connsiteX1" fmla="*/ 3396884 w 7817532"/>
              <a:gd name="connsiteY1" fmla="*/ 16410 h 5450297"/>
              <a:gd name="connsiteX2" fmla="*/ 7817532 w 7817532"/>
              <a:gd name="connsiteY2" fmla="*/ 3383382 h 5450297"/>
              <a:gd name="connsiteX3" fmla="*/ 3727624 w 7817532"/>
              <a:gd name="connsiteY3" fmla="*/ 5427392 h 5450297"/>
              <a:gd name="connsiteX4" fmla="*/ 36549 w 7817532"/>
              <a:gd name="connsiteY4" fmla="*/ 2751085 h 5450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7532" h="5450297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solidFill>
            <a:schemeClr val="accent6"/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BAFCF180-F621-4A35-8776-D399F76053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6277" y="2061838"/>
            <a:ext cx="6959446" cy="1662475"/>
          </a:xfrm>
        </p:spPr>
        <p:txBody>
          <a:bodyPr>
            <a:normAutofit/>
          </a:bodyPr>
          <a:lstStyle/>
          <a:p>
            <a:r>
              <a:rPr kumimoji="1" lang="en-US" altLang="ja-JP" sz="4800">
                <a:solidFill>
                  <a:srgbClr val="FFFFFF"/>
                </a:solidFill>
              </a:rPr>
              <a:t>Cross-Entropy-Loss</a:t>
            </a:r>
            <a:endParaRPr kumimoji="1" lang="ja-JP" altLang="en-US" sz="4800">
              <a:solidFill>
                <a:srgbClr val="FFFFFF"/>
              </a:solidFill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C3790C3-B879-4EBF-8E77-67C3BED894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88938" y="3783690"/>
            <a:ext cx="5414125" cy="1196717"/>
          </a:xfrm>
        </p:spPr>
        <p:txBody>
          <a:bodyPr>
            <a:normAutofit/>
          </a:bodyPr>
          <a:lstStyle/>
          <a:p>
            <a:r>
              <a:rPr lang="en-US" altLang="ja-JP" sz="2000">
                <a:solidFill>
                  <a:srgbClr val="FFFFFF"/>
                </a:solidFill>
              </a:rPr>
              <a:t>dl</a:t>
            </a:r>
            <a:r>
              <a:rPr lang="ja-JP" altLang="en-US" sz="2000">
                <a:solidFill>
                  <a:srgbClr val="FFFFFF"/>
                </a:solidFill>
              </a:rPr>
              <a:t>勉強会</a:t>
            </a:r>
            <a:r>
              <a:rPr lang="en-US" altLang="ja-JP" sz="2000">
                <a:solidFill>
                  <a:srgbClr val="FFFFFF"/>
                </a:solidFill>
              </a:rPr>
              <a:t>@Osk</a:t>
            </a:r>
          </a:p>
          <a:p>
            <a:r>
              <a:rPr kumimoji="1" lang="en-US" altLang="ja-JP" sz="2000">
                <a:solidFill>
                  <a:srgbClr val="FFFFFF"/>
                </a:solidFill>
              </a:rPr>
              <a:t>10/</a:t>
            </a:r>
            <a:r>
              <a:rPr lang="en-US" altLang="ja-JP" sz="2000">
                <a:solidFill>
                  <a:srgbClr val="FFFFFF"/>
                </a:solidFill>
              </a:rPr>
              <a:t>5</a:t>
            </a:r>
          </a:p>
          <a:p>
            <a:r>
              <a:rPr lang="ja-JP" altLang="en-US" sz="2000">
                <a:solidFill>
                  <a:srgbClr val="FFFFFF"/>
                </a:solidFill>
              </a:rPr>
              <a:t>経営学部</a:t>
            </a:r>
            <a:r>
              <a:rPr lang="en-US" altLang="ja-JP" sz="2000">
                <a:solidFill>
                  <a:srgbClr val="FFFFFF"/>
                </a:solidFill>
              </a:rPr>
              <a:t>1</a:t>
            </a:r>
            <a:r>
              <a:rPr lang="ja-JP" altLang="en-US" sz="2000">
                <a:solidFill>
                  <a:srgbClr val="FFFFFF"/>
                </a:solidFill>
              </a:rPr>
              <a:t>年 村上広樹</a:t>
            </a:r>
            <a:endParaRPr lang="en-US" altLang="ja-JP" sz="2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5018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0FCFEA-680A-4842-A9A6-E8DE421F1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今回の発表で取り扱うこと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92B21C9-FA2F-453F-9698-8B1A082A7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kumimoji="1" lang="ja-JP" altLang="en-US"/>
              <a:t>損失関数とは</a:t>
            </a:r>
            <a:endParaRPr kumimoji="1" lang="en-US" altLang="ja-JP"/>
          </a:p>
          <a:p>
            <a:r>
              <a:rPr kumimoji="1" lang="ja-JP" altLang="en-US"/>
              <a:t>損失関数の種類</a:t>
            </a:r>
            <a:endParaRPr kumimoji="1" lang="en-US" altLang="ja-JP"/>
          </a:p>
          <a:p>
            <a:r>
              <a:rPr kumimoji="1" lang="en-US" altLang="ja-JP"/>
              <a:t>Cross-entro</a:t>
            </a:r>
            <a:r>
              <a:rPr lang="en-US" altLang="ja-JP"/>
              <a:t>py loss</a:t>
            </a:r>
            <a:r>
              <a:rPr lang="ja-JP" altLang="en-US"/>
              <a:t>の概要</a:t>
            </a:r>
            <a:endParaRPr lang="en-US" altLang="ja-JP"/>
          </a:p>
          <a:p>
            <a:r>
              <a:rPr lang="en-US" altLang="ja-JP"/>
              <a:t>Cross-entropy loss</a:t>
            </a:r>
            <a:r>
              <a:rPr lang="ja-JP" altLang="en-US"/>
              <a:t>の優れている点</a:t>
            </a:r>
            <a:endParaRPr lang="en-US" altLang="ja-JP"/>
          </a:p>
          <a:p>
            <a:r>
              <a:rPr lang="en-US" altLang="ja-JP"/>
              <a:t>Cross-entropy loss</a:t>
            </a:r>
            <a:r>
              <a:rPr lang="ja-JP" altLang="en-US"/>
              <a:t>と</a:t>
            </a:r>
            <a:r>
              <a:rPr lang="en-US" altLang="ja-JP"/>
              <a:t>Softmax</a:t>
            </a:r>
            <a:r>
              <a:rPr lang="ja-JP" altLang="en-US"/>
              <a:t>関数との関係</a:t>
            </a:r>
            <a:endParaRPr lang="en-US" altLang="ja-JP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62364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59A4B6-36B2-4064-B7E9-135B15E99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損失関数とは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49408BD-8631-4409-8726-727CC588D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学習に使われる関数</a:t>
            </a:r>
            <a:endParaRPr kumimoji="1" lang="en-US" altLang="ja-JP" dirty="0"/>
          </a:p>
          <a:p>
            <a:r>
              <a:rPr lang="ja-JP" altLang="en-US" dirty="0"/>
              <a:t>予測した結果と正解データとの差を求める</a:t>
            </a:r>
            <a:endParaRPr lang="en-US" altLang="ja-JP" dirty="0"/>
          </a:p>
          <a:p>
            <a:r>
              <a:rPr kumimoji="1" lang="ja-JP" altLang="en-US" dirty="0"/>
              <a:t>損失関数の値を減らすように学習する</a:t>
            </a:r>
          </a:p>
        </p:txBody>
      </p:sp>
    </p:spTree>
    <p:extLst>
      <p:ext uri="{BB962C8B-B14F-4D97-AF65-F5344CB8AC3E}">
        <p14:creationId xmlns:p14="http://schemas.microsoft.com/office/powerpoint/2010/main" val="344213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39D749-13E7-4E83-987C-20039C5BCEA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676400" y="328613"/>
            <a:ext cx="10515600" cy="1325562"/>
          </a:xfrm>
        </p:spPr>
        <p:txBody>
          <a:bodyPr/>
          <a:lstStyle/>
          <a:p>
            <a:r>
              <a:rPr kumimoji="1" lang="ja-JP" altLang="en-US" dirty="0"/>
              <a:t>損失関数の種類</a:t>
            </a:r>
          </a:p>
        </p:txBody>
      </p:sp>
      <p:pic>
        <p:nvPicPr>
          <p:cNvPr id="1026" name="Picture 2" descr="https://s3.ap-south-1.amazonaws.com/afteracademy-server-uploads/l1-loss-function.png">
            <a:extLst>
              <a:ext uri="{FF2B5EF4-FFF2-40B4-BE49-F238E27FC236}">
                <a16:creationId xmlns:a16="http://schemas.microsoft.com/office/drawing/2014/main" id="{87C93296-07B4-4D2F-92D0-FB38D9E64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103" y="1690688"/>
            <a:ext cx="5581650" cy="89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s3.ap-south-1.amazonaws.com/afteracademy-server-uploads/l2-loss-function.png">
            <a:extLst>
              <a:ext uri="{FF2B5EF4-FFF2-40B4-BE49-F238E27FC236}">
                <a16:creationId xmlns:a16="http://schemas.microsoft.com/office/drawing/2014/main" id="{53386E45-4D1E-43D7-BAB9-39C6880B16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103" y="3016251"/>
            <a:ext cx="5638800" cy="89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D7C97C8-8C95-4CF3-B133-AC2995AAC09E}"/>
              </a:ext>
            </a:extLst>
          </p:cNvPr>
          <p:cNvSpPr txBox="1"/>
          <p:nvPr/>
        </p:nvSpPr>
        <p:spPr>
          <a:xfrm>
            <a:off x="815246" y="1793932"/>
            <a:ext cx="3979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/>
              <a:t>L1</a:t>
            </a:r>
            <a:r>
              <a:rPr kumimoji="1" lang="ja-JP" altLang="en-US" sz="3600" dirty="0"/>
              <a:t>（絶対誤差）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845F84B-8213-4247-BD2F-DA35FE721D34}"/>
              </a:ext>
            </a:extLst>
          </p:cNvPr>
          <p:cNvSpPr txBox="1"/>
          <p:nvPr/>
        </p:nvSpPr>
        <p:spPr>
          <a:xfrm>
            <a:off x="815247" y="3105834"/>
            <a:ext cx="3616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en-US" altLang="ja-JP" sz="3600" dirty="0"/>
              <a:t>L2</a:t>
            </a:r>
            <a:r>
              <a:rPr lang="ja-JP" altLang="en-US" sz="3600" dirty="0"/>
              <a:t>（二乗誤差）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547AD26-A6D7-4EE7-96A7-C5A8E42DEC2C}"/>
              </a:ext>
            </a:extLst>
          </p:cNvPr>
          <p:cNvSpPr txBox="1"/>
          <p:nvPr/>
        </p:nvSpPr>
        <p:spPr>
          <a:xfrm>
            <a:off x="815246" y="5004493"/>
            <a:ext cx="5280754" cy="11924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en-US" altLang="ja-JP" sz="3600" dirty="0"/>
              <a:t>Cross-entropy loss</a:t>
            </a:r>
          </a:p>
          <a:p>
            <a:r>
              <a:rPr lang="en-US" altLang="ja-JP" sz="3600" dirty="0"/>
              <a:t>(</a:t>
            </a:r>
            <a:r>
              <a:rPr lang="ja-JP" altLang="en-US" sz="3600" dirty="0"/>
              <a:t>交差エントロピー誤差</a:t>
            </a:r>
            <a:r>
              <a:rPr lang="en-US" altLang="ja-JP" sz="3600" dirty="0"/>
              <a:t>)</a:t>
            </a:r>
            <a:endParaRPr lang="ja-JP" altLang="en-US" sz="36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284E8ED-50B1-4E48-82D2-5CED62EE1045}"/>
              </a:ext>
            </a:extLst>
          </p:cNvPr>
          <p:cNvSpPr txBox="1"/>
          <p:nvPr/>
        </p:nvSpPr>
        <p:spPr>
          <a:xfrm>
            <a:off x="6588644" y="5673676"/>
            <a:ext cx="50606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ja-JP" altLang="en-US" sz="2800" dirty="0"/>
              <a:t>次のスライドで説明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E8DAA31-D525-4E16-AF64-47790E0A154B}"/>
              </a:ext>
            </a:extLst>
          </p:cNvPr>
          <p:cNvSpPr txBox="1"/>
          <p:nvPr/>
        </p:nvSpPr>
        <p:spPr>
          <a:xfrm>
            <a:off x="918303" y="4550735"/>
            <a:ext cx="10458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------------------------------------------------------------------------------------------------------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39581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F11928-BBB7-40C5-84A6-5B644E41F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4800" dirty="0"/>
              <a:t>Cross-entropy loss</a:t>
            </a:r>
            <a:endParaRPr kumimoji="1" lang="ja-JP" altLang="en-US" sz="4800" dirty="0"/>
          </a:p>
        </p:txBody>
      </p:sp>
      <p:pic>
        <p:nvPicPr>
          <p:cNvPr id="2050" name="Picture 2" descr="「cross entropy loss」の画像検索結果">
            <a:extLst>
              <a:ext uri="{FF2B5EF4-FFF2-40B4-BE49-F238E27FC236}">
                <a16:creationId xmlns:a16="http://schemas.microsoft.com/office/drawing/2014/main" id="{4AF764D1-A0F5-4B6C-B98F-8EBA82598A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6599" y="2565283"/>
            <a:ext cx="7243668" cy="1709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吹き出し: 四角形 6">
            <a:extLst>
              <a:ext uri="{FF2B5EF4-FFF2-40B4-BE49-F238E27FC236}">
                <a16:creationId xmlns:a16="http://schemas.microsoft.com/office/drawing/2014/main" id="{BDD13F63-1E16-4D41-94F9-53B3E0FB9FBE}"/>
              </a:ext>
            </a:extLst>
          </p:cNvPr>
          <p:cNvSpPr/>
          <p:nvPr/>
        </p:nvSpPr>
        <p:spPr>
          <a:xfrm>
            <a:off x="1329070" y="1556624"/>
            <a:ext cx="1116418" cy="710963"/>
          </a:xfrm>
          <a:prstGeom prst="wedgeRectCallout">
            <a:avLst>
              <a:gd name="adj1" fmla="val 212013"/>
              <a:gd name="adj2" fmla="val 189065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US" altLang="ja-JP" dirty="0"/>
          </a:p>
          <a:p>
            <a:pPr algn="ctr"/>
            <a:r>
              <a:rPr kumimoji="1" lang="ja-JP" altLang="en-US" dirty="0"/>
              <a:t>予測した結果</a:t>
            </a:r>
            <a:endParaRPr kumimoji="1" lang="en-US" altLang="ja-JP" dirty="0"/>
          </a:p>
          <a:p>
            <a:pPr algn="ctr"/>
            <a:endParaRPr kumimoji="1" lang="ja-JP" altLang="en-US" dirty="0"/>
          </a:p>
        </p:txBody>
      </p:sp>
      <p:sp>
        <p:nvSpPr>
          <p:cNvPr id="9" name="吹き出し: 四角形 8">
            <a:extLst>
              <a:ext uri="{FF2B5EF4-FFF2-40B4-BE49-F238E27FC236}">
                <a16:creationId xmlns:a16="http://schemas.microsoft.com/office/drawing/2014/main" id="{A9C6C09B-DB78-46BA-80AB-982B5B0292DA}"/>
              </a:ext>
            </a:extLst>
          </p:cNvPr>
          <p:cNvSpPr/>
          <p:nvPr/>
        </p:nvSpPr>
        <p:spPr>
          <a:xfrm>
            <a:off x="2691810" y="1556624"/>
            <a:ext cx="1116418" cy="710963"/>
          </a:xfrm>
          <a:prstGeom prst="wedgeRectCallout">
            <a:avLst>
              <a:gd name="adj1" fmla="val 135822"/>
              <a:gd name="adj2" fmla="val 192056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US" altLang="ja-JP" dirty="0"/>
          </a:p>
          <a:p>
            <a:pPr algn="ctr"/>
            <a:r>
              <a:rPr kumimoji="1" lang="ja-JP" altLang="en-US" dirty="0"/>
              <a:t>正解ラベル</a:t>
            </a:r>
            <a:endParaRPr kumimoji="1" lang="en-US" altLang="ja-JP" dirty="0"/>
          </a:p>
          <a:p>
            <a:pPr algn="ctr"/>
            <a:endParaRPr kumimoji="1" lang="ja-JP" altLang="en-US" dirty="0"/>
          </a:p>
        </p:txBody>
      </p:sp>
      <p:sp>
        <p:nvSpPr>
          <p:cNvPr id="11" name="吹き出し: 四角形 10">
            <a:extLst>
              <a:ext uri="{FF2B5EF4-FFF2-40B4-BE49-F238E27FC236}">
                <a16:creationId xmlns:a16="http://schemas.microsoft.com/office/drawing/2014/main" id="{1BEC4874-E918-482B-BCEE-B0D47022110B}"/>
              </a:ext>
            </a:extLst>
          </p:cNvPr>
          <p:cNvSpPr/>
          <p:nvPr/>
        </p:nvSpPr>
        <p:spPr>
          <a:xfrm>
            <a:off x="4580536" y="1556623"/>
            <a:ext cx="1116418" cy="710963"/>
          </a:xfrm>
          <a:prstGeom prst="wedgeRectCallout">
            <a:avLst>
              <a:gd name="adj1" fmla="val 135822"/>
              <a:gd name="adj2" fmla="val 192056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US" altLang="ja-JP" dirty="0"/>
          </a:p>
          <a:p>
            <a:pPr algn="ctr"/>
            <a:r>
              <a:rPr kumimoji="1" lang="ja-JP" altLang="en-US" dirty="0"/>
              <a:t>正解ラベル</a:t>
            </a:r>
            <a:endParaRPr kumimoji="1" lang="en-US" altLang="ja-JP" dirty="0"/>
          </a:p>
          <a:p>
            <a:pPr algn="ctr"/>
            <a:endParaRPr kumimoji="1" lang="ja-JP" altLang="en-US" dirty="0"/>
          </a:p>
        </p:txBody>
      </p:sp>
      <p:sp>
        <p:nvSpPr>
          <p:cNvPr id="12" name="吹き出し: 四角形 11">
            <a:extLst>
              <a:ext uri="{FF2B5EF4-FFF2-40B4-BE49-F238E27FC236}">
                <a16:creationId xmlns:a16="http://schemas.microsoft.com/office/drawing/2014/main" id="{C089C02C-372B-4B42-818A-BB8FACE7CB45}"/>
              </a:ext>
            </a:extLst>
          </p:cNvPr>
          <p:cNvSpPr/>
          <p:nvPr/>
        </p:nvSpPr>
        <p:spPr>
          <a:xfrm>
            <a:off x="6081825" y="1556622"/>
            <a:ext cx="1116418" cy="710963"/>
          </a:xfrm>
          <a:prstGeom prst="wedgeRectCallout">
            <a:avLst>
              <a:gd name="adj1" fmla="val 90107"/>
              <a:gd name="adj2" fmla="val 178597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US" altLang="ja-JP" dirty="0"/>
          </a:p>
          <a:p>
            <a:pPr algn="ctr"/>
            <a:r>
              <a:rPr kumimoji="1" lang="ja-JP" altLang="en-US" dirty="0"/>
              <a:t>予測した結果</a:t>
            </a:r>
            <a:endParaRPr kumimoji="1" lang="en-US" altLang="ja-JP" dirty="0"/>
          </a:p>
          <a:p>
            <a:pPr algn="ctr"/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075EC3A-614A-4598-B0C5-C6A4805F48F3}"/>
              </a:ext>
            </a:extLst>
          </p:cNvPr>
          <p:cNvSpPr txBox="1"/>
          <p:nvPr/>
        </p:nvSpPr>
        <p:spPr>
          <a:xfrm>
            <a:off x="6002080" y="888492"/>
            <a:ext cx="5194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予測した結果に対して、対数をとる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0154241F-CCE7-45B9-A7A1-62ED4B6170C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69"/>
          <a:stretch/>
        </p:blipFill>
        <p:spPr>
          <a:xfrm>
            <a:off x="5268433" y="4274287"/>
            <a:ext cx="6366758" cy="102072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CB5F5128-0B08-4DE1-81D5-CA2E5D8715D9}"/>
                  </a:ext>
                </a:extLst>
              </p:cNvPr>
              <p:cNvSpPr txBox="1"/>
              <p:nvPr/>
            </p:nvSpPr>
            <p:spPr>
              <a:xfrm>
                <a:off x="2023731" y="4422726"/>
                <a:ext cx="286757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dirty="0"/>
                  <a:t>分類問題で、正解のクラスを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ja-JP" alt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ja-JP" altLang="en-US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kumimoji="1" lang="ja-JP" altLang="en-US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m:rPr>
                        <m:nor/>
                      </m:rPr>
                      <a:rPr kumimoji="1" lang="ja-JP" altLang="en-US" dirty="0"/>
                      <m:t>と</m:t>
                    </m:r>
                    <m:r>
                      <a:rPr kumimoji="1" lang="ja-JP" altLang="en-US" i="1">
                        <a:latin typeface="Cambria Math" panose="02040503050406030204" pitchFamily="18" charset="0"/>
                      </a:rPr>
                      <m:t>すると</m:t>
                    </m:r>
                  </m:oMath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CB5F5128-0B08-4DE1-81D5-CA2E5D8715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3731" y="4422726"/>
                <a:ext cx="2867571" cy="646331"/>
              </a:xfrm>
              <a:prstGeom prst="rect">
                <a:avLst/>
              </a:prstGeom>
              <a:blipFill>
                <a:blip r:embed="rId4"/>
                <a:stretch>
                  <a:fillRect l="-1915" t="-5660" b="-1132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296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70EC01-36DB-4929-8FD9-F2DC2E5BC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123967" cy="1325563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Cros</a:t>
            </a:r>
            <a:r>
              <a:rPr lang="en-US" altLang="ja-JP" dirty="0"/>
              <a:t>s-entropy loss</a:t>
            </a:r>
            <a:r>
              <a:rPr lang="ja-JP" altLang="en-US" dirty="0"/>
              <a:t>の優れている点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4FF005-86A3-4BB2-A7F6-60C925318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699738" cy="38717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4800" b="1" u="sng" dirty="0"/>
              <a:t>学習が早い</a:t>
            </a:r>
            <a:endParaRPr kumimoji="1" lang="en-US" altLang="ja-JP" sz="4800" b="1" u="sng" dirty="0"/>
          </a:p>
          <a:p>
            <a:pPr marL="0" indent="0">
              <a:buNone/>
            </a:pPr>
            <a:r>
              <a:rPr lang="ja-JP" altLang="en-US" sz="2400" dirty="0"/>
              <a:t>なぜ学習が早いか？</a:t>
            </a:r>
            <a:endParaRPr lang="en-US" altLang="ja-JP" sz="2400" dirty="0"/>
          </a:p>
          <a:p>
            <a:pPr marL="0" indent="0">
              <a:buNone/>
            </a:pPr>
            <a:r>
              <a:rPr kumimoji="1" lang="ja-JP" altLang="en-US" sz="2400" dirty="0"/>
              <a:t>→大きく外れて予測したときに、</a:t>
            </a:r>
            <a:r>
              <a:rPr kumimoji="1" lang="en-US" altLang="ja-JP" sz="2400" dirty="0"/>
              <a:t>Cross-entropy loss</a:t>
            </a:r>
            <a:r>
              <a:rPr kumimoji="1" lang="ja-JP" altLang="en-US" sz="2400" dirty="0"/>
              <a:t>を微分した値が大きくなり、一回当たりの損失関数の減少幅が大きくなるから</a:t>
            </a:r>
            <a:endParaRPr kumimoji="1" lang="en-US" altLang="ja-JP" sz="2400" dirty="0"/>
          </a:p>
        </p:txBody>
      </p:sp>
      <p:pic>
        <p:nvPicPr>
          <p:cNvPr id="1028" name="Picture 4" descr="https://manareki.com/wp-content/uploads/2019/03/log.png">
            <a:extLst>
              <a:ext uri="{FF2B5EF4-FFF2-40B4-BE49-F238E27FC236}">
                <a16:creationId xmlns:a16="http://schemas.microsoft.com/office/drawing/2014/main" id="{BFAA7D72-509B-42A5-BD38-E6B4F2A829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3721" y="1690688"/>
            <a:ext cx="4848279" cy="3232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manareki.com/wp-content/uploads/2019/03/figure-10.png">
            <a:extLst>
              <a:ext uri="{FF2B5EF4-FFF2-40B4-BE49-F238E27FC236}">
                <a16:creationId xmlns:a16="http://schemas.microsoft.com/office/drawing/2014/main" id="{8A31F335-57D2-4830-B47D-10B43766A3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507" y="4114800"/>
            <a:ext cx="41148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0310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95FEB1-DF3D-499E-A773-3857EF9B2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83186" cy="1460500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Cross-entropy loss</a:t>
            </a:r>
            <a:r>
              <a:rPr kumimoji="1" lang="ja-JP" altLang="en-US" dirty="0"/>
              <a:t>と</a:t>
            </a:r>
            <a:r>
              <a:rPr kumimoji="1" lang="en-US" altLang="ja-JP" dirty="0" err="1"/>
              <a:t>Softmax</a:t>
            </a:r>
            <a:r>
              <a:rPr kumimoji="1" lang="ja-JP" altLang="en-US" dirty="0"/>
              <a:t>関数との関係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40A529F-32A2-4190-8FF8-916ABBFE50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83186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dirty="0"/>
              <a:t>相性◎</a:t>
            </a:r>
            <a:r>
              <a:rPr lang="en-US" altLang="ja-JP" dirty="0"/>
              <a:t>  </a:t>
            </a:r>
            <a:r>
              <a:rPr lang="ja-JP" altLang="en-US" dirty="0"/>
              <a:t>微分して掛けたときに式がきれいになる☆彡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kumimoji="1" lang="en-US" altLang="ja-JP" dirty="0"/>
              <a:t>Cross-entropy loss</a:t>
            </a:r>
            <a:r>
              <a:rPr kumimoji="1" lang="ja-JP" altLang="en-US" dirty="0"/>
              <a:t>に</a:t>
            </a:r>
            <a:r>
              <a:rPr kumimoji="1" lang="en-US" altLang="ja-JP" dirty="0" err="1"/>
              <a:t>softmax</a:t>
            </a:r>
            <a:r>
              <a:rPr kumimoji="1" lang="ja-JP" altLang="en-US" dirty="0"/>
              <a:t>を代入したものを微分してみる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式</a:t>
            </a:r>
            <a:r>
              <a:rPr lang="en-US" altLang="ja-JP" dirty="0"/>
              <a:t>)</a:t>
            </a:r>
            <a:r>
              <a:rPr kumimoji="1" lang="en-US" altLang="ja-JP" dirty="0"/>
              <a:t>-log(exp(</a:t>
            </a:r>
            <a:r>
              <a:rPr kumimoji="1" lang="en-US" altLang="ja-JP" dirty="0" err="1"/>
              <a:t>ak</a:t>
            </a:r>
            <a:r>
              <a:rPr kumimoji="1" lang="en-US" altLang="ja-JP" dirty="0"/>
              <a:t>)/</a:t>
            </a:r>
            <a:r>
              <a:rPr kumimoji="1" lang="ja-JP" altLang="en-US" dirty="0"/>
              <a:t>∑</a:t>
            </a:r>
            <a:r>
              <a:rPr kumimoji="1" lang="en-US" altLang="ja-JP" dirty="0"/>
              <a:t>exp(ai))</a:t>
            </a:r>
          </a:p>
          <a:p>
            <a:pPr marL="0" indent="0">
              <a:buNone/>
            </a:pPr>
            <a:r>
              <a:rPr lang="en-US" altLang="ja-JP" dirty="0"/>
              <a:t>=-log(exp(</a:t>
            </a:r>
            <a:r>
              <a:rPr lang="en-US" altLang="ja-JP" dirty="0" err="1"/>
              <a:t>ak</a:t>
            </a:r>
            <a:r>
              <a:rPr lang="en-US" altLang="ja-JP" dirty="0"/>
              <a:t>))+log(</a:t>
            </a:r>
            <a:r>
              <a:rPr lang="ja-JP" altLang="en-US" dirty="0"/>
              <a:t>∑</a:t>
            </a:r>
            <a:r>
              <a:rPr lang="en-US" altLang="ja-JP" dirty="0"/>
              <a:t>exp(ai))</a:t>
            </a:r>
          </a:p>
          <a:p>
            <a:pPr marL="0" indent="0">
              <a:buNone/>
            </a:pPr>
            <a:r>
              <a:rPr kumimoji="1" lang="en-US" altLang="ja-JP" dirty="0"/>
              <a:t>=</a:t>
            </a:r>
            <a:r>
              <a:rPr lang="en-US" altLang="ja-JP" dirty="0"/>
              <a:t> log(</a:t>
            </a:r>
            <a:r>
              <a:rPr lang="ja-JP" altLang="en-US" dirty="0"/>
              <a:t>∑</a:t>
            </a:r>
            <a:r>
              <a:rPr lang="en-US" altLang="ja-JP" dirty="0"/>
              <a:t>exp(ai)) –log(exp(</a:t>
            </a:r>
            <a:r>
              <a:rPr lang="en-US" altLang="ja-JP" dirty="0" err="1"/>
              <a:t>ak</a:t>
            </a:r>
            <a:r>
              <a:rPr lang="en-US" altLang="ja-JP" dirty="0"/>
              <a:t>))</a:t>
            </a:r>
          </a:p>
          <a:p>
            <a:pPr marL="0" indent="0">
              <a:buNone/>
            </a:pPr>
            <a:r>
              <a:rPr kumimoji="1" lang="en-US" altLang="ja-JP" dirty="0"/>
              <a:t>=</a:t>
            </a:r>
            <a:r>
              <a:rPr lang="en-US" altLang="ja-JP" dirty="0"/>
              <a:t> log(</a:t>
            </a:r>
            <a:r>
              <a:rPr lang="ja-JP" altLang="en-US" dirty="0"/>
              <a:t>∑</a:t>
            </a:r>
            <a:r>
              <a:rPr lang="en-US" altLang="ja-JP" dirty="0"/>
              <a:t>exp(ai)) </a:t>
            </a:r>
            <a:r>
              <a:rPr kumimoji="1" lang="en-US" altLang="ja-JP" dirty="0"/>
              <a:t>–</a:t>
            </a:r>
            <a:r>
              <a:rPr kumimoji="1" lang="en-US" altLang="ja-JP" dirty="0" err="1"/>
              <a:t>ak</a:t>
            </a:r>
            <a:r>
              <a:rPr kumimoji="1" lang="en-US" altLang="ja-JP" dirty="0"/>
              <a:t>     </a:t>
            </a:r>
            <a:r>
              <a:rPr kumimoji="1" lang="ja-JP" altLang="en-US" dirty="0"/>
              <a:t>←これを</a:t>
            </a:r>
            <a:r>
              <a:rPr kumimoji="1" lang="en-US" altLang="ja-JP" dirty="0" err="1"/>
              <a:t>softmax</a:t>
            </a:r>
            <a:r>
              <a:rPr kumimoji="1" lang="ja-JP" altLang="en-US" dirty="0"/>
              <a:t>の各要素</a:t>
            </a:r>
            <a:r>
              <a:rPr kumimoji="1" lang="en-US" altLang="ja-JP" dirty="0"/>
              <a:t>(</a:t>
            </a:r>
            <a:r>
              <a:rPr kumimoji="1" lang="en-US" altLang="ja-JP" dirty="0" err="1"/>
              <a:t>ak</a:t>
            </a:r>
            <a:r>
              <a:rPr kumimoji="1" lang="en-US" altLang="ja-JP" dirty="0"/>
              <a:t>)</a:t>
            </a:r>
            <a:r>
              <a:rPr kumimoji="1" lang="ja-JP" altLang="en-US" dirty="0"/>
              <a:t>で微分</a:t>
            </a:r>
            <a:r>
              <a:rPr kumimoji="1" lang="en-US" altLang="ja-JP" dirty="0"/>
              <a:t>!</a:t>
            </a:r>
          </a:p>
          <a:p>
            <a:pPr marL="0" indent="0">
              <a:buNone/>
            </a:pPr>
            <a:r>
              <a:rPr lang="ja-JP" altLang="en-US" dirty="0"/>
              <a:t>→</a:t>
            </a:r>
            <a:r>
              <a:rPr kumimoji="1" lang="en-US" altLang="ja-JP" dirty="0"/>
              <a:t> </a:t>
            </a:r>
            <a:r>
              <a:rPr kumimoji="1" lang="en-US" altLang="ja-JP" dirty="0">
                <a:highlight>
                  <a:srgbClr val="FFFF00"/>
                </a:highlight>
              </a:rPr>
              <a:t>1 /</a:t>
            </a:r>
            <a:r>
              <a:rPr kumimoji="1" lang="ja-JP" altLang="en-US" dirty="0">
                <a:highlight>
                  <a:srgbClr val="FFFF00"/>
                </a:highlight>
              </a:rPr>
              <a:t>∑</a:t>
            </a:r>
            <a:r>
              <a:rPr kumimoji="1" lang="en-US" altLang="ja-JP" dirty="0">
                <a:highlight>
                  <a:srgbClr val="FFFF00"/>
                </a:highlight>
              </a:rPr>
              <a:t>exp(ai) * exp(</a:t>
            </a:r>
            <a:r>
              <a:rPr kumimoji="1" lang="en-US" altLang="ja-JP" dirty="0" err="1">
                <a:highlight>
                  <a:srgbClr val="FFFF00"/>
                </a:highlight>
              </a:rPr>
              <a:t>ak</a:t>
            </a:r>
            <a:r>
              <a:rPr kumimoji="1" lang="en-US" altLang="ja-JP" dirty="0">
                <a:highlight>
                  <a:srgbClr val="FFFF00"/>
                </a:highlight>
              </a:rPr>
              <a:t>) </a:t>
            </a:r>
            <a:r>
              <a:rPr kumimoji="1" lang="en-US" altLang="ja-JP" dirty="0"/>
              <a:t> -</a:t>
            </a:r>
            <a:r>
              <a:rPr kumimoji="1" lang="en-US" altLang="ja-JP" dirty="0" err="1"/>
              <a:t>ak</a:t>
            </a:r>
            <a:br>
              <a:rPr kumimoji="1" lang="en-US" altLang="ja-JP" dirty="0">
                <a:highlight>
                  <a:srgbClr val="FFFF00"/>
                </a:highlight>
              </a:rPr>
            </a:br>
            <a:r>
              <a:rPr kumimoji="1" lang="en-US" altLang="ja-JP" dirty="0"/>
              <a:t>=</a:t>
            </a:r>
            <a:r>
              <a:rPr lang="ja-JP" altLang="en-US" dirty="0"/>
              <a:t> </a:t>
            </a:r>
            <a:r>
              <a:rPr kumimoji="1" lang="en-US" altLang="ja-JP" dirty="0" err="1"/>
              <a:t>yk</a:t>
            </a:r>
            <a:r>
              <a:rPr kumimoji="1" lang="en-US" altLang="ja-JP" dirty="0"/>
              <a:t> -</a:t>
            </a:r>
            <a:r>
              <a:rPr kumimoji="1" lang="en-US" altLang="ja-JP" dirty="0" err="1"/>
              <a:t>ak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533463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A5283B-12A1-4BE1-A93E-97C10722F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まとめ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B48C593-BF43-40F4-9028-6A70020EE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Cross-entropy loss</a:t>
            </a:r>
            <a:r>
              <a:rPr lang="ja-JP" altLang="en-US" dirty="0"/>
              <a:t>の特徴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①学習が早い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②</a:t>
            </a:r>
            <a:r>
              <a:rPr kumimoji="1" lang="en-US" altLang="ja-JP" dirty="0" err="1"/>
              <a:t>Softmax</a:t>
            </a:r>
            <a:r>
              <a:rPr kumimoji="1" lang="ja-JP" altLang="en-US" dirty="0"/>
              <a:t>関数と相性がいい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このような理由から、分類問題でよく使われています。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14990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319</Words>
  <Application>Microsoft Office PowerPoint</Application>
  <PresentationFormat>ワイド画面</PresentationFormat>
  <Paragraphs>50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4" baseType="lpstr">
      <vt:lpstr>游ゴシック</vt:lpstr>
      <vt:lpstr>游ゴシック Light</vt:lpstr>
      <vt:lpstr>Arial</vt:lpstr>
      <vt:lpstr>Cambria Math</vt:lpstr>
      <vt:lpstr>Rockwell</vt:lpstr>
      <vt:lpstr>Office テーマ</vt:lpstr>
      <vt:lpstr>Cross-Entropy-Loss</vt:lpstr>
      <vt:lpstr>今回の発表で取り扱うこと</vt:lpstr>
      <vt:lpstr>損失関数とは</vt:lpstr>
      <vt:lpstr>損失関数の種類</vt:lpstr>
      <vt:lpstr>Cross-entropy loss</vt:lpstr>
      <vt:lpstr>Cross-entropy lossの優れている点</vt:lpstr>
      <vt:lpstr>Cross-entropy lossとSoftmax関数との関係</vt:lpstr>
      <vt:lpstr>まとめ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Cross-Entropy-Loss</dc:title>
  <dc:creator>村上 広樹</dc:creator>
  <cp:lastModifiedBy>村上 広樹</cp:lastModifiedBy>
  <cp:revision>7</cp:revision>
  <dcterms:created xsi:type="dcterms:W3CDTF">2019-10-05T04:49:16Z</dcterms:created>
  <dcterms:modified xsi:type="dcterms:W3CDTF">2019-10-05T06:14:19Z</dcterms:modified>
</cp:coreProperties>
</file>