
<file path=[Content_Types].xml><?xml version="1.0" encoding="utf-8"?>
<Types xmlns="http://schemas.openxmlformats.org/package/2006/content-types">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85" r:id="rId2"/>
  </p:sldMasterIdLst>
  <p:notesMasterIdLst>
    <p:notesMasterId r:id="rId18"/>
  </p:notesMasterIdLst>
  <p:sldIdLst>
    <p:sldId id="256" r:id="rId3"/>
    <p:sldId id="257" r:id="rId4"/>
    <p:sldId id="258" r:id="rId5"/>
    <p:sldId id="259" r:id="rId6"/>
    <p:sldId id="263" r:id="rId7"/>
    <p:sldId id="264" r:id="rId8"/>
    <p:sldId id="261" r:id="rId9"/>
    <p:sldId id="266" r:id="rId10"/>
    <p:sldId id="267" r:id="rId11"/>
    <p:sldId id="265" r:id="rId12"/>
    <p:sldId id="268" r:id="rId13"/>
    <p:sldId id="262" r:id="rId14"/>
    <p:sldId id="269" r:id="rId15"/>
    <p:sldId id="270" r:id="rId16"/>
    <p:sldId id="27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799" autoAdjust="0"/>
    <p:restoredTop sz="94660"/>
  </p:normalViewPr>
  <p:slideViewPr>
    <p:cSldViewPr snapToGrid="0">
      <p:cViewPr varScale="1">
        <p:scale>
          <a:sx n="84" d="100"/>
          <a:sy n="84" d="100"/>
        </p:scale>
        <p:origin x="108"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EF26E3-8361-43D9-A844-6F2F13C3042C}" type="datetimeFigureOut">
              <a:rPr kumimoji="1" lang="ja-JP" altLang="en-US" smtClean="0"/>
              <a:t>2019/12/7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1C361-9834-4498-89C2-70293A1B81D6}" type="slidenum">
              <a:rPr kumimoji="1" lang="ja-JP" altLang="en-US" smtClean="0"/>
              <a:t>‹#›</a:t>
            </a:fld>
            <a:endParaRPr kumimoji="1" lang="ja-JP" altLang="en-US"/>
          </a:p>
        </p:txBody>
      </p:sp>
    </p:spTree>
    <p:extLst>
      <p:ext uri="{BB962C8B-B14F-4D97-AF65-F5344CB8AC3E}">
        <p14:creationId xmlns:p14="http://schemas.microsoft.com/office/powerpoint/2010/main" val="18807826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E9E70D-5DAF-4301-B3B1-27A37B104A5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D8CE7CD-AD17-44DE-9517-23126F4B07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51D3D09-11F3-4772-B224-39927DEC92A6}"/>
              </a:ext>
            </a:extLst>
          </p:cNvPr>
          <p:cNvSpPr>
            <a:spLocks noGrp="1"/>
          </p:cNvSpPr>
          <p:nvPr>
            <p:ph type="dt" sz="half" idx="10"/>
          </p:nvPr>
        </p:nvSpPr>
        <p:spPr/>
        <p:txBody>
          <a:bodyPr/>
          <a:lstStyle/>
          <a:p>
            <a:fld id="{DC771D98-5EAA-40A1-AD96-1DBE862B29E9}" type="datetime1">
              <a:rPr kumimoji="1" lang="ja-JP" altLang="en-US" smtClean="0"/>
              <a:t>2019/12/7</a:t>
            </a:fld>
            <a:endParaRPr kumimoji="1" lang="ja-JP" altLang="en-US"/>
          </a:p>
        </p:txBody>
      </p:sp>
      <p:sp>
        <p:nvSpPr>
          <p:cNvPr id="5" name="フッター プレースホルダー 4">
            <a:extLst>
              <a:ext uri="{FF2B5EF4-FFF2-40B4-BE49-F238E27FC236}">
                <a16:creationId xmlns:a16="http://schemas.microsoft.com/office/drawing/2014/main" id="{471D446A-8ED9-417A-BE06-C3EB4A03E6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12B33C3-AC62-4D09-BF74-C7794E615B40}"/>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363764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4A16CF-90C9-4BD3-B1A9-07C3EDC1955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6459C53-10AD-4E02-90CA-E96C6E64534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C469020-4BB5-42AC-B888-E17BF84B25D5}"/>
              </a:ext>
            </a:extLst>
          </p:cNvPr>
          <p:cNvSpPr>
            <a:spLocks noGrp="1"/>
          </p:cNvSpPr>
          <p:nvPr>
            <p:ph type="dt" sz="half" idx="10"/>
          </p:nvPr>
        </p:nvSpPr>
        <p:spPr/>
        <p:txBody>
          <a:bodyPr/>
          <a:lstStyle/>
          <a:p>
            <a:fld id="{70110E58-4657-4212-B835-A8A128FFCF31}" type="datetime1">
              <a:rPr kumimoji="1" lang="ja-JP" altLang="en-US" smtClean="0"/>
              <a:t>2019/12/7</a:t>
            </a:fld>
            <a:endParaRPr kumimoji="1" lang="ja-JP" altLang="en-US"/>
          </a:p>
        </p:txBody>
      </p:sp>
      <p:sp>
        <p:nvSpPr>
          <p:cNvPr id="5" name="フッター プレースホルダー 4">
            <a:extLst>
              <a:ext uri="{FF2B5EF4-FFF2-40B4-BE49-F238E27FC236}">
                <a16:creationId xmlns:a16="http://schemas.microsoft.com/office/drawing/2014/main" id="{5D1A168A-91B5-4958-91CC-7228FE5B66A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55A81D-B63B-4F15-BF26-626F654DC9EC}"/>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27190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F79F006-905F-4591-81E4-37F39D51143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9CC0FAA-ED8D-4DD8-9270-8FD622D3BC8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89F84C-E6B5-40A4-8D63-81101627B1B6}"/>
              </a:ext>
            </a:extLst>
          </p:cNvPr>
          <p:cNvSpPr>
            <a:spLocks noGrp="1"/>
          </p:cNvSpPr>
          <p:nvPr>
            <p:ph type="dt" sz="half" idx="10"/>
          </p:nvPr>
        </p:nvSpPr>
        <p:spPr/>
        <p:txBody>
          <a:bodyPr/>
          <a:lstStyle/>
          <a:p>
            <a:fld id="{3C2744C4-0781-4442-BC8E-0CD701A8BE12}" type="datetime1">
              <a:rPr kumimoji="1" lang="ja-JP" altLang="en-US" smtClean="0"/>
              <a:t>2019/12/7</a:t>
            </a:fld>
            <a:endParaRPr kumimoji="1" lang="ja-JP" altLang="en-US"/>
          </a:p>
        </p:txBody>
      </p:sp>
      <p:sp>
        <p:nvSpPr>
          <p:cNvPr id="5" name="フッター プレースホルダー 4">
            <a:extLst>
              <a:ext uri="{FF2B5EF4-FFF2-40B4-BE49-F238E27FC236}">
                <a16:creationId xmlns:a16="http://schemas.microsoft.com/office/drawing/2014/main" id="{AB44C68A-95E3-454B-B3D1-C04410F0CC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0F4433-F31A-493F-86D5-256749DE5F35}"/>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1030594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BD9D296B-37CD-476C-BDB3-63DA0128DDC9}" type="datetime1">
              <a:rPr kumimoji="1" lang="ja-JP" altLang="en-US" smtClean="0"/>
              <a:t>2019/12/7</a:t>
            </a:fld>
            <a:endParaRPr kumimoji="1" lang="ja-JP" alt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kumimoji="1" lang="ja-JP" altLang="en-US"/>
          </a:p>
        </p:txBody>
      </p:sp>
      <p:sp>
        <p:nvSpPr>
          <p:cNvPr id="6" name="Slide Number Placeholder 5"/>
          <p:cNvSpPr>
            <a:spLocks noGrp="1"/>
          </p:cNvSpPr>
          <p:nvPr>
            <p:ph type="sldNum" sz="quarter" idx="12"/>
          </p:nvPr>
        </p:nvSpPr>
        <p:spPr>
          <a:xfrm>
            <a:off x="10469880" y="320040"/>
            <a:ext cx="914400" cy="320040"/>
          </a:xfrm>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1932596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76772-D2B9-4BD3-8448-11D4800647BB}" type="datetime1">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3042316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04672" y="320040"/>
            <a:ext cx="3657600" cy="320040"/>
          </a:xfrm>
        </p:spPr>
        <p:txBody>
          <a:bodyPr/>
          <a:lstStyle/>
          <a:p>
            <a:fld id="{DFB45767-ECF0-496E-89CA-B6FA2D91A4B2}" type="datetime1">
              <a:rPr kumimoji="1" lang="ja-JP" altLang="en-US" smtClean="0"/>
              <a:t>2019/12/7</a:t>
            </a:fld>
            <a:endParaRPr kumimoji="1" lang="ja-JP" alt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kumimoji="1" lang="ja-JP" altLang="en-US"/>
          </a:p>
        </p:txBody>
      </p:sp>
      <p:sp>
        <p:nvSpPr>
          <p:cNvPr id="6" name="Slide Number Placeholder 5"/>
          <p:cNvSpPr>
            <a:spLocks noGrp="1"/>
          </p:cNvSpPr>
          <p:nvPr>
            <p:ph type="sldNum" sz="quarter" idx="12"/>
          </p:nvPr>
        </p:nvSpPr>
        <p:spPr>
          <a:xfrm>
            <a:off x="10469880" y="320040"/>
            <a:ext cx="914400" cy="320040"/>
          </a:xfrm>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682493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04672" y="320040"/>
            <a:ext cx="3657600" cy="320040"/>
          </a:xfrm>
        </p:spPr>
        <p:txBody>
          <a:bodyPr/>
          <a:lstStyle/>
          <a:p>
            <a:fld id="{A6EE3034-C2F7-4D50-BC60-7FF8350FB1A3}" type="datetime1">
              <a:rPr kumimoji="1" lang="ja-JP" altLang="en-US" smtClean="0"/>
              <a:t>2019/12/7</a:t>
            </a:fld>
            <a:endParaRPr kumimoji="1" lang="ja-JP" altLang="en-US"/>
          </a:p>
        </p:txBody>
      </p:sp>
      <p:sp>
        <p:nvSpPr>
          <p:cNvPr id="6" name="Footer Placeholder 5"/>
          <p:cNvSpPr>
            <a:spLocks noGrp="1"/>
          </p:cNvSpPr>
          <p:nvPr>
            <p:ph type="ftr" sz="quarter" idx="11"/>
          </p:nvPr>
        </p:nvSpPr>
        <p:spPr>
          <a:xfrm>
            <a:off x="804672" y="6227064"/>
            <a:ext cx="10588752" cy="320040"/>
          </a:xfrm>
        </p:spPr>
        <p:txBody>
          <a:bodyPr/>
          <a:lstStyle/>
          <a:p>
            <a:endParaRPr kumimoji="1" lang="ja-JP" altLang="en-US"/>
          </a:p>
        </p:txBody>
      </p:sp>
      <p:sp>
        <p:nvSpPr>
          <p:cNvPr id="7" name="Slide Number Placeholder 6"/>
          <p:cNvSpPr>
            <a:spLocks noGrp="1"/>
          </p:cNvSpPr>
          <p:nvPr>
            <p:ph type="sldNum" sz="quarter" idx="12"/>
          </p:nvPr>
        </p:nvSpPr>
        <p:spPr>
          <a:xfrm>
            <a:off x="10469880" y="320040"/>
            <a:ext cx="914400" cy="320040"/>
          </a:xfrm>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3405368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125305" y="1488985"/>
            <a:ext cx="6264350" cy="169685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118447" y="4351687"/>
            <a:ext cx="6265588" cy="17040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04672" y="320040"/>
            <a:ext cx="3657600" cy="320040"/>
          </a:xfrm>
        </p:spPr>
        <p:txBody>
          <a:bodyPr/>
          <a:lstStyle/>
          <a:p>
            <a:fld id="{3CD1BAE6-1FF2-4B88-8388-8B9630BD0F43}" type="datetime1">
              <a:rPr kumimoji="1" lang="ja-JP" altLang="en-US" smtClean="0"/>
              <a:t>2019/12/7</a:t>
            </a:fld>
            <a:endParaRPr kumimoji="1" lang="ja-JP" altLang="en-US"/>
          </a:p>
        </p:txBody>
      </p:sp>
      <p:sp>
        <p:nvSpPr>
          <p:cNvPr id="8" name="Footer Placeholder 7"/>
          <p:cNvSpPr>
            <a:spLocks noGrp="1"/>
          </p:cNvSpPr>
          <p:nvPr>
            <p:ph type="ftr" sz="quarter" idx="11"/>
          </p:nvPr>
        </p:nvSpPr>
        <p:spPr>
          <a:xfrm>
            <a:off x="804672" y="6227064"/>
            <a:ext cx="10588752" cy="320040"/>
          </a:xfrm>
        </p:spPr>
        <p:txBody>
          <a:bodyPr/>
          <a:lstStyle/>
          <a:p>
            <a:endParaRPr kumimoji="1" lang="ja-JP" altLang="en-US"/>
          </a:p>
        </p:txBody>
      </p:sp>
      <p:sp>
        <p:nvSpPr>
          <p:cNvPr id="9" name="Slide Number Placeholder 8"/>
          <p:cNvSpPr>
            <a:spLocks noGrp="1"/>
          </p:cNvSpPr>
          <p:nvPr>
            <p:ph type="sldNum" sz="quarter" idx="12"/>
          </p:nvPr>
        </p:nvSpPr>
        <p:spPr>
          <a:xfrm>
            <a:off x="10469880" y="320040"/>
            <a:ext cx="914400" cy="320040"/>
          </a:xfrm>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23876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45A560B-EED9-492F-A20A-519A6BE808B3}" type="datetime1">
              <a:rPr kumimoji="1" lang="ja-JP" altLang="en-US" smtClean="0"/>
              <a:t>2019/12/7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19646453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866D1AA6-593F-4AFC-B858-46EE4411A439}" type="datetime1">
              <a:rPr kumimoji="1" lang="ja-JP" altLang="en-US" smtClean="0"/>
              <a:t>2019/12/7</a:t>
            </a:fld>
            <a:endParaRPr kumimoji="1" lang="ja-JP" altLang="en-US"/>
          </a:p>
        </p:txBody>
      </p:sp>
      <p:sp>
        <p:nvSpPr>
          <p:cNvPr id="3" name="Footer Placeholder 2"/>
          <p:cNvSpPr>
            <a:spLocks noGrp="1"/>
          </p:cNvSpPr>
          <p:nvPr>
            <p:ph type="ftr" sz="quarter" idx="11"/>
          </p:nvPr>
        </p:nvSpPr>
        <p:spPr>
          <a:xfrm>
            <a:off x="804672" y="6227064"/>
            <a:ext cx="10588752" cy="320040"/>
          </a:xfrm>
        </p:spPr>
        <p:txBody>
          <a:bodyPr/>
          <a:lstStyle/>
          <a:p>
            <a:endParaRPr kumimoji="1" lang="ja-JP" altLang="en-US"/>
          </a:p>
        </p:txBody>
      </p:sp>
      <p:sp>
        <p:nvSpPr>
          <p:cNvPr id="4" name="Slide Number Placeholder 3"/>
          <p:cNvSpPr>
            <a:spLocks noGrp="1"/>
          </p:cNvSpPr>
          <p:nvPr>
            <p:ph type="sldNum" sz="quarter" idx="12"/>
          </p:nvPr>
        </p:nvSpPr>
        <p:spPr>
          <a:xfrm>
            <a:off x="10469880" y="320040"/>
            <a:ext cx="914400" cy="320040"/>
          </a:xfrm>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3312332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969D6CB-9739-4CB1-B0E4-79D14859ED5E}" type="datetime1">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3746221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4EEA02-6F6E-4B87-84FD-1EF1A4D61E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C8F13B5-88EC-443E-884E-6E218E63BB8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64C3F2D-E789-4073-A239-82B1580B9A29}"/>
              </a:ext>
            </a:extLst>
          </p:cNvPr>
          <p:cNvSpPr>
            <a:spLocks noGrp="1"/>
          </p:cNvSpPr>
          <p:nvPr>
            <p:ph type="dt" sz="half" idx="10"/>
          </p:nvPr>
        </p:nvSpPr>
        <p:spPr/>
        <p:txBody>
          <a:bodyPr/>
          <a:lstStyle/>
          <a:p>
            <a:fld id="{C86824EA-684D-4FD5-822F-987311B57EFA}" type="datetime1">
              <a:rPr kumimoji="1" lang="ja-JP" altLang="en-US" smtClean="0"/>
              <a:t>2019/12/7</a:t>
            </a:fld>
            <a:endParaRPr kumimoji="1" lang="ja-JP" altLang="en-US"/>
          </a:p>
        </p:txBody>
      </p:sp>
      <p:sp>
        <p:nvSpPr>
          <p:cNvPr id="5" name="フッター プレースホルダー 4">
            <a:extLst>
              <a:ext uri="{FF2B5EF4-FFF2-40B4-BE49-F238E27FC236}">
                <a16:creationId xmlns:a16="http://schemas.microsoft.com/office/drawing/2014/main" id="{4735786F-B28D-4C43-A972-CE18B6EDB3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6F9A62-3A88-4D9C-AE14-B2915C22ABDD}"/>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34331667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04672" y="320040"/>
            <a:ext cx="3657600" cy="320040"/>
          </a:xfrm>
        </p:spPr>
        <p:txBody>
          <a:bodyPr/>
          <a:lstStyle/>
          <a:p>
            <a:fld id="{BAFF8435-8B81-4F00-A18C-6E4A7C200E7F}" type="datetime1">
              <a:rPr kumimoji="1" lang="ja-JP" altLang="en-US" smtClean="0"/>
              <a:t>2019/12/7</a:t>
            </a:fld>
            <a:endParaRPr kumimoji="1" lang="ja-JP" altLang="en-US"/>
          </a:p>
        </p:txBody>
      </p:sp>
      <p:sp>
        <p:nvSpPr>
          <p:cNvPr id="6" name="Footer Placeholder 5"/>
          <p:cNvSpPr>
            <a:spLocks noGrp="1"/>
          </p:cNvSpPr>
          <p:nvPr>
            <p:ph type="ftr" sz="quarter" idx="11"/>
          </p:nvPr>
        </p:nvSpPr>
        <p:spPr>
          <a:xfrm>
            <a:off x="804672" y="6227064"/>
            <a:ext cx="5942203" cy="320040"/>
          </a:xfrm>
        </p:spPr>
        <p:txBody>
          <a:bodyPr/>
          <a:lstStyle/>
          <a:p>
            <a:endParaRPr kumimoji="1" lang="ja-JP" altLang="en-US"/>
          </a:p>
        </p:txBody>
      </p:sp>
      <p:sp>
        <p:nvSpPr>
          <p:cNvPr id="7" name="Slide Number Placeholder 6"/>
          <p:cNvSpPr>
            <a:spLocks noGrp="1"/>
          </p:cNvSpPr>
          <p:nvPr>
            <p:ph type="sldNum" sz="quarter" idx="12"/>
          </p:nvPr>
        </p:nvSpPr>
        <p:spPr>
          <a:xfrm>
            <a:off x="5828377" y="320040"/>
            <a:ext cx="914400" cy="320040"/>
          </a:xfrm>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22823575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98A164-4078-4522-B732-EF454D2076CE}" type="datetime1">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9491758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04672" y="320040"/>
            <a:ext cx="3657600" cy="320040"/>
          </a:xfrm>
        </p:spPr>
        <p:txBody>
          <a:bodyPr/>
          <a:lstStyle/>
          <a:p>
            <a:fld id="{EE186C93-D4B3-42AC-8623-C41021487D52}" type="datetime1">
              <a:rPr kumimoji="1" lang="ja-JP" altLang="en-US" smtClean="0"/>
              <a:t>2019/12/7</a:t>
            </a:fld>
            <a:endParaRPr kumimoji="1" lang="ja-JP" altLang="en-US"/>
          </a:p>
        </p:txBody>
      </p:sp>
      <p:sp>
        <p:nvSpPr>
          <p:cNvPr id="5" name="Footer Placeholder 4"/>
          <p:cNvSpPr>
            <a:spLocks noGrp="1"/>
          </p:cNvSpPr>
          <p:nvPr>
            <p:ph type="ftr" sz="quarter" idx="11"/>
          </p:nvPr>
        </p:nvSpPr>
        <p:spPr>
          <a:xfrm>
            <a:off x="804672" y="6227064"/>
            <a:ext cx="10588752" cy="320040"/>
          </a:xfrm>
        </p:spPr>
        <p:txBody>
          <a:bodyPr/>
          <a:lstStyle/>
          <a:p>
            <a:endParaRPr kumimoji="1" lang="ja-JP" altLang="en-US"/>
          </a:p>
        </p:txBody>
      </p:sp>
      <p:sp>
        <p:nvSpPr>
          <p:cNvPr id="6" name="Slide Number Placeholder 5"/>
          <p:cNvSpPr>
            <a:spLocks noGrp="1"/>
          </p:cNvSpPr>
          <p:nvPr>
            <p:ph type="sldNum" sz="quarter" idx="12"/>
          </p:nvPr>
        </p:nvSpPr>
        <p:spPr>
          <a:xfrm>
            <a:off x="10469880" y="320040"/>
            <a:ext cx="914400" cy="320040"/>
          </a:xfrm>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3251810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313356-9161-497B-AF13-56806A99259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157BAC-01F3-4268-A87C-9335F1DF2F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F1B70DC-58C8-4E51-9F12-68435749E522}"/>
              </a:ext>
            </a:extLst>
          </p:cNvPr>
          <p:cNvSpPr>
            <a:spLocks noGrp="1"/>
          </p:cNvSpPr>
          <p:nvPr>
            <p:ph type="dt" sz="half" idx="10"/>
          </p:nvPr>
        </p:nvSpPr>
        <p:spPr/>
        <p:txBody>
          <a:bodyPr/>
          <a:lstStyle/>
          <a:p>
            <a:fld id="{AF899CBA-D1E6-4C03-BABF-88CE3B1EEF0B}" type="datetime1">
              <a:rPr kumimoji="1" lang="ja-JP" altLang="en-US" smtClean="0"/>
              <a:t>2019/12/7</a:t>
            </a:fld>
            <a:endParaRPr kumimoji="1" lang="ja-JP" altLang="en-US"/>
          </a:p>
        </p:txBody>
      </p:sp>
      <p:sp>
        <p:nvSpPr>
          <p:cNvPr id="5" name="フッター プレースホルダー 4">
            <a:extLst>
              <a:ext uri="{FF2B5EF4-FFF2-40B4-BE49-F238E27FC236}">
                <a16:creationId xmlns:a16="http://schemas.microsoft.com/office/drawing/2014/main" id="{FC8345F9-3AE9-409A-B2D3-93D57378A81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6A808B-D844-4BA2-A144-87DADD38FA3C}"/>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3847412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76AF9F-4AD5-4904-96A4-5A5FCB40521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94C1AF-734E-4ACF-A3C5-2369C8D663A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E5542AB-9819-4BFA-967E-A8092AC65A7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90A54FD-D088-4A52-A9FD-D4D34D00BD5C}"/>
              </a:ext>
            </a:extLst>
          </p:cNvPr>
          <p:cNvSpPr>
            <a:spLocks noGrp="1"/>
          </p:cNvSpPr>
          <p:nvPr>
            <p:ph type="dt" sz="half" idx="10"/>
          </p:nvPr>
        </p:nvSpPr>
        <p:spPr/>
        <p:txBody>
          <a:bodyPr/>
          <a:lstStyle/>
          <a:p>
            <a:fld id="{FF1D8DC6-D44F-40F5-A595-B063C1FF4D98}" type="datetime1">
              <a:rPr kumimoji="1" lang="ja-JP" altLang="en-US" smtClean="0"/>
              <a:t>2019/12/7</a:t>
            </a:fld>
            <a:endParaRPr kumimoji="1" lang="ja-JP" altLang="en-US"/>
          </a:p>
        </p:txBody>
      </p:sp>
      <p:sp>
        <p:nvSpPr>
          <p:cNvPr id="6" name="フッター プレースホルダー 5">
            <a:extLst>
              <a:ext uri="{FF2B5EF4-FFF2-40B4-BE49-F238E27FC236}">
                <a16:creationId xmlns:a16="http://schemas.microsoft.com/office/drawing/2014/main" id="{BD853704-7993-4B28-995F-1E561911EA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3EEAB04-9879-4727-B036-0156AB426F12}"/>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3785704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0EC98B-A87A-4183-A116-7653D1D3458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82839C-FF3F-4821-8E41-4329323068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9A77704-9152-4B7F-AC2D-3EACE149383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A3A9935-EE76-409F-98C8-9A709F1671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661A1F6-A457-4DB4-A6C3-1D718BCE3C8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2E4E591-657E-40C7-8B7D-5CA2ECBE301F}"/>
              </a:ext>
            </a:extLst>
          </p:cNvPr>
          <p:cNvSpPr>
            <a:spLocks noGrp="1"/>
          </p:cNvSpPr>
          <p:nvPr>
            <p:ph type="dt" sz="half" idx="10"/>
          </p:nvPr>
        </p:nvSpPr>
        <p:spPr/>
        <p:txBody>
          <a:bodyPr/>
          <a:lstStyle/>
          <a:p>
            <a:fld id="{3BCB5265-5B0E-4ABD-B435-DB8A091AE788}" type="datetime1">
              <a:rPr kumimoji="1" lang="ja-JP" altLang="en-US" smtClean="0"/>
              <a:t>2019/12/7</a:t>
            </a:fld>
            <a:endParaRPr kumimoji="1" lang="ja-JP" altLang="en-US"/>
          </a:p>
        </p:txBody>
      </p:sp>
      <p:sp>
        <p:nvSpPr>
          <p:cNvPr id="8" name="フッター プレースホルダー 7">
            <a:extLst>
              <a:ext uri="{FF2B5EF4-FFF2-40B4-BE49-F238E27FC236}">
                <a16:creationId xmlns:a16="http://schemas.microsoft.com/office/drawing/2014/main" id="{CCB3A119-95C2-4D35-989A-B60FBA91FE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47B0AB-D25A-4462-8245-B909F1C61BA4}"/>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72184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BE8C34-828A-4EF7-A3E3-05F273925D6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4AAE785-A7A2-4426-B2ED-B3A70E2D83F2}"/>
              </a:ext>
            </a:extLst>
          </p:cNvPr>
          <p:cNvSpPr>
            <a:spLocks noGrp="1"/>
          </p:cNvSpPr>
          <p:nvPr>
            <p:ph type="dt" sz="half" idx="10"/>
          </p:nvPr>
        </p:nvSpPr>
        <p:spPr/>
        <p:txBody>
          <a:bodyPr/>
          <a:lstStyle/>
          <a:p>
            <a:fld id="{FCE34BC6-0E22-42CC-AB5F-519DC1AACB6E}" type="datetime1">
              <a:rPr kumimoji="1" lang="ja-JP" altLang="en-US" smtClean="0"/>
              <a:t>2019/12/7</a:t>
            </a:fld>
            <a:endParaRPr kumimoji="1" lang="ja-JP" altLang="en-US"/>
          </a:p>
        </p:txBody>
      </p:sp>
      <p:sp>
        <p:nvSpPr>
          <p:cNvPr id="4" name="フッター プレースホルダー 3">
            <a:extLst>
              <a:ext uri="{FF2B5EF4-FFF2-40B4-BE49-F238E27FC236}">
                <a16:creationId xmlns:a16="http://schemas.microsoft.com/office/drawing/2014/main" id="{5BEACD04-62E9-499A-B12D-6BB3897D600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25EECE8-D904-4586-98C0-32E80A070F07}"/>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266675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3A44AA-149E-4E7C-84CF-FA19F53B36DA}"/>
              </a:ext>
            </a:extLst>
          </p:cNvPr>
          <p:cNvSpPr>
            <a:spLocks noGrp="1"/>
          </p:cNvSpPr>
          <p:nvPr>
            <p:ph type="dt" sz="half" idx="10"/>
          </p:nvPr>
        </p:nvSpPr>
        <p:spPr/>
        <p:txBody>
          <a:bodyPr/>
          <a:lstStyle/>
          <a:p>
            <a:fld id="{018E1986-E0CF-4CBF-83BC-EA9A8E6B3B2A}" type="datetime1">
              <a:rPr kumimoji="1" lang="ja-JP" altLang="en-US" smtClean="0"/>
              <a:t>2019/12/7</a:t>
            </a:fld>
            <a:endParaRPr kumimoji="1" lang="ja-JP" altLang="en-US"/>
          </a:p>
        </p:txBody>
      </p:sp>
      <p:sp>
        <p:nvSpPr>
          <p:cNvPr id="3" name="フッター プレースホルダー 2">
            <a:extLst>
              <a:ext uri="{FF2B5EF4-FFF2-40B4-BE49-F238E27FC236}">
                <a16:creationId xmlns:a16="http://schemas.microsoft.com/office/drawing/2014/main" id="{FA0DFFFD-E0D6-4083-B50A-77ACDDF7816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41F90CA-53B2-49D5-9D04-DD18F4E3C149}"/>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2690830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9EFE66-495F-43F7-BCC6-DA77D92880A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004DFE3-E6A2-4362-B965-4FD2926298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3070B9-EC67-40F3-B9F3-79C239F638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BCDF05-866D-4035-B457-D737FB26A29B}"/>
              </a:ext>
            </a:extLst>
          </p:cNvPr>
          <p:cNvSpPr>
            <a:spLocks noGrp="1"/>
          </p:cNvSpPr>
          <p:nvPr>
            <p:ph type="dt" sz="half" idx="10"/>
          </p:nvPr>
        </p:nvSpPr>
        <p:spPr/>
        <p:txBody>
          <a:bodyPr/>
          <a:lstStyle/>
          <a:p>
            <a:fld id="{BCAD8A99-A9FC-4B9F-BAF7-F7682A002DA0}" type="datetime1">
              <a:rPr kumimoji="1" lang="ja-JP" altLang="en-US" smtClean="0"/>
              <a:t>2019/12/7</a:t>
            </a:fld>
            <a:endParaRPr kumimoji="1" lang="ja-JP" altLang="en-US"/>
          </a:p>
        </p:txBody>
      </p:sp>
      <p:sp>
        <p:nvSpPr>
          <p:cNvPr id="6" name="フッター プレースホルダー 5">
            <a:extLst>
              <a:ext uri="{FF2B5EF4-FFF2-40B4-BE49-F238E27FC236}">
                <a16:creationId xmlns:a16="http://schemas.microsoft.com/office/drawing/2014/main" id="{0491E7C5-9911-4E6C-8ECB-1509A7CED8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745532-1DCA-40A5-B4B0-5FFD818C3BCF}"/>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1600084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CB904C-D329-4321-ACDE-EE65A462A59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97D2E57-D7B3-4690-943B-BC407354C3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DC99D54-55C6-4987-8944-D5D56DA668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9836C00-F809-415B-92DE-8DE0B7946072}"/>
              </a:ext>
            </a:extLst>
          </p:cNvPr>
          <p:cNvSpPr>
            <a:spLocks noGrp="1"/>
          </p:cNvSpPr>
          <p:nvPr>
            <p:ph type="dt" sz="half" idx="10"/>
          </p:nvPr>
        </p:nvSpPr>
        <p:spPr/>
        <p:txBody>
          <a:bodyPr/>
          <a:lstStyle/>
          <a:p>
            <a:fld id="{0E3AA36A-1A21-488C-980C-C3DF235D8B9F}" type="datetime1">
              <a:rPr kumimoji="1" lang="ja-JP" altLang="en-US" smtClean="0"/>
              <a:t>2019/12/7</a:t>
            </a:fld>
            <a:endParaRPr kumimoji="1" lang="ja-JP" altLang="en-US"/>
          </a:p>
        </p:txBody>
      </p:sp>
      <p:sp>
        <p:nvSpPr>
          <p:cNvPr id="6" name="フッター プレースホルダー 5">
            <a:extLst>
              <a:ext uri="{FF2B5EF4-FFF2-40B4-BE49-F238E27FC236}">
                <a16:creationId xmlns:a16="http://schemas.microsoft.com/office/drawing/2014/main" id="{962424BC-2DD4-4E0F-BAA3-9CF896D4CC5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B6E41A-197D-4B6B-9B6A-40503E99D47E}"/>
              </a:ext>
            </a:extLst>
          </p:cNvPr>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635875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A7DBEF1-0F4E-4ADF-ADEC-89947D16EE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C219CB1-3CB0-44FD-AAC5-17D45B4DCB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4B88087-0BFA-41C6-9B51-EF39603837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C6C180-6431-4A46-B78A-5BE8A3ABC3F7}" type="datetime1">
              <a:rPr kumimoji="1" lang="ja-JP" altLang="en-US" smtClean="0"/>
              <a:t>2019/12/7</a:t>
            </a:fld>
            <a:endParaRPr kumimoji="1" lang="ja-JP" altLang="en-US"/>
          </a:p>
        </p:txBody>
      </p:sp>
      <p:sp>
        <p:nvSpPr>
          <p:cNvPr id="5" name="フッター プレースホルダー 4">
            <a:extLst>
              <a:ext uri="{FF2B5EF4-FFF2-40B4-BE49-F238E27FC236}">
                <a16:creationId xmlns:a16="http://schemas.microsoft.com/office/drawing/2014/main" id="{2AEE3F6B-6BCA-4C52-8F46-8597E3025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89C2B6C-AC69-43C6-A298-A9151CAA11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414894801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AC6C180-6431-4A46-B78A-5BE8A3ABC3F7}" type="datetime1">
              <a:rPr kumimoji="1" lang="ja-JP" altLang="en-US" smtClean="0"/>
              <a:t>2019/12/7</a:t>
            </a:fld>
            <a:endParaRPr kumimoji="1" lang="ja-JP" alt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F8D8928E-AA9A-4D89-BC1F-A2C05AB4BD92}" type="slidenum">
              <a:rPr kumimoji="1" lang="ja-JP" altLang="en-US" smtClean="0"/>
              <a:t>‹#›</a:t>
            </a:fld>
            <a:endParaRPr kumimoji="1" lang="ja-JP" altLang="en-US"/>
          </a:p>
        </p:txBody>
      </p:sp>
    </p:spTree>
    <p:extLst>
      <p:ext uri="{BB962C8B-B14F-4D97-AF65-F5344CB8AC3E}">
        <p14:creationId xmlns:p14="http://schemas.microsoft.com/office/powerpoint/2010/main" val="99940132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hdr="0" ftr="0" dt="0"/>
  <p:txStyles>
    <p:titleStyle>
      <a:lvl1pPr algn="ctr" defTabSz="914400" rtl="0" eaLnBrk="1" latinLnBrk="0" hangingPunct="1">
        <a:lnSpc>
          <a:spcPct val="85000"/>
        </a:lnSpc>
        <a:spcBef>
          <a:spcPct val="0"/>
        </a:spcBef>
        <a:buNone/>
        <a:defRPr kumimoji="1"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kumimoji="1"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robotech-note.com/entry/2017/12/24/191936" TargetMode="External"/><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abs/1905.12454" TargetMode="External"/><Relationship Id="rId2" Type="http://schemas.openxmlformats.org/officeDocument/2006/relationships/hyperlink" Target="https://analyticsindiamag.com/10-exciting-papers-to-look-out-for-at-the-neurips-confer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37">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3" name="Group 39">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1"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8"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0"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9"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スライド番号プレースホルダー 3">
            <a:extLst>
              <a:ext uri="{FF2B5EF4-FFF2-40B4-BE49-F238E27FC236}">
                <a16:creationId xmlns:a16="http://schemas.microsoft.com/office/drawing/2014/main" id="{5649DB86-0238-4003-AD96-ABB0A3F58FBF}"/>
              </a:ext>
            </a:extLst>
          </p:cNvPr>
          <p:cNvSpPr>
            <a:spLocks noGrp="1"/>
          </p:cNvSpPr>
          <p:nvPr>
            <p:ph type="sldNum" sz="quarter" idx="12"/>
          </p:nvPr>
        </p:nvSpPr>
        <p:spPr>
          <a:xfrm>
            <a:off x="10469880" y="320040"/>
            <a:ext cx="914400" cy="320040"/>
          </a:xfrm>
        </p:spPr>
        <p:txBody>
          <a:bodyPr>
            <a:normAutofit/>
          </a:bodyPr>
          <a:lstStyle/>
          <a:p>
            <a:pPr>
              <a:spcAft>
                <a:spcPts val="600"/>
              </a:spcAft>
            </a:pPr>
            <a:fld id="{F8D8928E-AA9A-4D89-BC1F-A2C05AB4BD92}" type="slidenum">
              <a:rPr kumimoji="1" lang="ja-JP" altLang="en-US" smtClean="0"/>
              <a:pPr>
                <a:spcAft>
                  <a:spcPts val="600"/>
                </a:spcAft>
              </a:pPr>
              <a:t>1</a:t>
            </a:fld>
            <a:endParaRPr kumimoji="1" lang="ja-JP" altLang="en-US"/>
          </a:p>
        </p:txBody>
      </p:sp>
      <p:sp>
        <p:nvSpPr>
          <p:cNvPr id="101" name="Freeform: Shape 60">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92F7F988-9407-4BDE-A631-964AADDC6FB5}"/>
              </a:ext>
            </a:extLst>
          </p:cNvPr>
          <p:cNvSpPr>
            <a:spLocks noGrp="1"/>
          </p:cNvSpPr>
          <p:nvPr>
            <p:ph type="ctrTitle"/>
          </p:nvPr>
        </p:nvSpPr>
        <p:spPr>
          <a:xfrm>
            <a:off x="2960370" y="2049107"/>
            <a:ext cx="5981625" cy="2281378"/>
          </a:xfrm>
        </p:spPr>
        <p:txBody>
          <a:bodyPr>
            <a:noAutofit/>
          </a:bodyPr>
          <a:lstStyle/>
          <a:p>
            <a:r>
              <a:rPr lang="en-US" altLang="ja-JP" sz="6000" dirty="0"/>
              <a:t>Deep Learning for Bug-Localization in Student Programs </a:t>
            </a:r>
            <a:endParaRPr kumimoji="1" lang="ja-JP" altLang="en-US" sz="6000" dirty="0"/>
          </a:p>
        </p:txBody>
      </p:sp>
      <p:sp>
        <p:nvSpPr>
          <p:cNvPr id="3" name="字幕 2">
            <a:extLst>
              <a:ext uri="{FF2B5EF4-FFF2-40B4-BE49-F238E27FC236}">
                <a16:creationId xmlns:a16="http://schemas.microsoft.com/office/drawing/2014/main" id="{A35502DB-ACE7-43BC-A4B5-F53CCA75EAE0}"/>
              </a:ext>
            </a:extLst>
          </p:cNvPr>
          <p:cNvSpPr>
            <a:spLocks noGrp="1"/>
          </p:cNvSpPr>
          <p:nvPr>
            <p:ph type="subTitle" idx="1"/>
          </p:nvPr>
        </p:nvSpPr>
        <p:spPr>
          <a:xfrm>
            <a:off x="4217279" y="4552174"/>
            <a:ext cx="4550371" cy="723190"/>
          </a:xfrm>
        </p:spPr>
        <p:txBody>
          <a:bodyPr>
            <a:normAutofit fontScale="25000" lnSpcReduction="20000"/>
          </a:bodyPr>
          <a:lstStyle/>
          <a:p>
            <a:r>
              <a:rPr kumimoji="1" lang="ja-JP" altLang="en-US" sz="7200" dirty="0">
                <a:latin typeface="HGPｺﾞｼｯｸM" panose="020B0600000000000000" pitchFamily="50" charset="-128"/>
                <a:ea typeface="HGPｺﾞｼｯｸM" panose="020B0600000000000000" pitchFamily="50" charset="-128"/>
              </a:rPr>
              <a:t>経営学部経営学科一年　村上広樹</a:t>
            </a:r>
            <a:endParaRPr kumimoji="1" lang="en-US" altLang="ja-JP" sz="7200" dirty="0">
              <a:latin typeface="HGPｺﾞｼｯｸM" panose="020B0600000000000000" pitchFamily="50" charset="-128"/>
              <a:ea typeface="HGPｺﾞｼｯｸM" panose="020B0600000000000000" pitchFamily="50" charset="-128"/>
            </a:endParaRPr>
          </a:p>
          <a:p>
            <a:r>
              <a:rPr lang="en-US" altLang="ja-JP" sz="7200" dirty="0">
                <a:latin typeface="HGPｺﾞｼｯｸM" panose="020B0600000000000000" pitchFamily="50" charset="-128"/>
                <a:ea typeface="HGPｺﾞｼｯｸM" panose="020B0600000000000000" pitchFamily="50" charset="-128"/>
              </a:rPr>
              <a:t>Dl-study_2019/12/07</a:t>
            </a:r>
            <a:endParaRPr kumimoji="1" lang="en-US" altLang="ja-JP" sz="7200" dirty="0">
              <a:latin typeface="HGPｺﾞｼｯｸM" panose="020B0600000000000000" pitchFamily="50" charset="-128"/>
              <a:ea typeface="HGPｺﾞｼｯｸM" panose="020B0600000000000000" pitchFamily="50" charset="-128"/>
            </a:endParaRPr>
          </a:p>
          <a:p>
            <a:endParaRPr kumimoji="1" lang="ja-JP" altLang="en-US" sz="2000" dirty="0"/>
          </a:p>
        </p:txBody>
      </p:sp>
    </p:spTree>
    <p:extLst>
      <p:ext uri="{BB962C8B-B14F-4D97-AF65-F5344CB8AC3E}">
        <p14:creationId xmlns:p14="http://schemas.microsoft.com/office/powerpoint/2010/main" val="1388832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D6B160-1150-4AC2-A630-EE3842EF2FF8}"/>
              </a:ext>
            </a:extLst>
          </p:cNvPr>
          <p:cNvSpPr>
            <a:spLocks noGrp="1"/>
          </p:cNvSpPr>
          <p:nvPr>
            <p:ph type="title"/>
          </p:nvPr>
        </p:nvSpPr>
        <p:spPr>
          <a:xfrm>
            <a:off x="838200" y="365125"/>
            <a:ext cx="10515600" cy="1325563"/>
          </a:xfrm>
        </p:spPr>
        <p:txBody>
          <a:bodyPr/>
          <a:lstStyle/>
          <a:p>
            <a:r>
              <a:rPr lang="ja-JP" altLang="en-US" dirty="0"/>
              <a:t>①</a:t>
            </a:r>
            <a:r>
              <a:rPr lang="en-US" altLang="ja-JP" dirty="0"/>
              <a:t> Success/Failure Prediction </a:t>
            </a:r>
            <a:r>
              <a:rPr lang="en-US" altLang="ja-JP" sz="2400" dirty="0"/>
              <a:t>-Technical Details</a:t>
            </a:r>
            <a:endParaRPr kumimoji="1" lang="ja-JP" altLang="en-US" dirty="0"/>
          </a:p>
        </p:txBody>
      </p:sp>
      <p:sp>
        <p:nvSpPr>
          <p:cNvPr id="3" name="コンテンツ プレースホルダー 2">
            <a:extLst>
              <a:ext uri="{FF2B5EF4-FFF2-40B4-BE49-F238E27FC236}">
                <a16:creationId xmlns:a16="http://schemas.microsoft.com/office/drawing/2014/main" id="{C8736744-632E-4546-A991-59E4748CCF06}"/>
              </a:ext>
            </a:extLst>
          </p:cNvPr>
          <p:cNvSpPr>
            <a:spLocks noGrp="1"/>
          </p:cNvSpPr>
          <p:nvPr>
            <p:ph idx="1"/>
          </p:nvPr>
        </p:nvSpPr>
        <p:spPr>
          <a:xfrm>
            <a:off x="838200" y="1825625"/>
            <a:ext cx="10515600" cy="4351338"/>
          </a:xfrm>
        </p:spPr>
        <p:txBody>
          <a:bodyPr/>
          <a:lstStyle/>
          <a:p>
            <a:pPr marL="0" indent="0">
              <a:buNone/>
            </a:pPr>
            <a:r>
              <a:rPr lang="en-US" altLang="ja-JP" dirty="0"/>
              <a:t>Encode</a:t>
            </a:r>
            <a:r>
              <a:rPr lang="ja-JP" altLang="en-US" dirty="0"/>
              <a:t>したプログラムを特徴量をとらえた行列に変換　→　</a:t>
            </a:r>
            <a:r>
              <a:rPr lang="en-US" altLang="ja-JP" dirty="0"/>
              <a:t>TCNN(Tree CNN)</a:t>
            </a:r>
            <a:r>
              <a:rPr lang="ja-JP" altLang="en-US" dirty="0"/>
              <a:t>を用いる</a:t>
            </a:r>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584EC833-C63F-48D4-B227-05E696B79B9F}"/>
              </a:ext>
            </a:extLst>
          </p:cNvPr>
          <p:cNvSpPr>
            <a:spLocks noGrp="1"/>
          </p:cNvSpPr>
          <p:nvPr>
            <p:ph type="sldNum" sz="quarter" idx="12"/>
          </p:nvPr>
        </p:nvSpPr>
        <p:spPr>
          <a:xfrm>
            <a:off x="8610600" y="6356350"/>
            <a:ext cx="2743200" cy="365125"/>
          </a:xfrm>
        </p:spPr>
        <p:txBody>
          <a:bodyPr/>
          <a:lstStyle/>
          <a:p>
            <a:fld id="{F8D8928E-AA9A-4D89-BC1F-A2C05AB4BD92}" type="slidenum">
              <a:rPr kumimoji="1" lang="ja-JP" altLang="en-US" smtClean="0"/>
              <a:t>10</a:t>
            </a:fld>
            <a:endParaRPr kumimoji="1" lang="ja-JP" altLang="en-US"/>
          </a:p>
        </p:txBody>
      </p:sp>
      <p:pic>
        <p:nvPicPr>
          <p:cNvPr id="9" name="図 8">
            <a:extLst>
              <a:ext uri="{FF2B5EF4-FFF2-40B4-BE49-F238E27FC236}">
                <a16:creationId xmlns:a16="http://schemas.microsoft.com/office/drawing/2014/main" id="{5255C92B-F5F8-451C-A71E-CDDB0D42DB88}"/>
              </a:ext>
            </a:extLst>
          </p:cNvPr>
          <p:cNvPicPr>
            <a:picLocks noChangeAspect="1"/>
          </p:cNvPicPr>
          <p:nvPr/>
        </p:nvPicPr>
        <p:blipFill rotWithShape="1">
          <a:blip r:embed="rId2">
            <a:extLst>
              <a:ext uri="{28A0092B-C50C-407E-A947-70E740481C1C}">
                <a14:useLocalDpi xmlns:a14="http://schemas.microsoft.com/office/drawing/2010/main" val="0"/>
              </a:ext>
            </a:extLst>
          </a:blip>
          <a:srcRect t="17784"/>
          <a:stretch/>
        </p:blipFill>
        <p:spPr>
          <a:xfrm>
            <a:off x="828141" y="2827220"/>
            <a:ext cx="9481719" cy="2350398"/>
          </a:xfrm>
          <a:prstGeom prst="rect">
            <a:avLst/>
          </a:prstGeom>
        </p:spPr>
      </p:pic>
      <p:sp>
        <p:nvSpPr>
          <p:cNvPr id="10" name="テキスト ボックス 9">
            <a:extLst>
              <a:ext uri="{FF2B5EF4-FFF2-40B4-BE49-F238E27FC236}">
                <a16:creationId xmlns:a16="http://schemas.microsoft.com/office/drawing/2014/main" id="{C1AE26F2-A057-4D9A-80DE-F3719082BC75}"/>
              </a:ext>
            </a:extLst>
          </p:cNvPr>
          <p:cNvSpPr txBox="1"/>
          <p:nvPr/>
        </p:nvSpPr>
        <p:spPr>
          <a:xfrm>
            <a:off x="2169794" y="6016108"/>
            <a:ext cx="7305675" cy="369332"/>
          </a:xfrm>
          <a:prstGeom prst="rect">
            <a:avLst/>
          </a:prstGeom>
          <a:noFill/>
        </p:spPr>
        <p:txBody>
          <a:bodyPr wrap="square" rtlCol="0">
            <a:spAutoFit/>
          </a:bodyPr>
          <a:lstStyle/>
          <a:p>
            <a:r>
              <a:rPr kumimoji="1" lang="en-US" altLang="ja-JP" dirty="0"/>
              <a:t>~</a:t>
            </a:r>
            <a:r>
              <a:rPr kumimoji="1" lang="ja-JP" altLang="en-US" dirty="0"/>
              <a:t>正方形ではない</a:t>
            </a:r>
            <a:r>
              <a:rPr kumimoji="1" lang="en-US" altLang="ja-JP" dirty="0"/>
              <a:t>Convolution</a:t>
            </a:r>
            <a:r>
              <a:rPr kumimoji="1" lang="ja-JP" altLang="en-US" dirty="0"/>
              <a:t>を</a:t>
            </a:r>
            <a:r>
              <a:rPr lang="ja-JP" altLang="en-US" dirty="0"/>
              <a:t>用い</a:t>
            </a:r>
            <a:r>
              <a:rPr kumimoji="1" lang="ja-JP" altLang="en-US" dirty="0"/>
              <a:t>て構造的特徴を維持します</a:t>
            </a:r>
            <a:r>
              <a:rPr kumimoji="1" lang="en-US" altLang="ja-JP" dirty="0"/>
              <a:t>~</a:t>
            </a:r>
          </a:p>
        </p:txBody>
      </p:sp>
      <p:sp>
        <p:nvSpPr>
          <p:cNvPr id="23" name="テキスト ボックス 22">
            <a:extLst>
              <a:ext uri="{FF2B5EF4-FFF2-40B4-BE49-F238E27FC236}">
                <a16:creationId xmlns:a16="http://schemas.microsoft.com/office/drawing/2014/main" id="{ADF04F3D-93C2-4770-AA26-A5E6927E084A}"/>
              </a:ext>
            </a:extLst>
          </p:cNvPr>
          <p:cNvSpPr txBox="1"/>
          <p:nvPr/>
        </p:nvSpPr>
        <p:spPr>
          <a:xfrm>
            <a:off x="5158740" y="5438299"/>
            <a:ext cx="1074420" cy="369332"/>
          </a:xfrm>
          <a:prstGeom prst="rect">
            <a:avLst/>
          </a:prstGeom>
          <a:noFill/>
        </p:spPr>
        <p:txBody>
          <a:bodyPr wrap="square" rtlCol="0">
            <a:spAutoFit/>
          </a:bodyPr>
          <a:lstStyle/>
          <a:p>
            <a:r>
              <a:rPr lang="ja-JP" altLang="en-US" dirty="0"/>
              <a:t>（図</a:t>
            </a:r>
            <a:r>
              <a:rPr lang="en-US" altLang="ja-JP" dirty="0"/>
              <a:t>5</a:t>
            </a:r>
            <a:r>
              <a:rPr lang="ja-JP" altLang="en-US" dirty="0"/>
              <a:t>）</a:t>
            </a:r>
            <a:endParaRPr kumimoji="1" lang="ja-JP" altLang="en-US" dirty="0"/>
          </a:p>
        </p:txBody>
      </p:sp>
      <p:sp>
        <p:nvSpPr>
          <p:cNvPr id="12" name="テキスト ボックス 11">
            <a:extLst>
              <a:ext uri="{FF2B5EF4-FFF2-40B4-BE49-F238E27FC236}">
                <a16:creationId xmlns:a16="http://schemas.microsoft.com/office/drawing/2014/main" id="{48207235-9091-4FB0-A212-905CF1D832CC}"/>
              </a:ext>
            </a:extLst>
          </p:cNvPr>
          <p:cNvSpPr txBox="1"/>
          <p:nvPr/>
        </p:nvSpPr>
        <p:spPr>
          <a:xfrm>
            <a:off x="8842744" y="4716104"/>
            <a:ext cx="2278912" cy="1107996"/>
          </a:xfrm>
          <a:prstGeom prst="rect">
            <a:avLst/>
          </a:prstGeom>
          <a:noFill/>
        </p:spPr>
        <p:txBody>
          <a:bodyPr wrap="square" rtlCol="0">
            <a:spAutoFit/>
          </a:bodyPr>
          <a:lstStyle/>
          <a:p>
            <a:r>
              <a:rPr lang="ja-JP" altLang="en-US" sz="1200" dirty="0"/>
              <a:t>参考：</a:t>
            </a:r>
            <a:r>
              <a:rPr lang="en-US" altLang="ja-JP" sz="1200" dirty="0">
                <a:hlinkClick r:id="rId3"/>
              </a:rPr>
              <a:t>https://www.robotech-note.com/entry/2017/12/24/191936</a:t>
            </a:r>
            <a:endParaRPr lang="en-US" altLang="ja-JP" sz="1200" dirty="0"/>
          </a:p>
          <a:p>
            <a:r>
              <a:rPr lang="ja-JP" altLang="en-US" sz="1200" dirty="0"/>
              <a:t>（</a:t>
            </a:r>
            <a:r>
              <a:rPr lang="en-US" altLang="ja-JP" sz="1200" dirty="0"/>
              <a:t>1x1 convolution</a:t>
            </a:r>
            <a:r>
              <a:rPr lang="ja-JP" altLang="en-US" sz="1200" dirty="0"/>
              <a:t>について）</a:t>
            </a:r>
          </a:p>
          <a:p>
            <a:endParaRPr kumimoji="1" lang="ja-JP" altLang="en-US" dirty="0"/>
          </a:p>
        </p:txBody>
      </p:sp>
    </p:spTree>
    <p:extLst>
      <p:ext uri="{BB962C8B-B14F-4D97-AF65-F5344CB8AC3E}">
        <p14:creationId xmlns:p14="http://schemas.microsoft.com/office/powerpoint/2010/main" val="1703754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F695E6-65F6-4FD0-AEA4-C89E64CFBB53}"/>
              </a:ext>
            </a:extLst>
          </p:cNvPr>
          <p:cNvSpPr>
            <a:spLocks noGrp="1"/>
          </p:cNvSpPr>
          <p:nvPr>
            <p:ph type="title"/>
          </p:nvPr>
        </p:nvSpPr>
        <p:spPr/>
        <p:txBody>
          <a:bodyPr>
            <a:normAutofit/>
          </a:bodyPr>
          <a:lstStyle/>
          <a:p>
            <a:r>
              <a:rPr lang="ja-JP" altLang="en-US" dirty="0"/>
              <a:t>②</a:t>
            </a:r>
            <a:r>
              <a:rPr lang="en-US" altLang="ja-JP" dirty="0"/>
              <a:t> Prediction Attribution</a:t>
            </a:r>
            <a:r>
              <a:rPr lang="en-US" altLang="ja-JP" sz="2400" dirty="0">
                <a:solidFill>
                  <a:prstClr val="black"/>
                </a:solidFill>
              </a:rPr>
              <a:t>		-Technical Details</a:t>
            </a:r>
            <a:endParaRPr kumimoji="1" lang="ja-JP" altLang="en-US" dirty="0"/>
          </a:p>
        </p:txBody>
      </p:sp>
      <p:sp>
        <p:nvSpPr>
          <p:cNvPr id="3" name="コンテンツ プレースホルダー 2">
            <a:extLst>
              <a:ext uri="{FF2B5EF4-FFF2-40B4-BE49-F238E27FC236}">
                <a16:creationId xmlns:a16="http://schemas.microsoft.com/office/drawing/2014/main" id="{25B1D1CE-79D9-4BD7-BA33-1B0CC28ED3E0}"/>
              </a:ext>
            </a:extLst>
          </p:cNvPr>
          <p:cNvSpPr>
            <a:spLocks noGrp="1"/>
          </p:cNvSpPr>
          <p:nvPr>
            <p:ph idx="1"/>
          </p:nvPr>
        </p:nvSpPr>
        <p:spPr/>
        <p:txBody>
          <a:bodyPr/>
          <a:lstStyle/>
          <a:p>
            <a:pPr marL="0" indent="0">
              <a:buNone/>
            </a:pPr>
            <a:r>
              <a:rPr kumimoji="1" lang="ja-JP" altLang="en-US" dirty="0"/>
              <a:t>同じタスクの</a:t>
            </a:r>
            <a:r>
              <a:rPr kumimoji="1" lang="en-US" altLang="ja-JP" dirty="0"/>
              <a:t>Correct Program</a:t>
            </a:r>
            <a:r>
              <a:rPr kumimoji="1" lang="ja-JP" altLang="en-US" dirty="0"/>
              <a:t>のうち最も似てるものを使ってバグの原因推定を行う </a:t>
            </a:r>
            <a:r>
              <a:rPr lang="en-US" altLang="ja-JP" dirty="0"/>
              <a:t> -</a:t>
            </a:r>
            <a:r>
              <a:rPr kumimoji="1" lang="en-US" altLang="ja-JP" sz="2000" dirty="0"/>
              <a:t>Buggy Program</a:t>
            </a:r>
            <a:r>
              <a:rPr kumimoji="1" lang="ja-JP" altLang="en-US" sz="2000" dirty="0"/>
              <a:t>とのコサイン類似度で判定</a:t>
            </a:r>
            <a:endParaRPr kumimoji="1" lang="en-US" altLang="ja-JP" sz="2000" dirty="0"/>
          </a:p>
          <a:p>
            <a:pPr marL="0" indent="0">
              <a:buNone/>
            </a:pPr>
            <a:endParaRPr lang="en-US" altLang="ja-JP" sz="2000" dirty="0"/>
          </a:p>
          <a:p>
            <a:pPr marL="0" indent="0">
              <a:buNone/>
            </a:pPr>
            <a:r>
              <a:rPr lang="en-US" altLang="ja-JP" dirty="0"/>
              <a:t>Integrated Gradient Technique</a:t>
            </a:r>
            <a:r>
              <a:rPr lang="ja-JP" altLang="en-US" dirty="0"/>
              <a:t>を使ってノードごとの</a:t>
            </a:r>
            <a:r>
              <a:rPr lang="en-US" altLang="ja-JP" dirty="0"/>
              <a:t>suspiciousness scores</a:t>
            </a:r>
            <a:r>
              <a:rPr lang="ja-JP" altLang="en-US" dirty="0"/>
              <a:t>を求める</a:t>
            </a:r>
            <a:endParaRPr kumimoji="1" lang="ja-JP" altLang="en-US" dirty="0"/>
          </a:p>
        </p:txBody>
      </p:sp>
      <p:sp>
        <p:nvSpPr>
          <p:cNvPr id="4" name="スライド番号プレースホルダー 3">
            <a:extLst>
              <a:ext uri="{FF2B5EF4-FFF2-40B4-BE49-F238E27FC236}">
                <a16:creationId xmlns:a16="http://schemas.microsoft.com/office/drawing/2014/main" id="{BDA0B917-7133-4D5D-A284-81D4DB57AF5C}"/>
              </a:ext>
            </a:extLst>
          </p:cNvPr>
          <p:cNvSpPr>
            <a:spLocks noGrp="1"/>
          </p:cNvSpPr>
          <p:nvPr>
            <p:ph type="sldNum" sz="quarter" idx="12"/>
          </p:nvPr>
        </p:nvSpPr>
        <p:spPr/>
        <p:txBody>
          <a:bodyPr/>
          <a:lstStyle/>
          <a:p>
            <a:fld id="{F8D8928E-AA9A-4D89-BC1F-A2C05AB4BD92}"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47D46725-F30F-4121-96F4-453837B8FE94}"/>
              </a:ext>
            </a:extLst>
          </p:cNvPr>
          <p:cNvSpPr txBox="1"/>
          <p:nvPr/>
        </p:nvSpPr>
        <p:spPr>
          <a:xfrm>
            <a:off x="838200" y="4372908"/>
            <a:ext cx="10854690" cy="1938992"/>
          </a:xfrm>
          <a:prstGeom prst="rect">
            <a:avLst/>
          </a:prstGeom>
          <a:noFill/>
          <a:ln w="38100">
            <a:solidFill>
              <a:srgbClr val="FF0000"/>
            </a:solidFill>
          </a:ln>
        </p:spPr>
        <p:txBody>
          <a:bodyPr wrap="square" rtlCol="0">
            <a:spAutoFit/>
          </a:bodyPr>
          <a:lstStyle/>
          <a:p>
            <a:endParaRPr lang="en-US" altLang="ja-JP" sz="2400" dirty="0"/>
          </a:p>
          <a:p>
            <a:r>
              <a:rPr lang="en-US" altLang="ja-JP" sz="2400" dirty="0"/>
              <a:t>baseline</a:t>
            </a:r>
            <a:r>
              <a:rPr lang="ja-JP" altLang="en-US" sz="2400" dirty="0"/>
              <a:t>（お手本コード）と原因推定したいプログラムを使う。調べたい行の</a:t>
            </a:r>
            <a:r>
              <a:rPr lang="en-US" altLang="ja-JP" sz="2400" dirty="0"/>
              <a:t>(baseline,</a:t>
            </a:r>
            <a:r>
              <a:rPr lang="ja-JP" altLang="en-US" sz="2400" dirty="0"/>
              <a:t>プログラム</a:t>
            </a:r>
            <a:r>
              <a:rPr lang="en-US" altLang="ja-JP" sz="2400" dirty="0"/>
              <a:t>)</a:t>
            </a:r>
            <a:r>
              <a:rPr lang="ja-JP" altLang="en-US" sz="2400" dirty="0"/>
              <a:t>の特徴量を混ぜ合わせてバグがある可能性が上がる</a:t>
            </a:r>
            <a:r>
              <a:rPr lang="en-US" altLang="ja-JP" sz="2400" dirty="0"/>
              <a:t>/</a:t>
            </a:r>
            <a:r>
              <a:rPr lang="ja-JP" altLang="en-US" sz="2400" dirty="0"/>
              <a:t>下がる</a:t>
            </a:r>
            <a:r>
              <a:rPr lang="ja-JP" altLang="en-US" sz="2400" dirty="0" err="1"/>
              <a:t>を</a:t>
            </a:r>
            <a:r>
              <a:rPr lang="ja-JP" altLang="en-US" sz="2400" dirty="0"/>
              <a:t>見ることによってどのくらいその行がバグがある可能性を導き出すことに寄与しているかを調べる手法</a:t>
            </a:r>
            <a:endParaRPr lang="en-US" altLang="ja-JP" sz="2400" dirty="0"/>
          </a:p>
        </p:txBody>
      </p:sp>
      <p:sp>
        <p:nvSpPr>
          <p:cNvPr id="6" name="テキスト ボックス 5">
            <a:extLst>
              <a:ext uri="{FF2B5EF4-FFF2-40B4-BE49-F238E27FC236}">
                <a16:creationId xmlns:a16="http://schemas.microsoft.com/office/drawing/2014/main" id="{DA5D0E9F-CC81-4119-9F1F-539DB75B2BA5}"/>
              </a:ext>
            </a:extLst>
          </p:cNvPr>
          <p:cNvSpPr txBox="1"/>
          <p:nvPr/>
        </p:nvSpPr>
        <p:spPr>
          <a:xfrm>
            <a:off x="1249680" y="4111298"/>
            <a:ext cx="3413760" cy="523220"/>
          </a:xfrm>
          <a:prstGeom prst="rect">
            <a:avLst/>
          </a:prstGeom>
          <a:solidFill>
            <a:schemeClr val="bg1"/>
          </a:solidFill>
        </p:spPr>
        <p:txBody>
          <a:bodyPr wrap="square" rtlCol="0">
            <a:spAutoFit/>
          </a:bodyPr>
          <a:lstStyle/>
          <a:p>
            <a:r>
              <a:rPr lang="en-US" altLang="ja-JP" sz="2800" dirty="0">
                <a:solidFill>
                  <a:srgbClr val="FF0000"/>
                </a:solidFill>
              </a:rPr>
              <a:t>Integrated</a:t>
            </a:r>
            <a:r>
              <a:rPr lang="ja-JP" altLang="en-US" sz="2800" dirty="0">
                <a:solidFill>
                  <a:srgbClr val="FF0000"/>
                </a:solidFill>
              </a:rPr>
              <a:t> </a:t>
            </a:r>
            <a:r>
              <a:rPr lang="en-US" altLang="ja-JP" sz="2800" dirty="0">
                <a:solidFill>
                  <a:srgbClr val="FF0000"/>
                </a:solidFill>
              </a:rPr>
              <a:t>Gradient</a:t>
            </a:r>
            <a:endParaRPr kumimoji="1" lang="ja-JP" altLang="en-US" sz="2800" dirty="0">
              <a:solidFill>
                <a:srgbClr val="FF0000"/>
              </a:solidFill>
            </a:endParaRPr>
          </a:p>
        </p:txBody>
      </p:sp>
    </p:spTree>
    <p:extLst>
      <p:ext uri="{BB962C8B-B14F-4D97-AF65-F5344CB8AC3E}">
        <p14:creationId xmlns:p14="http://schemas.microsoft.com/office/powerpoint/2010/main" val="588257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E4E58C0-D90D-4F2B-B9D4-BB891E317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257" y="1485909"/>
            <a:ext cx="5246344" cy="3886181"/>
          </a:xfrm>
          <a:prstGeom prst="rect">
            <a:avLst/>
          </a:prstGeom>
        </p:spPr>
      </p:pic>
      <p:sp>
        <p:nvSpPr>
          <p:cNvPr id="6" name="テキスト ボックス 5">
            <a:extLst>
              <a:ext uri="{FF2B5EF4-FFF2-40B4-BE49-F238E27FC236}">
                <a16:creationId xmlns:a16="http://schemas.microsoft.com/office/drawing/2014/main" id="{C1E2A048-F6CD-4F63-8786-9A4EBFC6E61C}"/>
              </a:ext>
            </a:extLst>
          </p:cNvPr>
          <p:cNvSpPr txBox="1"/>
          <p:nvPr/>
        </p:nvSpPr>
        <p:spPr>
          <a:xfrm>
            <a:off x="7349809" y="1485909"/>
            <a:ext cx="3382934" cy="3046988"/>
          </a:xfrm>
          <a:prstGeom prst="rect">
            <a:avLst/>
          </a:prstGeom>
          <a:noFill/>
        </p:spPr>
        <p:txBody>
          <a:bodyPr wrap="square" rtlCol="0">
            <a:spAutoFit/>
          </a:bodyPr>
          <a:lstStyle/>
          <a:p>
            <a:r>
              <a:rPr lang="en-US" altLang="ja-JP" sz="2400" dirty="0"/>
              <a:t>suspiciousness scores</a:t>
            </a:r>
            <a:r>
              <a:rPr lang="ja-JP" altLang="en-US" sz="2400" dirty="0"/>
              <a:t>の高い行からランク付けされたリストを推測結果として返す。</a:t>
            </a:r>
            <a:endParaRPr lang="en-US" altLang="ja-JP" sz="2400" dirty="0"/>
          </a:p>
          <a:p>
            <a:endParaRPr lang="en-US" altLang="ja-JP" sz="2400" dirty="0"/>
          </a:p>
          <a:p>
            <a:r>
              <a:rPr lang="ja-JP" altLang="en-US" sz="2400" dirty="0"/>
              <a:t>ここではヒートマップの形式でそれを表しています</a:t>
            </a:r>
            <a:endParaRPr lang="en-US" altLang="ja-JP" sz="2400" dirty="0"/>
          </a:p>
        </p:txBody>
      </p:sp>
      <p:sp>
        <p:nvSpPr>
          <p:cNvPr id="7" name="スライド番号プレースホルダー 6">
            <a:extLst>
              <a:ext uri="{FF2B5EF4-FFF2-40B4-BE49-F238E27FC236}">
                <a16:creationId xmlns:a16="http://schemas.microsoft.com/office/drawing/2014/main" id="{7EA71D19-0BB8-4976-BE7F-AFDE12DCF04E}"/>
              </a:ext>
            </a:extLst>
          </p:cNvPr>
          <p:cNvSpPr>
            <a:spLocks noGrp="1"/>
          </p:cNvSpPr>
          <p:nvPr>
            <p:ph type="sldNum" sz="quarter" idx="12"/>
          </p:nvPr>
        </p:nvSpPr>
        <p:spPr/>
        <p:txBody>
          <a:bodyPr/>
          <a:lstStyle/>
          <a:p>
            <a:fld id="{F8D8928E-AA9A-4D89-BC1F-A2C05AB4BD92}" type="slidenum">
              <a:rPr kumimoji="1" lang="ja-JP" altLang="en-US" smtClean="0"/>
              <a:t>12</a:t>
            </a:fld>
            <a:endParaRPr kumimoji="1" lang="ja-JP" altLang="en-US"/>
          </a:p>
        </p:txBody>
      </p:sp>
      <p:sp>
        <p:nvSpPr>
          <p:cNvPr id="8" name="テキスト ボックス 7">
            <a:extLst>
              <a:ext uri="{FF2B5EF4-FFF2-40B4-BE49-F238E27FC236}">
                <a16:creationId xmlns:a16="http://schemas.microsoft.com/office/drawing/2014/main" id="{7EDD11EB-8893-4DE3-A59D-ACF51652824F}"/>
              </a:ext>
            </a:extLst>
          </p:cNvPr>
          <p:cNvSpPr txBox="1"/>
          <p:nvPr/>
        </p:nvSpPr>
        <p:spPr>
          <a:xfrm>
            <a:off x="3006090" y="6160770"/>
            <a:ext cx="1074420" cy="369332"/>
          </a:xfrm>
          <a:prstGeom prst="rect">
            <a:avLst/>
          </a:prstGeom>
          <a:noFill/>
        </p:spPr>
        <p:txBody>
          <a:bodyPr wrap="square" rtlCol="0">
            <a:spAutoFit/>
          </a:bodyPr>
          <a:lstStyle/>
          <a:p>
            <a:r>
              <a:rPr lang="ja-JP" altLang="en-US" dirty="0"/>
              <a:t>（図</a:t>
            </a:r>
            <a:r>
              <a:rPr lang="en-US" altLang="ja-JP" dirty="0"/>
              <a:t>6</a:t>
            </a:r>
            <a:r>
              <a:rPr lang="ja-JP" altLang="en-US" dirty="0"/>
              <a:t>）</a:t>
            </a:r>
            <a:endParaRPr kumimoji="1" lang="ja-JP" altLang="en-US" dirty="0"/>
          </a:p>
        </p:txBody>
      </p:sp>
    </p:spTree>
    <p:extLst>
      <p:ext uri="{BB962C8B-B14F-4D97-AF65-F5344CB8AC3E}">
        <p14:creationId xmlns:p14="http://schemas.microsoft.com/office/powerpoint/2010/main" val="1421772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0FB380DF-84BA-4A80-9383-F6B504B06092}"/>
              </a:ext>
            </a:extLst>
          </p:cNvPr>
          <p:cNvSpPr>
            <a:spLocks noGrp="1"/>
          </p:cNvSpPr>
          <p:nvPr>
            <p:ph type="title"/>
          </p:nvPr>
        </p:nvSpPr>
        <p:spPr/>
        <p:txBody>
          <a:bodyPr>
            <a:normAutofit/>
          </a:bodyPr>
          <a:lstStyle/>
          <a:p>
            <a:r>
              <a:rPr lang="ja-JP" altLang="en-US" sz="7200" dirty="0"/>
              <a:t>評価</a:t>
            </a:r>
            <a:endParaRPr kumimoji="1" lang="ja-JP" altLang="en-US" sz="7200" dirty="0"/>
          </a:p>
        </p:txBody>
      </p:sp>
      <p:pic>
        <p:nvPicPr>
          <p:cNvPr id="6" name="コンテンツ プレースホルダー 5">
            <a:extLst>
              <a:ext uri="{FF2B5EF4-FFF2-40B4-BE49-F238E27FC236}">
                <a16:creationId xmlns:a16="http://schemas.microsoft.com/office/drawing/2014/main" id="{20F562EB-A42E-40FA-9336-A2EDC4773E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9511" y="1590372"/>
            <a:ext cx="10332978" cy="3837276"/>
          </a:xfrm>
        </p:spPr>
      </p:pic>
      <p:sp>
        <p:nvSpPr>
          <p:cNvPr id="2" name="スライド番号プレースホルダー 1">
            <a:extLst>
              <a:ext uri="{FF2B5EF4-FFF2-40B4-BE49-F238E27FC236}">
                <a16:creationId xmlns:a16="http://schemas.microsoft.com/office/drawing/2014/main" id="{67BFD7F9-2388-424A-B2E4-E9C0506159E5}"/>
              </a:ext>
            </a:extLst>
          </p:cNvPr>
          <p:cNvSpPr>
            <a:spLocks noGrp="1"/>
          </p:cNvSpPr>
          <p:nvPr>
            <p:ph type="sldNum" sz="quarter" idx="12"/>
          </p:nvPr>
        </p:nvSpPr>
        <p:spPr/>
        <p:txBody>
          <a:bodyPr/>
          <a:lstStyle/>
          <a:p>
            <a:fld id="{F8D8928E-AA9A-4D89-BC1F-A2C05AB4BD92}" type="slidenum">
              <a:rPr kumimoji="1" lang="ja-JP" altLang="en-US" smtClean="0"/>
              <a:t>13</a:t>
            </a:fld>
            <a:endParaRPr kumimoji="1" lang="ja-JP" altLang="en-US"/>
          </a:p>
        </p:txBody>
      </p:sp>
      <p:sp>
        <p:nvSpPr>
          <p:cNvPr id="7" name="テキスト ボックス 6">
            <a:extLst>
              <a:ext uri="{FF2B5EF4-FFF2-40B4-BE49-F238E27FC236}">
                <a16:creationId xmlns:a16="http://schemas.microsoft.com/office/drawing/2014/main" id="{EC1CCC5E-A37D-455A-BA98-22C7160BF6B1}"/>
              </a:ext>
            </a:extLst>
          </p:cNvPr>
          <p:cNvSpPr txBox="1"/>
          <p:nvPr/>
        </p:nvSpPr>
        <p:spPr>
          <a:xfrm>
            <a:off x="2811780" y="3028950"/>
            <a:ext cx="8332470" cy="285750"/>
          </a:xfrm>
          <a:prstGeom prst="rect">
            <a:avLst/>
          </a:prstGeom>
          <a:noFill/>
          <a:ln w="19050">
            <a:solidFill>
              <a:srgbClr val="FF0000"/>
            </a:solidFill>
          </a:ln>
        </p:spPr>
        <p:txBody>
          <a:bodyPr wrap="square" rtlCol="0">
            <a:spAutoFit/>
          </a:bodyPr>
          <a:lstStyle/>
          <a:p>
            <a:endParaRPr kumimoji="1" lang="ja-JP" altLang="en-US" dirty="0"/>
          </a:p>
        </p:txBody>
      </p:sp>
      <p:sp>
        <p:nvSpPr>
          <p:cNvPr id="8" name="テキスト ボックス 7">
            <a:extLst>
              <a:ext uri="{FF2B5EF4-FFF2-40B4-BE49-F238E27FC236}">
                <a16:creationId xmlns:a16="http://schemas.microsoft.com/office/drawing/2014/main" id="{380806A6-05CE-4B73-AC7A-2B4A22EEAE87}"/>
              </a:ext>
            </a:extLst>
          </p:cNvPr>
          <p:cNvSpPr txBox="1"/>
          <p:nvPr/>
        </p:nvSpPr>
        <p:spPr>
          <a:xfrm>
            <a:off x="1154430" y="5813945"/>
            <a:ext cx="9989820" cy="646331"/>
          </a:xfrm>
          <a:prstGeom prst="rect">
            <a:avLst/>
          </a:prstGeom>
          <a:noFill/>
        </p:spPr>
        <p:txBody>
          <a:bodyPr wrap="square" rtlCol="0">
            <a:spAutoFit/>
          </a:bodyPr>
          <a:lstStyle/>
          <a:p>
            <a:r>
              <a:rPr kumimoji="1" lang="ja-JP" altLang="en-US" dirty="0"/>
              <a:t>最も</a:t>
            </a:r>
            <a:r>
              <a:rPr lang="en-US" altLang="ja-JP" dirty="0"/>
              <a:t>suspiciousness score</a:t>
            </a:r>
            <a:r>
              <a:rPr kumimoji="1" lang="ja-JP" altLang="en-US" dirty="0"/>
              <a:t>が高いと予測した列がバグがある列であった割合は</a:t>
            </a:r>
            <a:r>
              <a:rPr kumimoji="1" lang="en-US" altLang="ja-JP" dirty="0"/>
              <a:t>20.29%</a:t>
            </a:r>
          </a:p>
          <a:p>
            <a:r>
              <a:rPr lang="en-US" altLang="ja-JP" dirty="0"/>
              <a:t>suspiciousness score </a:t>
            </a:r>
            <a:r>
              <a:rPr lang="ja-JP" altLang="en-US" dirty="0"/>
              <a:t>が高い順の</a:t>
            </a:r>
            <a:r>
              <a:rPr lang="en-US" altLang="ja-JP" dirty="0"/>
              <a:t>10</a:t>
            </a:r>
            <a:r>
              <a:rPr lang="ja-JP" altLang="en-US" dirty="0"/>
              <a:t>番目までの中にバグがある列が含まれていた割合は</a:t>
            </a:r>
            <a:r>
              <a:rPr lang="en-US" altLang="ja-JP" dirty="0"/>
              <a:t>80.33%</a:t>
            </a:r>
            <a:endParaRPr kumimoji="1" lang="ja-JP" altLang="en-US" dirty="0"/>
          </a:p>
        </p:txBody>
      </p:sp>
      <p:sp>
        <p:nvSpPr>
          <p:cNvPr id="9" name="テキスト ボックス 8">
            <a:extLst>
              <a:ext uri="{FF2B5EF4-FFF2-40B4-BE49-F238E27FC236}">
                <a16:creationId xmlns:a16="http://schemas.microsoft.com/office/drawing/2014/main" id="{DE4DD35D-B704-4FCE-86C0-00EAE2C07EE8}"/>
              </a:ext>
            </a:extLst>
          </p:cNvPr>
          <p:cNvSpPr txBox="1"/>
          <p:nvPr/>
        </p:nvSpPr>
        <p:spPr>
          <a:xfrm>
            <a:off x="5558790" y="5379958"/>
            <a:ext cx="1074420" cy="369332"/>
          </a:xfrm>
          <a:prstGeom prst="rect">
            <a:avLst/>
          </a:prstGeom>
          <a:noFill/>
        </p:spPr>
        <p:txBody>
          <a:bodyPr wrap="square" rtlCol="0">
            <a:spAutoFit/>
          </a:bodyPr>
          <a:lstStyle/>
          <a:p>
            <a:r>
              <a:rPr lang="ja-JP" altLang="en-US" dirty="0"/>
              <a:t>（図</a:t>
            </a:r>
            <a:r>
              <a:rPr lang="en-US" altLang="ja-JP" dirty="0"/>
              <a:t>7</a:t>
            </a:r>
            <a:r>
              <a:rPr lang="ja-JP" altLang="en-US" dirty="0"/>
              <a:t>）</a:t>
            </a:r>
            <a:endParaRPr kumimoji="1" lang="ja-JP" altLang="en-US" dirty="0"/>
          </a:p>
        </p:txBody>
      </p:sp>
    </p:spTree>
    <p:extLst>
      <p:ext uri="{BB962C8B-B14F-4D97-AF65-F5344CB8AC3E}">
        <p14:creationId xmlns:p14="http://schemas.microsoft.com/office/powerpoint/2010/main" val="3870488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6D5A2-4E82-4372-82F3-74E171FA78F6}"/>
              </a:ext>
            </a:extLst>
          </p:cNvPr>
          <p:cNvSpPr>
            <a:spLocks noGrp="1"/>
          </p:cNvSpPr>
          <p:nvPr>
            <p:ph type="title"/>
          </p:nvPr>
        </p:nvSpPr>
        <p:spPr/>
        <p:txBody>
          <a:bodyPr>
            <a:normAutofit/>
          </a:bodyPr>
          <a:lstStyle/>
          <a:p>
            <a:r>
              <a:rPr kumimoji="1" lang="ja-JP" altLang="en-US" sz="7200" dirty="0"/>
              <a:t>今後の課題</a:t>
            </a:r>
          </a:p>
        </p:txBody>
      </p:sp>
      <p:sp>
        <p:nvSpPr>
          <p:cNvPr id="3" name="コンテンツ プレースホルダー 2">
            <a:extLst>
              <a:ext uri="{FF2B5EF4-FFF2-40B4-BE49-F238E27FC236}">
                <a16:creationId xmlns:a16="http://schemas.microsoft.com/office/drawing/2014/main" id="{40446649-DA2A-4685-AC72-3935063E143E}"/>
              </a:ext>
            </a:extLst>
          </p:cNvPr>
          <p:cNvSpPr>
            <a:spLocks noGrp="1"/>
          </p:cNvSpPr>
          <p:nvPr>
            <p:ph idx="1"/>
          </p:nvPr>
        </p:nvSpPr>
        <p:spPr/>
        <p:txBody>
          <a:bodyPr/>
          <a:lstStyle/>
          <a:p>
            <a:r>
              <a:rPr kumimoji="1" lang="ja-JP" altLang="en-US" dirty="0"/>
              <a:t>ほかのプログラミング言語でどのような結果になるのか</a:t>
            </a:r>
            <a:endParaRPr kumimoji="1" lang="en-US" altLang="ja-JP" dirty="0"/>
          </a:p>
          <a:p>
            <a:r>
              <a:rPr lang="ja-JP" altLang="en-US" dirty="0"/>
              <a:t>生徒のコードだけでなくいろんなコードで試す</a:t>
            </a:r>
            <a:endParaRPr lang="en-US" altLang="ja-JP" dirty="0"/>
          </a:p>
          <a:p>
            <a:r>
              <a:rPr kumimoji="1" lang="ja-JP" altLang="en-US" dirty="0"/>
              <a:t>この技術を使ってバグを修理する</a:t>
            </a:r>
            <a:endParaRPr lang="en-US" altLang="ja-JP" dirty="0"/>
          </a:p>
          <a:p>
            <a:pPr marL="0" indent="0">
              <a:buNone/>
            </a:pPr>
            <a:endParaRPr kumimoji="1" lang="en-US" altLang="ja-JP" dirty="0"/>
          </a:p>
          <a:p>
            <a:pPr marL="0" indent="0">
              <a:buNone/>
            </a:pPr>
            <a:r>
              <a:rPr lang="ja-JP" altLang="en-US" dirty="0"/>
              <a:t>個人的には意味的なアプローチができるなら、プログラムを別のプログラミング言語で訳したりできたらいいなと思いました。</a:t>
            </a:r>
            <a:endParaRPr kumimoji="1" lang="en-US" altLang="ja-JP" dirty="0"/>
          </a:p>
        </p:txBody>
      </p:sp>
      <p:sp>
        <p:nvSpPr>
          <p:cNvPr id="4" name="スライド番号プレースホルダー 3">
            <a:extLst>
              <a:ext uri="{FF2B5EF4-FFF2-40B4-BE49-F238E27FC236}">
                <a16:creationId xmlns:a16="http://schemas.microsoft.com/office/drawing/2014/main" id="{85A949A9-E313-43D5-84DA-30339DCA7C22}"/>
              </a:ext>
            </a:extLst>
          </p:cNvPr>
          <p:cNvSpPr>
            <a:spLocks noGrp="1"/>
          </p:cNvSpPr>
          <p:nvPr>
            <p:ph type="sldNum" sz="quarter" idx="12"/>
          </p:nvPr>
        </p:nvSpPr>
        <p:spPr/>
        <p:txBody>
          <a:bodyPr/>
          <a:lstStyle/>
          <a:p>
            <a:fld id="{F8D8928E-AA9A-4D89-BC1F-A2C05AB4BD92}" type="slidenum">
              <a:rPr kumimoji="1" lang="ja-JP" altLang="en-US" smtClean="0"/>
              <a:t>14</a:t>
            </a:fld>
            <a:endParaRPr kumimoji="1" lang="ja-JP" altLang="en-US"/>
          </a:p>
        </p:txBody>
      </p:sp>
    </p:spTree>
    <p:extLst>
      <p:ext uri="{BB962C8B-B14F-4D97-AF65-F5344CB8AC3E}">
        <p14:creationId xmlns:p14="http://schemas.microsoft.com/office/powerpoint/2010/main" val="865412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1DED5D-1CC5-4C5D-9739-4F1AC4BE5044}"/>
              </a:ext>
            </a:extLst>
          </p:cNvPr>
          <p:cNvSpPr>
            <a:spLocks noGrp="1"/>
          </p:cNvSpPr>
          <p:nvPr>
            <p:ph type="title"/>
          </p:nvPr>
        </p:nvSpPr>
        <p:spPr/>
        <p:txBody>
          <a:bodyPr/>
          <a:lstStyle/>
          <a:p>
            <a:r>
              <a:rPr lang="ja-JP" altLang="en-US" dirty="0"/>
              <a:t>こんな感じです</a:t>
            </a:r>
            <a:endParaRPr kumimoji="1" lang="ja-JP" altLang="en-US" dirty="0"/>
          </a:p>
        </p:txBody>
      </p:sp>
      <p:pic>
        <p:nvPicPr>
          <p:cNvPr id="6" name="コンテンツ プレースホルダー 5">
            <a:extLst>
              <a:ext uri="{FF2B5EF4-FFF2-40B4-BE49-F238E27FC236}">
                <a16:creationId xmlns:a16="http://schemas.microsoft.com/office/drawing/2014/main" id="{F98FDBC8-F85E-4897-BD9F-64F914DAB1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1700" y="1317211"/>
            <a:ext cx="7498080" cy="5333326"/>
          </a:xfrm>
        </p:spPr>
      </p:pic>
      <p:sp>
        <p:nvSpPr>
          <p:cNvPr id="4" name="スライド番号プレースホルダー 3">
            <a:extLst>
              <a:ext uri="{FF2B5EF4-FFF2-40B4-BE49-F238E27FC236}">
                <a16:creationId xmlns:a16="http://schemas.microsoft.com/office/drawing/2014/main" id="{7041C432-415F-479E-AAC0-D72F3736C361}"/>
              </a:ext>
            </a:extLst>
          </p:cNvPr>
          <p:cNvSpPr>
            <a:spLocks noGrp="1"/>
          </p:cNvSpPr>
          <p:nvPr>
            <p:ph type="sldNum" sz="quarter" idx="12"/>
          </p:nvPr>
        </p:nvSpPr>
        <p:spPr/>
        <p:txBody>
          <a:bodyPr/>
          <a:lstStyle/>
          <a:p>
            <a:fld id="{F8D8928E-AA9A-4D89-BC1F-A2C05AB4BD92}" type="slidenum">
              <a:rPr kumimoji="1" lang="ja-JP" altLang="en-US" smtClean="0"/>
              <a:t>15</a:t>
            </a:fld>
            <a:endParaRPr kumimoji="1" lang="ja-JP" altLang="en-US"/>
          </a:p>
        </p:txBody>
      </p:sp>
      <p:sp>
        <p:nvSpPr>
          <p:cNvPr id="7" name="テキスト ボックス 6">
            <a:extLst>
              <a:ext uri="{FF2B5EF4-FFF2-40B4-BE49-F238E27FC236}">
                <a16:creationId xmlns:a16="http://schemas.microsoft.com/office/drawing/2014/main" id="{08E673CF-04EC-42BE-BA6D-B1368FC12357}"/>
              </a:ext>
            </a:extLst>
          </p:cNvPr>
          <p:cNvSpPr txBox="1"/>
          <p:nvPr/>
        </p:nvSpPr>
        <p:spPr>
          <a:xfrm>
            <a:off x="9483090" y="1356825"/>
            <a:ext cx="1074420" cy="369332"/>
          </a:xfrm>
          <a:prstGeom prst="rect">
            <a:avLst/>
          </a:prstGeom>
          <a:noFill/>
        </p:spPr>
        <p:txBody>
          <a:bodyPr wrap="square" rtlCol="0">
            <a:spAutoFit/>
          </a:bodyPr>
          <a:lstStyle/>
          <a:p>
            <a:r>
              <a:rPr lang="ja-JP" altLang="en-US" dirty="0"/>
              <a:t>（図</a:t>
            </a:r>
            <a:r>
              <a:rPr lang="en-US" altLang="ja-JP" dirty="0"/>
              <a:t>8</a:t>
            </a:r>
            <a:r>
              <a:rPr lang="ja-JP" altLang="en-US" dirty="0"/>
              <a:t>）</a:t>
            </a:r>
            <a:endParaRPr kumimoji="1" lang="ja-JP" altLang="en-US" dirty="0"/>
          </a:p>
        </p:txBody>
      </p:sp>
    </p:spTree>
    <p:extLst>
      <p:ext uri="{BB962C8B-B14F-4D97-AF65-F5344CB8AC3E}">
        <p14:creationId xmlns:p14="http://schemas.microsoft.com/office/powerpoint/2010/main" val="127811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425AFA-AE08-43C6-9C44-AC00918A4D02}"/>
              </a:ext>
            </a:extLst>
          </p:cNvPr>
          <p:cNvSpPr>
            <a:spLocks noGrp="1"/>
          </p:cNvSpPr>
          <p:nvPr>
            <p:ph type="title"/>
          </p:nvPr>
        </p:nvSpPr>
        <p:spPr/>
        <p:txBody>
          <a:bodyPr vert="horz" lIns="228600" tIns="228600" rIns="228600" bIns="0" rtlCol="0" anchor="b">
            <a:normAutofit/>
          </a:bodyPr>
          <a:lstStyle/>
          <a:p>
            <a:pPr algn="l">
              <a:lnSpc>
                <a:spcPct val="80000"/>
              </a:lnSpc>
            </a:pPr>
            <a:r>
              <a:rPr kumimoji="1" lang="ja-JP" altLang="en-US" sz="7200" dirty="0"/>
              <a:t>論文情報</a:t>
            </a:r>
            <a:endParaRPr kumimoji="1" lang="en-US" altLang="ja-JP" sz="7200" dirty="0"/>
          </a:p>
        </p:txBody>
      </p:sp>
      <p:sp>
        <p:nvSpPr>
          <p:cNvPr id="4" name="コンテンツ プレースホルダー 3">
            <a:extLst>
              <a:ext uri="{FF2B5EF4-FFF2-40B4-BE49-F238E27FC236}">
                <a16:creationId xmlns:a16="http://schemas.microsoft.com/office/drawing/2014/main" id="{BE248419-3D4F-4E20-9CD8-D0758EC01A95}"/>
              </a:ext>
            </a:extLst>
          </p:cNvPr>
          <p:cNvSpPr>
            <a:spLocks noGrp="1"/>
          </p:cNvSpPr>
          <p:nvPr>
            <p:ph idx="1"/>
          </p:nvPr>
        </p:nvSpPr>
        <p:spPr/>
        <p:txBody>
          <a:bodyPr>
            <a:normAutofit/>
          </a:bodyPr>
          <a:lstStyle/>
          <a:p>
            <a:pPr marL="0" indent="0">
              <a:buNone/>
            </a:pPr>
            <a:r>
              <a:rPr lang="en-US" altLang="ja-JP" sz="2400" dirty="0"/>
              <a:t>12</a:t>
            </a:r>
            <a:r>
              <a:rPr lang="ja-JP" altLang="en-US" sz="2400" dirty="0"/>
              <a:t>月に行われる </a:t>
            </a:r>
            <a:r>
              <a:rPr lang="en-US" altLang="ja-JP" sz="2400" dirty="0" err="1"/>
              <a:t>NeurIPS</a:t>
            </a:r>
            <a:r>
              <a:rPr lang="en-US" altLang="ja-JP" sz="2400" dirty="0"/>
              <a:t> 2019 </a:t>
            </a:r>
            <a:r>
              <a:rPr lang="ja-JP" altLang="en-US" sz="2400" dirty="0"/>
              <a:t>で有望な論文</a:t>
            </a:r>
            <a:endParaRPr lang="en-US" altLang="ja-JP" sz="2400" dirty="0"/>
          </a:p>
          <a:p>
            <a:pPr marL="0" indent="0">
              <a:buNone/>
            </a:pPr>
            <a:r>
              <a:rPr lang="en-US" altLang="ja-JP" sz="2400" b="1" cap="all" dirty="0">
                <a:hlinkClick r:id="rId2"/>
              </a:rPr>
              <a:t>10 EXCITING PAPERS TO LOOK OUT FOR AT THE</a:t>
            </a:r>
            <a:r>
              <a:rPr lang="ja-JP" altLang="en-US" sz="2400" b="1" cap="all" dirty="0">
                <a:hlinkClick r:id="rId2"/>
              </a:rPr>
              <a:t>　</a:t>
            </a:r>
            <a:r>
              <a:rPr lang="en-US" altLang="ja-JP" sz="2400" b="1" cap="all" dirty="0">
                <a:hlinkClick r:id="rId2"/>
              </a:rPr>
              <a:t>NEURIPS CONFERENCE</a:t>
            </a:r>
            <a:r>
              <a:rPr lang="ja-JP" altLang="en-US" sz="2400" b="1" cap="all" dirty="0"/>
              <a:t>　より</a:t>
            </a:r>
            <a:endParaRPr lang="en-US" altLang="ja-JP" sz="2400" b="1" cap="all" dirty="0"/>
          </a:p>
          <a:p>
            <a:pPr marL="0" indent="0">
              <a:buNone/>
            </a:pPr>
            <a:r>
              <a:rPr lang="ja-JP" altLang="en-US" sz="2400" cap="all" dirty="0"/>
              <a:t>論文リンク：</a:t>
            </a:r>
            <a:r>
              <a:rPr lang="en-US" altLang="ja-JP" sz="2400" dirty="0">
                <a:hlinkClick r:id="rId3"/>
              </a:rPr>
              <a:t> https://arxiv.org/abs/1905.12454</a:t>
            </a:r>
            <a:endParaRPr lang="en-US" altLang="ja-JP" sz="2400" cap="all" dirty="0"/>
          </a:p>
        </p:txBody>
      </p:sp>
      <p:sp>
        <p:nvSpPr>
          <p:cNvPr id="5" name="スライド番号プレースホルダー 4">
            <a:extLst>
              <a:ext uri="{FF2B5EF4-FFF2-40B4-BE49-F238E27FC236}">
                <a16:creationId xmlns:a16="http://schemas.microsoft.com/office/drawing/2014/main" id="{B2A08EAA-1A5B-4A40-BC5A-5C6160FD71B5}"/>
              </a:ext>
            </a:extLst>
          </p:cNvPr>
          <p:cNvSpPr>
            <a:spLocks noGrp="1"/>
          </p:cNvSpPr>
          <p:nvPr>
            <p:ph type="sldNum" sz="quarter" idx="12"/>
          </p:nvPr>
        </p:nvSpPr>
        <p:spPr/>
        <p:txBody>
          <a:bodyPr/>
          <a:lstStyle/>
          <a:p>
            <a:fld id="{F8D8928E-AA9A-4D89-BC1F-A2C05AB4BD92}" type="slidenum">
              <a:rPr kumimoji="1" lang="ja-JP" altLang="en-US" smtClean="0"/>
              <a:t>2</a:t>
            </a:fld>
            <a:endParaRPr kumimoji="1" lang="ja-JP" altLang="en-US"/>
          </a:p>
        </p:txBody>
      </p:sp>
    </p:spTree>
    <p:extLst>
      <p:ext uri="{BB962C8B-B14F-4D97-AF65-F5344CB8AC3E}">
        <p14:creationId xmlns:p14="http://schemas.microsoft.com/office/powerpoint/2010/main" val="2416302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720E51-4244-41BB-BF9A-271B1D2D89B9}"/>
              </a:ext>
            </a:extLst>
          </p:cNvPr>
          <p:cNvSpPr>
            <a:spLocks noGrp="1"/>
          </p:cNvSpPr>
          <p:nvPr>
            <p:ph type="title"/>
          </p:nvPr>
        </p:nvSpPr>
        <p:spPr/>
        <p:txBody>
          <a:bodyPr>
            <a:normAutofit/>
          </a:bodyPr>
          <a:lstStyle/>
          <a:p>
            <a:r>
              <a:rPr lang="en-US" altLang="ja-JP" sz="7200" dirty="0"/>
              <a:t>Abstract</a:t>
            </a:r>
            <a:endParaRPr kumimoji="1" lang="ja-JP" altLang="en-US" sz="7200" dirty="0"/>
          </a:p>
        </p:txBody>
      </p:sp>
      <p:sp>
        <p:nvSpPr>
          <p:cNvPr id="3" name="コンテンツ プレースホルダー 2">
            <a:extLst>
              <a:ext uri="{FF2B5EF4-FFF2-40B4-BE49-F238E27FC236}">
                <a16:creationId xmlns:a16="http://schemas.microsoft.com/office/drawing/2014/main" id="{C7D4AB42-1876-4044-9B0E-6D5FC3E99450}"/>
              </a:ext>
            </a:extLst>
          </p:cNvPr>
          <p:cNvSpPr>
            <a:spLocks noGrp="1"/>
          </p:cNvSpPr>
          <p:nvPr>
            <p:ph idx="1"/>
          </p:nvPr>
        </p:nvSpPr>
        <p:spPr/>
        <p:txBody>
          <a:bodyPr/>
          <a:lstStyle/>
          <a:p>
            <a:pPr marL="0" indent="0">
              <a:buNone/>
            </a:pPr>
            <a:r>
              <a:rPr lang="ja-JP" altLang="en-US" dirty="0"/>
              <a:t>・プログラムのバグの場所を見つける手法</a:t>
            </a:r>
            <a:endParaRPr lang="en-US" altLang="ja-JP" dirty="0"/>
          </a:p>
          <a:p>
            <a:pPr marL="0" indent="0">
              <a:buNone/>
            </a:pPr>
            <a:r>
              <a:rPr lang="ja-JP" altLang="en-US" dirty="0"/>
              <a:t>・プログラムを動かさずに（使うのはコードの文字のみ）</a:t>
            </a:r>
            <a:endParaRPr lang="en-US" altLang="ja-JP" dirty="0"/>
          </a:p>
          <a:p>
            <a:pPr marL="0" indent="0">
              <a:buNone/>
            </a:pPr>
            <a:r>
              <a:rPr lang="ja-JP" altLang="en-US" dirty="0"/>
              <a:t>・どこにバグがあるか見つける</a:t>
            </a:r>
            <a:endParaRPr lang="en-US" altLang="ja-JP" dirty="0"/>
          </a:p>
          <a:p>
            <a:pPr marL="0" indent="0">
              <a:buNone/>
            </a:pPr>
            <a:endParaRPr lang="en-US" altLang="ja-JP" dirty="0"/>
          </a:p>
          <a:p>
            <a:pPr marL="0" indent="0">
              <a:buNone/>
            </a:pPr>
            <a:endParaRPr lang="en-US" altLang="ja-JP" dirty="0"/>
          </a:p>
          <a:p>
            <a:pPr marL="0" indent="0">
              <a:buNone/>
            </a:pPr>
            <a:r>
              <a:rPr lang="en-US" altLang="ja-JP" dirty="0"/>
              <a:t>		</a:t>
            </a:r>
            <a:r>
              <a:rPr lang="ja-JP" altLang="en-US" dirty="0"/>
              <a:t>　　プログラミング学習の助けになる</a:t>
            </a:r>
            <a:endParaRPr lang="en-US" altLang="ja-JP" dirty="0"/>
          </a:p>
        </p:txBody>
      </p:sp>
      <p:sp>
        <p:nvSpPr>
          <p:cNvPr id="4" name="矢印: 下 3">
            <a:extLst>
              <a:ext uri="{FF2B5EF4-FFF2-40B4-BE49-F238E27FC236}">
                <a16:creationId xmlns:a16="http://schemas.microsoft.com/office/drawing/2014/main" id="{5F869E42-0E24-4D57-A921-1E60AB8F41F5}"/>
              </a:ext>
            </a:extLst>
          </p:cNvPr>
          <p:cNvSpPr/>
          <p:nvPr/>
        </p:nvSpPr>
        <p:spPr>
          <a:xfrm>
            <a:off x="5777023" y="3348990"/>
            <a:ext cx="637954" cy="92503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E2D23D10-A4E7-4923-B805-329210795AFB}"/>
              </a:ext>
            </a:extLst>
          </p:cNvPr>
          <p:cNvSpPr>
            <a:spLocks noGrp="1"/>
          </p:cNvSpPr>
          <p:nvPr>
            <p:ph type="sldNum" sz="quarter" idx="12"/>
          </p:nvPr>
        </p:nvSpPr>
        <p:spPr/>
        <p:txBody>
          <a:bodyPr/>
          <a:lstStyle/>
          <a:p>
            <a:fld id="{F8D8928E-AA9A-4D89-BC1F-A2C05AB4BD92}" type="slidenum">
              <a:rPr kumimoji="1" lang="ja-JP" altLang="en-US" smtClean="0"/>
              <a:t>3</a:t>
            </a:fld>
            <a:endParaRPr kumimoji="1" lang="ja-JP" altLang="en-US"/>
          </a:p>
        </p:txBody>
      </p:sp>
    </p:spTree>
    <p:extLst>
      <p:ext uri="{BB962C8B-B14F-4D97-AF65-F5344CB8AC3E}">
        <p14:creationId xmlns:p14="http://schemas.microsoft.com/office/powerpoint/2010/main" val="3656302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1DD18-A5D9-4EE3-B95D-E6E3EED996A9}"/>
              </a:ext>
            </a:extLst>
          </p:cNvPr>
          <p:cNvSpPr>
            <a:spLocks noGrp="1"/>
          </p:cNvSpPr>
          <p:nvPr>
            <p:ph type="title"/>
          </p:nvPr>
        </p:nvSpPr>
        <p:spPr/>
        <p:txBody>
          <a:bodyPr>
            <a:normAutofit/>
          </a:bodyPr>
          <a:lstStyle/>
          <a:p>
            <a:r>
              <a:rPr kumimoji="1" lang="ja-JP" altLang="en-US" sz="7200" dirty="0"/>
              <a:t>背景</a:t>
            </a:r>
          </a:p>
        </p:txBody>
      </p:sp>
      <p:sp>
        <p:nvSpPr>
          <p:cNvPr id="3" name="コンテンツ プレースホルダー 2">
            <a:extLst>
              <a:ext uri="{FF2B5EF4-FFF2-40B4-BE49-F238E27FC236}">
                <a16:creationId xmlns:a16="http://schemas.microsoft.com/office/drawing/2014/main" id="{1EB4C506-FFAE-4142-9849-2CDFB4BC43A9}"/>
              </a:ext>
            </a:extLst>
          </p:cNvPr>
          <p:cNvSpPr>
            <a:spLocks noGrp="1"/>
          </p:cNvSpPr>
          <p:nvPr>
            <p:ph idx="1"/>
          </p:nvPr>
        </p:nvSpPr>
        <p:spPr/>
        <p:txBody>
          <a:bodyPr/>
          <a:lstStyle/>
          <a:p>
            <a:pPr marL="0" indent="0">
              <a:buNone/>
            </a:pPr>
            <a:r>
              <a:rPr lang="ja-JP" altLang="en-US" dirty="0"/>
              <a:t>現在でもエラーを返してくれるオンラインサイトありますね</a:t>
            </a:r>
            <a:endParaRPr lang="en-US" altLang="ja-JP" dirty="0"/>
          </a:p>
          <a:p>
            <a:pPr marL="0" indent="0">
              <a:buNone/>
            </a:pPr>
            <a:r>
              <a:rPr lang="ja-JP" altLang="en-US" dirty="0"/>
              <a:t>これはコードを実行してみて成功するか失敗するか返してくれる</a:t>
            </a:r>
            <a:endParaRPr lang="en-US" altLang="ja-JP" dirty="0"/>
          </a:p>
          <a:p>
            <a:pPr marL="0" indent="0">
              <a:buNone/>
            </a:pPr>
            <a:r>
              <a:rPr lang="ja-JP" altLang="en-US" dirty="0"/>
              <a:t>初心者にとっては不十分</a:t>
            </a:r>
            <a:r>
              <a:rPr lang="en-US" altLang="ja-JP" dirty="0"/>
              <a:t>…</a:t>
            </a:r>
          </a:p>
          <a:p>
            <a:pPr marL="0" indent="0">
              <a:buNone/>
            </a:pPr>
            <a:r>
              <a:rPr lang="ja-JP" altLang="en-US" dirty="0"/>
              <a:t>意味的なアプローチなので「エラーは起きてないけどタスクを満たせていない」といったときに役立つでしょう。</a:t>
            </a:r>
            <a:endParaRPr lang="en-US" altLang="ja-JP" dirty="0"/>
          </a:p>
        </p:txBody>
      </p:sp>
      <p:sp>
        <p:nvSpPr>
          <p:cNvPr id="4" name="スライド番号プレースホルダー 3">
            <a:extLst>
              <a:ext uri="{FF2B5EF4-FFF2-40B4-BE49-F238E27FC236}">
                <a16:creationId xmlns:a16="http://schemas.microsoft.com/office/drawing/2014/main" id="{EC4A7B3D-DB64-4615-8E25-23B6A4F3B99D}"/>
              </a:ext>
            </a:extLst>
          </p:cNvPr>
          <p:cNvSpPr>
            <a:spLocks noGrp="1"/>
          </p:cNvSpPr>
          <p:nvPr>
            <p:ph type="sldNum" sz="quarter" idx="12"/>
          </p:nvPr>
        </p:nvSpPr>
        <p:spPr/>
        <p:txBody>
          <a:bodyPr/>
          <a:lstStyle/>
          <a:p>
            <a:fld id="{F8D8928E-AA9A-4D89-BC1F-A2C05AB4BD92}" type="slidenum">
              <a:rPr kumimoji="1" lang="ja-JP" altLang="en-US" smtClean="0"/>
              <a:t>4</a:t>
            </a:fld>
            <a:endParaRPr kumimoji="1" lang="ja-JP" altLang="en-US"/>
          </a:p>
        </p:txBody>
      </p:sp>
    </p:spTree>
    <p:extLst>
      <p:ext uri="{BB962C8B-B14F-4D97-AF65-F5344CB8AC3E}">
        <p14:creationId xmlns:p14="http://schemas.microsoft.com/office/powerpoint/2010/main" val="254747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FED0FA-C8FD-47F5-9520-028E8EA2FD4C}"/>
              </a:ext>
            </a:extLst>
          </p:cNvPr>
          <p:cNvSpPr>
            <a:spLocks noGrp="1"/>
          </p:cNvSpPr>
          <p:nvPr>
            <p:ph type="title"/>
          </p:nvPr>
        </p:nvSpPr>
        <p:spPr/>
        <p:txBody>
          <a:bodyPr>
            <a:normAutofit/>
          </a:bodyPr>
          <a:lstStyle/>
          <a:p>
            <a:r>
              <a:rPr kumimoji="1" lang="ja-JP" altLang="en-US" sz="7200" dirty="0"/>
              <a:t>データセット</a:t>
            </a:r>
          </a:p>
        </p:txBody>
      </p:sp>
      <p:sp>
        <p:nvSpPr>
          <p:cNvPr id="3" name="コンテンツ プレースホルダー 2">
            <a:extLst>
              <a:ext uri="{FF2B5EF4-FFF2-40B4-BE49-F238E27FC236}">
                <a16:creationId xmlns:a16="http://schemas.microsoft.com/office/drawing/2014/main" id="{110B0061-4A2E-43F9-AD56-4365E5E2AE24}"/>
              </a:ext>
            </a:extLst>
          </p:cNvPr>
          <p:cNvSpPr>
            <a:spLocks noGrp="1"/>
          </p:cNvSpPr>
          <p:nvPr>
            <p:ph idx="1"/>
          </p:nvPr>
        </p:nvSpPr>
        <p:spPr/>
        <p:txBody>
          <a:bodyPr>
            <a:normAutofit/>
          </a:bodyPr>
          <a:lstStyle/>
          <a:p>
            <a:r>
              <a:rPr kumimoji="1" lang="en-US" altLang="ja-JP" dirty="0"/>
              <a:t>C</a:t>
            </a:r>
            <a:r>
              <a:rPr kumimoji="1" lang="ja-JP" altLang="en-US" dirty="0"/>
              <a:t>言語</a:t>
            </a:r>
            <a:endParaRPr kumimoji="1" lang="en-US" altLang="ja-JP" dirty="0"/>
          </a:p>
          <a:p>
            <a:r>
              <a:rPr lang="ja-JP" altLang="en-US" dirty="0"/>
              <a:t>簡単なプログラミングコースから</a:t>
            </a:r>
            <a:r>
              <a:rPr lang="en-US" altLang="ja-JP" dirty="0"/>
              <a:t>29</a:t>
            </a:r>
            <a:r>
              <a:rPr lang="ja-JP" altLang="en-US" dirty="0"/>
              <a:t>個の問題</a:t>
            </a:r>
            <a:endParaRPr lang="en-US" altLang="ja-JP" dirty="0"/>
          </a:p>
          <a:p>
            <a:r>
              <a:rPr lang="ja-JP" altLang="en-US" dirty="0"/>
              <a:t>コードの長さは平均</a:t>
            </a:r>
            <a:r>
              <a:rPr lang="en-US" altLang="ja-JP" dirty="0"/>
              <a:t>25</a:t>
            </a:r>
            <a:r>
              <a:rPr lang="ja-JP" altLang="en-US" dirty="0"/>
              <a:t>行ぐらい</a:t>
            </a: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kumimoji="1" lang="ja-JP" altLang="en-US" dirty="0"/>
              <a:t>つまり、一つのタスクあたり大体</a:t>
            </a:r>
            <a:r>
              <a:rPr kumimoji="1" lang="en-US" altLang="ja-JP" dirty="0"/>
              <a:t>8</a:t>
            </a:r>
            <a:r>
              <a:rPr kumimoji="1" lang="ja-JP" altLang="en-US" dirty="0"/>
              <a:t>個のお手本コードと</a:t>
            </a:r>
            <a:r>
              <a:rPr kumimoji="1" lang="en-US" altLang="ja-JP" dirty="0"/>
              <a:t>18</a:t>
            </a:r>
            <a:r>
              <a:rPr kumimoji="1" lang="ja-JP" altLang="en-US" dirty="0"/>
              <a:t>個の生徒コードで学習されています</a:t>
            </a:r>
            <a:endParaRPr kumimoji="1" lang="en-US" altLang="ja-JP" dirty="0"/>
          </a:p>
        </p:txBody>
      </p:sp>
      <p:pic>
        <p:nvPicPr>
          <p:cNvPr id="5" name="図 4">
            <a:extLst>
              <a:ext uri="{FF2B5EF4-FFF2-40B4-BE49-F238E27FC236}">
                <a16:creationId xmlns:a16="http://schemas.microsoft.com/office/drawing/2014/main" id="{936C46A0-91C1-4AC4-9BFC-AE1DB85E0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5046" y="2823153"/>
            <a:ext cx="4686954" cy="1638529"/>
          </a:xfrm>
          <a:prstGeom prst="rect">
            <a:avLst/>
          </a:prstGeom>
        </p:spPr>
      </p:pic>
      <p:sp>
        <p:nvSpPr>
          <p:cNvPr id="6" name="スライド番号プレースホルダー 5">
            <a:extLst>
              <a:ext uri="{FF2B5EF4-FFF2-40B4-BE49-F238E27FC236}">
                <a16:creationId xmlns:a16="http://schemas.microsoft.com/office/drawing/2014/main" id="{380714AC-D692-4EC5-9586-0E5B1B2080AE}"/>
              </a:ext>
            </a:extLst>
          </p:cNvPr>
          <p:cNvSpPr>
            <a:spLocks noGrp="1"/>
          </p:cNvSpPr>
          <p:nvPr>
            <p:ph type="sldNum" sz="quarter" idx="12"/>
          </p:nvPr>
        </p:nvSpPr>
        <p:spPr/>
        <p:txBody>
          <a:bodyPr/>
          <a:lstStyle/>
          <a:p>
            <a:fld id="{F8D8928E-AA9A-4D89-BC1F-A2C05AB4BD92}" type="slidenum">
              <a:rPr kumimoji="1" lang="ja-JP" altLang="en-US" smtClean="0"/>
              <a:t>5</a:t>
            </a:fld>
            <a:endParaRPr kumimoji="1" lang="ja-JP" altLang="en-US"/>
          </a:p>
        </p:txBody>
      </p:sp>
      <p:sp>
        <p:nvSpPr>
          <p:cNvPr id="7" name="テキスト ボックス 6">
            <a:extLst>
              <a:ext uri="{FF2B5EF4-FFF2-40B4-BE49-F238E27FC236}">
                <a16:creationId xmlns:a16="http://schemas.microsoft.com/office/drawing/2014/main" id="{910AABC8-2747-4918-9848-AC1D94B0B049}"/>
              </a:ext>
            </a:extLst>
          </p:cNvPr>
          <p:cNvSpPr txBox="1"/>
          <p:nvPr/>
        </p:nvSpPr>
        <p:spPr>
          <a:xfrm>
            <a:off x="9444990" y="4456403"/>
            <a:ext cx="1074420" cy="369332"/>
          </a:xfrm>
          <a:prstGeom prst="rect">
            <a:avLst/>
          </a:prstGeom>
          <a:noFill/>
        </p:spPr>
        <p:txBody>
          <a:bodyPr wrap="square" rtlCol="0">
            <a:spAutoFit/>
          </a:bodyPr>
          <a:lstStyle/>
          <a:p>
            <a:r>
              <a:rPr lang="ja-JP" altLang="en-US" dirty="0"/>
              <a:t>（図</a:t>
            </a:r>
            <a:r>
              <a:rPr lang="en-US" altLang="ja-JP" dirty="0"/>
              <a:t>1</a:t>
            </a:r>
            <a:r>
              <a:rPr lang="ja-JP" altLang="en-US" dirty="0"/>
              <a:t>）</a:t>
            </a:r>
            <a:endParaRPr kumimoji="1" lang="ja-JP" altLang="en-US" dirty="0"/>
          </a:p>
        </p:txBody>
      </p:sp>
    </p:spTree>
    <p:extLst>
      <p:ext uri="{BB962C8B-B14F-4D97-AF65-F5344CB8AC3E}">
        <p14:creationId xmlns:p14="http://schemas.microsoft.com/office/powerpoint/2010/main" val="135516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46B7F8-F9D9-45EC-9D04-895BCE666C19}"/>
              </a:ext>
            </a:extLst>
          </p:cNvPr>
          <p:cNvSpPr>
            <a:spLocks noGrp="1"/>
          </p:cNvSpPr>
          <p:nvPr>
            <p:ph type="title"/>
          </p:nvPr>
        </p:nvSpPr>
        <p:spPr/>
        <p:txBody>
          <a:bodyPr>
            <a:normAutofit/>
          </a:bodyPr>
          <a:lstStyle/>
          <a:p>
            <a:r>
              <a:rPr lang="en-US" altLang="ja-JP" sz="5400" dirty="0"/>
              <a:t>Technical Details</a:t>
            </a:r>
            <a:endParaRPr kumimoji="1" lang="ja-JP" altLang="en-US" sz="5400" dirty="0"/>
          </a:p>
        </p:txBody>
      </p:sp>
      <p:sp>
        <p:nvSpPr>
          <p:cNvPr id="3" name="コンテンツ プレースホルダー 2">
            <a:extLst>
              <a:ext uri="{FF2B5EF4-FFF2-40B4-BE49-F238E27FC236}">
                <a16:creationId xmlns:a16="http://schemas.microsoft.com/office/drawing/2014/main" id="{5E18ABB8-011E-4BDC-9E88-B266E0A18968}"/>
              </a:ext>
            </a:extLst>
          </p:cNvPr>
          <p:cNvSpPr>
            <a:spLocks noGrp="1"/>
          </p:cNvSpPr>
          <p:nvPr>
            <p:ph idx="1"/>
          </p:nvPr>
        </p:nvSpPr>
        <p:spPr/>
        <p:txBody>
          <a:bodyPr/>
          <a:lstStyle/>
          <a:p>
            <a:pPr marL="0" indent="0">
              <a:buNone/>
            </a:pPr>
            <a:r>
              <a:rPr kumimoji="1" lang="ja-JP" altLang="en-US" dirty="0"/>
              <a:t>手法は</a:t>
            </a:r>
            <a:r>
              <a:rPr kumimoji="1" lang="en-US" altLang="ja-JP" dirty="0"/>
              <a:t>2</a:t>
            </a:r>
            <a:r>
              <a:rPr kumimoji="1" lang="ja-JP" altLang="en-US" dirty="0" err="1"/>
              <a:t>つの</a:t>
            </a:r>
            <a:r>
              <a:rPr kumimoji="1" lang="en-US" altLang="ja-JP" dirty="0"/>
              <a:t>phase</a:t>
            </a:r>
            <a:r>
              <a:rPr kumimoji="1" lang="ja-JP" altLang="en-US" dirty="0"/>
              <a:t>に分かれる</a:t>
            </a:r>
            <a:endParaRPr kumimoji="1" lang="en-US" altLang="ja-JP" dirty="0"/>
          </a:p>
          <a:p>
            <a:pPr marL="0" indent="0">
              <a:buNone/>
            </a:pPr>
            <a:r>
              <a:rPr kumimoji="1" lang="ja-JP" altLang="en-US" dirty="0"/>
              <a:t>①</a:t>
            </a:r>
            <a:r>
              <a:rPr lang="en-US" altLang="ja-JP" dirty="0"/>
              <a:t> Success/Failure Prediction </a:t>
            </a:r>
          </a:p>
          <a:p>
            <a:pPr marL="0" indent="0">
              <a:buNone/>
            </a:pPr>
            <a:r>
              <a:rPr lang="en-US" altLang="ja-JP" dirty="0"/>
              <a:t>	-</a:t>
            </a:r>
            <a:r>
              <a:rPr lang="ja-JP" altLang="en-US" dirty="0"/>
              <a:t>プログラムを行列に変換</a:t>
            </a:r>
            <a:endParaRPr lang="en-US" altLang="ja-JP" dirty="0"/>
          </a:p>
          <a:p>
            <a:pPr marL="0" indent="0">
              <a:buNone/>
            </a:pPr>
            <a:r>
              <a:rPr lang="en-US" altLang="ja-JP" dirty="0"/>
              <a:t>	-Success</a:t>
            </a:r>
            <a:r>
              <a:rPr lang="ja-JP" altLang="en-US" dirty="0"/>
              <a:t>か</a:t>
            </a:r>
            <a:r>
              <a:rPr lang="en-US" altLang="ja-JP" dirty="0"/>
              <a:t>Failure</a:t>
            </a:r>
            <a:r>
              <a:rPr lang="ja-JP" altLang="en-US" dirty="0"/>
              <a:t>か二値分類</a:t>
            </a:r>
            <a:endParaRPr lang="en-US" altLang="ja-JP" dirty="0"/>
          </a:p>
          <a:p>
            <a:pPr marL="0" indent="0">
              <a:buNone/>
            </a:pPr>
            <a:r>
              <a:rPr lang="ja-JP" altLang="en-US" dirty="0"/>
              <a:t>②</a:t>
            </a:r>
            <a:r>
              <a:rPr lang="en-US" altLang="ja-JP" dirty="0"/>
              <a:t> Prediction Attribution</a:t>
            </a:r>
          </a:p>
          <a:p>
            <a:pPr marL="0" indent="0">
              <a:buNone/>
            </a:pPr>
            <a:r>
              <a:rPr kumimoji="1" lang="en-US" altLang="ja-JP" dirty="0"/>
              <a:t>	-</a:t>
            </a:r>
            <a:r>
              <a:rPr kumimoji="1" lang="ja-JP" altLang="en-US" dirty="0"/>
              <a:t>何が分類を左右しているか？というパターンを見つけ、</a:t>
            </a:r>
            <a:endParaRPr kumimoji="1" lang="en-US" altLang="ja-JP" dirty="0"/>
          </a:p>
          <a:p>
            <a:pPr marL="0" indent="0">
              <a:buNone/>
            </a:pPr>
            <a:r>
              <a:rPr lang="en-US" altLang="ja-JP" dirty="0"/>
              <a:t>	 </a:t>
            </a:r>
            <a:r>
              <a:rPr kumimoji="1" lang="ja-JP" altLang="en-US" dirty="0"/>
              <a:t>バグがある場所を特定</a:t>
            </a:r>
          </a:p>
        </p:txBody>
      </p:sp>
      <p:sp>
        <p:nvSpPr>
          <p:cNvPr id="4" name="スライド番号プレースホルダー 3">
            <a:extLst>
              <a:ext uri="{FF2B5EF4-FFF2-40B4-BE49-F238E27FC236}">
                <a16:creationId xmlns:a16="http://schemas.microsoft.com/office/drawing/2014/main" id="{83006367-F325-4C7F-81AB-2A8A83267EE3}"/>
              </a:ext>
            </a:extLst>
          </p:cNvPr>
          <p:cNvSpPr>
            <a:spLocks noGrp="1"/>
          </p:cNvSpPr>
          <p:nvPr>
            <p:ph type="sldNum" sz="quarter" idx="12"/>
          </p:nvPr>
        </p:nvSpPr>
        <p:spPr/>
        <p:txBody>
          <a:bodyPr/>
          <a:lstStyle/>
          <a:p>
            <a:fld id="{F8D8928E-AA9A-4D89-BC1F-A2C05AB4BD92}" type="slidenum">
              <a:rPr kumimoji="1" lang="ja-JP" altLang="en-US" smtClean="0"/>
              <a:t>6</a:t>
            </a:fld>
            <a:endParaRPr kumimoji="1" lang="ja-JP" altLang="en-US"/>
          </a:p>
        </p:txBody>
      </p:sp>
    </p:spTree>
    <p:extLst>
      <p:ext uri="{BB962C8B-B14F-4D97-AF65-F5344CB8AC3E}">
        <p14:creationId xmlns:p14="http://schemas.microsoft.com/office/powerpoint/2010/main" val="239220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347640E-EBEB-4371-A8A6-1F2CCEBD8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71" y="696853"/>
            <a:ext cx="5744609" cy="5080493"/>
          </a:xfrm>
          <a:prstGeom prst="rect">
            <a:avLst/>
          </a:prstGeom>
        </p:spPr>
      </p:pic>
      <p:sp>
        <p:nvSpPr>
          <p:cNvPr id="5" name="テキスト ボックス 4">
            <a:extLst>
              <a:ext uri="{FF2B5EF4-FFF2-40B4-BE49-F238E27FC236}">
                <a16:creationId xmlns:a16="http://schemas.microsoft.com/office/drawing/2014/main" id="{BCFD4661-5B3E-4220-BCD7-E480F1A09B15}"/>
              </a:ext>
            </a:extLst>
          </p:cNvPr>
          <p:cNvSpPr txBox="1"/>
          <p:nvPr/>
        </p:nvSpPr>
        <p:spPr>
          <a:xfrm>
            <a:off x="7121236" y="1385454"/>
            <a:ext cx="4365914" cy="1200329"/>
          </a:xfrm>
          <a:prstGeom prst="rect">
            <a:avLst/>
          </a:prstGeom>
          <a:noFill/>
        </p:spPr>
        <p:txBody>
          <a:bodyPr wrap="square" rtlCol="0">
            <a:spAutoFit/>
          </a:bodyPr>
          <a:lstStyle/>
          <a:p>
            <a:r>
              <a:rPr lang="ja-JP" altLang="en-US" sz="2400" dirty="0"/>
              <a:t>①</a:t>
            </a:r>
            <a:r>
              <a:rPr lang="en-US" altLang="ja-JP" sz="2400" dirty="0"/>
              <a:t>TCNN(Tree CNN)</a:t>
            </a:r>
            <a:r>
              <a:rPr lang="ja-JP" altLang="en-US" sz="2400" dirty="0"/>
              <a:t>を使い、与えられたプログラムがテストを通るかどうか推測します</a:t>
            </a:r>
            <a:endParaRPr lang="en-US" altLang="ja-JP" sz="2400" dirty="0"/>
          </a:p>
        </p:txBody>
      </p:sp>
      <p:sp>
        <p:nvSpPr>
          <p:cNvPr id="6" name="テキスト ボックス 5">
            <a:extLst>
              <a:ext uri="{FF2B5EF4-FFF2-40B4-BE49-F238E27FC236}">
                <a16:creationId xmlns:a16="http://schemas.microsoft.com/office/drawing/2014/main" id="{85CC52E8-3EE0-46B6-B0BD-E1A6D95260A8}"/>
              </a:ext>
            </a:extLst>
          </p:cNvPr>
          <p:cNvSpPr txBox="1"/>
          <p:nvPr/>
        </p:nvSpPr>
        <p:spPr>
          <a:xfrm>
            <a:off x="7121236" y="3429000"/>
            <a:ext cx="4365914" cy="1200329"/>
          </a:xfrm>
          <a:prstGeom prst="rect">
            <a:avLst/>
          </a:prstGeom>
          <a:noFill/>
        </p:spPr>
        <p:txBody>
          <a:bodyPr wrap="square" rtlCol="0">
            <a:spAutoFit/>
          </a:bodyPr>
          <a:lstStyle/>
          <a:p>
            <a:r>
              <a:rPr lang="ja-JP" altLang="en-US" sz="2400" dirty="0"/>
              <a:t>②</a:t>
            </a:r>
            <a:r>
              <a:rPr lang="en-US" altLang="ja-JP" sz="2400" dirty="0"/>
              <a:t>output</a:t>
            </a:r>
            <a:r>
              <a:rPr lang="ja-JP" altLang="en-US" sz="2400" dirty="0"/>
              <a:t>が</a:t>
            </a:r>
            <a:r>
              <a:rPr lang="en-US" altLang="ja-JP" sz="2400" dirty="0"/>
              <a:t>0(fail)</a:t>
            </a:r>
            <a:r>
              <a:rPr lang="ja-JP" altLang="en-US" sz="2400" dirty="0" err="1"/>
              <a:t>だった</a:t>
            </a:r>
            <a:r>
              <a:rPr lang="ja-JP" altLang="en-US" sz="2400" dirty="0"/>
              <a:t>場合、どの行が問題を起こしていそうか推測します</a:t>
            </a:r>
            <a:endParaRPr lang="en-US" altLang="ja-JP" sz="2400" dirty="0"/>
          </a:p>
        </p:txBody>
      </p:sp>
      <p:sp>
        <p:nvSpPr>
          <p:cNvPr id="7" name="スライド番号プレースホルダー 6">
            <a:extLst>
              <a:ext uri="{FF2B5EF4-FFF2-40B4-BE49-F238E27FC236}">
                <a16:creationId xmlns:a16="http://schemas.microsoft.com/office/drawing/2014/main" id="{9C0231A8-8F86-4A46-949C-0ABAD42E2464}"/>
              </a:ext>
            </a:extLst>
          </p:cNvPr>
          <p:cNvSpPr>
            <a:spLocks noGrp="1"/>
          </p:cNvSpPr>
          <p:nvPr>
            <p:ph type="sldNum" sz="quarter" idx="12"/>
          </p:nvPr>
        </p:nvSpPr>
        <p:spPr/>
        <p:txBody>
          <a:bodyPr/>
          <a:lstStyle/>
          <a:p>
            <a:fld id="{F8D8928E-AA9A-4D89-BC1F-A2C05AB4BD92}" type="slidenum">
              <a:rPr kumimoji="1" lang="ja-JP" altLang="en-US" smtClean="0"/>
              <a:t>7</a:t>
            </a:fld>
            <a:endParaRPr kumimoji="1" lang="ja-JP" altLang="en-US"/>
          </a:p>
        </p:txBody>
      </p:sp>
      <p:sp>
        <p:nvSpPr>
          <p:cNvPr id="8" name="テキスト ボックス 7">
            <a:extLst>
              <a:ext uri="{FF2B5EF4-FFF2-40B4-BE49-F238E27FC236}">
                <a16:creationId xmlns:a16="http://schemas.microsoft.com/office/drawing/2014/main" id="{48F31457-0BCF-400C-95A6-75C49B36D89E}"/>
              </a:ext>
            </a:extLst>
          </p:cNvPr>
          <p:cNvSpPr txBox="1"/>
          <p:nvPr/>
        </p:nvSpPr>
        <p:spPr>
          <a:xfrm>
            <a:off x="3006090" y="6160770"/>
            <a:ext cx="1074420" cy="369332"/>
          </a:xfrm>
          <a:prstGeom prst="rect">
            <a:avLst/>
          </a:prstGeom>
          <a:noFill/>
        </p:spPr>
        <p:txBody>
          <a:bodyPr wrap="square" rtlCol="0">
            <a:spAutoFit/>
          </a:bodyPr>
          <a:lstStyle/>
          <a:p>
            <a:r>
              <a:rPr lang="ja-JP" altLang="en-US" dirty="0"/>
              <a:t>（図</a:t>
            </a:r>
            <a:r>
              <a:rPr lang="en-US" altLang="ja-JP" dirty="0"/>
              <a:t>2</a:t>
            </a:r>
            <a:r>
              <a:rPr lang="ja-JP" altLang="en-US" dirty="0"/>
              <a:t>）</a:t>
            </a:r>
            <a:endParaRPr kumimoji="1" lang="ja-JP" altLang="en-US" dirty="0"/>
          </a:p>
        </p:txBody>
      </p:sp>
    </p:spTree>
    <p:extLst>
      <p:ext uri="{BB962C8B-B14F-4D97-AF65-F5344CB8AC3E}">
        <p14:creationId xmlns:p14="http://schemas.microsoft.com/office/powerpoint/2010/main" val="679726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765F1D-07DF-46B8-AECD-8C2241C96933}"/>
              </a:ext>
            </a:extLst>
          </p:cNvPr>
          <p:cNvSpPr>
            <a:spLocks noGrp="1"/>
          </p:cNvSpPr>
          <p:nvPr>
            <p:ph type="title"/>
          </p:nvPr>
        </p:nvSpPr>
        <p:spPr/>
        <p:txBody>
          <a:bodyPr/>
          <a:lstStyle/>
          <a:p>
            <a:r>
              <a:rPr lang="ja-JP" altLang="en-US" dirty="0"/>
              <a:t>①</a:t>
            </a:r>
            <a:r>
              <a:rPr lang="en-US" altLang="ja-JP" dirty="0"/>
              <a:t> Success/Failure Prediction </a:t>
            </a:r>
            <a:r>
              <a:rPr lang="en-US" altLang="ja-JP" sz="2400" dirty="0"/>
              <a:t>-Technical Details</a:t>
            </a:r>
            <a:endParaRPr kumimoji="1" lang="ja-JP" altLang="en-US" dirty="0"/>
          </a:p>
        </p:txBody>
      </p:sp>
      <p:sp>
        <p:nvSpPr>
          <p:cNvPr id="3" name="コンテンツ プレースホルダー 2">
            <a:extLst>
              <a:ext uri="{FF2B5EF4-FFF2-40B4-BE49-F238E27FC236}">
                <a16:creationId xmlns:a16="http://schemas.microsoft.com/office/drawing/2014/main" id="{2958A3B5-8AA1-416D-BDD4-9537AA71E6AD}"/>
              </a:ext>
            </a:extLst>
          </p:cNvPr>
          <p:cNvSpPr>
            <a:spLocks noGrp="1"/>
          </p:cNvSpPr>
          <p:nvPr>
            <p:ph idx="1"/>
          </p:nvPr>
        </p:nvSpPr>
        <p:spPr>
          <a:xfrm>
            <a:off x="838200" y="1809432"/>
            <a:ext cx="10515600" cy="4351338"/>
          </a:xfrm>
        </p:spPr>
        <p:txBody>
          <a:bodyPr/>
          <a:lstStyle/>
          <a:p>
            <a:pPr marL="0" indent="0">
              <a:buNone/>
            </a:pPr>
            <a:r>
              <a:rPr lang="en-US" altLang="ja-JP" dirty="0"/>
              <a:t>ASTs(abstract syntax trees)</a:t>
            </a:r>
            <a:r>
              <a:rPr lang="ja-JP" altLang="en-US" dirty="0"/>
              <a:t>とは</a:t>
            </a:r>
            <a:endParaRPr lang="en-US" altLang="ja-JP" dirty="0"/>
          </a:p>
        </p:txBody>
      </p:sp>
      <p:sp>
        <p:nvSpPr>
          <p:cNvPr id="4" name="スライド番号プレースホルダー 3">
            <a:extLst>
              <a:ext uri="{FF2B5EF4-FFF2-40B4-BE49-F238E27FC236}">
                <a16:creationId xmlns:a16="http://schemas.microsoft.com/office/drawing/2014/main" id="{F2670C64-719F-4AD0-8A25-8DA0932FC1BB}"/>
              </a:ext>
            </a:extLst>
          </p:cNvPr>
          <p:cNvSpPr>
            <a:spLocks noGrp="1"/>
          </p:cNvSpPr>
          <p:nvPr>
            <p:ph type="sldNum" sz="quarter" idx="12"/>
          </p:nvPr>
        </p:nvSpPr>
        <p:spPr/>
        <p:txBody>
          <a:bodyPr/>
          <a:lstStyle/>
          <a:p>
            <a:fld id="{F8D8928E-AA9A-4D89-BC1F-A2C05AB4BD92}" type="slidenum">
              <a:rPr kumimoji="1" lang="ja-JP" altLang="en-US" smtClean="0"/>
              <a:t>8</a:t>
            </a:fld>
            <a:endParaRPr kumimoji="1" lang="ja-JP" altLang="en-US" dirty="0"/>
          </a:p>
        </p:txBody>
      </p:sp>
      <p:pic>
        <p:nvPicPr>
          <p:cNvPr id="5" name="図 4">
            <a:extLst>
              <a:ext uri="{FF2B5EF4-FFF2-40B4-BE49-F238E27FC236}">
                <a16:creationId xmlns:a16="http://schemas.microsoft.com/office/drawing/2014/main" id="{08E191C4-43AF-4331-A649-37C6ED5CE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82839"/>
            <a:ext cx="7137252" cy="2824638"/>
          </a:xfrm>
          <a:prstGeom prst="rect">
            <a:avLst/>
          </a:prstGeom>
        </p:spPr>
      </p:pic>
      <p:sp>
        <p:nvSpPr>
          <p:cNvPr id="6" name="テキスト ボックス 5">
            <a:extLst>
              <a:ext uri="{FF2B5EF4-FFF2-40B4-BE49-F238E27FC236}">
                <a16:creationId xmlns:a16="http://schemas.microsoft.com/office/drawing/2014/main" id="{3369E34C-0541-4084-94A2-82C65E65B136}"/>
              </a:ext>
            </a:extLst>
          </p:cNvPr>
          <p:cNvSpPr txBox="1"/>
          <p:nvPr/>
        </p:nvSpPr>
        <p:spPr>
          <a:xfrm>
            <a:off x="4051935" y="5411552"/>
            <a:ext cx="1074420" cy="369332"/>
          </a:xfrm>
          <a:prstGeom prst="rect">
            <a:avLst/>
          </a:prstGeom>
          <a:noFill/>
        </p:spPr>
        <p:txBody>
          <a:bodyPr wrap="square" rtlCol="0">
            <a:spAutoFit/>
          </a:bodyPr>
          <a:lstStyle/>
          <a:p>
            <a:r>
              <a:rPr lang="ja-JP" altLang="en-US" dirty="0"/>
              <a:t>（図</a:t>
            </a:r>
            <a:r>
              <a:rPr lang="en-US" altLang="ja-JP" dirty="0"/>
              <a:t>3</a:t>
            </a:r>
            <a:r>
              <a:rPr lang="ja-JP" altLang="en-US" dirty="0"/>
              <a:t>）</a:t>
            </a:r>
            <a:endParaRPr kumimoji="1" lang="ja-JP" altLang="en-US" dirty="0"/>
          </a:p>
        </p:txBody>
      </p:sp>
      <p:sp>
        <p:nvSpPr>
          <p:cNvPr id="7" name="テキスト ボックス 6">
            <a:extLst>
              <a:ext uri="{FF2B5EF4-FFF2-40B4-BE49-F238E27FC236}">
                <a16:creationId xmlns:a16="http://schemas.microsoft.com/office/drawing/2014/main" id="{D03F3532-0877-4564-967E-754A0CB3CC83}"/>
              </a:ext>
            </a:extLst>
          </p:cNvPr>
          <p:cNvSpPr txBox="1"/>
          <p:nvPr/>
        </p:nvSpPr>
        <p:spPr>
          <a:xfrm>
            <a:off x="8183880" y="2871826"/>
            <a:ext cx="3646170" cy="2308324"/>
          </a:xfrm>
          <a:prstGeom prst="rect">
            <a:avLst/>
          </a:prstGeom>
          <a:noFill/>
          <a:ln w="38100">
            <a:solidFill>
              <a:srgbClr val="FF0000"/>
            </a:solidFill>
          </a:ln>
        </p:spPr>
        <p:txBody>
          <a:bodyPr wrap="square" rtlCol="0">
            <a:spAutoFit/>
          </a:bodyPr>
          <a:lstStyle/>
          <a:p>
            <a:r>
              <a:rPr kumimoji="1" lang="ja-JP" altLang="en-US" dirty="0"/>
              <a:t>・</a:t>
            </a:r>
            <a:r>
              <a:rPr kumimoji="1" lang="en-US" altLang="ja-JP" dirty="0"/>
              <a:t>ASTs</a:t>
            </a:r>
            <a:r>
              <a:rPr kumimoji="1" lang="ja-JP" altLang="en-US" dirty="0"/>
              <a:t>はプログラムの構造的な特徴を得ることを可能にする。</a:t>
            </a:r>
            <a:endParaRPr kumimoji="1" lang="en-US" altLang="ja-JP" dirty="0"/>
          </a:p>
          <a:p>
            <a:endParaRPr kumimoji="1" lang="en-US" altLang="ja-JP" dirty="0"/>
          </a:p>
          <a:p>
            <a:r>
              <a:rPr lang="ja-JP" altLang="en-US" dirty="0"/>
              <a:t>・この性質を使ってプログラムをエンコードします。</a:t>
            </a:r>
            <a:endParaRPr lang="en-US" altLang="ja-JP" dirty="0"/>
          </a:p>
          <a:p>
            <a:endParaRPr lang="en-US" altLang="ja-JP" dirty="0"/>
          </a:p>
          <a:p>
            <a:r>
              <a:rPr kumimoji="1" lang="ja-JP" altLang="en-US" dirty="0"/>
              <a:t>・</a:t>
            </a:r>
            <a:r>
              <a:rPr kumimoji="1" lang="en-US" altLang="ja-JP" dirty="0"/>
              <a:t>shared vocabulary(</a:t>
            </a:r>
            <a:r>
              <a:rPr kumimoji="1" lang="ja-JP" altLang="en-US" dirty="0"/>
              <a:t>全データセット内の語彙リスト</a:t>
            </a:r>
            <a:r>
              <a:rPr kumimoji="1" lang="en-US" altLang="ja-JP" dirty="0"/>
              <a:t>)</a:t>
            </a:r>
            <a:r>
              <a:rPr kumimoji="1" lang="ja-JP" altLang="en-US" dirty="0"/>
              <a:t>も作る</a:t>
            </a:r>
          </a:p>
        </p:txBody>
      </p:sp>
      <p:sp>
        <p:nvSpPr>
          <p:cNvPr id="8" name="矢印: 右 7">
            <a:extLst>
              <a:ext uri="{FF2B5EF4-FFF2-40B4-BE49-F238E27FC236}">
                <a16:creationId xmlns:a16="http://schemas.microsoft.com/office/drawing/2014/main" id="{E6AA5FA1-82AA-4A42-8A88-4A28F6E3A0A2}"/>
              </a:ext>
            </a:extLst>
          </p:cNvPr>
          <p:cNvSpPr/>
          <p:nvPr/>
        </p:nvSpPr>
        <p:spPr>
          <a:xfrm>
            <a:off x="4926330" y="3543300"/>
            <a:ext cx="400050" cy="26289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3842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DEFA17-0804-45A6-B8CB-0E89E9385D70}"/>
              </a:ext>
            </a:extLst>
          </p:cNvPr>
          <p:cNvSpPr>
            <a:spLocks noGrp="1"/>
          </p:cNvSpPr>
          <p:nvPr>
            <p:ph type="title"/>
          </p:nvPr>
        </p:nvSpPr>
        <p:spPr/>
        <p:txBody>
          <a:bodyPr/>
          <a:lstStyle/>
          <a:p>
            <a:r>
              <a:rPr lang="ja-JP" altLang="en-US" dirty="0"/>
              <a:t>①</a:t>
            </a:r>
            <a:r>
              <a:rPr lang="en-US" altLang="ja-JP" dirty="0"/>
              <a:t> Success/Failure Prediction </a:t>
            </a:r>
            <a:r>
              <a:rPr lang="en-US" altLang="ja-JP" sz="2400" dirty="0"/>
              <a:t>-Technical Details</a:t>
            </a:r>
            <a:endParaRPr kumimoji="1" lang="ja-JP" altLang="en-US" dirty="0"/>
          </a:p>
        </p:txBody>
      </p:sp>
      <p:sp>
        <p:nvSpPr>
          <p:cNvPr id="3" name="コンテンツ プレースホルダー 2">
            <a:extLst>
              <a:ext uri="{FF2B5EF4-FFF2-40B4-BE49-F238E27FC236}">
                <a16:creationId xmlns:a16="http://schemas.microsoft.com/office/drawing/2014/main" id="{1791D331-733C-4100-958A-3FC9A36EAFE7}"/>
              </a:ext>
            </a:extLst>
          </p:cNvPr>
          <p:cNvSpPr>
            <a:spLocks noGrp="1"/>
          </p:cNvSpPr>
          <p:nvPr>
            <p:ph idx="1"/>
          </p:nvPr>
        </p:nvSpPr>
        <p:spPr>
          <a:xfrm>
            <a:off x="838200" y="1608455"/>
            <a:ext cx="1607820" cy="494665"/>
          </a:xfrm>
        </p:spPr>
        <p:txBody>
          <a:bodyPr>
            <a:normAutofit/>
          </a:bodyPr>
          <a:lstStyle/>
          <a:p>
            <a:pPr marL="0" indent="0">
              <a:buNone/>
            </a:pPr>
            <a:r>
              <a:rPr kumimoji="1" lang="en-US" altLang="ja-JP" dirty="0"/>
              <a:t>Encode</a:t>
            </a:r>
          </a:p>
        </p:txBody>
      </p:sp>
      <p:sp>
        <p:nvSpPr>
          <p:cNvPr id="4" name="スライド番号プレースホルダー 3">
            <a:extLst>
              <a:ext uri="{FF2B5EF4-FFF2-40B4-BE49-F238E27FC236}">
                <a16:creationId xmlns:a16="http://schemas.microsoft.com/office/drawing/2014/main" id="{5FE45168-6D88-4F20-9D14-B7C6B1CDFDEC}"/>
              </a:ext>
            </a:extLst>
          </p:cNvPr>
          <p:cNvSpPr>
            <a:spLocks noGrp="1"/>
          </p:cNvSpPr>
          <p:nvPr>
            <p:ph type="sldNum" sz="quarter" idx="12"/>
          </p:nvPr>
        </p:nvSpPr>
        <p:spPr/>
        <p:txBody>
          <a:bodyPr/>
          <a:lstStyle/>
          <a:p>
            <a:fld id="{F8D8928E-AA9A-4D89-BC1F-A2C05AB4BD92}" type="slidenum">
              <a:rPr kumimoji="1" lang="ja-JP" altLang="en-US" smtClean="0"/>
              <a:t>9</a:t>
            </a:fld>
            <a:endParaRPr kumimoji="1" lang="ja-JP" altLang="en-US"/>
          </a:p>
        </p:txBody>
      </p:sp>
      <p:sp>
        <p:nvSpPr>
          <p:cNvPr id="5" name="テキスト ボックス 4">
            <a:extLst>
              <a:ext uri="{FF2B5EF4-FFF2-40B4-BE49-F238E27FC236}">
                <a16:creationId xmlns:a16="http://schemas.microsoft.com/office/drawing/2014/main" id="{EF6D4AFB-C72E-43A9-A372-344E95E4505A}"/>
              </a:ext>
            </a:extLst>
          </p:cNvPr>
          <p:cNvSpPr txBox="1"/>
          <p:nvPr/>
        </p:nvSpPr>
        <p:spPr>
          <a:xfrm>
            <a:off x="1097280" y="2455674"/>
            <a:ext cx="4953000" cy="646331"/>
          </a:xfrm>
          <a:prstGeom prst="rect">
            <a:avLst/>
          </a:prstGeom>
          <a:noFill/>
        </p:spPr>
        <p:txBody>
          <a:bodyPr wrap="square" rtlCol="0">
            <a:spAutoFit/>
          </a:bodyPr>
          <a:lstStyle/>
          <a:p>
            <a:r>
              <a:rPr lang="ja-JP" altLang="en-US" dirty="0"/>
              <a:t>プログラムを</a:t>
            </a:r>
            <a:r>
              <a:rPr lang="en-US" altLang="ja-JP" dirty="0"/>
              <a:t>ASTs</a:t>
            </a:r>
            <a:r>
              <a:rPr lang="ja-JP" altLang="en-US" dirty="0"/>
              <a:t>に従って変換＆パディング</a:t>
            </a:r>
            <a:endParaRPr lang="en-US" altLang="ja-JP" dirty="0"/>
          </a:p>
          <a:p>
            <a:endParaRPr lang="en-US" altLang="ja-JP" dirty="0"/>
          </a:p>
        </p:txBody>
      </p:sp>
      <p:sp>
        <p:nvSpPr>
          <p:cNvPr id="6" name="四角形: 角を丸くする 5">
            <a:extLst>
              <a:ext uri="{FF2B5EF4-FFF2-40B4-BE49-F238E27FC236}">
                <a16:creationId xmlns:a16="http://schemas.microsoft.com/office/drawing/2014/main" id="{11F4200C-AFDB-494C-BBE9-F8F54385184F}"/>
              </a:ext>
            </a:extLst>
          </p:cNvPr>
          <p:cNvSpPr/>
          <p:nvPr/>
        </p:nvSpPr>
        <p:spPr>
          <a:xfrm>
            <a:off x="1051560" y="2366408"/>
            <a:ext cx="5044440" cy="6625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0BBBF351-29CB-4DF6-951F-FF784889A089}"/>
              </a:ext>
            </a:extLst>
          </p:cNvPr>
          <p:cNvSpPr/>
          <p:nvPr/>
        </p:nvSpPr>
        <p:spPr>
          <a:xfrm>
            <a:off x="1051560" y="3769848"/>
            <a:ext cx="5090162" cy="8629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90B6642-909F-4ECA-AA8D-FFC75F103A7B}"/>
              </a:ext>
            </a:extLst>
          </p:cNvPr>
          <p:cNvSpPr txBox="1"/>
          <p:nvPr/>
        </p:nvSpPr>
        <p:spPr>
          <a:xfrm>
            <a:off x="10150042" y="4027569"/>
            <a:ext cx="864817" cy="738664"/>
          </a:xfrm>
          <a:prstGeom prst="rect">
            <a:avLst/>
          </a:prstGeom>
          <a:noFill/>
        </p:spPr>
        <p:txBody>
          <a:bodyPr wrap="square" rtlCol="0">
            <a:spAutoFit/>
          </a:bodyPr>
          <a:lstStyle/>
          <a:p>
            <a:r>
              <a:rPr lang="en-US" altLang="ja-JP" sz="2400" dirty="0"/>
              <a:t>x 24</a:t>
            </a:r>
            <a:r>
              <a:rPr lang="ja-JP" altLang="en-US" sz="2400" dirty="0"/>
              <a:t> </a:t>
            </a:r>
            <a:endParaRPr lang="en-US" altLang="ja-JP" sz="2400" dirty="0"/>
          </a:p>
          <a:p>
            <a:endParaRPr lang="en-US" altLang="ja-JP" dirty="0"/>
          </a:p>
        </p:txBody>
      </p:sp>
      <p:sp>
        <p:nvSpPr>
          <p:cNvPr id="10" name="テキスト ボックス 9">
            <a:extLst>
              <a:ext uri="{FF2B5EF4-FFF2-40B4-BE49-F238E27FC236}">
                <a16:creationId xmlns:a16="http://schemas.microsoft.com/office/drawing/2014/main" id="{AB452A3B-3C6D-405A-B5D4-8E0BB7983FC9}"/>
              </a:ext>
            </a:extLst>
          </p:cNvPr>
          <p:cNvSpPr txBox="1"/>
          <p:nvPr/>
        </p:nvSpPr>
        <p:spPr>
          <a:xfrm>
            <a:off x="1097280" y="3842903"/>
            <a:ext cx="4953000" cy="923330"/>
          </a:xfrm>
          <a:prstGeom prst="rect">
            <a:avLst/>
          </a:prstGeom>
          <a:noFill/>
        </p:spPr>
        <p:txBody>
          <a:bodyPr wrap="square" rtlCol="0">
            <a:spAutoFit/>
          </a:bodyPr>
          <a:lstStyle/>
          <a:p>
            <a:r>
              <a:rPr lang="ja-JP" altLang="en-US" dirty="0"/>
              <a:t>それぞれの要素を</a:t>
            </a:r>
            <a:r>
              <a:rPr lang="en-US" altLang="ja-JP" dirty="0"/>
              <a:t>embedding</a:t>
            </a:r>
            <a:r>
              <a:rPr lang="ja-JP" altLang="en-US" dirty="0"/>
              <a:t>された</a:t>
            </a:r>
            <a:r>
              <a:rPr lang="en-US" altLang="ja-JP" dirty="0"/>
              <a:t>shared vocabulary</a:t>
            </a:r>
            <a:r>
              <a:rPr lang="ja-JP" altLang="en-US" dirty="0"/>
              <a:t>に置き換える</a:t>
            </a:r>
            <a:endParaRPr lang="en-US" altLang="ja-JP" dirty="0"/>
          </a:p>
          <a:p>
            <a:endParaRPr lang="en-US" altLang="ja-JP" dirty="0"/>
          </a:p>
        </p:txBody>
      </p:sp>
      <p:sp>
        <p:nvSpPr>
          <p:cNvPr id="11" name="テキスト ボックス 10">
            <a:extLst>
              <a:ext uri="{FF2B5EF4-FFF2-40B4-BE49-F238E27FC236}">
                <a16:creationId xmlns:a16="http://schemas.microsoft.com/office/drawing/2014/main" id="{80A59C7F-D11F-4FCF-AA93-A02A762CA5C9}"/>
              </a:ext>
            </a:extLst>
          </p:cNvPr>
          <p:cNvSpPr txBox="1"/>
          <p:nvPr/>
        </p:nvSpPr>
        <p:spPr>
          <a:xfrm>
            <a:off x="1977391" y="5447451"/>
            <a:ext cx="3547110" cy="369332"/>
          </a:xfrm>
          <a:prstGeom prst="rect">
            <a:avLst/>
          </a:prstGeom>
          <a:noFill/>
        </p:spPr>
        <p:txBody>
          <a:bodyPr wrap="square" rtlCol="0">
            <a:spAutoFit/>
          </a:bodyPr>
          <a:lstStyle/>
          <a:p>
            <a:r>
              <a:rPr lang="en-US" altLang="ja-JP" dirty="0"/>
              <a:t>TCNN(Tree CNN)</a:t>
            </a:r>
            <a:r>
              <a:rPr lang="ja-JP" altLang="en-US" dirty="0"/>
              <a:t>の入力とする</a:t>
            </a:r>
            <a:endParaRPr lang="en-US" altLang="ja-JP" dirty="0"/>
          </a:p>
        </p:txBody>
      </p:sp>
      <p:pic>
        <p:nvPicPr>
          <p:cNvPr id="14" name="図 13">
            <a:extLst>
              <a:ext uri="{FF2B5EF4-FFF2-40B4-BE49-F238E27FC236}">
                <a16:creationId xmlns:a16="http://schemas.microsoft.com/office/drawing/2014/main" id="{6A766A2B-71B7-49CE-AC06-771EEA619F62}"/>
              </a:ext>
            </a:extLst>
          </p:cNvPr>
          <p:cNvPicPr>
            <a:picLocks noChangeAspect="1"/>
          </p:cNvPicPr>
          <p:nvPr/>
        </p:nvPicPr>
        <p:blipFill rotWithShape="1">
          <a:blip r:embed="rId2">
            <a:extLst>
              <a:ext uri="{28A0092B-C50C-407E-A947-70E740481C1C}">
                <a14:useLocalDpi xmlns:a14="http://schemas.microsoft.com/office/drawing/2010/main" val="0"/>
              </a:ext>
            </a:extLst>
          </a:blip>
          <a:srcRect r="3099"/>
          <a:stretch/>
        </p:blipFill>
        <p:spPr>
          <a:xfrm>
            <a:off x="6667500" y="2528532"/>
            <a:ext cx="3337709" cy="338293"/>
          </a:xfrm>
          <a:prstGeom prst="rect">
            <a:avLst/>
          </a:prstGeom>
        </p:spPr>
      </p:pic>
      <p:pic>
        <p:nvPicPr>
          <p:cNvPr id="15" name="図 14">
            <a:extLst>
              <a:ext uri="{FF2B5EF4-FFF2-40B4-BE49-F238E27FC236}">
                <a16:creationId xmlns:a16="http://schemas.microsoft.com/office/drawing/2014/main" id="{900A90E3-F0BE-4FCF-BD0A-8499E51A224F}"/>
              </a:ext>
            </a:extLst>
          </p:cNvPr>
          <p:cNvPicPr>
            <a:picLocks noChangeAspect="1"/>
          </p:cNvPicPr>
          <p:nvPr/>
        </p:nvPicPr>
        <p:blipFill rotWithShape="1">
          <a:blip r:embed="rId2">
            <a:extLst>
              <a:ext uri="{28A0092B-C50C-407E-A947-70E740481C1C}">
                <a14:useLocalDpi xmlns:a14="http://schemas.microsoft.com/office/drawing/2010/main" val="0"/>
              </a:ext>
            </a:extLst>
          </a:blip>
          <a:srcRect r="3099"/>
          <a:stretch/>
        </p:blipFill>
        <p:spPr>
          <a:xfrm>
            <a:off x="6667500" y="4117687"/>
            <a:ext cx="3337709" cy="338293"/>
          </a:xfrm>
          <a:prstGeom prst="rect">
            <a:avLst/>
          </a:prstGeom>
        </p:spPr>
      </p:pic>
      <p:sp>
        <p:nvSpPr>
          <p:cNvPr id="17" name="矢印: 下 16">
            <a:extLst>
              <a:ext uri="{FF2B5EF4-FFF2-40B4-BE49-F238E27FC236}">
                <a16:creationId xmlns:a16="http://schemas.microsoft.com/office/drawing/2014/main" id="{38DED970-5778-4F40-AF96-0D240CE62B5C}"/>
              </a:ext>
            </a:extLst>
          </p:cNvPr>
          <p:cNvSpPr/>
          <p:nvPr/>
        </p:nvSpPr>
        <p:spPr>
          <a:xfrm>
            <a:off x="3455671" y="4772891"/>
            <a:ext cx="295275" cy="54116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a:extLst>
              <a:ext uri="{FF2B5EF4-FFF2-40B4-BE49-F238E27FC236}">
                <a16:creationId xmlns:a16="http://schemas.microsoft.com/office/drawing/2014/main" id="{AB9CC474-0E89-4A2F-8474-4E655F0C7EA1}"/>
              </a:ext>
            </a:extLst>
          </p:cNvPr>
          <p:cNvSpPr/>
          <p:nvPr/>
        </p:nvSpPr>
        <p:spPr>
          <a:xfrm>
            <a:off x="3423287" y="3155631"/>
            <a:ext cx="295275" cy="54116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a:extLst>
              <a:ext uri="{FF2B5EF4-FFF2-40B4-BE49-F238E27FC236}">
                <a16:creationId xmlns:a16="http://schemas.microsoft.com/office/drawing/2014/main" id="{1EC62FE0-FD0B-4E64-8EA1-4B89CAC99EDE}"/>
              </a:ext>
            </a:extLst>
          </p:cNvPr>
          <p:cNvPicPr>
            <a:picLocks noChangeAspect="1"/>
          </p:cNvPicPr>
          <p:nvPr/>
        </p:nvPicPr>
        <p:blipFill rotWithShape="1">
          <a:blip r:embed="rId3">
            <a:extLst>
              <a:ext uri="{28A0092B-C50C-407E-A947-70E740481C1C}">
                <a14:useLocalDpi xmlns:a14="http://schemas.microsoft.com/office/drawing/2010/main" val="0"/>
              </a:ext>
            </a:extLst>
          </a:blip>
          <a:srcRect l="73027" t="22383" r="5887" b="20344"/>
          <a:stretch/>
        </p:blipFill>
        <p:spPr>
          <a:xfrm>
            <a:off x="7277250" y="5193237"/>
            <a:ext cx="1160145" cy="1247092"/>
          </a:xfrm>
          <a:prstGeom prst="rect">
            <a:avLst/>
          </a:prstGeom>
        </p:spPr>
      </p:pic>
      <p:pic>
        <p:nvPicPr>
          <p:cNvPr id="20" name="図 19">
            <a:extLst>
              <a:ext uri="{FF2B5EF4-FFF2-40B4-BE49-F238E27FC236}">
                <a16:creationId xmlns:a16="http://schemas.microsoft.com/office/drawing/2014/main" id="{F38A60A0-F9CE-45C3-ADD3-C0C691FAF011}"/>
              </a:ext>
            </a:extLst>
          </p:cNvPr>
          <p:cNvPicPr>
            <a:picLocks noChangeAspect="1"/>
          </p:cNvPicPr>
          <p:nvPr/>
        </p:nvPicPr>
        <p:blipFill rotWithShape="1">
          <a:blip r:embed="rId2">
            <a:extLst>
              <a:ext uri="{28A0092B-C50C-407E-A947-70E740481C1C}">
                <a14:useLocalDpi xmlns:a14="http://schemas.microsoft.com/office/drawing/2010/main" val="0"/>
              </a:ext>
            </a:extLst>
          </a:blip>
          <a:srcRect l="56197" r="3098" b="8289"/>
          <a:stretch/>
        </p:blipFill>
        <p:spPr>
          <a:xfrm>
            <a:off x="7425840" y="4873745"/>
            <a:ext cx="918060" cy="203149"/>
          </a:xfrm>
          <a:prstGeom prst="rect">
            <a:avLst/>
          </a:prstGeom>
        </p:spPr>
      </p:pic>
      <p:pic>
        <p:nvPicPr>
          <p:cNvPr id="21" name="図 20">
            <a:extLst>
              <a:ext uri="{FF2B5EF4-FFF2-40B4-BE49-F238E27FC236}">
                <a16:creationId xmlns:a16="http://schemas.microsoft.com/office/drawing/2014/main" id="{BDA0D199-6CCA-49A9-B918-50AE479D95F0}"/>
              </a:ext>
            </a:extLst>
          </p:cNvPr>
          <p:cNvPicPr>
            <a:picLocks noChangeAspect="1"/>
          </p:cNvPicPr>
          <p:nvPr/>
        </p:nvPicPr>
        <p:blipFill rotWithShape="1">
          <a:blip r:embed="rId2">
            <a:extLst>
              <a:ext uri="{28A0092B-C50C-407E-A947-70E740481C1C}">
                <a14:useLocalDpi xmlns:a14="http://schemas.microsoft.com/office/drawing/2010/main" val="0"/>
              </a:ext>
            </a:extLst>
          </a:blip>
          <a:srcRect r="48133" b="-44088"/>
          <a:stretch/>
        </p:blipFill>
        <p:spPr>
          <a:xfrm>
            <a:off x="8610600" y="5658846"/>
            <a:ext cx="1239894" cy="338293"/>
          </a:xfrm>
          <a:prstGeom prst="rect">
            <a:avLst/>
          </a:prstGeom>
        </p:spPr>
      </p:pic>
      <p:sp>
        <p:nvSpPr>
          <p:cNvPr id="22" name="テキスト ボックス 21">
            <a:extLst>
              <a:ext uri="{FF2B5EF4-FFF2-40B4-BE49-F238E27FC236}">
                <a16:creationId xmlns:a16="http://schemas.microsoft.com/office/drawing/2014/main" id="{2EB8B004-5DE7-416A-B9D3-EDFBACC2AB37}"/>
              </a:ext>
            </a:extLst>
          </p:cNvPr>
          <p:cNvSpPr txBox="1"/>
          <p:nvPr/>
        </p:nvSpPr>
        <p:spPr>
          <a:xfrm>
            <a:off x="7362975" y="6447100"/>
            <a:ext cx="1074420" cy="369332"/>
          </a:xfrm>
          <a:prstGeom prst="rect">
            <a:avLst/>
          </a:prstGeom>
          <a:noFill/>
        </p:spPr>
        <p:txBody>
          <a:bodyPr wrap="square" rtlCol="0">
            <a:spAutoFit/>
          </a:bodyPr>
          <a:lstStyle/>
          <a:p>
            <a:r>
              <a:rPr lang="ja-JP" altLang="en-US" dirty="0"/>
              <a:t>（図</a:t>
            </a:r>
            <a:r>
              <a:rPr lang="en-US" altLang="ja-JP" dirty="0"/>
              <a:t>4</a:t>
            </a:r>
            <a:r>
              <a:rPr lang="ja-JP" altLang="en-US" dirty="0"/>
              <a:t>）</a:t>
            </a:r>
            <a:endParaRPr kumimoji="1" lang="ja-JP" altLang="en-US" dirty="0"/>
          </a:p>
        </p:txBody>
      </p:sp>
    </p:spTree>
    <p:extLst>
      <p:ext uri="{BB962C8B-B14F-4D97-AF65-F5344CB8AC3E}">
        <p14:creationId xmlns:p14="http://schemas.microsoft.com/office/powerpoint/2010/main" val="76295202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アトラス">
  <a:themeElements>
    <a:clrScheme name="アトラス">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アトラス">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アトラス">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633</Words>
  <Application>Microsoft Office PowerPoint</Application>
  <PresentationFormat>ワイド画面</PresentationFormat>
  <Paragraphs>98</Paragraphs>
  <Slides>15</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15</vt:i4>
      </vt:variant>
    </vt:vector>
  </HeadingPairs>
  <TitlesOfParts>
    <vt:vector size="24" baseType="lpstr">
      <vt:lpstr>HGPｺﾞｼｯｸM</vt:lpstr>
      <vt:lpstr>游ゴシック</vt:lpstr>
      <vt:lpstr>游ゴシック Light</vt:lpstr>
      <vt:lpstr>Arial</vt:lpstr>
      <vt:lpstr>Calibri Light</vt:lpstr>
      <vt:lpstr>Rockwell</vt:lpstr>
      <vt:lpstr>Wingdings</vt:lpstr>
      <vt:lpstr>Office テーマ</vt:lpstr>
      <vt:lpstr>アトラス</vt:lpstr>
      <vt:lpstr>Deep Learning for Bug-Localization in Student Programs </vt:lpstr>
      <vt:lpstr>論文情報</vt:lpstr>
      <vt:lpstr>Abstract</vt:lpstr>
      <vt:lpstr>背景</vt:lpstr>
      <vt:lpstr>データセット</vt:lpstr>
      <vt:lpstr>Technical Details</vt:lpstr>
      <vt:lpstr>PowerPoint プレゼンテーション</vt:lpstr>
      <vt:lpstr>① Success/Failure Prediction -Technical Details</vt:lpstr>
      <vt:lpstr>① Success/Failure Prediction -Technical Details</vt:lpstr>
      <vt:lpstr>① Success/Failure Prediction -Technical Details</vt:lpstr>
      <vt:lpstr>② Prediction Attribution  -Technical Details</vt:lpstr>
      <vt:lpstr>PowerPoint プレゼンテーション</vt:lpstr>
      <vt:lpstr>評価</vt:lpstr>
      <vt:lpstr>今後の課題</vt:lpstr>
      <vt:lpstr>こんな感じです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Bug-Localization in Student Programs </dc:title>
  <dc:creator>村上 広樹</dc:creator>
  <cp:lastModifiedBy>村上 広樹</cp:lastModifiedBy>
  <cp:revision>25</cp:revision>
  <dcterms:created xsi:type="dcterms:W3CDTF">2019-12-03T04:15:06Z</dcterms:created>
  <dcterms:modified xsi:type="dcterms:W3CDTF">2019-12-07T06:50:13Z</dcterms:modified>
</cp:coreProperties>
</file>