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5" r:id="rId2"/>
    <p:sldId id="267" r:id="rId3"/>
    <p:sldId id="291" r:id="rId4"/>
    <p:sldId id="293" r:id="rId5"/>
    <p:sldId id="295" r:id="rId6"/>
    <p:sldId id="296" r:id="rId7"/>
    <p:sldId id="297" r:id="rId8"/>
    <p:sldId id="299" r:id="rId9"/>
    <p:sldId id="298" r:id="rId10"/>
    <p:sldId id="300" r:id="rId11"/>
    <p:sldId id="301" r:id="rId12"/>
    <p:sldId id="303" r:id="rId13"/>
    <p:sldId id="304" r:id="rId14"/>
    <p:sldId id="305" r:id="rId15"/>
    <p:sldId id="306" r:id="rId16"/>
    <p:sldId id="302" r:id="rId17"/>
    <p:sldId id="307" r:id="rId18"/>
    <p:sldId id="308" r:id="rId19"/>
    <p:sldId id="309" r:id="rId20"/>
    <p:sldId id="310" r:id="rId21"/>
    <p:sldId id="311" r:id="rId22"/>
    <p:sldId id="292" r:id="rId23"/>
    <p:sldId id="294" r:id="rId24"/>
    <p:sldId id="275" r:id="rId25"/>
    <p:sldId id="290" r:id="rId26"/>
    <p:sldId id="289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700" autoAdjust="0"/>
  </p:normalViewPr>
  <p:slideViewPr>
    <p:cSldViewPr>
      <p:cViewPr varScale="1">
        <p:scale>
          <a:sx n="56" d="100"/>
          <a:sy n="56" d="100"/>
        </p:scale>
        <p:origin x="-104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4973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6881E-6236-4434-AC07-59C9DEA641E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33C18C1-A017-43C0-8CBC-2498BCE1002A}">
      <dgm:prSet phldrT="[Текст]"/>
      <dgm:spPr/>
      <dgm:t>
        <a:bodyPr/>
        <a:lstStyle/>
        <a:p>
          <a:r>
            <a:rPr lang="ru-RU" dirty="0" smtClean="0"/>
            <a:t>Система</a:t>
          </a:r>
          <a:endParaRPr lang="ru-RU" dirty="0"/>
        </a:p>
      </dgm:t>
    </dgm:pt>
    <dgm:pt modelId="{DCE21D73-866D-4F3B-845E-455B4E105CBF}" type="parTrans" cxnId="{51533523-87CD-45C0-B431-F9FF0275304C}">
      <dgm:prSet/>
      <dgm:spPr/>
      <dgm:t>
        <a:bodyPr/>
        <a:lstStyle/>
        <a:p>
          <a:endParaRPr lang="ru-RU"/>
        </a:p>
      </dgm:t>
    </dgm:pt>
    <dgm:pt modelId="{BCE78236-9CB3-444A-972C-AD9A6C4953BD}" type="sibTrans" cxnId="{51533523-87CD-45C0-B431-F9FF0275304C}">
      <dgm:prSet/>
      <dgm:spPr/>
      <dgm:t>
        <a:bodyPr/>
        <a:lstStyle/>
        <a:p>
          <a:endParaRPr lang="ru-RU" dirty="0"/>
        </a:p>
      </dgm:t>
    </dgm:pt>
    <dgm:pt modelId="{169434FB-EDC1-48BD-8AB7-DFE907D34484}">
      <dgm:prSet phldrT="[Текст]"/>
      <dgm:spPr/>
      <dgm:t>
        <a:bodyPr/>
        <a:lstStyle/>
        <a:p>
          <a:r>
            <a:rPr lang="ru-RU" dirty="0" smtClean="0"/>
            <a:t>Концептуальная модель</a:t>
          </a:r>
          <a:endParaRPr lang="ru-RU" dirty="0"/>
        </a:p>
      </dgm:t>
    </dgm:pt>
    <dgm:pt modelId="{9D45E2E0-CCC4-4B43-980A-A68D19139F4C}" type="parTrans" cxnId="{BD4EC1A6-E5AE-40A7-902E-2D24CA822B58}">
      <dgm:prSet/>
      <dgm:spPr/>
      <dgm:t>
        <a:bodyPr/>
        <a:lstStyle/>
        <a:p>
          <a:endParaRPr lang="ru-RU"/>
        </a:p>
      </dgm:t>
    </dgm:pt>
    <dgm:pt modelId="{CD5360F3-90F2-4341-80B8-7C588EB2E268}" type="sibTrans" cxnId="{BD4EC1A6-E5AE-40A7-902E-2D24CA822B58}">
      <dgm:prSet/>
      <dgm:spPr/>
      <dgm:t>
        <a:bodyPr/>
        <a:lstStyle/>
        <a:p>
          <a:endParaRPr lang="ru-RU" dirty="0"/>
        </a:p>
      </dgm:t>
    </dgm:pt>
    <dgm:pt modelId="{1A10ACFB-4943-468B-8091-5DBBD573F061}">
      <dgm:prSet phldrT="[Текст]"/>
      <dgm:spPr/>
      <dgm:t>
        <a:bodyPr/>
        <a:lstStyle/>
        <a:p>
          <a:r>
            <a:rPr lang="ru-RU" dirty="0" smtClean="0"/>
            <a:t>Компьютерная модель</a:t>
          </a:r>
          <a:endParaRPr lang="ru-RU" dirty="0"/>
        </a:p>
      </dgm:t>
    </dgm:pt>
    <dgm:pt modelId="{52FA20B6-B247-4E5B-BF91-2E4A5AE8C434}" type="parTrans" cxnId="{E05F89D3-B1FE-4602-9378-3ACFD6B681E1}">
      <dgm:prSet/>
      <dgm:spPr/>
      <dgm:t>
        <a:bodyPr/>
        <a:lstStyle/>
        <a:p>
          <a:endParaRPr lang="ru-RU"/>
        </a:p>
      </dgm:t>
    </dgm:pt>
    <dgm:pt modelId="{9EB6CD3C-8FD3-4AFB-8A60-1FC4BD456281}" type="sibTrans" cxnId="{E05F89D3-B1FE-4602-9378-3ACFD6B681E1}">
      <dgm:prSet/>
      <dgm:spPr/>
      <dgm:t>
        <a:bodyPr/>
        <a:lstStyle/>
        <a:p>
          <a:endParaRPr lang="ru-RU"/>
        </a:p>
      </dgm:t>
    </dgm:pt>
    <dgm:pt modelId="{D991388D-68A4-4F59-A0B3-9D3000A8FB94}" type="pres">
      <dgm:prSet presAssocID="{D6F6881E-6236-4434-AC07-59C9DEA641E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8CB712-2354-4286-8183-95D9F7436C12}" type="pres">
      <dgm:prSet presAssocID="{F33C18C1-A017-43C0-8CBC-2498BCE1002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CA55F8-24C9-4A1E-B879-20F5ABC1D0B6}" type="pres">
      <dgm:prSet presAssocID="{F33C18C1-A017-43C0-8CBC-2498BCE1002A}" presName="spNode" presStyleCnt="0"/>
      <dgm:spPr/>
    </dgm:pt>
    <dgm:pt modelId="{2159FE22-3A9E-439A-9994-EC5A21FDED8A}" type="pres">
      <dgm:prSet presAssocID="{BCE78236-9CB3-444A-972C-AD9A6C4953BD}" presName="sibTrans" presStyleLbl="sibTrans1D1" presStyleIdx="0" presStyleCnt="3"/>
      <dgm:spPr/>
      <dgm:t>
        <a:bodyPr/>
        <a:lstStyle/>
        <a:p>
          <a:endParaRPr lang="ru-RU"/>
        </a:p>
      </dgm:t>
    </dgm:pt>
    <dgm:pt modelId="{77A5A622-9F53-4EB9-8208-8048FD0082D2}" type="pres">
      <dgm:prSet presAssocID="{169434FB-EDC1-48BD-8AB7-DFE907D344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2C6A4E-1854-4B93-9071-16180541FF84}" type="pres">
      <dgm:prSet presAssocID="{169434FB-EDC1-48BD-8AB7-DFE907D34484}" presName="spNode" presStyleCnt="0"/>
      <dgm:spPr/>
    </dgm:pt>
    <dgm:pt modelId="{44B11FB9-E43F-4F4E-B951-55EA18F44921}" type="pres">
      <dgm:prSet presAssocID="{CD5360F3-90F2-4341-80B8-7C588EB2E268}" presName="sibTrans" presStyleLbl="sibTrans1D1" presStyleIdx="1" presStyleCnt="3"/>
      <dgm:spPr/>
      <dgm:t>
        <a:bodyPr/>
        <a:lstStyle/>
        <a:p>
          <a:endParaRPr lang="ru-RU"/>
        </a:p>
      </dgm:t>
    </dgm:pt>
    <dgm:pt modelId="{B716967E-EE55-4843-812F-2223CDDB2AB7}" type="pres">
      <dgm:prSet presAssocID="{1A10ACFB-4943-468B-8091-5DBBD573F0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F37665-70F4-4393-A635-17A907922D55}" type="pres">
      <dgm:prSet presAssocID="{1A10ACFB-4943-468B-8091-5DBBD573F061}" presName="spNode" presStyleCnt="0"/>
      <dgm:spPr/>
    </dgm:pt>
    <dgm:pt modelId="{C38C44EC-5C07-4B73-8C13-1D9BE77AB4CD}" type="pres">
      <dgm:prSet presAssocID="{9EB6CD3C-8FD3-4AFB-8A60-1FC4BD456281}" presName="sibTrans" presStyleLbl="sibTrans1D1" presStyleIdx="2" presStyleCnt="3"/>
      <dgm:spPr/>
      <dgm:t>
        <a:bodyPr/>
        <a:lstStyle/>
        <a:p>
          <a:endParaRPr lang="ru-RU"/>
        </a:p>
      </dgm:t>
    </dgm:pt>
  </dgm:ptLst>
  <dgm:cxnLst>
    <dgm:cxn modelId="{BD4EC1A6-E5AE-40A7-902E-2D24CA822B58}" srcId="{D6F6881E-6236-4434-AC07-59C9DEA641ED}" destId="{169434FB-EDC1-48BD-8AB7-DFE907D34484}" srcOrd="1" destOrd="0" parTransId="{9D45E2E0-CCC4-4B43-980A-A68D19139F4C}" sibTransId="{CD5360F3-90F2-4341-80B8-7C588EB2E268}"/>
    <dgm:cxn modelId="{E05F89D3-B1FE-4602-9378-3ACFD6B681E1}" srcId="{D6F6881E-6236-4434-AC07-59C9DEA641ED}" destId="{1A10ACFB-4943-468B-8091-5DBBD573F061}" srcOrd="2" destOrd="0" parTransId="{52FA20B6-B247-4E5B-BF91-2E4A5AE8C434}" sibTransId="{9EB6CD3C-8FD3-4AFB-8A60-1FC4BD456281}"/>
    <dgm:cxn modelId="{A0E86DC2-25F5-4F82-8868-3AE6D0B10E4F}" type="presOf" srcId="{BCE78236-9CB3-444A-972C-AD9A6C4953BD}" destId="{2159FE22-3A9E-439A-9994-EC5A21FDED8A}" srcOrd="0" destOrd="0" presId="urn:microsoft.com/office/officeart/2005/8/layout/cycle6"/>
    <dgm:cxn modelId="{8925C968-52AA-4529-9C98-77D97B33B47E}" type="presOf" srcId="{F33C18C1-A017-43C0-8CBC-2498BCE1002A}" destId="{408CB712-2354-4286-8183-95D9F7436C12}" srcOrd="0" destOrd="0" presId="urn:microsoft.com/office/officeart/2005/8/layout/cycle6"/>
    <dgm:cxn modelId="{51533523-87CD-45C0-B431-F9FF0275304C}" srcId="{D6F6881E-6236-4434-AC07-59C9DEA641ED}" destId="{F33C18C1-A017-43C0-8CBC-2498BCE1002A}" srcOrd="0" destOrd="0" parTransId="{DCE21D73-866D-4F3B-845E-455B4E105CBF}" sibTransId="{BCE78236-9CB3-444A-972C-AD9A6C4953BD}"/>
    <dgm:cxn modelId="{5D42155B-79C3-4004-857F-9674E4F2FEB3}" type="presOf" srcId="{CD5360F3-90F2-4341-80B8-7C588EB2E268}" destId="{44B11FB9-E43F-4F4E-B951-55EA18F44921}" srcOrd="0" destOrd="0" presId="urn:microsoft.com/office/officeart/2005/8/layout/cycle6"/>
    <dgm:cxn modelId="{8F8632CE-82BF-44DF-93FC-52913E352FC4}" type="presOf" srcId="{169434FB-EDC1-48BD-8AB7-DFE907D34484}" destId="{77A5A622-9F53-4EB9-8208-8048FD0082D2}" srcOrd="0" destOrd="0" presId="urn:microsoft.com/office/officeart/2005/8/layout/cycle6"/>
    <dgm:cxn modelId="{759DC840-DDD4-485E-802C-13D180D26D64}" type="presOf" srcId="{9EB6CD3C-8FD3-4AFB-8A60-1FC4BD456281}" destId="{C38C44EC-5C07-4B73-8C13-1D9BE77AB4CD}" srcOrd="0" destOrd="0" presId="urn:microsoft.com/office/officeart/2005/8/layout/cycle6"/>
    <dgm:cxn modelId="{24D18E0A-7754-4DC1-A08E-91E70E515EF9}" type="presOf" srcId="{1A10ACFB-4943-468B-8091-5DBBD573F061}" destId="{B716967E-EE55-4843-812F-2223CDDB2AB7}" srcOrd="0" destOrd="0" presId="urn:microsoft.com/office/officeart/2005/8/layout/cycle6"/>
    <dgm:cxn modelId="{06BD9752-E292-496C-90B1-8E27539C1DA9}" type="presOf" srcId="{D6F6881E-6236-4434-AC07-59C9DEA641ED}" destId="{D991388D-68A4-4F59-A0B3-9D3000A8FB94}" srcOrd="0" destOrd="0" presId="urn:microsoft.com/office/officeart/2005/8/layout/cycle6"/>
    <dgm:cxn modelId="{B30374F5-BD49-4D66-AD2C-187C79A1BD87}" type="presParOf" srcId="{D991388D-68A4-4F59-A0B3-9D3000A8FB94}" destId="{408CB712-2354-4286-8183-95D9F7436C12}" srcOrd="0" destOrd="0" presId="urn:microsoft.com/office/officeart/2005/8/layout/cycle6"/>
    <dgm:cxn modelId="{16A1050C-A380-40E1-9DD4-1D3E1CE06974}" type="presParOf" srcId="{D991388D-68A4-4F59-A0B3-9D3000A8FB94}" destId="{53CA55F8-24C9-4A1E-B879-20F5ABC1D0B6}" srcOrd="1" destOrd="0" presId="urn:microsoft.com/office/officeart/2005/8/layout/cycle6"/>
    <dgm:cxn modelId="{CB546B19-BFEE-4233-B1E1-53A41B9D0660}" type="presParOf" srcId="{D991388D-68A4-4F59-A0B3-9D3000A8FB94}" destId="{2159FE22-3A9E-439A-9994-EC5A21FDED8A}" srcOrd="2" destOrd="0" presId="urn:microsoft.com/office/officeart/2005/8/layout/cycle6"/>
    <dgm:cxn modelId="{553087D2-1702-42FC-BF04-43A64FB1E1FC}" type="presParOf" srcId="{D991388D-68A4-4F59-A0B3-9D3000A8FB94}" destId="{77A5A622-9F53-4EB9-8208-8048FD0082D2}" srcOrd="3" destOrd="0" presId="urn:microsoft.com/office/officeart/2005/8/layout/cycle6"/>
    <dgm:cxn modelId="{9119F0DB-295E-4DD3-82D4-200B3D998947}" type="presParOf" srcId="{D991388D-68A4-4F59-A0B3-9D3000A8FB94}" destId="{A22C6A4E-1854-4B93-9071-16180541FF84}" srcOrd="4" destOrd="0" presId="urn:microsoft.com/office/officeart/2005/8/layout/cycle6"/>
    <dgm:cxn modelId="{04A26F60-6ABB-49A0-9B46-36C1B83114E5}" type="presParOf" srcId="{D991388D-68A4-4F59-A0B3-9D3000A8FB94}" destId="{44B11FB9-E43F-4F4E-B951-55EA18F44921}" srcOrd="5" destOrd="0" presId="urn:microsoft.com/office/officeart/2005/8/layout/cycle6"/>
    <dgm:cxn modelId="{E8A5F33A-1747-453A-8D35-3BC7A3BB1E3A}" type="presParOf" srcId="{D991388D-68A4-4F59-A0B3-9D3000A8FB94}" destId="{B716967E-EE55-4843-812F-2223CDDB2AB7}" srcOrd="6" destOrd="0" presId="urn:microsoft.com/office/officeart/2005/8/layout/cycle6"/>
    <dgm:cxn modelId="{4CABA452-D7A3-4A67-A001-4E3E98617F2F}" type="presParOf" srcId="{D991388D-68A4-4F59-A0B3-9D3000A8FB94}" destId="{E1F37665-70F4-4393-A635-17A907922D55}" srcOrd="7" destOrd="0" presId="urn:microsoft.com/office/officeart/2005/8/layout/cycle6"/>
    <dgm:cxn modelId="{17E8D933-E331-442B-A6B4-0ECC18F59B36}" type="presParOf" srcId="{D991388D-68A4-4F59-A0B3-9D3000A8FB94}" destId="{C38C44EC-5C07-4B73-8C13-1D9BE77AB4CD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CB712-2354-4286-8183-95D9F7436C12}">
      <dsp:nvSpPr>
        <dsp:cNvPr id="0" name=""/>
        <dsp:cNvSpPr/>
      </dsp:nvSpPr>
      <dsp:spPr>
        <a:xfrm>
          <a:off x="3142059" y="1112"/>
          <a:ext cx="2250281" cy="1462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Система</a:t>
          </a:r>
          <a:endParaRPr lang="ru-RU" sz="2000" kern="1200" dirty="0"/>
        </a:p>
      </dsp:txBody>
      <dsp:txXfrm>
        <a:off x="3213461" y="72514"/>
        <a:ext cx="2107477" cy="1319878"/>
      </dsp:txXfrm>
    </dsp:sp>
    <dsp:sp modelId="{2159FE22-3A9E-439A-9994-EC5A21FDED8A}">
      <dsp:nvSpPr>
        <dsp:cNvPr id="0" name=""/>
        <dsp:cNvSpPr/>
      </dsp:nvSpPr>
      <dsp:spPr>
        <a:xfrm>
          <a:off x="2315518" y="732453"/>
          <a:ext cx="3903362" cy="3903362"/>
        </a:xfrm>
        <a:custGeom>
          <a:avLst/>
          <a:gdLst/>
          <a:ahLst/>
          <a:cxnLst/>
          <a:rect l="0" t="0" r="0" b="0"/>
          <a:pathLst>
            <a:path>
              <a:moveTo>
                <a:pt x="3093186" y="368638"/>
              </a:moveTo>
              <a:arcTo wR="1951681" hR="1951681" stAng="18347684" swAng="36487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5A622-9F53-4EB9-8208-8048FD0082D2}">
      <dsp:nvSpPr>
        <dsp:cNvPr id="0" name=""/>
        <dsp:cNvSpPr/>
      </dsp:nvSpPr>
      <dsp:spPr>
        <a:xfrm>
          <a:off x="4832265" y="2928634"/>
          <a:ext cx="2250281" cy="1462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Концептуальная модель</a:t>
          </a:r>
          <a:endParaRPr lang="ru-RU" sz="2000" kern="1200" dirty="0"/>
        </a:p>
      </dsp:txBody>
      <dsp:txXfrm>
        <a:off x="4903667" y="3000036"/>
        <a:ext cx="2107477" cy="1319878"/>
      </dsp:txXfrm>
    </dsp:sp>
    <dsp:sp modelId="{44B11FB9-E43F-4F4E-B951-55EA18F44921}">
      <dsp:nvSpPr>
        <dsp:cNvPr id="0" name=""/>
        <dsp:cNvSpPr/>
      </dsp:nvSpPr>
      <dsp:spPr>
        <a:xfrm>
          <a:off x="2315518" y="732453"/>
          <a:ext cx="3903362" cy="3903362"/>
        </a:xfrm>
        <a:custGeom>
          <a:avLst/>
          <a:gdLst/>
          <a:ahLst/>
          <a:cxnLst/>
          <a:rect l="0" t="0" r="0" b="0"/>
          <a:pathLst>
            <a:path>
              <a:moveTo>
                <a:pt x="2880917" y="3667950"/>
              </a:moveTo>
              <a:arcTo wR="1951681" hR="1951681" stAng="3694058" swAng="341188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6967E-EE55-4843-812F-2223CDDB2AB7}">
      <dsp:nvSpPr>
        <dsp:cNvPr id="0" name=""/>
        <dsp:cNvSpPr/>
      </dsp:nvSpPr>
      <dsp:spPr>
        <a:xfrm>
          <a:off x="1451853" y="2928634"/>
          <a:ext cx="2250281" cy="1462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Компьютерная модель</a:t>
          </a:r>
          <a:endParaRPr lang="ru-RU" sz="2000" kern="1200" dirty="0"/>
        </a:p>
      </dsp:txBody>
      <dsp:txXfrm>
        <a:off x="1523255" y="3000036"/>
        <a:ext cx="2107477" cy="1319878"/>
      </dsp:txXfrm>
    </dsp:sp>
    <dsp:sp modelId="{C38C44EC-5C07-4B73-8C13-1D9BE77AB4CD}">
      <dsp:nvSpPr>
        <dsp:cNvPr id="0" name=""/>
        <dsp:cNvSpPr/>
      </dsp:nvSpPr>
      <dsp:spPr>
        <a:xfrm>
          <a:off x="2315518" y="732453"/>
          <a:ext cx="3903362" cy="3903362"/>
        </a:xfrm>
        <a:custGeom>
          <a:avLst/>
          <a:gdLst/>
          <a:ahLst/>
          <a:cxnLst/>
          <a:rect l="0" t="0" r="0" b="0"/>
          <a:pathLst>
            <a:path>
              <a:moveTo>
                <a:pt x="12960" y="2176224"/>
              </a:moveTo>
              <a:arcTo wR="1951681" hR="1951681" stAng="10403605" swAng="36487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12235-1684-4047-B16C-C3EB0D170A01}" type="datetimeFigureOut">
              <a:rPr lang="ru-RU" smtClean="0"/>
              <a:t>12.09.2011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9EAA4-D2D8-4AC5-8F5C-CB67B497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3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9EAA4-D2D8-4AC5-8F5C-CB67B49735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9EAA4-D2D8-4AC5-8F5C-CB67B49735E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7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9EAA4-D2D8-4AC5-8F5C-CB67B49735E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4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</a:t>
            </a:r>
            <a:r>
              <a:rPr lang="ru-RU" baseline="0" dirty="0" smtClean="0"/>
              <a:t>прочитать про стат. тесты 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9EAA4-D2D8-4AC5-8F5C-CB67B49735E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7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B5EA7-5D98-463B-A67F-51968B3348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7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0D151-B2E3-4B84-9E09-640062E8F0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88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E9A71-188A-4A9F-962D-7B29CCF7C8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45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3A62-4076-4693-B327-84A74B40E7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71A97-3590-4E9B-A5EB-16FD4A27C2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65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C5A9F-E323-482A-9118-1D72492296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EB99E-9A67-418A-85E4-4B28CE00F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A81D-5E3C-42A2-847A-E58F84F827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58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0F10-BC8B-44FD-9C18-4170EBF081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9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DF69E-2745-4165-A6F1-9B11A2836A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00296-AA8B-482B-A1FF-B528CFF52F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8AB80-AA1C-419C-BED7-674CB4C9DA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1DC5DD5-8B92-4DE6-B16A-6718F7EAF1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ru-RU" dirty="0" smtClean="0"/>
              <a:t>Валидация, верификация </a:t>
            </a:r>
            <a:br>
              <a:rPr lang="ru-RU" dirty="0" smtClean="0"/>
            </a:br>
            <a:r>
              <a:rPr lang="ru-RU" dirty="0" smtClean="0"/>
              <a:t>и подготовка входных данных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pPr eaLnBrk="1" hangingPunct="1"/>
            <a:r>
              <a:rPr lang="ru-RU" dirty="0" smtClean="0"/>
              <a:t>Имитационное моделирование компьютерных сетей </a:t>
            </a:r>
          </a:p>
          <a:p>
            <a:pPr eaLnBrk="1" hangingPunct="1"/>
            <a:r>
              <a:rPr lang="ru-RU" dirty="0" smtClean="0"/>
              <a:t>Лекция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«Допущения»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Цель проекта, задачи для моделирования, определение наблюдаемых величин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Архитектура модели – декомпозиция на подсистемы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О</a:t>
            </a:r>
            <a:r>
              <a:rPr lang="ru-RU" sz="2800" dirty="0" smtClean="0"/>
              <a:t>писание подсистем и их взаимодействия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Перечень и обоснование сделанных упрощений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Известные ограничения модели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Описание выходных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Ссылки на источники информации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0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верификации компьютерной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ru-RU" dirty="0" smtClean="0"/>
              <a:t>Проверки кода (</a:t>
            </a:r>
            <a:r>
              <a:rPr lang="en-US" dirty="0" smtClean="0"/>
              <a:t>code review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Модульное тестирование</a:t>
            </a:r>
            <a:endParaRPr lang="ru-RU" dirty="0"/>
          </a:p>
          <a:p>
            <a:pPr lvl="1"/>
            <a:r>
              <a:rPr lang="ru-RU" dirty="0" smtClean="0"/>
              <a:t>Структуры данных и алгоритмы</a:t>
            </a:r>
          </a:p>
          <a:p>
            <a:pPr lvl="1"/>
            <a:r>
              <a:rPr lang="ru-RU" dirty="0" smtClean="0"/>
              <a:t>Конечные автоматы</a:t>
            </a:r>
          </a:p>
          <a:p>
            <a:pPr lvl="1"/>
            <a:r>
              <a:rPr lang="ru-RU" dirty="0" err="1" smtClean="0"/>
              <a:t>Сериализация</a:t>
            </a:r>
            <a:r>
              <a:rPr lang="en-US" dirty="0" smtClean="0"/>
              <a:t>/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данных</a:t>
            </a:r>
          </a:p>
          <a:p>
            <a:pPr lvl="1"/>
            <a:r>
              <a:rPr lang="ru-RU" dirty="0" smtClean="0"/>
              <a:t>…</a:t>
            </a:r>
            <a:endParaRPr lang="en-US" dirty="0" smtClean="0"/>
          </a:p>
          <a:p>
            <a:r>
              <a:rPr lang="ru-RU" dirty="0" smtClean="0"/>
              <a:t>Системное тестирование</a:t>
            </a:r>
          </a:p>
          <a:p>
            <a:pPr lvl="1"/>
            <a:r>
              <a:rPr lang="ru-RU" dirty="0" smtClean="0"/>
              <a:t>Трассирование, анимация</a:t>
            </a:r>
          </a:p>
          <a:p>
            <a:pPr lvl="1"/>
            <a:r>
              <a:rPr lang="ru-RU" dirty="0" smtClean="0"/>
              <a:t>Сравнение с точными решениями</a:t>
            </a:r>
          </a:p>
          <a:p>
            <a:pPr lvl="1"/>
            <a:r>
              <a:rPr lang="ru-RU" dirty="0" smtClean="0"/>
              <a:t>…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8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 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06963"/>
          </a:xfrm>
        </p:spPr>
        <p:txBody>
          <a:bodyPr/>
          <a:lstStyle/>
          <a:p>
            <a:r>
              <a:rPr lang="ru-RU" dirty="0" smtClean="0"/>
              <a:t>Виды данных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Значение параметра</a:t>
            </a:r>
          </a:p>
          <a:p>
            <a:pPr lvl="1"/>
            <a:r>
              <a:rPr lang="ru-RU" dirty="0" smtClean="0"/>
              <a:t>Значение параметра как функция времени или другого параметра</a:t>
            </a:r>
          </a:p>
          <a:p>
            <a:pPr lvl="1"/>
            <a:r>
              <a:rPr lang="ru-RU" dirty="0" smtClean="0"/>
              <a:t>Функция распределения вероятности</a:t>
            </a:r>
          </a:p>
          <a:p>
            <a:r>
              <a:rPr lang="ru-RU" dirty="0" smtClean="0"/>
              <a:t>Источники данных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Исторические (данные уже есть)</a:t>
            </a:r>
          </a:p>
          <a:p>
            <a:pPr lvl="1"/>
            <a:r>
              <a:rPr lang="ru-RU" dirty="0" smtClean="0"/>
              <a:t>Специальные эксперименты</a:t>
            </a:r>
          </a:p>
          <a:p>
            <a:pPr lvl="1"/>
            <a:r>
              <a:rPr lang="ru-RU" dirty="0" smtClean="0"/>
              <a:t>Экспертные оценки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9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соображения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убедиться, что требования к данным однозначно определены и правильно трактуются источниками</a:t>
            </a:r>
          </a:p>
          <a:p>
            <a:r>
              <a:rPr lang="ru-RU" dirty="0" smtClean="0"/>
              <a:t>Необходимо понимать как получены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6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ипичные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Данные нерепрезентативны для системы</a:t>
            </a:r>
          </a:p>
          <a:p>
            <a:r>
              <a:rPr lang="ru-RU" sz="2800" dirty="0" smtClean="0"/>
              <a:t>Данные содержат ошибки измерения, записи, округления</a:t>
            </a:r>
          </a:p>
          <a:p>
            <a:r>
              <a:rPr lang="ru-RU" sz="2800" dirty="0" smtClean="0"/>
              <a:t>Данные получены при неизвестных условиях</a:t>
            </a:r>
          </a:p>
          <a:p>
            <a:r>
              <a:rPr lang="ru-RU" sz="2800" dirty="0"/>
              <a:t>Данные искажены в корыстных </a:t>
            </a:r>
            <a:r>
              <a:rPr lang="ru-RU" sz="2800" dirty="0" smtClean="0"/>
              <a:t>целях</a:t>
            </a:r>
          </a:p>
          <a:p>
            <a:r>
              <a:rPr lang="ru-RU" sz="2800" dirty="0" smtClean="0"/>
              <a:t>Данные представлены в несовместимом формате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99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валидации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чувствительности результатов моделирования к вариациям входных данных</a:t>
            </a:r>
          </a:p>
          <a:p>
            <a:r>
              <a:rPr lang="ru-RU" dirty="0" smtClean="0"/>
              <a:t>Статистические тесты для эмпирических распределений вероятности</a:t>
            </a:r>
          </a:p>
          <a:p>
            <a:r>
              <a:rPr lang="ru-RU" dirty="0" smtClean="0"/>
              <a:t>Проверки на непротиворечивость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7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валидации результатов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77044"/>
              </p:ext>
            </p:extLst>
          </p:nvPr>
        </p:nvGraphicFramePr>
        <p:xfrm>
          <a:off x="457200" y="1752600"/>
          <a:ext cx="8229600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38400"/>
                <a:gridCol w="30480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Система</a:t>
                      </a:r>
                      <a:r>
                        <a:rPr lang="ru-RU" sz="2000" baseline="0" dirty="0" smtClean="0"/>
                        <a:t> </a:t>
                      </a:r>
                    </a:p>
                    <a:p>
                      <a:r>
                        <a:rPr lang="ru-RU" sz="2000" baseline="0" dirty="0" smtClean="0"/>
                        <a:t>наблюдаема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Система не наблюдаема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Качественные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2000" dirty="0" smtClean="0"/>
                        <a:t>Графическое</a:t>
                      </a:r>
                      <a:r>
                        <a:rPr lang="ru-RU" sz="2000" baseline="0" dirty="0" smtClean="0"/>
                        <a:t> сравнение результатов</a:t>
                      </a:r>
                      <a:endParaRPr lang="ru-RU" sz="20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2000" dirty="0" smtClean="0"/>
                        <a:t>Качественное сравнение поведения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2000" dirty="0" smtClean="0"/>
                        <a:t>Анализ</a:t>
                      </a:r>
                      <a:r>
                        <a:rPr lang="ru-RU" sz="2000" baseline="0" dirty="0" smtClean="0"/>
                        <a:t> поведения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2000" baseline="0" dirty="0" smtClean="0"/>
                        <a:t>Графическое сравнение с результатами других моделей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Количественные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Сравнение результатов</a:t>
                      </a:r>
                      <a:r>
                        <a:rPr lang="ru-RU" sz="2000" baseline="0" dirty="0" smtClean="0"/>
                        <a:t> с использованием статистических методов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Сравнение</a:t>
                      </a:r>
                      <a:r>
                        <a:rPr lang="ru-RU" sz="2000" baseline="0" dirty="0" smtClean="0"/>
                        <a:t> с результатами других моделей с использованием статистических методов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0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виды графиков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Графики функций, 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ru-RU" dirty="0"/>
              <a:t>в</a:t>
            </a:r>
            <a:r>
              <a:rPr lang="ru-RU" dirty="0" smtClean="0"/>
              <a:t>ременные ряды</a:t>
            </a:r>
            <a:endParaRPr lang="en-US" dirty="0" smtClean="0"/>
          </a:p>
          <a:p>
            <a:r>
              <a:rPr lang="ru-RU" dirty="0" smtClean="0"/>
              <a:t>Гистограммы распределений</a:t>
            </a:r>
          </a:p>
          <a:p>
            <a:r>
              <a:rPr lang="en-US" dirty="0" smtClean="0"/>
              <a:t>Box plots</a:t>
            </a:r>
          </a:p>
          <a:p>
            <a:r>
              <a:rPr lang="en-US" dirty="0" smtClean="0"/>
              <a:t>Scatter plots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Бесполезные виды графиков</a:t>
            </a:r>
            <a:r>
              <a:rPr lang="en-US" dirty="0" smtClean="0"/>
              <a:t>:</a:t>
            </a:r>
            <a:r>
              <a:rPr lang="ru-RU" dirty="0" smtClean="0"/>
              <a:t> торт, 3</a:t>
            </a:r>
            <a:r>
              <a:rPr lang="en-US" dirty="0" smtClean="0"/>
              <a:t>D 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8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ru-RU" dirty="0"/>
          </a:p>
        </p:txBody>
      </p:sp>
      <p:pic>
        <p:nvPicPr>
          <p:cNvPr id="4" name="Picture 2" descr="http://t0.gstatic.com/images?q=tbn:ANd9GcQWyQ4ASnTocJmZOq8wiIExYwdX00M0rjQ3tq9ikqRMdKLDyHqx5213SZUJ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943600" cy="501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ru-RU" dirty="0"/>
          </a:p>
        </p:txBody>
      </p:sp>
      <p:pic>
        <p:nvPicPr>
          <p:cNvPr id="3074" name="Picture 2" descr="Картинка 43 из 7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553200" cy="524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Модель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dirty="0" smtClean="0"/>
              <a:t>Модель – упрощенное описание системы разработанное с целью ее исследования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ru-RU" i="1" dirty="0" smtClean="0"/>
              <a:t>«</a:t>
            </a:r>
            <a:r>
              <a:rPr lang="en-US" i="1" dirty="0" smtClean="0"/>
              <a:t>All models are wrong but some are useful</a:t>
            </a:r>
            <a:r>
              <a:rPr lang="ru-RU" i="1" dirty="0" smtClean="0"/>
              <a:t>»</a:t>
            </a:r>
            <a:endParaRPr lang="en-US" i="1" dirty="0" smtClean="0"/>
          </a:p>
          <a:p>
            <a:pPr marL="0" indent="0" algn="r" eaLnBrk="1" hangingPunct="1">
              <a:buNone/>
            </a:pPr>
            <a:r>
              <a:rPr lang="en-US" i="1" dirty="0" smtClean="0"/>
              <a:t>George Box</a:t>
            </a:r>
            <a:endParaRPr lang="ru-RU" i="1" dirty="0" smtClean="0"/>
          </a:p>
          <a:p>
            <a:pPr marL="0" indent="0" eaLnBrk="1" hangingPunct="1">
              <a:buNone/>
            </a:pPr>
            <a:endParaRPr lang="ru-RU" dirty="0"/>
          </a:p>
          <a:p>
            <a:pPr marL="0" indent="0" eaLnBrk="1" hangingPunct="1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Качественный анализ 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ru-RU" dirty="0" smtClean="0"/>
              <a:t>Анализ чувствительности результатов к вариации входных параметров</a:t>
            </a:r>
            <a:endParaRPr lang="en-US" dirty="0" smtClean="0"/>
          </a:p>
          <a:p>
            <a:r>
              <a:rPr lang="ru-RU" dirty="0" smtClean="0"/>
              <a:t>Трассирование</a:t>
            </a:r>
          </a:p>
          <a:p>
            <a:r>
              <a:rPr lang="ru-RU" dirty="0" smtClean="0"/>
              <a:t>Визуализация</a:t>
            </a:r>
          </a:p>
          <a:p>
            <a:r>
              <a:rPr lang="ru-RU" dirty="0"/>
              <a:t>Т</a:t>
            </a:r>
            <a:r>
              <a:rPr lang="ru-RU" dirty="0" smtClean="0"/>
              <a:t>ест Тьюринга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70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Количественное сравнение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Доверительные интервалы</a:t>
            </a:r>
          </a:p>
          <a:p>
            <a:r>
              <a:rPr lang="ru-RU" dirty="0" smtClean="0"/>
              <a:t>Проверка гипотез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Использовать очень аккуратно!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Достоверность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Достоверная (</a:t>
            </a:r>
            <a:r>
              <a:rPr lang="en-US" dirty="0" smtClean="0"/>
              <a:t>credible) </a:t>
            </a:r>
            <a:r>
              <a:rPr lang="ru-RU" dirty="0" smtClean="0"/>
              <a:t>модель – модель, вызывающая доверие у пользователей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достоверность </a:t>
            </a:r>
            <a:r>
              <a:rPr lang="ru-RU" dirty="0"/>
              <a:t>≠</a:t>
            </a:r>
            <a:r>
              <a:rPr lang="ru-RU" dirty="0" smtClean="0"/>
              <a:t> </a:t>
            </a:r>
            <a:r>
              <a:rPr lang="ru-RU" dirty="0" err="1" smtClean="0"/>
              <a:t>валидность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повышения достоверности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525963"/>
          </a:xfrm>
        </p:spPr>
        <p:txBody>
          <a:bodyPr/>
          <a:lstStyle/>
          <a:p>
            <a:r>
              <a:rPr lang="ru-RU" sz="2800" dirty="0" smtClean="0"/>
              <a:t>Постоянное взаимодействие с пользователями, подробное объяснение и согласование предположений, заложенных в модель</a:t>
            </a:r>
          </a:p>
          <a:p>
            <a:r>
              <a:rPr lang="ru-RU" sz="2800" dirty="0" smtClean="0"/>
              <a:t>Демонстрация того, что модель </a:t>
            </a:r>
            <a:r>
              <a:rPr lang="ru-RU" sz="2800" dirty="0" err="1" smtClean="0"/>
              <a:t>валидирована</a:t>
            </a:r>
            <a:r>
              <a:rPr lang="ru-RU" sz="2800" dirty="0" smtClean="0"/>
              <a:t> и верифицирована. Независимая валидация, верификация и аккредитация модели </a:t>
            </a:r>
          </a:p>
          <a:p>
            <a:r>
              <a:rPr lang="ru-RU" sz="2800" dirty="0" smtClean="0"/>
              <a:t>Дать пользователю возможность самостоятельно выполнять моделирование. Красивая и понятная визуализация результатов</a:t>
            </a:r>
          </a:p>
          <a:p>
            <a:r>
              <a:rPr lang="ru-RU" sz="2800" dirty="0" smtClean="0"/>
              <a:t>Репутация разработчиков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993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Запомнить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dirty="0" smtClean="0"/>
              <a:t>Виды валидации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dirty="0" smtClean="0"/>
              <a:t>Методы валидации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dirty="0"/>
              <a:t>М</a:t>
            </a:r>
            <a:r>
              <a:rPr lang="ru-RU" dirty="0" smtClean="0"/>
              <a:t>етоды повышения достоверности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err="1" smtClean="0"/>
              <a:t>Кельтон-Лоу</a:t>
            </a:r>
            <a:r>
              <a:rPr lang="ru-RU" sz="2800" dirty="0" smtClean="0"/>
              <a:t> 5, 6</a:t>
            </a:r>
          </a:p>
          <a:p>
            <a:r>
              <a:rPr lang="en-US" sz="2800" dirty="0" smtClean="0"/>
              <a:t>Robert Sargent “Verification and Validation of Simulation Models” Proceedings of WSC 2010</a:t>
            </a:r>
          </a:p>
          <a:p>
            <a:r>
              <a:rPr lang="en-US" sz="2800" dirty="0" smtClean="0"/>
              <a:t>Averill M. Law “How to Build Valid and Credible Simulation Models” Proceedings of WSC 2009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90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следующей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 понятий к методам – основы дискретно-событийного моделирования.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8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Валидация – процесс проверки того, что модель является достаточно точным описанием системы для целей конкретного исследования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Валидная (</a:t>
            </a:r>
            <a:r>
              <a:rPr lang="ru-RU" dirty="0" err="1" smtClean="0"/>
              <a:t>валидированная</a:t>
            </a:r>
            <a:r>
              <a:rPr lang="en-US" dirty="0" smtClean="0"/>
              <a:t>?) </a:t>
            </a:r>
            <a:r>
              <a:rPr lang="ru-RU" dirty="0" smtClean="0"/>
              <a:t>модель – модель, прошедшая процедуру валидации</a:t>
            </a:r>
          </a:p>
        </p:txBody>
      </p:sp>
    </p:spTree>
    <p:extLst>
      <p:ext uri="{BB962C8B-B14F-4D97-AF65-F5344CB8AC3E}">
        <p14:creationId xmlns:p14="http://schemas.microsoft.com/office/powerpoint/2010/main" val="6043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соображения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ru-RU" sz="2800" dirty="0" smtClean="0"/>
              <a:t>Валидация имеет смысл только когда определены цели исследования</a:t>
            </a:r>
          </a:p>
          <a:p>
            <a:r>
              <a:rPr lang="ru-RU" sz="2800" dirty="0" smtClean="0"/>
              <a:t>Валидация модели существующей системы обычно проще, чем валидация модели проектируемой системы</a:t>
            </a:r>
          </a:p>
          <a:p>
            <a:r>
              <a:rPr lang="ru-RU" sz="2800" dirty="0" smtClean="0"/>
              <a:t>Не стоит откладывать валидацию на самый конец работ</a:t>
            </a:r>
          </a:p>
          <a:p>
            <a:r>
              <a:rPr lang="ru-RU" sz="2800" dirty="0" smtClean="0"/>
              <a:t>Если старая модель используется с новой целью, то валидацию нужно повторить</a:t>
            </a:r>
          </a:p>
        </p:txBody>
      </p:sp>
    </p:spTree>
    <p:extLst>
      <p:ext uri="{BB962C8B-B14F-4D97-AF65-F5344CB8AC3E}">
        <p14:creationId xmlns:p14="http://schemas.microsoft.com/office/powerpoint/2010/main" val="1269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соображения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Критерий окончания валидации во многом произволен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971800"/>
            <a:ext cx="63563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0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арадигма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78250"/>
              </p:ext>
            </p:extLst>
          </p:nvPr>
        </p:nvGraphicFramePr>
        <p:xfrm>
          <a:off x="324686" y="1365448"/>
          <a:ext cx="85344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2214" y="2590800"/>
            <a:ext cx="2177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Валидация </a:t>
            </a:r>
          </a:p>
          <a:p>
            <a:pPr algn="ctr"/>
            <a:r>
              <a:rPr lang="ru-RU" sz="2000" dirty="0" smtClean="0"/>
              <a:t>концептуальной </a:t>
            </a:r>
          </a:p>
          <a:p>
            <a:pPr algn="ctr"/>
            <a:r>
              <a:rPr lang="ru-RU" sz="2000" dirty="0" smtClean="0"/>
              <a:t>модели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54404" y="6019800"/>
            <a:ext cx="361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Верификация компьютерной</a:t>
            </a:r>
          </a:p>
          <a:p>
            <a:pPr algn="ctr"/>
            <a:r>
              <a:rPr lang="ru-RU" sz="2000" dirty="0" smtClean="0"/>
              <a:t>модели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28680" y="2819400"/>
            <a:ext cx="1607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Валидация </a:t>
            </a:r>
          </a:p>
          <a:p>
            <a:pPr algn="ctr"/>
            <a:r>
              <a:rPr lang="ru-RU" sz="2000" dirty="0" smtClean="0"/>
              <a:t>результатов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07576" y="3541930"/>
            <a:ext cx="1511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Валидация</a:t>
            </a:r>
          </a:p>
          <a:p>
            <a:pPr algn="ctr"/>
            <a:r>
              <a:rPr lang="ru-RU" sz="2000" dirty="0" smtClean="0"/>
              <a:t>данных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6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валидации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800" i="1" dirty="0" smtClean="0"/>
              <a:t>Валидация концептуальной модели </a:t>
            </a:r>
            <a:r>
              <a:rPr lang="ru-RU" sz="2800" dirty="0" smtClean="0"/>
              <a:t>– проверка того, что теории и допущения, лежащие в основе модели верны *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i="1" dirty="0" smtClean="0"/>
              <a:t>Верификация компьютерной модели </a:t>
            </a:r>
            <a:r>
              <a:rPr lang="ru-RU" sz="2800" dirty="0" smtClean="0"/>
              <a:t>– проверка спецификации и отладка программы *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i="1" dirty="0"/>
              <a:t>В</a:t>
            </a:r>
            <a:r>
              <a:rPr lang="ru-RU" sz="2800" i="1" dirty="0" smtClean="0"/>
              <a:t>алидация результатов </a:t>
            </a:r>
            <a:r>
              <a:rPr lang="ru-RU" sz="2800" dirty="0" smtClean="0"/>
              <a:t>– проверка того, что результаты моделирования соответствуют результатам экспериментов с системой *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i="1" dirty="0" smtClean="0"/>
              <a:t>Валидация данных </a:t>
            </a:r>
            <a:r>
              <a:rPr lang="ru-RU" sz="2800" dirty="0" smtClean="0"/>
              <a:t>– проверка того, что для построения модели и выполнения экспериментов с ней используются достоверные входные данные</a:t>
            </a:r>
            <a:r>
              <a:rPr lang="en-US" sz="2800" dirty="0" smtClean="0"/>
              <a:t> 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365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Напоминание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1905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/>
              <a:t>* = … для целей исследования </a:t>
            </a:r>
          </a:p>
          <a:p>
            <a:pPr marL="0" indent="0" algn="ctr">
              <a:buNone/>
            </a:pPr>
            <a:r>
              <a:rPr lang="ru-RU" sz="3600" dirty="0" smtClean="0"/>
              <a:t>(в области применимости модели)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344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валидации концептуальной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цели исследования</a:t>
            </a:r>
          </a:p>
          <a:p>
            <a:r>
              <a:rPr lang="ru-RU" dirty="0" smtClean="0"/>
              <a:t>Описать концептуальную модель («Допущения»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“Assumptions”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Привлечь экспертов в предметной области к </a:t>
            </a:r>
            <a:r>
              <a:rPr lang="en-US" dirty="0" smtClean="0"/>
              <a:t>[</a:t>
            </a:r>
            <a:r>
              <a:rPr lang="ru-RU" dirty="0" smtClean="0"/>
              <a:t>формальной</a:t>
            </a:r>
            <a:r>
              <a:rPr lang="en-US" dirty="0" smtClean="0"/>
              <a:t>]</a:t>
            </a:r>
            <a:r>
              <a:rPr lang="ru-RU" dirty="0" smtClean="0"/>
              <a:t> проверке концептуальной модели</a:t>
            </a:r>
            <a:r>
              <a:rPr lang="en-US" dirty="0" smtClean="0"/>
              <a:t> (“face validation”</a:t>
            </a:r>
            <a:r>
              <a:rPr lang="ru-RU" dirty="0" smtClean="0"/>
              <a:t> и трассировка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92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</TotalTime>
  <Words>641</Words>
  <Application>Microsoft Office PowerPoint</Application>
  <PresentationFormat>Экран (4:3)</PresentationFormat>
  <Paragraphs>146</Paragraphs>
  <Slides>26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Оформление по умолчанию</vt:lpstr>
      <vt:lpstr>Валидация, верификация  и подготовка входных данных</vt:lpstr>
      <vt:lpstr>Модель</vt:lpstr>
      <vt:lpstr>Валидация</vt:lpstr>
      <vt:lpstr>Общие соображения</vt:lpstr>
      <vt:lpstr>Общие соображения</vt:lpstr>
      <vt:lpstr>Парадигма</vt:lpstr>
      <vt:lpstr>Виды валидации</vt:lpstr>
      <vt:lpstr>Напоминание</vt:lpstr>
      <vt:lpstr>Методы валидации концептуальной модели</vt:lpstr>
      <vt:lpstr>«Допущения»</vt:lpstr>
      <vt:lpstr>Методы верификации компьютерной модели</vt:lpstr>
      <vt:lpstr>Валидация  входных данных</vt:lpstr>
      <vt:lpstr>Общие соображения</vt:lpstr>
      <vt:lpstr>Типичные сложности</vt:lpstr>
      <vt:lpstr>Методы валидации данных</vt:lpstr>
      <vt:lpstr>Методы валидации результатов</vt:lpstr>
      <vt:lpstr>Полезные виды графиков</vt:lpstr>
      <vt:lpstr>Box plot</vt:lpstr>
      <vt:lpstr>Scatter plot</vt:lpstr>
      <vt:lpstr>Качественный анализ поведения</vt:lpstr>
      <vt:lpstr>Количественное сравнение результатов</vt:lpstr>
      <vt:lpstr>Достоверность</vt:lpstr>
      <vt:lpstr>Методы повышения достоверности</vt:lpstr>
      <vt:lpstr>Запомнить</vt:lpstr>
      <vt:lpstr>Прочитать</vt:lpstr>
      <vt:lpstr>На следующей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</dc:creator>
  <cp:lastModifiedBy>lenovo</cp:lastModifiedBy>
  <cp:revision>181</cp:revision>
  <cp:lastPrinted>1601-01-01T00:00:00Z</cp:lastPrinted>
  <dcterms:created xsi:type="dcterms:W3CDTF">1601-01-01T00:00:00Z</dcterms:created>
  <dcterms:modified xsi:type="dcterms:W3CDTF">2011-09-13T04:16:54Z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