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2" r:id="rId5"/>
    <p:sldId id="263" r:id="rId6"/>
    <p:sldId id="264" r:id="rId7"/>
    <p:sldId id="265" r:id="rId8"/>
    <p:sldId id="266" r:id="rId9"/>
    <p:sldId id="261" r:id="rId10"/>
    <p:sldId id="279" r:id="rId11"/>
    <p:sldId id="280" r:id="rId12"/>
    <p:sldId id="267" r:id="rId13"/>
    <p:sldId id="268" r:id="rId14"/>
    <p:sldId id="271" r:id="rId15"/>
    <p:sldId id="269" r:id="rId16"/>
    <p:sldId id="270" r:id="rId17"/>
    <p:sldId id="273" r:id="rId18"/>
    <p:sldId id="272" r:id="rId19"/>
    <p:sldId id="275" r:id="rId20"/>
    <p:sldId id="282" r:id="rId21"/>
    <p:sldId id="281" r:id="rId22"/>
    <p:sldId id="283" r:id="rId23"/>
    <p:sldId id="284" r:id="rId24"/>
    <p:sldId id="274" r:id="rId25"/>
    <p:sldId id="285" r:id="rId26"/>
    <p:sldId id="286" r:id="rId27"/>
    <p:sldId id="276" r:id="rId28"/>
    <p:sldId id="277" r:id="rId29"/>
    <p:sldId id="278" r:id="rId3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8" y="3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1A3E92-2626-41DE-923B-8AF81F3C3A0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4A44649-D071-42EA-914F-625EBB95CDB1}">
      <dgm:prSet phldrT="[Текст]"/>
      <dgm:spPr/>
      <dgm:t>
        <a:bodyPr/>
        <a:lstStyle/>
        <a:p>
          <a:r>
            <a:rPr lang="ru-RU" dirty="0" smtClean="0"/>
            <a:t>Режим работы системы</a:t>
          </a:r>
          <a:endParaRPr lang="ru-RU" dirty="0"/>
        </a:p>
      </dgm:t>
    </dgm:pt>
    <dgm:pt modelId="{78E81BB7-4B2D-4ADA-933E-E151381EC0F5}" type="parTrans" cxnId="{C704FC9A-BF8B-4857-8E36-DF1372860A36}">
      <dgm:prSet/>
      <dgm:spPr/>
      <dgm:t>
        <a:bodyPr/>
        <a:lstStyle/>
        <a:p>
          <a:endParaRPr lang="ru-RU"/>
        </a:p>
      </dgm:t>
    </dgm:pt>
    <dgm:pt modelId="{1F4720FE-4963-4569-B79E-02D548C431AD}" type="sibTrans" cxnId="{C704FC9A-BF8B-4857-8E36-DF1372860A36}">
      <dgm:prSet/>
      <dgm:spPr/>
      <dgm:t>
        <a:bodyPr/>
        <a:lstStyle/>
        <a:p>
          <a:endParaRPr lang="ru-RU"/>
        </a:p>
      </dgm:t>
    </dgm:pt>
    <dgm:pt modelId="{C76B9F74-29F8-4E9B-8B4B-56FF2653D314}">
      <dgm:prSet phldrT="[Текст]"/>
      <dgm:spPr/>
      <dgm:t>
        <a:bodyPr/>
        <a:lstStyle/>
        <a:p>
          <a:r>
            <a:rPr lang="ru-RU" dirty="0" smtClean="0"/>
            <a:t>Переходный</a:t>
          </a:r>
          <a:r>
            <a:rPr lang="en-US" dirty="0" smtClean="0"/>
            <a:t>: </a:t>
          </a:r>
          <a:r>
            <a:rPr lang="ru-RU" dirty="0" smtClean="0"/>
            <a:t>полное время, количество обслуженных клиентов, событие, …</a:t>
          </a:r>
          <a:endParaRPr lang="ru-RU" dirty="0"/>
        </a:p>
      </dgm:t>
    </dgm:pt>
    <dgm:pt modelId="{F870594E-4E43-40D9-8CE1-4B5CD2BD7ACF}" type="parTrans" cxnId="{86B367FC-A96B-4E2A-B78F-874B3EB4F07B}">
      <dgm:prSet/>
      <dgm:spPr/>
      <dgm:t>
        <a:bodyPr/>
        <a:lstStyle/>
        <a:p>
          <a:endParaRPr lang="ru-RU"/>
        </a:p>
      </dgm:t>
    </dgm:pt>
    <dgm:pt modelId="{A3B94191-EACC-4CB3-9810-3A6B81088747}" type="sibTrans" cxnId="{86B367FC-A96B-4E2A-B78F-874B3EB4F07B}">
      <dgm:prSet/>
      <dgm:spPr/>
      <dgm:t>
        <a:bodyPr/>
        <a:lstStyle/>
        <a:p>
          <a:endParaRPr lang="ru-RU"/>
        </a:p>
      </dgm:t>
    </dgm:pt>
    <dgm:pt modelId="{BD30B380-9A88-4C1A-9A27-3DC4E0A9A0C5}">
      <dgm:prSet phldrT="[Текст]"/>
      <dgm:spPr/>
      <dgm:t>
        <a:bodyPr/>
        <a:lstStyle/>
        <a:p>
          <a:r>
            <a:rPr lang="ru-RU" dirty="0" smtClean="0"/>
            <a:t>Установившийся</a:t>
          </a:r>
          <a:r>
            <a:rPr lang="en-US" dirty="0" smtClean="0"/>
            <a:t>:</a:t>
          </a:r>
          <a:r>
            <a:rPr lang="ru-RU" dirty="0" smtClean="0"/>
            <a:t> достижение необходимой точности оценок</a:t>
          </a:r>
          <a:endParaRPr lang="ru-RU" dirty="0"/>
        </a:p>
      </dgm:t>
    </dgm:pt>
    <dgm:pt modelId="{9AC1E579-066D-4992-9E09-17CF4B940FCF}" type="parTrans" cxnId="{26D9B565-8160-4F91-AD18-BAA4C51C5747}">
      <dgm:prSet/>
      <dgm:spPr/>
      <dgm:t>
        <a:bodyPr/>
        <a:lstStyle/>
        <a:p>
          <a:endParaRPr lang="ru-RU"/>
        </a:p>
      </dgm:t>
    </dgm:pt>
    <dgm:pt modelId="{C42310A7-E7EB-48E0-934E-1899D18514CA}" type="sibTrans" cxnId="{26D9B565-8160-4F91-AD18-BAA4C51C5747}">
      <dgm:prSet/>
      <dgm:spPr/>
      <dgm:t>
        <a:bodyPr/>
        <a:lstStyle/>
        <a:p>
          <a:endParaRPr lang="ru-RU"/>
        </a:p>
      </dgm:t>
    </dgm:pt>
    <dgm:pt modelId="{4255FDE4-D34B-4FC0-92F6-6C3A5140A2ED}">
      <dgm:prSet phldrT="[Текст]"/>
      <dgm:spPr>
        <a:solidFill>
          <a:srgbClr val="92D050"/>
        </a:solidFill>
      </dgm:spPr>
      <dgm:t>
        <a:bodyPr/>
        <a:lstStyle/>
        <a:p>
          <a:r>
            <a:rPr lang="ru-RU" dirty="0" smtClean="0"/>
            <a:t>Цели исследования</a:t>
          </a:r>
          <a:endParaRPr lang="ru-RU" dirty="0"/>
        </a:p>
      </dgm:t>
    </dgm:pt>
    <dgm:pt modelId="{42ADE140-EEA1-438A-837F-5D02EBBBCD1B}" type="parTrans" cxnId="{53C51F25-7F1A-412C-924C-695DCDC2C549}">
      <dgm:prSet/>
      <dgm:spPr/>
      <dgm:t>
        <a:bodyPr/>
        <a:lstStyle/>
        <a:p>
          <a:endParaRPr lang="ru-RU"/>
        </a:p>
      </dgm:t>
    </dgm:pt>
    <dgm:pt modelId="{9EB6074D-F82D-47E1-BBCE-A9F2F234D39E}" type="sibTrans" cxnId="{53C51F25-7F1A-412C-924C-695DCDC2C549}">
      <dgm:prSet/>
      <dgm:spPr/>
      <dgm:t>
        <a:bodyPr/>
        <a:lstStyle/>
        <a:p>
          <a:endParaRPr lang="ru-RU"/>
        </a:p>
      </dgm:t>
    </dgm:pt>
    <dgm:pt modelId="{7AD81928-8699-42F1-B021-F01E918F6C5A}" type="pres">
      <dgm:prSet presAssocID="{DC1A3E92-2626-41DE-923B-8AF81F3C3A0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4EE65EA-35CF-44A7-9DB9-30B1BD89F38B}" type="pres">
      <dgm:prSet presAssocID="{64A44649-D071-42EA-914F-625EBB95CDB1}" presName="root1" presStyleCnt="0"/>
      <dgm:spPr/>
    </dgm:pt>
    <dgm:pt modelId="{F8D92BD1-AD6C-497A-AA23-8E1B13CC5F3D}" type="pres">
      <dgm:prSet presAssocID="{64A44649-D071-42EA-914F-625EBB95CDB1}" presName="LevelOneTextNode" presStyleLbl="node0" presStyleIdx="0" presStyleCnt="2" custLinFactNeighborX="-1265" custLinFactNeighborY="6951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2FC635A-EB53-4EFC-A28F-19D1DF7262FA}" type="pres">
      <dgm:prSet presAssocID="{64A44649-D071-42EA-914F-625EBB95CDB1}" presName="level2hierChild" presStyleCnt="0"/>
      <dgm:spPr/>
    </dgm:pt>
    <dgm:pt modelId="{8A7FF16A-B586-44DB-A086-36C4050B6294}" type="pres">
      <dgm:prSet presAssocID="{F870594E-4E43-40D9-8CE1-4B5CD2BD7ACF}" presName="conn2-1" presStyleLbl="parChTrans1D2" presStyleIdx="0" presStyleCnt="2"/>
      <dgm:spPr/>
      <dgm:t>
        <a:bodyPr/>
        <a:lstStyle/>
        <a:p>
          <a:endParaRPr lang="ru-RU"/>
        </a:p>
      </dgm:t>
    </dgm:pt>
    <dgm:pt modelId="{CDEF191A-B02B-4495-AE6E-0DF4C2A80E30}" type="pres">
      <dgm:prSet presAssocID="{F870594E-4E43-40D9-8CE1-4B5CD2BD7ACF}" presName="connTx" presStyleLbl="parChTrans1D2" presStyleIdx="0" presStyleCnt="2"/>
      <dgm:spPr/>
      <dgm:t>
        <a:bodyPr/>
        <a:lstStyle/>
        <a:p>
          <a:endParaRPr lang="ru-RU"/>
        </a:p>
      </dgm:t>
    </dgm:pt>
    <dgm:pt modelId="{44D2C349-981C-44FF-8C43-8A399ED37935}" type="pres">
      <dgm:prSet presAssocID="{C76B9F74-29F8-4E9B-8B4B-56FF2653D314}" presName="root2" presStyleCnt="0"/>
      <dgm:spPr/>
    </dgm:pt>
    <dgm:pt modelId="{1B17BD89-EB53-40C1-9410-E5231DA650F7}" type="pres">
      <dgm:prSet presAssocID="{C76B9F74-29F8-4E9B-8B4B-56FF2653D314}" presName="LevelTwoTextNode" presStyleLbl="node2" presStyleIdx="0" presStyleCnt="2" custScaleX="196162" custLinFactNeighborX="779" custLinFactNeighborY="5392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8020516-1310-4D20-A241-909DAB22DD9B}" type="pres">
      <dgm:prSet presAssocID="{C76B9F74-29F8-4E9B-8B4B-56FF2653D314}" presName="level3hierChild" presStyleCnt="0"/>
      <dgm:spPr/>
    </dgm:pt>
    <dgm:pt modelId="{F87661E2-6282-4128-8205-FE40DB8211B0}" type="pres">
      <dgm:prSet presAssocID="{9AC1E579-066D-4992-9E09-17CF4B940FCF}" presName="conn2-1" presStyleLbl="parChTrans1D2" presStyleIdx="1" presStyleCnt="2"/>
      <dgm:spPr/>
      <dgm:t>
        <a:bodyPr/>
        <a:lstStyle/>
        <a:p>
          <a:endParaRPr lang="ru-RU"/>
        </a:p>
      </dgm:t>
    </dgm:pt>
    <dgm:pt modelId="{30CA2631-ACC8-4B47-97C1-24ECAED485F6}" type="pres">
      <dgm:prSet presAssocID="{9AC1E579-066D-4992-9E09-17CF4B940FCF}" presName="connTx" presStyleLbl="parChTrans1D2" presStyleIdx="1" presStyleCnt="2"/>
      <dgm:spPr/>
      <dgm:t>
        <a:bodyPr/>
        <a:lstStyle/>
        <a:p>
          <a:endParaRPr lang="ru-RU"/>
        </a:p>
      </dgm:t>
    </dgm:pt>
    <dgm:pt modelId="{DE6C8906-7E1D-44E4-B6FB-BE13641E6E2F}" type="pres">
      <dgm:prSet presAssocID="{BD30B380-9A88-4C1A-9A27-3DC4E0A9A0C5}" presName="root2" presStyleCnt="0"/>
      <dgm:spPr/>
    </dgm:pt>
    <dgm:pt modelId="{1CB9FF1C-4E3A-4290-BE4E-3DF22D83EC6C}" type="pres">
      <dgm:prSet presAssocID="{BD30B380-9A88-4C1A-9A27-3DC4E0A9A0C5}" presName="LevelTwoTextNode" presStyleLbl="node2" presStyleIdx="1" presStyleCnt="2" custScaleX="197895" custLinFactNeighborX="779" custLinFactNeighborY="7666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DF32025-C138-48F5-8E95-AFC9B1D7BF82}" type="pres">
      <dgm:prSet presAssocID="{BD30B380-9A88-4C1A-9A27-3DC4E0A9A0C5}" presName="level3hierChild" presStyleCnt="0"/>
      <dgm:spPr/>
    </dgm:pt>
    <dgm:pt modelId="{0E172355-3186-4876-8A1B-A7F0FBBDE256}" type="pres">
      <dgm:prSet presAssocID="{4255FDE4-D34B-4FC0-92F6-6C3A5140A2ED}" presName="root1" presStyleCnt="0"/>
      <dgm:spPr/>
    </dgm:pt>
    <dgm:pt modelId="{0AC38BE2-9BE5-47F2-A280-B4C7D05EAA0D}" type="pres">
      <dgm:prSet presAssocID="{4255FDE4-D34B-4FC0-92F6-6C3A5140A2ED}" presName="LevelOneTextNode" presStyleLbl="node0" presStyleIdx="1" presStyleCnt="2" custLinFactY="-96110" custLinFactNeighborX="-1937" custLinFactNeighborY="-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4D89616-70AE-42F0-A974-2D214439B072}" type="pres">
      <dgm:prSet presAssocID="{4255FDE4-D34B-4FC0-92F6-6C3A5140A2ED}" presName="level2hierChild" presStyleCnt="0"/>
      <dgm:spPr/>
    </dgm:pt>
  </dgm:ptLst>
  <dgm:cxnLst>
    <dgm:cxn modelId="{7775A009-4729-4B50-AAD2-FC8109064904}" type="presOf" srcId="{4255FDE4-D34B-4FC0-92F6-6C3A5140A2ED}" destId="{0AC38BE2-9BE5-47F2-A280-B4C7D05EAA0D}" srcOrd="0" destOrd="0" presId="urn:microsoft.com/office/officeart/2005/8/layout/hierarchy2"/>
    <dgm:cxn modelId="{C704FC9A-BF8B-4857-8E36-DF1372860A36}" srcId="{DC1A3E92-2626-41DE-923B-8AF81F3C3A08}" destId="{64A44649-D071-42EA-914F-625EBB95CDB1}" srcOrd="0" destOrd="0" parTransId="{78E81BB7-4B2D-4ADA-933E-E151381EC0F5}" sibTransId="{1F4720FE-4963-4569-B79E-02D548C431AD}"/>
    <dgm:cxn modelId="{26D9B565-8160-4F91-AD18-BAA4C51C5747}" srcId="{64A44649-D071-42EA-914F-625EBB95CDB1}" destId="{BD30B380-9A88-4C1A-9A27-3DC4E0A9A0C5}" srcOrd="1" destOrd="0" parTransId="{9AC1E579-066D-4992-9E09-17CF4B940FCF}" sibTransId="{C42310A7-E7EB-48E0-934E-1899D18514CA}"/>
    <dgm:cxn modelId="{7A496B64-FA7E-4598-BA9E-7CC65DCB64DD}" type="presOf" srcId="{F870594E-4E43-40D9-8CE1-4B5CD2BD7ACF}" destId="{8A7FF16A-B586-44DB-A086-36C4050B6294}" srcOrd="0" destOrd="0" presId="urn:microsoft.com/office/officeart/2005/8/layout/hierarchy2"/>
    <dgm:cxn modelId="{8F202E83-EF77-4E55-9C70-B6A7DFB06575}" type="presOf" srcId="{DC1A3E92-2626-41DE-923B-8AF81F3C3A08}" destId="{7AD81928-8699-42F1-B021-F01E918F6C5A}" srcOrd="0" destOrd="0" presId="urn:microsoft.com/office/officeart/2005/8/layout/hierarchy2"/>
    <dgm:cxn modelId="{29DD2CE5-B581-4B08-A47F-C8BADE78D5BF}" type="presOf" srcId="{BD30B380-9A88-4C1A-9A27-3DC4E0A9A0C5}" destId="{1CB9FF1C-4E3A-4290-BE4E-3DF22D83EC6C}" srcOrd="0" destOrd="0" presId="urn:microsoft.com/office/officeart/2005/8/layout/hierarchy2"/>
    <dgm:cxn modelId="{86B367FC-A96B-4E2A-B78F-874B3EB4F07B}" srcId="{64A44649-D071-42EA-914F-625EBB95CDB1}" destId="{C76B9F74-29F8-4E9B-8B4B-56FF2653D314}" srcOrd="0" destOrd="0" parTransId="{F870594E-4E43-40D9-8CE1-4B5CD2BD7ACF}" sibTransId="{A3B94191-EACC-4CB3-9810-3A6B81088747}"/>
    <dgm:cxn modelId="{8B222A98-576D-4E84-B14A-82D8E8DD3799}" type="presOf" srcId="{64A44649-D071-42EA-914F-625EBB95CDB1}" destId="{F8D92BD1-AD6C-497A-AA23-8E1B13CC5F3D}" srcOrd="0" destOrd="0" presId="urn:microsoft.com/office/officeart/2005/8/layout/hierarchy2"/>
    <dgm:cxn modelId="{57B13B9F-D346-4937-816B-B8B563465FD3}" type="presOf" srcId="{9AC1E579-066D-4992-9E09-17CF4B940FCF}" destId="{F87661E2-6282-4128-8205-FE40DB8211B0}" srcOrd="0" destOrd="0" presId="urn:microsoft.com/office/officeart/2005/8/layout/hierarchy2"/>
    <dgm:cxn modelId="{53C51F25-7F1A-412C-924C-695DCDC2C549}" srcId="{DC1A3E92-2626-41DE-923B-8AF81F3C3A08}" destId="{4255FDE4-D34B-4FC0-92F6-6C3A5140A2ED}" srcOrd="1" destOrd="0" parTransId="{42ADE140-EEA1-438A-837F-5D02EBBBCD1B}" sibTransId="{9EB6074D-F82D-47E1-BBCE-A9F2F234D39E}"/>
    <dgm:cxn modelId="{BE724AF4-2AAB-432F-BB16-C08572CB9263}" type="presOf" srcId="{9AC1E579-066D-4992-9E09-17CF4B940FCF}" destId="{30CA2631-ACC8-4B47-97C1-24ECAED485F6}" srcOrd="1" destOrd="0" presId="urn:microsoft.com/office/officeart/2005/8/layout/hierarchy2"/>
    <dgm:cxn modelId="{4950BFA8-4DE9-4541-874C-4966F4984FDD}" type="presOf" srcId="{C76B9F74-29F8-4E9B-8B4B-56FF2653D314}" destId="{1B17BD89-EB53-40C1-9410-E5231DA650F7}" srcOrd="0" destOrd="0" presId="urn:microsoft.com/office/officeart/2005/8/layout/hierarchy2"/>
    <dgm:cxn modelId="{ABB60EDF-A874-443D-9D18-BD31B1B462C3}" type="presOf" srcId="{F870594E-4E43-40D9-8CE1-4B5CD2BD7ACF}" destId="{CDEF191A-B02B-4495-AE6E-0DF4C2A80E30}" srcOrd="1" destOrd="0" presId="urn:microsoft.com/office/officeart/2005/8/layout/hierarchy2"/>
    <dgm:cxn modelId="{63420E38-D329-4132-967A-3C046F884B9C}" type="presParOf" srcId="{7AD81928-8699-42F1-B021-F01E918F6C5A}" destId="{64EE65EA-35CF-44A7-9DB9-30B1BD89F38B}" srcOrd="0" destOrd="0" presId="urn:microsoft.com/office/officeart/2005/8/layout/hierarchy2"/>
    <dgm:cxn modelId="{CA8A2E53-657E-4984-A808-4F53478C4A9E}" type="presParOf" srcId="{64EE65EA-35CF-44A7-9DB9-30B1BD89F38B}" destId="{F8D92BD1-AD6C-497A-AA23-8E1B13CC5F3D}" srcOrd="0" destOrd="0" presId="urn:microsoft.com/office/officeart/2005/8/layout/hierarchy2"/>
    <dgm:cxn modelId="{337B4ACA-F51D-4A64-A5AE-A718356328B5}" type="presParOf" srcId="{64EE65EA-35CF-44A7-9DB9-30B1BD89F38B}" destId="{C2FC635A-EB53-4EFC-A28F-19D1DF7262FA}" srcOrd="1" destOrd="0" presId="urn:microsoft.com/office/officeart/2005/8/layout/hierarchy2"/>
    <dgm:cxn modelId="{2B701B46-5D20-4687-BE00-F005F1A2E2F8}" type="presParOf" srcId="{C2FC635A-EB53-4EFC-A28F-19D1DF7262FA}" destId="{8A7FF16A-B586-44DB-A086-36C4050B6294}" srcOrd="0" destOrd="0" presId="urn:microsoft.com/office/officeart/2005/8/layout/hierarchy2"/>
    <dgm:cxn modelId="{47F89072-7390-4168-8471-1E8EB134C29A}" type="presParOf" srcId="{8A7FF16A-B586-44DB-A086-36C4050B6294}" destId="{CDEF191A-B02B-4495-AE6E-0DF4C2A80E30}" srcOrd="0" destOrd="0" presId="urn:microsoft.com/office/officeart/2005/8/layout/hierarchy2"/>
    <dgm:cxn modelId="{80BAF9B2-52F9-4B8B-BC60-630A84DF5752}" type="presParOf" srcId="{C2FC635A-EB53-4EFC-A28F-19D1DF7262FA}" destId="{44D2C349-981C-44FF-8C43-8A399ED37935}" srcOrd="1" destOrd="0" presId="urn:microsoft.com/office/officeart/2005/8/layout/hierarchy2"/>
    <dgm:cxn modelId="{7AA8E114-C769-4793-9929-2BB8BF2468C7}" type="presParOf" srcId="{44D2C349-981C-44FF-8C43-8A399ED37935}" destId="{1B17BD89-EB53-40C1-9410-E5231DA650F7}" srcOrd="0" destOrd="0" presId="urn:microsoft.com/office/officeart/2005/8/layout/hierarchy2"/>
    <dgm:cxn modelId="{70C833A8-F69F-4BD0-B4B0-11460BA1C751}" type="presParOf" srcId="{44D2C349-981C-44FF-8C43-8A399ED37935}" destId="{68020516-1310-4D20-A241-909DAB22DD9B}" srcOrd="1" destOrd="0" presId="urn:microsoft.com/office/officeart/2005/8/layout/hierarchy2"/>
    <dgm:cxn modelId="{F8C4E583-607C-40CB-BFAF-B2D6846234E4}" type="presParOf" srcId="{C2FC635A-EB53-4EFC-A28F-19D1DF7262FA}" destId="{F87661E2-6282-4128-8205-FE40DB8211B0}" srcOrd="2" destOrd="0" presId="urn:microsoft.com/office/officeart/2005/8/layout/hierarchy2"/>
    <dgm:cxn modelId="{55A4AFDA-B127-4696-BA04-17902840C5EC}" type="presParOf" srcId="{F87661E2-6282-4128-8205-FE40DB8211B0}" destId="{30CA2631-ACC8-4B47-97C1-24ECAED485F6}" srcOrd="0" destOrd="0" presId="urn:microsoft.com/office/officeart/2005/8/layout/hierarchy2"/>
    <dgm:cxn modelId="{5C46DD43-DD0C-4D28-A1C4-CFBFE4579D07}" type="presParOf" srcId="{C2FC635A-EB53-4EFC-A28F-19D1DF7262FA}" destId="{DE6C8906-7E1D-44E4-B6FB-BE13641E6E2F}" srcOrd="3" destOrd="0" presId="urn:microsoft.com/office/officeart/2005/8/layout/hierarchy2"/>
    <dgm:cxn modelId="{ADB06DE8-DFAE-4CE3-AF87-2A8A41927D75}" type="presParOf" srcId="{DE6C8906-7E1D-44E4-B6FB-BE13641E6E2F}" destId="{1CB9FF1C-4E3A-4290-BE4E-3DF22D83EC6C}" srcOrd="0" destOrd="0" presId="urn:microsoft.com/office/officeart/2005/8/layout/hierarchy2"/>
    <dgm:cxn modelId="{2E02850C-FB1A-424D-823D-95EC1C5CC041}" type="presParOf" srcId="{DE6C8906-7E1D-44E4-B6FB-BE13641E6E2F}" destId="{5DF32025-C138-48F5-8E95-AFC9B1D7BF82}" srcOrd="1" destOrd="0" presId="urn:microsoft.com/office/officeart/2005/8/layout/hierarchy2"/>
    <dgm:cxn modelId="{BE26B39A-55CF-4560-B01E-7CA732248925}" type="presParOf" srcId="{7AD81928-8699-42F1-B021-F01E918F6C5A}" destId="{0E172355-3186-4876-8A1B-A7F0FBBDE256}" srcOrd="1" destOrd="0" presId="urn:microsoft.com/office/officeart/2005/8/layout/hierarchy2"/>
    <dgm:cxn modelId="{4145F237-742A-4B57-8E83-3FF6AD72FDCF}" type="presParOf" srcId="{0E172355-3186-4876-8A1B-A7F0FBBDE256}" destId="{0AC38BE2-9BE5-47F2-A280-B4C7D05EAA0D}" srcOrd="0" destOrd="0" presId="urn:microsoft.com/office/officeart/2005/8/layout/hierarchy2"/>
    <dgm:cxn modelId="{FF698435-266C-4E10-BBC4-9B8EC39E25DD}" type="presParOf" srcId="{0E172355-3186-4876-8A1B-A7F0FBBDE256}" destId="{C4D89616-70AE-42F0-A974-2D214439B07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92BD1-AD6C-497A-AA23-8E1B13CC5F3D}">
      <dsp:nvSpPr>
        <dsp:cNvPr id="0" name=""/>
        <dsp:cNvSpPr/>
      </dsp:nvSpPr>
      <dsp:spPr>
        <a:xfrm>
          <a:off x="0" y="2406312"/>
          <a:ext cx="2345159" cy="1172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Режим работы системы</a:t>
          </a:r>
          <a:endParaRPr lang="ru-RU" sz="2300" kern="1200" dirty="0"/>
        </a:p>
      </dsp:txBody>
      <dsp:txXfrm>
        <a:off x="34344" y="2440656"/>
        <a:ext cx="2276471" cy="1103891"/>
      </dsp:txXfrm>
    </dsp:sp>
    <dsp:sp modelId="{8A7FF16A-B586-44DB-A086-36C4050B6294}">
      <dsp:nvSpPr>
        <dsp:cNvPr id="0" name=""/>
        <dsp:cNvSpPr/>
      </dsp:nvSpPr>
      <dsp:spPr>
        <a:xfrm rot="19088656">
          <a:off x="2181289" y="2543110"/>
          <a:ext cx="1284384" cy="41967"/>
        </a:xfrm>
        <a:custGeom>
          <a:avLst/>
          <a:gdLst/>
          <a:ahLst/>
          <a:cxnLst/>
          <a:rect l="0" t="0" r="0" b="0"/>
          <a:pathLst>
            <a:path>
              <a:moveTo>
                <a:pt x="0" y="20983"/>
              </a:moveTo>
              <a:lnTo>
                <a:pt x="1284384" y="209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791371" y="2531984"/>
        <a:ext cx="64219" cy="64219"/>
      </dsp:txXfrm>
    </dsp:sp>
    <dsp:sp modelId="{1B17BD89-EB53-40C1-9410-E5231DA650F7}">
      <dsp:nvSpPr>
        <dsp:cNvPr id="0" name=""/>
        <dsp:cNvSpPr/>
      </dsp:nvSpPr>
      <dsp:spPr>
        <a:xfrm>
          <a:off x="3301803" y="1549297"/>
          <a:ext cx="4600311" cy="1172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Переходный</a:t>
          </a:r>
          <a:r>
            <a:rPr lang="en-US" sz="2400" kern="1200" dirty="0" smtClean="0"/>
            <a:t>: </a:t>
          </a:r>
          <a:r>
            <a:rPr lang="ru-RU" sz="2400" kern="1200" dirty="0" smtClean="0"/>
            <a:t>полное время, количество обслуженных клиентов, событие, …</a:t>
          </a:r>
          <a:endParaRPr lang="ru-RU" sz="2400" kern="1200" dirty="0"/>
        </a:p>
      </dsp:txBody>
      <dsp:txXfrm>
        <a:off x="3336147" y="1583641"/>
        <a:ext cx="4531623" cy="1103891"/>
      </dsp:txXfrm>
    </dsp:sp>
    <dsp:sp modelId="{F87661E2-6282-4128-8205-FE40DB8211B0}">
      <dsp:nvSpPr>
        <dsp:cNvPr id="0" name=""/>
        <dsp:cNvSpPr/>
      </dsp:nvSpPr>
      <dsp:spPr>
        <a:xfrm rot="2335330">
          <a:off x="2211233" y="3350631"/>
          <a:ext cx="1206539" cy="41967"/>
        </a:xfrm>
        <a:custGeom>
          <a:avLst/>
          <a:gdLst/>
          <a:ahLst/>
          <a:cxnLst/>
          <a:rect l="0" t="0" r="0" b="0"/>
          <a:pathLst>
            <a:path>
              <a:moveTo>
                <a:pt x="0" y="20983"/>
              </a:moveTo>
              <a:lnTo>
                <a:pt x="1206539" y="209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784339" y="3341451"/>
        <a:ext cx="60326" cy="60326"/>
      </dsp:txXfrm>
    </dsp:sp>
    <dsp:sp modelId="{1CB9FF1C-4E3A-4290-BE4E-3DF22D83EC6C}">
      <dsp:nvSpPr>
        <dsp:cNvPr id="0" name=""/>
        <dsp:cNvSpPr/>
      </dsp:nvSpPr>
      <dsp:spPr>
        <a:xfrm>
          <a:off x="3283847" y="3164338"/>
          <a:ext cx="4640952" cy="1172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Установившийся</a:t>
          </a:r>
          <a:r>
            <a:rPr lang="en-US" sz="2300" kern="1200" dirty="0" smtClean="0"/>
            <a:t>:</a:t>
          </a:r>
          <a:r>
            <a:rPr lang="ru-RU" sz="2300" kern="1200" dirty="0" smtClean="0"/>
            <a:t> достижение необходимой точности оценок</a:t>
          </a:r>
          <a:endParaRPr lang="ru-RU" sz="2300" kern="1200" dirty="0"/>
        </a:p>
      </dsp:txBody>
      <dsp:txXfrm>
        <a:off x="3318191" y="3198682"/>
        <a:ext cx="4572264" cy="1103891"/>
      </dsp:txXfrm>
    </dsp:sp>
    <dsp:sp modelId="{0AC38BE2-9BE5-47F2-A280-B4C7D05EAA0D}">
      <dsp:nvSpPr>
        <dsp:cNvPr id="0" name=""/>
        <dsp:cNvSpPr/>
      </dsp:nvSpPr>
      <dsp:spPr>
        <a:xfrm>
          <a:off x="0" y="640114"/>
          <a:ext cx="2345159" cy="1172579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Цели исследования</a:t>
          </a:r>
          <a:endParaRPr lang="ru-RU" sz="2300" kern="1200" dirty="0"/>
        </a:p>
      </dsp:txBody>
      <dsp:txXfrm>
        <a:off x="34344" y="674458"/>
        <a:ext cx="2276471" cy="1103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422F41-EAFC-406E-8300-A8F1F5EB633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7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C7D9ED-E2D7-45BF-BA40-49AA890FCE0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1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2AB3B-89DE-41A2-A629-D43EE51D7AD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27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5250E-6A60-4706-A008-8F6A45D306E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29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BFC81A-C718-4180-82D2-46E7CB9A494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52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F247A-79C6-47FA-BAEA-4E0584BBD3F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27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F5788F-9F18-4C27-AABF-1D5D90E1CAE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30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5E8D14-72B4-4D49-A188-6304D1F35F3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91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54E71E-5E66-4735-8373-15F0915F5C9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64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51831-7D69-4473-B6C3-D4BF619C02D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95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FBB7F2-8C54-4955-B09E-D8D3486DC38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36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3FA3D16-66B4-4BEC-ADA5-D1F5D366A211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ru-RU" dirty="0" smtClean="0"/>
              <a:t>Основы </a:t>
            </a:r>
            <a:br>
              <a:rPr lang="ru-RU" dirty="0" smtClean="0"/>
            </a:br>
            <a:r>
              <a:rPr lang="ru-RU" dirty="0" smtClean="0"/>
              <a:t>дискретно-событийного моделирования</a:t>
            </a:r>
            <a:endParaRPr lang="ru-RU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24400"/>
            <a:ext cx="6400800" cy="1752600"/>
          </a:xfrm>
        </p:spPr>
        <p:txBody>
          <a:bodyPr/>
          <a:lstStyle/>
          <a:p>
            <a:pPr eaLnBrk="1" hangingPunct="1"/>
            <a:r>
              <a:rPr lang="ru-RU" dirty="0"/>
              <a:t>Имитационное моделирование компьютерных сетей </a:t>
            </a:r>
          </a:p>
          <a:p>
            <a:pPr eaLnBrk="1" hangingPunct="1"/>
            <a:r>
              <a:rPr lang="ru-RU" dirty="0"/>
              <a:t>Лекция </a:t>
            </a:r>
            <a:r>
              <a:rPr lang="en-US" dirty="0" smtClean="0"/>
              <a:t>3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Протяженные процессы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</a:t>
            </a:r>
            <a:r>
              <a:rPr lang="ru-RU" dirty="0" smtClean="0"/>
              <a:t>Как моделировать процессы, продолжительностью которых нельзя нельзя пренебречь</a:t>
            </a:r>
            <a:r>
              <a:rPr lang="en-US" dirty="0" smtClean="0"/>
              <a:t>?</a:t>
            </a:r>
          </a:p>
          <a:p>
            <a:r>
              <a:rPr lang="en-US" dirty="0" smtClean="0"/>
              <a:t>A: </a:t>
            </a:r>
            <a:r>
              <a:rPr lang="ru-RU" dirty="0" smtClean="0"/>
              <a:t>ввести события начала и конца процесса (изменения состояния).</a:t>
            </a:r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572000"/>
            <a:ext cx="6400800" cy="113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9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Одновременные события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</a:t>
            </a:r>
            <a:r>
              <a:rPr lang="ru-RU" dirty="0" smtClean="0"/>
              <a:t>Как упорядочить события, происходящие строго одновременно</a:t>
            </a:r>
            <a:r>
              <a:rPr lang="en-US" dirty="0" smtClean="0"/>
              <a:t>?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A: </a:t>
            </a:r>
            <a:r>
              <a:rPr lang="ru-RU" dirty="0"/>
              <a:t>В</a:t>
            </a:r>
            <a:r>
              <a:rPr lang="ru-RU" dirty="0" smtClean="0"/>
              <a:t> порядке поступления. Но лучше</a:t>
            </a:r>
            <a:r>
              <a:rPr lang="en-US" dirty="0" smtClean="0"/>
              <a:t> </a:t>
            </a:r>
            <a:r>
              <a:rPr lang="ru-RU" dirty="0" smtClean="0"/>
              <a:t>моделировать задержки, по крайней мере между причиной и следствием.</a:t>
            </a:r>
          </a:p>
        </p:txBody>
      </p:sp>
    </p:spTree>
    <p:extLst>
      <p:ext uri="{BB962C8B-B14F-4D97-AF65-F5344CB8AC3E}">
        <p14:creationId xmlns:p14="http://schemas.microsoft.com/office/powerpoint/2010/main" val="250451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Классический пример</a:t>
            </a:r>
            <a:r>
              <a:rPr lang="en-US" dirty="0"/>
              <a:t>: </a:t>
            </a:r>
            <a:r>
              <a:rPr lang="ru-RU" dirty="0"/>
              <a:t>сервер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Система</a:t>
            </a:r>
            <a:r>
              <a:rPr lang="en-US" dirty="0"/>
              <a:t>:</a:t>
            </a:r>
            <a:r>
              <a:rPr lang="ru-RU" dirty="0"/>
              <a:t> касса в магазине </a:t>
            </a:r>
            <a:r>
              <a:rPr lang="en-US" dirty="0"/>
              <a:t>(GI/G/1)</a:t>
            </a:r>
            <a:endParaRPr lang="ru-RU" dirty="0"/>
          </a:p>
          <a:p>
            <a:r>
              <a:rPr lang="ru-RU" dirty="0"/>
              <a:t>Задачи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Среднее время ожидания </a:t>
            </a:r>
            <a:r>
              <a:rPr lang="ru-RU" dirty="0" smtClean="0"/>
              <a:t>в очереди (</a:t>
            </a:r>
            <a:r>
              <a:rPr lang="en-US" dirty="0"/>
              <a:t>d)</a:t>
            </a:r>
          </a:p>
          <a:p>
            <a:pPr lvl="1"/>
            <a:r>
              <a:rPr lang="ru-RU" dirty="0"/>
              <a:t>Средняя длина очереди (</a:t>
            </a:r>
            <a:r>
              <a:rPr lang="en-US" dirty="0"/>
              <a:t>Q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Коэффициент использования (</a:t>
            </a:r>
            <a:r>
              <a:rPr lang="el-GR" dirty="0">
                <a:cs typeface="Arial" charset="0"/>
              </a:rPr>
              <a:t>ρ</a:t>
            </a:r>
            <a:r>
              <a:rPr lang="ru-RU" dirty="0">
                <a:cs typeface="Arial" charset="0"/>
              </a:rPr>
              <a:t>)</a:t>
            </a:r>
            <a:endParaRPr lang="el-GR" dirty="0">
              <a:cs typeface="Arial" charset="0"/>
            </a:endParaRPr>
          </a:p>
          <a:p>
            <a:pPr lvl="1">
              <a:buFontTx/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Подсистемы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ru-RU" dirty="0"/>
              <a:t>Подсистемы</a:t>
            </a:r>
            <a:r>
              <a:rPr lang="en-US" dirty="0"/>
              <a:t>:</a:t>
            </a:r>
            <a:r>
              <a:rPr lang="ru-RU" dirty="0"/>
              <a:t> сервер и очередь клиентов</a:t>
            </a:r>
            <a:endParaRPr lang="en-US" dirty="0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endParaRPr lang="en-US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ru-RU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ru-RU" dirty="0"/>
          </a:p>
          <a:p>
            <a:pPr marL="609600" indent="-609600">
              <a:lnSpc>
                <a:spcPct val="90000"/>
              </a:lnSpc>
            </a:pPr>
            <a:r>
              <a:rPr lang="ru-RU" dirty="0"/>
              <a:t>Состояние подсистем</a:t>
            </a:r>
            <a:r>
              <a:rPr lang="en-US" dirty="0"/>
              <a:t>: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ru-RU" dirty="0"/>
              <a:t>Сервер может быть занят или свободен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ru-RU" dirty="0"/>
              <a:t>Очередь описывается только длиной (не различаем клиентов)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90800"/>
            <a:ext cx="282892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Состояние модели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 startAt="3"/>
            </a:pPr>
            <a:endParaRPr lang="en-US" dirty="0"/>
          </a:p>
          <a:p>
            <a:pPr marL="609600" indent="-609600">
              <a:buFontTx/>
              <a:buAutoNum type="arabicPeriod"/>
            </a:pPr>
            <a:r>
              <a:rPr lang="ru-RU" dirty="0"/>
              <a:t>Состояние = </a:t>
            </a:r>
            <a:r>
              <a:rPr lang="en-US" dirty="0"/>
              <a:t>(</a:t>
            </a:r>
            <a:r>
              <a:rPr lang="ru-RU" dirty="0"/>
              <a:t>состояние сервера</a:t>
            </a:r>
            <a:r>
              <a:rPr lang="en-US" dirty="0"/>
              <a:t>, </a:t>
            </a:r>
            <a:r>
              <a:rPr lang="ru-RU" dirty="0"/>
              <a:t>длина очереди</a:t>
            </a:r>
            <a:r>
              <a:rPr lang="en-US" dirty="0"/>
              <a:t>)</a:t>
            </a:r>
            <a:endParaRPr lang="ru-RU" dirty="0"/>
          </a:p>
          <a:p>
            <a:pPr marL="609600" indent="-609600">
              <a:buFontTx/>
              <a:buAutoNum type="arabicPeriod"/>
            </a:pPr>
            <a:r>
              <a:rPr lang="ru-RU" dirty="0"/>
              <a:t>Состояния (сервер</a:t>
            </a:r>
            <a:r>
              <a:rPr lang="en-US" dirty="0"/>
              <a:t> </a:t>
            </a:r>
            <a:r>
              <a:rPr lang="ru-RU" dirty="0"/>
              <a:t>свободен,</a:t>
            </a:r>
            <a:r>
              <a:rPr lang="en-US" dirty="0"/>
              <a:t> </a:t>
            </a:r>
            <a:r>
              <a:rPr lang="ru-RU" dirty="0"/>
              <a:t>очередь не пуста</a:t>
            </a:r>
            <a:r>
              <a:rPr lang="en-US" dirty="0"/>
              <a:t>) </a:t>
            </a:r>
            <a:r>
              <a:rPr lang="ru-RU" dirty="0"/>
              <a:t>запрещены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событий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ru-RU" dirty="0"/>
              <a:t>Клиент пришел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ru-RU" dirty="0"/>
              <a:t>Клиент ушел (сервер закончил обслуживать клиента)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endParaRPr lang="ru-RU" dirty="0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endParaRPr lang="ru-RU" dirty="0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endParaRPr lang="ru-RU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ru-RU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ru-RU" dirty="0"/>
              <a:t>Событие «сервер начал обслуживать клиента» не используется, т.к. не все состояния разрешены 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429000"/>
            <a:ext cx="5897563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Логика обработки событий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ru-RU" sz="2400" dirty="0"/>
              <a:t>Клиент пришел</a:t>
            </a:r>
            <a:r>
              <a:rPr lang="en-US" sz="2400" dirty="0"/>
              <a:t>: </a:t>
            </a:r>
            <a:endParaRPr lang="ru-RU" sz="2400" dirty="0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ru-RU" sz="2000" dirty="0"/>
              <a:t>Если </a:t>
            </a:r>
            <a:r>
              <a:rPr lang="ru-RU" sz="2000" dirty="0"/>
              <a:t>сервер свободен </a:t>
            </a:r>
            <a:r>
              <a:rPr lang="en-US" sz="2000" dirty="0" smtClean="0"/>
              <a:t>(</a:t>
            </a:r>
            <a:r>
              <a:rPr lang="ru-RU" sz="2000" smtClean="0"/>
              <a:t>и очередь </a:t>
            </a:r>
            <a:r>
              <a:rPr lang="ru-RU" sz="2000" smtClean="0"/>
              <a:t>пуста)</a:t>
            </a:r>
            <a:r>
              <a:rPr lang="en-US" sz="2000" dirty="0"/>
              <a:t>:</a:t>
            </a:r>
            <a:endParaRPr lang="ru-RU" sz="2000" dirty="0"/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ru-RU" sz="1800" dirty="0"/>
              <a:t>Обслужить клиента</a:t>
            </a:r>
            <a:r>
              <a:rPr lang="en-US" sz="1800" dirty="0"/>
              <a:t>:</a:t>
            </a:r>
          </a:p>
          <a:p>
            <a:pPr marL="1752600" lvl="3" indent="-381000">
              <a:lnSpc>
                <a:spcPct val="90000"/>
              </a:lnSpc>
              <a:buFontTx/>
              <a:buAutoNum type="arabicPeriod"/>
            </a:pPr>
            <a:r>
              <a:rPr lang="ru-RU" sz="1600" dirty="0"/>
              <a:t>Сервер занят </a:t>
            </a:r>
          </a:p>
          <a:p>
            <a:pPr marL="1752600" lvl="3" indent="-381000">
              <a:lnSpc>
                <a:spcPct val="90000"/>
              </a:lnSpc>
              <a:buFontTx/>
              <a:buAutoNum type="arabicPeriod"/>
            </a:pPr>
            <a:r>
              <a:rPr lang="ru-RU" sz="1600" dirty="0"/>
              <a:t>Определить время окончания обслуживания</a:t>
            </a:r>
          </a:p>
          <a:p>
            <a:pPr marL="1752600" lvl="3" indent="-381000">
              <a:lnSpc>
                <a:spcPct val="90000"/>
              </a:lnSpc>
              <a:buFontTx/>
              <a:buAutoNum type="arabicPeriod"/>
            </a:pPr>
            <a:r>
              <a:rPr lang="ru-RU" sz="1600" dirty="0"/>
              <a:t>Запланировать событие «Клиент ушел» на это время</a:t>
            </a:r>
            <a:endParaRPr lang="en-US" sz="1600" dirty="0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ru-RU" sz="2000" dirty="0"/>
              <a:t>Иначе</a:t>
            </a:r>
            <a:r>
              <a:rPr lang="en-US" sz="2000" dirty="0"/>
              <a:t>: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ru-RU" sz="1800" dirty="0"/>
              <a:t>Поставить клиента в конец очереди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ru-RU" sz="2000" dirty="0"/>
              <a:t>Определить время прихода</a:t>
            </a:r>
            <a:r>
              <a:rPr lang="en-US" sz="2000" dirty="0"/>
              <a:t> </a:t>
            </a:r>
            <a:r>
              <a:rPr lang="ru-RU" sz="2000" dirty="0"/>
              <a:t>следующего клиента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ru-RU" sz="2000" dirty="0"/>
              <a:t>Запланировать событие «Клиент пришел» на это время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ru-RU" sz="2400" dirty="0"/>
              <a:t>Клиент ушел</a:t>
            </a:r>
            <a:r>
              <a:rPr lang="en-US" sz="2400" dirty="0"/>
              <a:t>: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ru-RU" sz="2000" dirty="0"/>
              <a:t>Если очередь пуста</a:t>
            </a:r>
            <a:r>
              <a:rPr lang="en-US" sz="2000" dirty="0"/>
              <a:t>: </a:t>
            </a:r>
            <a:endParaRPr lang="ru-RU" sz="2000" dirty="0"/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ru-RU" sz="1800" dirty="0"/>
              <a:t>Сервер свободен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ru-RU" sz="2000" dirty="0"/>
              <a:t>Иначе</a:t>
            </a:r>
            <a:r>
              <a:rPr lang="en-US" sz="2000" dirty="0"/>
              <a:t>:</a:t>
            </a:r>
            <a:endParaRPr lang="ru-RU" sz="2000" dirty="0"/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ru-RU" sz="1800" dirty="0"/>
              <a:t>Взять клиента из головы очереди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ru-RU" sz="1800" dirty="0"/>
              <a:t>Обслужить клиента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77000" y="1905000"/>
            <a:ext cx="25131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Случайные величины</a:t>
            </a:r>
            <a:endParaRPr lang="ru-RU" dirty="0"/>
          </a:p>
        </p:txBody>
      </p:sp>
      <p:cxnSp>
        <p:nvCxnSpPr>
          <p:cNvPr id="4" name="Прямая со стрелкой 3"/>
          <p:cNvCxnSpPr>
            <a:stCxn id="2" idx="2"/>
          </p:cNvCxnSpPr>
          <p:nvPr/>
        </p:nvCxnSpPr>
        <p:spPr>
          <a:xfrm flipH="1">
            <a:off x="5867400" y="2274332"/>
            <a:ext cx="1866194" cy="2402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stCxn id="2" idx="2"/>
          </p:cNvCxnSpPr>
          <p:nvPr/>
        </p:nvCxnSpPr>
        <p:spPr>
          <a:xfrm flipH="1">
            <a:off x="6096000" y="2274332"/>
            <a:ext cx="1637594" cy="14594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модели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ru-RU" dirty="0"/>
              <a:t>Начальное состояние</a:t>
            </a:r>
            <a:r>
              <a:rPr lang="en-US" dirty="0"/>
              <a:t>:</a:t>
            </a:r>
          </a:p>
          <a:p>
            <a:pPr marL="990600" lvl="1" indent="-533400">
              <a:buFontTx/>
              <a:buAutoNum type="arabicPeriod"/>
            </a:pPr>
            <a:r>
              <a:rPr lang="ru-RU" dirty="0"/>
              <a:t>Очередь клиентов пуста</a:t>
            </a:r>
          </a:p>
          <a:p>
            <a:pPr marL="990600" lvl="1" indent="-533400">
              <a:buFontTx/>
              <a:buAutoNum type="arabicPeriod"/>
            </a:pPr>
            <a:r>
              <a:rPr lang="ru-RU" dirty="0"/>
              <a:t>Сервер свободен</a:t>
            </a:r>
          </a:p>
          <a:p>
            <a:pPr marL="609600" indent="-609600">
              <a:buFontTx/>
              <a:buAutoNum type="arabicPeriod"/>
            </a:pPr>
            <a:r>
              <a:rPr lang="ru-RU" dirty="0"/>
              <a:t>Запуск процессов</a:t>
            </a:r>
            <a:r>
              <a:rPr lang="en-US" dirty="0"/>
              <a:t>:</a:t>
            </a:r>
          </a:p>
          <a:p>
            <a:pPr marL="990600" lvl="1" indent="-533400">
              <a:buFontTx/>
              <a:buAutoNum type="arabicPeriod"/>
            </a:pPr>
            <a:r>
              <a:rPr lang="ru-RU" dirty="0"/>
              <a:t>Определить время прихода первого клиента</a:t>
            </a:r>
          </a:p>
          <a:p>
            <a:pPr marL="990600" lvl="1" indent="-533400">
              <a:buFontTx/>
              <a:buAutoNum type="arabicPeriod"/>
            </a:pPr>
            <a:r>
              <a:rPr lang="ru-RU" dirty="0"/>
              <a:t>Запланировать событие «Клиент пришел» на это время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моделирования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ru-RU" sz="2800" dirty="0"/>
              <a:t>Очередь событий пуста</a:t>
            </a:r>
          </a:p>
          <a:p>
            <a:pPr marL="609600" indent="-609600">
              <a:buFontTx/>
              <a:buAutoNum type="arabicPeriod"/>
            </a:pPr>
            <a:r>
              <a:rPr lang="ru-RU" sz="2800" dirty="0"/>
              <a:t>Инициализация модели</a:t>
            </a:r>
          </a:p>
          <a:p>
            <a:pPr marL="609600" indent="-609600">
              <a:buFontTx/>
              <a:buAutoNum type="arabicPeriod"/>
            </a:pPr>
            <a:r>
              <a:rPr lang="ru-RU" sz="2800" dirty="0"/>
              <a:t>Пока очередь событий не пуста</a:t>
            </a:r>
            <a:r>
              <a:rPr lang="en-US" sz="2800" dirty="0"/>
              <a:t>:</a:t>
            </a:r>
            <a:endParaRPr lang="ru-RU" sz="2800" dirty="0"/>
          </a:p>
          <a:p>
            <a:pPr marL="990600" lvl="1" indent="-533400">
              <a:buFontTx/>
              <a:buAutoNum type="arabicPeriod"/>
            </a:pPr>
            <a:r>
              <a:rPr lang="ru-RU" sz="2400" dirty="0"/>
              <a:t>Извлечь ближайшее событие из очереди</a:t>
            </a:r>
          </a:p>
          <a:p>
            <a:pPr marL="990600" lvl="1" indent="-533400">
              <a:buFontTx/>
              <a:buAutoNum type="arabicPeriod"/>
            </a:pPr>
            <a:r>
              <a:rPr lang="ru-RU" sz="2400" dirty="0" smtClean="0"/>
              <a:t>Обработать событие</a:t>
            </a:r>
            <a:endParaRPr lang="ru-RU" sz="2400" dirty="0"/>
          </a:p>
          <a:p>
            <a:pPr marL="609600" indent="-609600">
              <a:buFontTx/>
              <a:buNone/>
            </a:pPr>
            <a:endParaRPr lang="ru-RU" sz="2800" dirty="0"/>
          </a:p>
          <a:p>
            <a:pPr marL="609600" indent="-609600">
              <a:buFontTx/>
              <a:buNone/>
            </a:pPr>
            <a:r>
              <a:rPr lang="ru-RU" sz="2800" dirty="0"/>
              <a:t>Недостатки</a:t>
            </a:r>
            <a:r>
              <a:rPr lang="en-US" sz="2800" dirty="0"/>
              <a:t>: </a:t>
            </a:r>
          </a:p>
          <a:p>
            <a:pPr marL="609600" indent="-609600">
              <a:buNone/>
            </a:pPr>
            <a:r>
              <a:rPr lang="en-US" sz="2800" dirty="0" smtClean="0"/>
              <a:t>	</a:t>
            </a:r>
            <a:r>
              <a:rPr lang="ru-RU" sz="2800" dirty="0" smtClean="0"/>
              <a:t>не </a:t>
            </a:r>
            <a:r>
              <a:rPr lang="ru-RU" sz="2800" dirty="0"/>
              <a:t>дает ответов на вопросы (</a:t>
            </a:r>
            <a:r>
              <a:rPr lang="en-US" sz="2800" dirty="0"/>
              <a:t>d, Q, </a:t>
            </a:r>
            <a:r>
              <a:rPr lang="el-GR" sz="2800" dirty="0">
                <a:cs typeface="Arial" charset="0"/>
              </a:rPr>
              <a:t>ρ</a:t>
            </a:r>
            <a:r>
              <a:rPr lang="en-US" sz="2800" dirty="0">
                <a:cs typeface="Arial" charset="0"/>
              </a:rPr>
              <a:t>, …)</a:t>
            </a:r>
            <a:endParaRPr lang="en-US" sz="2800" dirty="0" smtClean="0"/>
          </a:p>
          <a:p>
            <a:pPr marL="609600" indent="-609600">
              <a:buNone/>
            </a:pPr>
            <a:r>
              <a:rPr lang="en-US" sz="2800" dirty="0" smtClean="0"/>
              <a:t>	</a:t>
            </a:r>
            <a:r>
              <a:rPr lang="ru-RU" sz="2800" dirty="0" smtClean="0"/>
              <a:t>никогда </a:t>
            </a:r>
            <a:r>
              <a:rPr lang="ru-RU" sz="2800" dirty="0"/>
              <a:t>не заканчивается</a:t>
            </a:r>
          </a:p>
          <a:p>
            <a:pPr marL="609600" indent="-609600">
              <a:buFontTx/>
              <a:buNone/>
            </a:pPr>
            <a:r>
              <a:rPr lang="ru-RU" sz="2800" dirty="0"/>
              <a:t>	</a:t>
            </a:r>
            <a:r>
              <a:rPr lang="en-US" sz="2800" dirty="0"/>
              <a:t>	</a:t>
            </a:r>
            <a:endParaRPr lang="ru-RU" sz="2800" dirty="0"/>
          </a:p>
          <a:p>
            <a:pPr marL="609600" indent="-609600">
              <a:buFontTx/>
              <a:buNone/>
            </a:pPr>
            <a:r>
              <a:rPr lang="ru-RU" sz="2800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Измерения</a:t>
            </a:r>
            <a:r>
              <a:rPr lang="en-US" dirty="0" smtClean="0"/>
              <a:t>: 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  <a:p>
            <a:pPr marL="609600" indent="-609600">
              <a:buFontTx/>
              <a:buAutoNum type="arabicPeriod"/>
            </a:pPr>
            <a:r>
              <a:rPr lang="ru-RU" sz="2800" dirty="0"/>
              <a:t>Очередь событий пуста</a:t>
            </a:r>
          </a:p>
          <a:p>
            <a:pPr marL="609600" indent="-609600">
              <a:buFontTx/>
              <a:buAutoNum type="arabicPeriod"/>
            </a:pPr>
            <a:r>
              <a:rPr lang="ru-RU" sz="2800" dirty="0" smtClean="0"/>
              <a:t>Инициализировать модель</a:t>
            </a:r>
          </a:p>
          <a:p>
            <a:pPr marL="609600" indent="-609600">
              <a:buFontTx/>
              <a:buAutoNum type="arabicPeriod"/>
            </a:pPr>
            <a:r>
              <a:rPr lang="ru-RU" sz="2800" dirty="0" smtClean="0">
                <a:solidFill>
                  <a:srgbClr val="C00000"/>
                </a:solidFill>
              </a:rPr>
              <a:t>Инициализировать статистику</a:t>
            </a:r>
            <a:r>
              <a:rPr lang="en-US" sz="2800" dirty="0" smtClean="0">
                <a:solidFill>
                  <a:srgbClr val="C00000"/>
                </a:solidFill>
              </a:rPr>
              <a:t>: d = 0; i = 0</a:t>
            </a:r>
          </a:p>
          <a:p>
            <a:pPr marL="609600" indent="-609600">
              <a:buFontTx/>
              <a:buAutoNum type="arabicPeriod"/>
            </a:pPr>
            <a:r>
              <a:rPr lang="ru-RU" sz="2800" dirty="0" smtClean="0"/>
              <a:t>Пока </a:t>
            </a:r>
            <a:r>
              <a:rPr lang="ru-RU" sz="2800" dirty="0"/>
              <a:t>очередь событий не пуста</a:t>
            </a:r>
            <a:r>
              <a:rPr lang="en-US" sz="2800" dirty="0"/>
              <a:t>:</a:t>
            </a:r>
            <a:endParaRPr lang="ru-RU" sz="2800" dirty="0"/>
          </a:p>
          <a:p>
            <a:pPr marL="990600" lvl="1" indent="-533400">
              <a:buFontTx/>
              <a:buAutoNum type="arabicPeriod"/>
            </a:pPr>
            <a:r>
              <a:rPr lang="ru-RU" sz="2400" dirty="0"/>
              <a:t>Извлечь ближайшее событие из очереди</a:t>
            </a:r>
          </a:p>
          <a:p>
            <a:pPr marL="990600" lvl="1" indent="-533400">
              <a:buFontTx/>
              <a:buAutoNum type="arabicPeriod"/>
            </a:pPr>
            <a:r>
              <a:rPr lang="ru-RU" sz="2400" dirty="0"/>
              <a:t>Обработать </a:t>
            </a:r>
            <a:r>
              <a:rPr lang="ru-RU" sz="2400" dirty="0" smtClean="0"/>
              <a:t>событие</a:t>
            </a:r>
          </a:p>
          <a:p>
            <a:pPr marL="990600" lvl="1" indent="-533400">
              <a:buFontTx/>
              <a:buAutoNum type="arabicPeriod"/>
            </a:pPr>
            <a:r>
              <a:rPr lang="ru-RU" sz="2400" dirty="0" smtClean="0">
                <a:solidFill>
                  <a:srgbClr val="C00000"/>
                </a:solidFill>
              </a:rPr>
              <a:t>Обновить статистику</a:t>
            </a:r>
            <a:r>
              <a:rPr lang="en-US" sz="2400" dirty="0" smtClean="0">
                <a:solidFill>
                  <a:srgbClr val="C00000"/>
                </a:solidFill>
              </a:rPr>
              <a:t>:</a:t>
            </a:r>
            <a:r>
              <a:rPr lang="ru-RU" sz="2400" dirty="0" smtClean="0">
                <a:solidFill>
                  <a:srgbClr val="C00000"/>
                </a:solidFill>
              </a:rPr>
              <a:t> 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1390650" lvl="2" indent="-533400">
              <a:buFontTx/>
              <a:buAutoNum type="arabicPeriod"/>
            </a:pPr>
            <a:r>
              <a:rPr lang="ru-RU" sz="2000" dirty="0" smtClean="0">
                <a:solidFill>
                  <a:srgbClr val="C00000"/>
                </a:solidFill>
              </a:rPr>
              <a:t>если (клиент ушел)</a:t>
            </a:r>
            <a:r>
              <a:rPr lang="en-US" sz="2000" dirty="0" smtClean="0">
                <a:solidFill>
                  <a:srgbClr val="C00000"/>
                </a:solidFill>
              </a:rPr>
              <a:t>: d = (d * i + d[i]) / (i + 1); i = i + 1</a:t>
            </a:r>
            <a:endParaRPr lang="ru-RU" sz="2000" dirty="0" smtClean="0">
              <a:solidFill>
                <a:srgbClr val="C00000"/>
              </a:solidFill>
            </a:endParaRPr>
          </a:p>
          <a:p>
            <a:pPr marL="590550" indent="-533400">
              <a:buFontTx/>
              <a:buAutoNum type="arabicPeriod"/>
            </a:pPr>
            <a:r>
              <a:rPr lang="ru-RU" sz="2800" dirty="0" smtClean="0">
                <a:solidFill>
                  <a:srgbClr val="C00000"/>
                </a:solidFill>
              </a:rPr>
              <a:t>Сохранить статистику</a:t>
            </a:r>
            <a:r>
              <a:rPr lang="en-US" sz="2800" dirty="0" smtClean="0">
                <a:solidFill>
                  <a:srgbClr val="C00000"/>
                </a:solidFill>
              </a:rPr>
              <a:t>: print d</a:t>
            </a:r>
            <a:endParaRPr lang="ru-RU" sz="2800" dirty="0">
              <a:solidFill>
                <a:srgbClr val="C00000"/>
              </a:solidFill>
            </a:endParaRPr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24200" y="1371600"/>
                <a:ext cx="3023072" cy="922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𝑑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𝑙𝑖𝑚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→∞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naryPr>
                            <m:sub/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1371600"/>
                <a:ext cx="3023072" cy="9225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858000" y="1509714"/>
            <a:ext cx="195630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Стохастический </a:t>
            </a:r>
          </a:p>
          <a:p>
            <a:r>
              <a:rPr lang="ru-RU" dirty="0" smtClean="0"/>
              <a:t>процесс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5" idx="1"/>
          </p:cNvCxnSpPr>
          <p:nvPr/>
        </p:nvCxnSpPr>
        <p:spPr>
          <a:xfrm flipH="1" flipV="1">
            <a:off x="6096000" y="1716540"/>
            <a:ext cx="762000" cy="1163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0" y="2590800"/>
            <a:ext cx="156421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Усреднение </a:t>
            </a:r>
          </a:p>
          <a:p>
            <a:r>
              <a:rPr lang="ru-RU" dirty="0" smtClean="0"/>
              <a:t>по событиям</a:t>
            </a:r>
          </a:p>
        </p:txBody>
      </p:sp>
      <p:cxnSp>
        <p:nvCxnSpPr>
          <p:cNvPr id="10" name="Прямая со стрелкой 9"/>
          <p:cNvCxnSpPr>
            <a:stCxn id="9" idx="1"/>
          </p:cNvCxnSpPr>
          <p:nvPr/>
        </p:nvCxnSpPr>
        <p:spPr>
          <a:xfrm flipH="1" flipV="1">
            <a:off x="5867400" y="2156045"/>
            <a:ext cx="990600" cy="7579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Содержание предыдущих лекций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ru-RU" dirty="0"/>
              <a:t>Что такое модель</a:t>
            </a:r>
          </a:p>
          <a:p>
            <a:pPr marL="609600" indent="-609600">
              <a:buFontTx/>
              <a:buAutoNum type="arabicPeriod"/>
            </a:pPr>
            <a:r>
              <a:rPr lang="ru-RU" dirty="0"/>
              <a:t>Как проверить модель</a:t>
            </a:r>
          </a:p>
          <a:p>
            <a:pPr marL="609600" indent="-609600">
              <a:buFontTx/>
              <a:buNone/>
            </a:pPr>
            <a:endParaRPr lang="ru-RU" dirty="0"/>
          </a:p>
          <a:p>
            <a:pPr marL="609600" indent="-609600">
              <a:buFontTx/>
              <a:buNone/>
            </a:pPr>
            <a:r>
              <a:rPr lang="ru-RU" dirty="0"/>
              <a:t>Сегодня</a:t>
            </a:r>
            <a:r>
              <a:rPr lang="en-US" dirty="0"/>
              <a:t>: </a:t>
            </a:r>
            <a:r>
              <a:rPr lang="ru-RU" dirty="0"/>
              <a:t>как построить модель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Измерения</a:t>
            </a:r>
            <a:r>
              <a:rPr lang="en-US" dirty="0"/>
              <a:t>: </a:t>
            </a:r>
            <a:r>
              <a:rPr lang="en-US" dirty="0" smtClean="0"/>
              <a:t>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408237"/>
            <a:ext cx="8229600" cy="4525963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ru-RU" sz="2800" dirty="0"/>
              <a:t>Очередь событий пуста</a:t>
            </a:r>
          </a:p>
          <a:p>
            <a:pPr marL="609600" indent="-609600">
              <a:buFontTx/>
              <a:buAutoNum type="arabicPeriod"/>
            </a:pPr>
            <a:r>
              <a:rPr lang="ru-RU" sz="2800" dirty="0"/>
              <a:t>Инициализировать модель</a:t>
            </a:r>
          </a:p>
          <a:p>
            <a:pPr marL="609600" indent="-609600">
              <a:buFontTx/>
              <a:buAutoNum type="arabicPeriod"/>
            </a:pPr>
            <a:r>
              <a:rPr lang="ru-RU" sz="2800" dirty="0">
                <a:solidFill>
                  <a:srgbClr val="C00000"/>
                </a:solidFill>
              </a:rPr>
              <a:t>Инициализировать статистику</a:t>
            </a:r>
            <a:r>
              <a:rPr lang="en-US" sz="2800" dirty="0">
                <a:solidFill>
                  <a:srgbClr val="C00000"/>
                </a:solidFill>
              </a:rPr>
              <a:t>: </a:t>
            </a:r>
            <a:r>
              <a:rPr lang="en-US" sz="2800" dirty="0" smtClean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</a:rPr>
              <a:t>= 0; </a:t>
            </a:r>
            <a:r>
              <a:rPr lang="en-US" sz="2800" dirty="0" smtClean="0">
                <a:solidFill>
                  <a:srgbClr val="C00000"/>
                </a:solidFill>
              </a:rPr>
              <a:t>t </a:t>
            </a:r>
            <a:r>
              <a:rPr lang="en-US" sz="2800" dirty="0">
                <a:solidFill>
                  <a:srgbClr val="C00000"/>
                </a:solidFill>
              </a:rPr>
              <a:t>= 0</a:t>
            </a:r>
          </a:p>
          <a:p>
            <a:pPr marL="609600" indent="-609600">
              <a:buFontTx/>
              <a:buAutoNum type="arabicPeriod"/>
            </a:pPr>
            <a:r>
              <a:rPr lang="ru-RU" sz="2800" dirty="0"/>
              <a:t>Пока очередь событий не пуста</a:t>
            </a:r>
            <a:r>
              <a:rPr lang="en-US" sz="2800" dirty="0"/>
              <a:t>:</a:t>
            </a:r>
            <a:endParaRPr lang="ru-RU" sz="2800" dirty="0"/>
          </a:p>
          <a:p>
            <a:pPr marL="990600" lvl="1" indent="-533400">
              <a:buFontTx/>
              <a:buAutoNum type="arabicPeriod"/>
            </a:pPr>
            <a:r>
              <a:rPr lang="ru-RU" sz="2400" dirty="0"/>
              <a:t>Извлечь ближайшее событие из очереди</a:t>
            </a:r>
          </a:p>
          <a:p>
            <a:pPr marL="990600" lvl="1" indent="-533400">
              <a:buFontTx/>
              <a:buAutoNum type="arabicPeriod"/>
            </a:pPr>
            <a:r>
              <a:rPr lang="ru-RU" sz="2400" dirty="0"/>
              <a:t>Обработать событие</a:t>
            </a:r>
          </a:p>
          <a:p>
            <a:pPr marL="990600" lvl="1" indent="-533400">
              <a:buFontTx/>
              <a:buAutoNum type="arabicPeriod"/>
            </a:pPr>
            <a:r>
              <a:rPr lang="ru-RU" sz="2400" dirty="0">
                <a:solidFill>
                  <a:srgbClr val="C00000"/>
                </a:solidFill>
              </a:rPr>
              <a:t>Обновить статистику</a:t>
            </a:r>
            <a:r>
              <a:rPr lang="en-US" sz="2400" dirty="0">
                <a:solidFill>
                  <a:srgbClr val="C00000"/>
                </a:solidFill>
              </a:rPr>
              <a:t>:</a:t>
            </a:r>
            <a:r>
              <a:rPr lang="ru-RU" sz="2400" dirty="0">
                <a:solidFill>
                  <a:srgbClr val="C00000"/>
                </a:solidFill>
              </a:rPr>
              <a:t> </a:t>
            </a:r>
            <a:endParaRPr lang="en-US" sz="2400" dirty="0">
              <a:solidFill>
                <a:srgbClr val="C00000"/>
              </a:solidFill>
            </a:endParaRPr>
          </a:p>
          <a:p>
            <a:pPr marL="1390650" lvl="2" indent="-533400">
              <a:buFontTx/>
              <a:buAutoNum type="arabicPeriod"/>
            </a:pPr>
            <a:r>
              <a:rPr lang="en-US" sz="2000" dirty="0" smtClean="0">
                <a:solidFill>
                  <a:srgbClr val="C00000"/>
                </a:solidFill>
              </a:rPr>
              <a:t>Q </a:t>
            </a:r>
            <a:r>
              <a:rPr lang="en-US" sz="2000" dirty="0">
                <a:solidFill>
                  <a:srgbClr val="C00000"/>
                </a:solidFill>
              </a:rPr>
              <a:t>= </a:t>
            </a:r>
            <a:r>
              <a:rPr lang="en-US" sz="2000" dirty="0" smtClean="0">
                <a:solidFill>
                  <a:srgbClr val="C00000"/>
                </a:solidFill>
              </a:rPr>
              <a:t>(Q </a:t>
            </a:r>
            <a:r>
              <a:rPr lang="en-US" sz="2000" dirty="0">
                <a:solidFill>
                  <a:srgbClr val="C00000"/>
                </a:solidFill>
              </a:rPr>
              <a:t>* </a:t>
            </a:r>
            <a:r>
              <a:rPr lang="en-US" sz="2000" dirty="0" smtClean="0">
                <a:solidFill>
                  <a:srgbClr val="C00000"/>
                </a:solidFill>
              </a:rPr>
              <a:t>t </a:t>
            </a:r>
            <a:r>
              <a:rPr lang="en-US" sz="2000" dirty="0">
                <a:solidFill>
                  <a:srgbClr val="C00000"/>
                </a:solidFill>
              </a:rPr>
              <a:t>+ </a:t>
            </a:r>
            <a:r>
              <a:rPr lang="en-US" sz="2000" dirty="0" err="1" smtClean="0">
                <a:solidFill>
                  <a:srgbClr val="C00000"/>
                </a:solidFill>
              </a:rPr>
              <a:t>Δt</a:t>
            </a:r>
            <a:r>
              <a:rPr lang="en-US" sz="2000" dirty="0" smtClean="0">
                <a:solidFill>
                  <a:srgbClr val="C00000"/>
                </a:solidFill>
              </a:rPr>
              <a:t> * Q[i</a:t>
            </a:r>
            <a:r>
              <a:rPr lang="en-US" sz="2000" dirty="0">
                <a:solidFill>
                  <a:srgbClr val="C00000"/>
                </a:solidFill>
              </a:rPr>
              <a:t>]) / </a:t>
            </a:r>
            <a:r>
              <a:rPr lang="en-US" sz="2000" dirty="0" smtClean="0">
                <a:solidFill>
                  <a:srgbClr val="C00000"/>
                </a:solidFill>
              </a:rPr>
              <a:t>(t + </a:t>
            </a:r>
            <a:r>
              <a:rPr lang="en-US" sz="2000" dirty="0" err="1">
                <a:solidFill>
                  <a:srgbClr val="C00000"/>
                </a:solidFill>
              </a:rPr>
              <a:t>Δt</a:t>
            </a:r>
            <a:r>
              <a:rPr lang="en-US" sz="2000" dirty="0" smtClean="0">
                <a:solidFill>
                  <a:srgbClr val="C00000"/>
                </a:solidFill>
              </a:rPr>
              <a:t>); t </a:t>
            </a:r>
            <a:r>
              <a:rPr lang="en-US" sz="2000" dirty="0">
                <a:solidFill>
                  <a:srgbClr val="C00000"/>
                </a:solidFill>
              </a:rPr>
              <a:t>= </a:t>
            </a:r>
            <a:r>
              <a:rPr lang="en-US" sz="2000" dirty="0" smtClean="0">
                <a:solidFill>
                  <a:srgbClr val="C00000"/>
                </a:solidFill>
              </a:rPr>
              <a:t>t + </a:t>
            </a:r>
            <a:r>
              <a:rPr lang="en-US" sz="2000" dirty="0" err="1">
                <a:solidFill>
                  <a:srgbClr val="C00000"/>
                </a:solidFill>
              </a:rPr>
              <a:t>Δt</a:t>
            </a:r>
            <a:endParaRPr lang="ru-RU" sz="2000" dirty="0">
              <a:solidFill>
                <a:srgbClr val="C00000"/>
              </a:solidFill>
            </a:endParaRPr>
          </a:p>
          <a:p>
            <a:pPr marL="590550" indent="-533400">
              <a:buFontTx/>
              <a:buAutoNum type="arabicPeriod"/>
            </a:pPr>
            <a:r>
              <a:rPr lang="ru-RU" sz="2800" dirty="0">
                <a:solidFill>
                  <a:srgbClr val="C00000"/>
                </a:solidFill>
              </a:rPr>
              <a:t>Сохранить статистику</a:t>
            </a:r>
            <a:r>
              <a:rPr lang="en-US" sz="2800" dirty="0">
                <a:solidFill>
                  <a:srgbClr val="C00000"/>
                </a:solidFill>
              </a:rPr>
              <a:t>: print Q</a:t>
            </a:r>
            <a:endParaRPr lang="ru-RU" sz="2800" dirty="0">
              <a:solidFill>
                <a:srgbClr val="C00000"/>
              </a:solidFill>
            </a:endParaRPr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24200" y="1143000"/>
                <a:ext cx="3389454" cy="1077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𝑄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𝑙𝑖𝑚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→∞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subHide m:val="on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1143000"/>
                <a:ext cx="3389454" cy="107798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111495" y="1509714"/>
            <a:ext cx="195630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Стохастический </a:t>
            </a:r>
          </a:p>
          <a:p>
            <a:r>
              <a:rPr lang="ru-RU" dirty="0" smtClean="0"/>
              <a:t>процесс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7" idx="1"/>
          </p:cNvCxnSpPr>
          <p:nvPr/>
        </p:nvCxnSpPr>
        <p:spPr>
          <a:xfrm flipH="1" flipV="1">
            <a:off x="6349495" y="1716540"/>
            <a:ext cx="762000" cy="1163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0" y="2590800"/>
            <a:ext cx="156421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Усреднение </a:t>
            </a:r>
          </a:p>
          <a:p>
            <a:r>
              <a:rPr lang="ru-RU" dirty="0" smtClean="0"/>
              <a:t>по времени</a:t>
            </a:r>
          </a:p>
        </p:txBody>
      </p:sp>
      <p:cxnSp>
        <p:nvCxnSpPr>
          <p:cNvPr id="10" name="Прямая со стрелкой 9"/>
          <p:cNvCxnSpPr>
            <a:stCxn id="9" idx="1"/>
          </p:cNvCxnSpPr>
          <p:nvPr/>
        </p:nvCxnSpPr>
        <p:spPr>
          <a:xfrm flipH="1" flipV="1">
            <a:off x="5943600" y="2156045"/>
            <a:ext cx="914400" cy="7579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88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Переходные процессы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66" y="1600200"/>
            <a:ext cx="8054267" cy="4525963"/>
          </a:xfrm>
        </p:spPr>
      </p:pic>
    </p:spTree>
    <p:extLst>
      <p:ext uri="{BB962C8B-B14F-4D97-AF65-F5344CB8AC3E}">
        <p14:creationId xmlns:p14="http://schemas.microsoft.com/office/powerpoint/2010/main" val="194659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Реплики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200452"/>
              </p:ext>
            </p:extLst>
          </p:nvPr>
        </p:nvGraphicFramePr>
        <p:xfrm>
          <a:off x="1186155" y="2754868"/>
          <a:ext cx="6583680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d11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d12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…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d1N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d21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d31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dM1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dM2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dMN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1186155" y="2438400"/>
            <a:ext cx="6477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72555" y="19928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время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728955" y="2754868"/>
            <a:ext cx="0" cy="1905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800" y="4888468"/>
            <a:ext cx="106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реплика</a:t>
            </a:r>
            <a:endParaRPr lang="ru-RU" dirty="0"/>
          </a:p>
        </p:txBody>
      </p:sp>
      <p:sp>
        <p:nvSpPr>
          <p:cNvPr id="12" name="Правая фигурная скобка 11"/>
          <p:cNvSpPr/>
          <p:nvPr/>
        </p:nvSpPr>
        <p:spPr>
          <a:xfrm>
            <a:off x="7924800" y="2754868"/>
            <a:ext cx="381000" cy="1905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8371661" y="352270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i.i.d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901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моделирования</a:t>
            </a:r>
            <a:r>
              <a:rPr lang="en-US" dirty="0" smtClean="0"/>
              <a:t>: </a:t>
            </a:r>
            <a:r>
              <a:rPr lang="ru-RU" dirty="0" smtClean="0"/>
              <a:t>последовательные реплики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ru-RU" dirty="0" smtClean="0">
                <a:solidFill>
                  <a:srgbClr val="C00000"/>
                </a:solidFill>
              </a:rPr>
              <a:t>Для </a:t>
            </a:r>
            <a:r>
              <a:rPr lang="en-US" dirty="0" smtClean="0">
                <a:solidFill>
                  <a:srgbClr val="C00000"/>
                </a:solidFill>
              </a:rPr>
              <a:t>r </a:t>
            </a:r>
            <a:r>
              <a:rPr lang="ru-RU" dirty="0" smtClean="0">
                <a:solidFill>
                  <a:srgbClr val="C00000"/>
                </a:solidFill>
              </a:rPr>
              <a:t>от</a:t>
            </a:r>
            <a:r>
              <a:rPr lang="en-US" dirty="0" smtClean="0">
                <a:solidFill>
                  <a:srgbClr val="C00000"/>
                </a:solidFill>
              </a:rPr>
              <a:t> 1 </a:t>
            </a:r>
            <a:r>
              <a:rPr lang="ru-RU" dirty="0" smtClean="0">
                <a:solidFill>
                  <a:srgbClr val="C00000"/>
                </a:solidFill>
              </a:rPr>
              <a:t>до</a:t>
            </a:r>
            <a:r>
              <a:rPr lang="en-US" dirty="0" smtClean="0">
                <a:solidFill>
                  <a:srgbClr val="C00000"/>
                </a:solidFill>
              </a:rPr>
              <a:t> M :</a:t>
            </a:r>
            <a:endParaRPr lang="ru-RU" dirty="0" smtClean="0">
              <a:solidFill>
                <a:srgbClr val="C00000"/>
              </a:solidFill>
            </a:endParaRPr>
          </a:p>
          <a:p>
            <a:pPr marL="1009650" lvl="1" indent="-609600">
              <a:buFontTx/>
              <a:buAutoNum type="arabicPeriod"/>
            </a:pPr>
            <a:r>
              <a:rPr lang="ru-RU" sz="2400" dirty="0" smtClean="0"/>
              <a:t>Очередь </a:t>
            </a:r>
            <a:r>
              <a:rPr lang="ru-RU" sz="2400" dirty="0"/>
              <a:t>событий пуста</a:t>
            </a:r>
          </a:p>
          <a:p>
            <a:pPr marL="1009650" lvl="1" indent="-609600">
              <a:buFontTx/>
              <a:buAutoNum type="arabicPeriod"/>
            </a:pPr>
            <a:r>
              <a:rPr lang="ru-RU" sz="2400" dirty="0"/>
              <a:t>Инициализация модели</a:t>
            </a:r>
          </a:p>
          <a:p>
            <a:pPr marL="1009650" lvl="1" indent="-609600">
              <a:buFontTx/>
              <a:buAutoNum type="arabicPeriod"/>
            </a:pPr>
            <a:r>
              <a:rPr lang="ru-RU" sz="2400" dirty="0"/>
              <a:t>Пока очередь событий не пуста</a:t>
            </a:r>
            <a:r>
              <a:rPr lang="en-US" sz="2400" dirty="0"/>
              <a:t>:</a:t>
            </a:r>
            <a:endParaRPr lang="ru-RU" sz="2400" dirty="0"/>
          </a:p>
          <a:p>
            <a:pPr marL="1390650" lvl="2" indent="-533400">
              <a:buFontTx/>
              <a:buAutoNum type="arabicPeriod"/>
            </a:pPr>
            <a:r>
              <a:rPr lang="ru-RU" sz="2000" dirty="0"/>
              <a:t>Извлечь ближайшее событие из очереди</a:t>
            </a:r>
          </a:p>
          <a:p>
            <a:pPr marL="1390650" lvl="2" indent="-533400">
              <a:buFontTx/>
              <a:buAutoNum type="arabicPeriod"/>
            </a:pPr>
            <a:r>
              <a:rPr lang="ru-RU" sz="2000" dirty="0"/>
              <a:t>Обработать </a:t>
            </a:r>
            <a:r>
              <a:rPr lang="ru-RU" sz="2000" dirty="0" smtClean="0"/>
              <a:t>событие</a:t>
            </a:r>
            <a:endParaRPr lang="en-US" sz="2000" dirty="0" smtClean="0"/>
          </a:p>
          <a:p>
            <a:pPr marL="1390650" lvl="2" indent="-533400">
              <a:buFontTx/>
              <a:buAutoNum type="arabicPeriod"/>
            </a:pPr>
            <a:r>
              <a:rPr lang="ru-RU" sz="2000" dirty="0" smtClean="0">
                <a:solidFill>
                  <a:srgbClr val="C00000"/>
                </a:solidFill>
              </a:rPr>
              <a:t>Сохранить </a:t>
            </a:r>
            <a:r>
              <a:rPr lang="en-US" sz="2000" dirty="0" smtClean="0">
                <a:solidFill>
                  <a:srgbClr val="C00000"/>
                </a:solidFill>
              </a:rPr>
              <a:t>d[r][i], Q[r][i] </a:t>
            </a:r>
            <a:r>
              <a:rPr lang="ru-RU" sz="2000" dirty="0" smtClean="0">
                <a:solidFill>
                  <a:srgbClr val="C00000"/>
                </a:solidFill>
              </a:rPr>
              <a:t>и т.п.</a:t>
            </a:r>
          </a:p>
          <a:p>
            <a:pPr marL="590550" indent="-533400">
              <a:buFontTx/>
              <a:buAutoNum type="arabicPeriod"/>
            </a:pPr>
            <a:r>
              <a:rPr lang="ru-RU" dirty="0" smtClean="0">
                <a:solidFill>
                  <a:srgbClr val="C00000"/>
                </a:solidFill>
              </a:rPr>
              <a:t>Выполнить анализ выходных данных</a:t>
            </a:r>
            <a:endParaRPr lang="ru-RU" dirty="0">
              <a:solidFill>
                <a:srgbClr val="C0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5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Условия остановки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571446"/>
              </p:ext>
            </p:extLst>
          </p:nvPr>
        </p:nvGraphicFramePr>
        <p:xfrm>
          <a:off x="533400" y="1295401"/>
          <a:ext cx="7924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Стрелка вниз 1"/>
          <p:cNvSpPr/>
          <p:nvPr/>
        </p:nvSpPr>
        <p:spPr>
          <a:xfrm>
            <a:off x="1402081" y="3048000"/>
            <a:ext cx="502919" cy="457200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Подбор продолжительности прогона и количества реплик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4195394"/>
              </p:ext>
            </p:extLst>
          </p:nvPr>
        </p:nvGraphicFramePr>
        <p:xfrm>
          <a:off x="1664077" y="2413337"/>
          <a:ext cx="7162800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93800"/>
                <a:gridCol w="1193800"/>
                <a:gridCol w="1193800"/>
                <a:gridCol w="1193800"/>
                <a:gridCol w="1193800"/>
                <a:gridCol w="1193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d11</a:t>
                      </a:r>
                      <a:endParaRPr lang="ru-RU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d12</a:t>
                      </a:r>
                      <a:endParaRPr lang="ru-RU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…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d1N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d21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d22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d31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d32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dM1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dM2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dMN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684" y="4371201"/>
            <a:ext cx="1407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Допол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нительные</a:t>
            </a:r>
            <a:r>
              <a:rPr lang="ru-RU" dirty="0" smtClean="0"/>
              <a:t> </a:t>
            </a:r>
          </a:p>
          <a:p>
            <a:r>
              <a:rPr lang="ru-RU" dirty="0" smtClean="0"/>
              <a:t>реплики</a:t>
            </a:r>
            <a:endParaRPr lang="ru-RU" dirty="0"/>
          </a:p>
        </p:txBody>
      </p:sp>
      <p:sp>
        <p:nvSpPr>
          <p:cNvPr id="13" name="Левая фигурная скобка 12"/>
          <p:cNvSpPr/>
          <p:nvPr/>
        </p:nvSpPr>
        <p:spPr>
          <a:xfrm rot="16200000">
            <a:off x="2695939" y="4587986"/>
            <a:ext cx="350519" cy="23532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770757" y="5983069"/>
            <a:ext cx="263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Переходный режим</a:t>
            </a:r>
            <a:endParaRPr lang="ru-RU" dirty="0"/>
          </a:p>
        </p:txBody>
      </p:sp>
      <p:sp>
        <p:nvSpPr>
          <p:cNvPr id="15" name="Левая фигурная скобка 14"/>
          <p:cNvSpPr/>
          <p:nvPr/>
        </p:nvSpPr>
        <p:spPr>
          <a:xfrm rot="16200000">
            <a:off x="7561958" y="4674967"/>
            <a:ext cx="350519" cy="21793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6535309" y="5983069"/>
            <a:ext cx="2608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Дополнительное время</a:t>
            </a:r>
            <a:endParaRPr lang="ru-RU" dirty="0"/>
          </a:p>
        </p:txBody>
      </p:sp>
      <p:sp>
        <p:nvSpPr>
          <p:cNvPr id="17" name="Левая фигурная скобка 16"/>
          <p:cNvSpPr/>
          <p:nvPr/>
        </p:nvSpPr>
        <p:spPr>
          <a:xfrm>
            <a:off x="1283077" y="4295001"/>
            <a:ext cx="350519" cy="10740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Левая фигурная скобка 17"/>
          <p:cNvSpPr/>
          <p:nvPr/>
        </p:nvSpPr>
        <p:spPr>
          <a:xfrm rot="5400000">
            <a:off x="6262099" y="-250978"/>
            <a:ext cx="350519" cy="47790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000339" y="1593950"/>
            <a:ext cx="287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Установившийся режим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36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ru-RU" sz="2800" dirty="0"/>
              <a:t>Для </a:t>
            </a:r>
            <a:r>
              <a:rPr lang="en-US" sz="2800" dirty="0"/>
              <a:t>r </a:t>
            </a:r>
            <a:r>
              <a:rPr lang="ru-RU" sz="2800" dirty="0"/>
              <a:t>от</a:t>
            </a:r>
            <a:r>
              <a:rPr lang="en-US" sz="2800" dirty="0"/>
              <a:t> 1 </a:t>
            </a:r>
            <a:r>
              <a:rPr lang="ru-RU" sz="2800" dirty="0"/>
              <a:t>до</a:t>
            </a:r>
            <a:r>
              <a:rPr lang="en-US" sz="2800" dirty="0"/>
              <a:t> M :</a:t>
            </a:r>
            <a:endParaRPr lang="ru-RU" sz="2800" dirty="0"/>
          </a:p>
          <a:p>
            <a:pPr marL="1009650" lvl="1" indent="-609600">
              <a:buFontTx/>
              <a:buAutoNum type="arabicPeriod"/>
            </a:pPr>
            <a:r>
              <a:rPr lang="ru-RU" sz="2000" dirty="0"/>
              <a:t>Очередь событий пуста</a:t>
            </a:r>
          </a:p>
          <a:p>
            <a:pPr marL="1009650" lvl="1" indent="-609600">
              <a:buFontTx/>
              <a:buAutoNum type="arabicPeriod"/>
            </a:pPr>
            <a:r>
              <a:rPr lang="ru-RU" sz="2000" dirty="0"/>
              <a:t>Инициализация модели</a:t>
            </a:r>
          </a:p>
          <a:p>
            <a:pPr marL="1009650" lvl="1" indent="-609600">
              <a:buFontTx/>
              <a:buAutoNum type="arabicPeriod"/>
            </a:pPr>
            <a:r>
              <a:rPr lang="ru-RU" sz="2000" dirty="0"/>
              <a:t>Пока </a:t>
            </a:r>
            <a:r>
              <a:rPr lang="ru-RU" sz="2000" dirty="0" smtClean="0"/>
              <a:t>(очередь </a:t>
            </a:r>
            <a:r>
              <a:rPr lang="ru-RU" sz="2000" dirty="0"/>
              <a:t>событий не </a:t>
            </a:r>
            <a:r>
              <a:rPr lang="ru-RU" sz="2000" dirty="0" smtClean="0"/>
              <a:t>пуста) и </a:t>
            </a:r>
          </a:p>
          <a:p>
            <a:pPr marL="400050" lvl="1" indent="0">
              <a:buNone/>
            </a:pPr>
            <a:r>
              <a:rPr lang="ru-RU" sz="2000" dirty="0"/>
              <a:t>	</a:t>
            </a:r>
            <a:r>
              <a:rPr lang="ru-RU" sz="2000" dirty="0" smtClean="0"/>
              <a:t>          (не выполнено условие остановки)</a:t>
            </a:r>
            <a:r>
              <a:rPr lang="en-US" sz="2000" dirty="0" smtClean="0"/>
              <a:t>:</a:t>
            </a:r>
            <a:endParaRPr lang="ru-RU" sz="2000" dirty="0"/>
          </a:p>
          <a:p>
            <a:pPr marL="1390650" lvl="2" indent="-533400">
              <a:buFontTx/>
              <a:buAutoNum type="arabicPeriod"/>
            </a:pPr>
            <a:r>
              <a:rPr lang="ru-RU" sz="1800" dirty="0"/>
              <a:t>Извлечь ближайшее событие из очереди</a:t>
            </a:r>
          </a:p>
          <a:p>
            <a:pPr marL="1390650" lvl="2" indent="-533400">
              <a:buFontTx/>
              <a:buAutoNum type="arabicPeriod"/>
            </a:pPr>
            <a:r>
              <a:rPr lang="ru-RU" sz="1800" dirty="0"/>
              <a:t>Обработать событие</a:t>
            </a:r>
            <a:endParaRPr lang="en-US" sz="1800" dirty="0"/>
          </a:p>
          <a:p>
            <a:pPr marL="1390650" lvl="2" indent="-533400">
              <a:buFontTx/>
              <a:buAutoNum type="arabicPeriod"/>
            </a:pPr>
            <a:r>
              <a:rPr lang="ru-RU" sz="1800" dirty="0" smtClean="0"/>
              <a:t>Сохранить выходные данные</a:t>
            </a:r>
            <a:endParaRPr lang="ru-RU" sz="1800" dirty="0"/>
          </a:p>
          <a:p>
            <a:pPr marL="590550" indent="-533400">
              <a:buFontTx/>
              <a:buAutoNum type="arabicPeriod"/>
            </a:pPr>
            <a:r>
              <a:rPr lang="ru-RU" sz="2800" dirty="0"/>
              <a:t>Выполнить анализ выходных </a:t>
            </a:r>
            <a:r>
              <a:rPr lang="ru-RU" sz="2800" dirty="0" smtClean="0"/>
              <a:t>данных</a:t>
            </a:r>
          </a:p>
          <a:p>
            <a:pPr marL="590550" indent="-533400">
              <a:buFontTx/>
              <a:buAutoNum type="arabicPeriod"/>
            </a:pPr>
            <a:r>
              <a:rPr lang="ru-RU" sz="2800" dirty="0" smtClean="0"/>
              <a:t>Если точность оценок недостаточна</a:t>
            </a:r>
            <a:r>
              <a:rPr lang="en-US" sz="2800" dirty="0" smtClean="0"/>
              <a:t>:</a:t>
            </a:r>
          </a:p>
          <a:p>
            <a:pPr marL="990600" lvl="1" indent="-533400">
              <a:buFontTx/>
              <a:buAutoNum type="arabicPeriod"/>
            </a:pPr>
            <a:r>
              <a:rPr lang="ru-RU" sz="2400" dirty="0" smtClean="0"/>
              <a:t>Добавить дополнительные реплики или дополнительное время,</a:t>
            </a:r>
            <a:r>
              <a:rPr lang="en-US" sz="2400" dirty="0" smtClean="0"/>
              <a:t> </a:t>
            </a:r>
            <a:r>
              <a:rPr lang="ru-RU" sz="2400" dirty="0" smtClean="0"/>
              <a:t>повторить с п. 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6852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Запомнить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Основные допущения дискретно-событийного моделирования.</a:t>
            </a:r>
          </a:p>
          <a:p>
            <a:r>
              <a:rPr lang="ru-RU" dirty="0" smtClean="0"/>
              <a:t>Алгоритм</a:t>
            </a:r>
          </a:p>
          <a:p>
            <a:r>
              <a:rPr lang="ru-RU" dirty="0" smtClean="0"/>
              <a:t>Смысл измерений, реплики</a:t>
            </a:r>
          </a:p>
          <a:p>
            <a:r>
              <a:rPr lang="ru-RU" dirty="0" smtClean="0"/>
              <a:t>Критерии остановки</a:t>
            </a:r>
            <a:r>
              <a:rPr lang="en-US" dirty="0" smtClean="0"/>
              <a:t>: </a:t>
            </a:r>
            <a:r>
              <a:rPr lang="ru-RU" dirty="0" smtClean="0"/>
              <a:t>переходный или установившийся режим</a:t>
            </a:r>
            <a:r>
              <a:rPr lang="en-US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932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Прочитать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Кельтон-Лоу</a:t>
            </a:r>
            <a:r>
              <a:rPr lang="ru-RU" dirty="0" smtClean="0"/>
              <a:t> 1, 2, 9.1-9.3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05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следующей лекции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Подробности</a:t>
            </a:r>
            <a:r>
              <a:rPr lang="en-US" dirty="0" smtClean="0"/>
              <a:t>: </a:t>
            </a:r>
          </a:p>
          <a:p>
            <a:pPr lvl="1"/>
            <a:r>
              <a:rPr lang="ru-RU" dirty="0" smtClean="0"/>
              <a:t>генерация случайных величин</a:t>
            </a:r>
            <a:endParaRPr lang="en-US" dirty="0" smtClean="0"/>
          </a:p>
          <a:p>
            <a:pPr lvl="1"/>
            <a:r>
              <a:rPr lang="ru-RU" dirty="0" smtClean="0"/>
              <a:t>реализация очереди событий </a:t>
            </a:r>
            <a:endParaRPr lang="en-US" dirty="0" smtClean="0"/>
          </a:p>
          <a:p>
            <a:pPr lvl="1"/>
            <a:r>
              <a:rPr lang="ru-RU" dirty="0" smtClean="0"/>
              <a:t>продвинутые варианты </a:t>
            </a:r>
            <a:r>
              <a:rPr lang="en-US" dirty="0" smtClean="0"/>
              <a:t>DES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18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системы</a:t>
            </a:r>
            <a:r>
              <a:rPr lang="en-US" dirty="0"/>
              <a:t>: </a:t>
            </a:r>
            <a:r>
              <a:rPr lang="ru-RU" dirty="0"/>
              <a:t>бильярд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800" dirty="0"/>
              <a:t>Система</a:t>
            </a:r>
            <a:r>
              <a:rPr lang="en-US" sz="2800" dirty="0"/>
              <a:t>: </a:t>
            </a:r>
            <a:r>
              <a:rPr lang="ru-RU" sz="2800" dirty="0"/>
              <a:t>бильярдные шары на столе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Задача</a:t>
            </a:r>
            <a:r>
              <a:rPr lang="en-US" sz="2800" dirty="0"/>
              <a:t>: </a:t>
            </a:r>
            <a:r>
              <a:rPr lang="ru-RU" sz="2800" dirty="0"/>
              <a:t>при известном начальном состоянии предсказать состояние через определенное время</a:t>
            </a:r>
          </a:p>
          <a:p>
            <a:pPr>
              <a:lnSpc>
                <a:spcPct val="90000"/>
              </a:lnSpc>
            </a:pPr>
            <a:endParaRPr lang="ru-RU" sz="2800" dirty="0"/>
          </a:p>
          <a:p>
            <a:pPr>
              <a:lnSpc>
                <a:spcPct val="90000"/>
              </a:lnSpc>
            </a:pPr>
            <a:r>
              <a:rPr lang="ru-RU" sz="2800" dirty="0"/>
              <a:t>Допущения</a:t>
            </a:r>
            <a:r>
              <a:rPr lang="en-US" sz="2800" dirty="0"/>
              <a:t>:</a:t>
            </a:r>
            <a:endParaRPr lang="ru-RU" sz="2800" dirty="0"/>
          </a:p>
          <a:p>
            <a:pPr lvl="1">
              <a:lnSpc>
                <a:spcPct val="90000"/>
              </a:lnSpc>
            </a:pPr>
            <a:r>
              <a:rPr lang="ru-RU" sz="2400" dirty="0"/>
              <a:t>шары катятся без сопротивления</a:t>
            </a:r>
          </a:p>
          <a:p>
            <a:pPr lvl="1">
              <a:lnSpc>
                <a:spcPct val="90000"/>
              </a:lnSpc>
            </a:pPr>
            <a:r>
              <a:rPr lang="ru-RU" sz="2400" dirty="0"/>
              <a:t>шары и борта абсолютно упругие 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Состояние модели</a:t>
            </a:r>
            <a:r>
              <a:rPr lang="en-US" sz="2800" dirty="0"/>
              <a:t>: </a:t>
            </a:r>
            <a:r>
              <a:rPr lang="ru-RU" sz="2800" dirty="0"/>
              <a:t>положение и скорость каждого шара</a:t>
            </a:r>
          </a:p>
          <a:p>
            <a:pPr>
              <a:lnSpc>
                <a:spcPct val="90000"/>
              </a:lnSpc>
            </a:pPr>
            <a:endParaRPr lang="ru-RU" sz="2800" dirty="0"/>
          </a:p>
          <a:p>
            <a:pPr>
              <a:lnSpc>
                <a:spcPct val="90000"/>
              </a:lnSpc>
            </a:pPr>
            <a:endParaRPr lang="ru-RU" sz="2800" dirty="0"/>
          </a:p>
          <a:p>
            <a:pPr lvl="1">
              <a:lnSpc>
                <a:spcPct val="90000"/>
              </a:lnSpc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Модель с дискретным временем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Система</a:t>
            </a:r>
            <a:r>
              <a:rPr lang="en-US" dirty="0"/>
              <a:t>: </a:t>
            </a:r>
            <a:r>
              <a:rPr lang="ru-RU" dirty="0"/>
              <a:t>непрерывное состояние и непрерывная эволюция</a:t>
            </a:r>
          </a:p>
          <a:p>
            <a:r>
              <a:rPr lang="ru-RU" dirty="0"/>
              <a:t>Модель</a:t>
            </a:r>
            <a:r>
              <a:rPr lang="en-US" dirty="0"/>
              <a:t>: </a:t>
            </a:r>
            <a:r>
              <a:rPr lang="ru-RU" dirty="0"/>
              <a:t>непрерывное состояние и дискретное время</a:t>
            </a:r>
            <a:r>
              <a:rPr lang="en-US" dirty="0"/>
              <a:t> (</a:t>
            </a:r>
            <a:r>
              <a:rPr lang="el-GR" dirty="0">
                <a:cs typeface="Arial" charset="0"/>
              </a:rPr>
              <a:t>Δ</a:t>
            </a:r>
            <a:r>
              <a:rPr lang="en-US" dirty="0">
                <a:cs typeface="Arial" charset="0"/>
              </a:rPr>
              <a:t>t)</a:t>
            </a:r>
            <a:endParaRPr lang="ru-RU" dirty="0">
              <a:cs typeface="Arial" charset="0"/>
            </a:endParaRPr>
          </a:p>
          <a:p>
            <a:r>
              <a:rPr lang="ru-RU" dirty="0">
                <a:cs typeface="Arial" charset="0"/>
              </a:rPr>
              <a:t>Допущение</a:t>
            </a:r>
            <a:r>
              <a:rPr lang="en-US" dirty="0">
                <a:cs typeface="Arial" charset="0"/>
              </a:rPr>
              <a:t>: </a:t>
            </a:r>
            <a:r>
              <a:rPr lang="ru-RU" dirty="0">
                <a:cs typeface="Arial" charset="0"/>
              </a:rPr>
              <a:t>при </a:t>
            </a:r>
            <a:r>
              <a:rPr lang="el-GR" dirty="0">
                <a:cs typeface="Arial" charset="0"/>
              </a:rPr>
              <a:t>Δ</a:t>
            </a:r>
            <a:r>
              <a:rPr lang="en-US" dirty="0">
                <a:cs typeface="Arial" charset="0"/>
              </a:rPr>
              <a:t>t</a:t>
            </a:r>
            <a:r>
              <a:rPr lang="ru-RU" dirty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→ 0</a:t>
            </a:r>
            <a:r>
              <a:rPr lang="ru-RU" dirty="0">
                <a:cs typeface="Arial" charset="0"/>
              </a:rPr>
              <a:t> дискретное описание аналогично непрерывному</a:t>
            </a:r>
            <a:endParaRPr lang="en-US" dirty="0">
              <a:cs typeface="Arial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dirty="0"/>
              <a:t>t = 0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ru-RU" dirty="0"/>
              <a:t>для всех </a:t>
            </a:r>
            <a:r>
              <a:rPr lang="en-US" dirty="0"/>
              <a:t>i: x[i] = </a:t>
            </a:r>
            <a:r>
              <a:rPr lang="en-US" dirty="0" err="1"/>
              <a:t>x_start</a:t>
            </a:r>
            <a:r>
              <a:rPr lang="en-US" dirty="0"/>
              <a:t>[i]; v[i] = </a:t>
            </a:r>
            <a:r>
              <a:rPr lang="en-US" dirty="0" err="1"/>
              <a:t>v_start</a:t>
            </a:r>
            <a:r>
              <a:rPr lang="en-US" dirty="0"/>
              <a:t>[i]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ru-RU" dirty="0"/>
              <a:t>пока</a:t>
            </a:r>
            <a:r>
              <a:rPr lang="en-US" dirty="0"/>
              <a:t> (t &lt; T):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ru-RU" dirty="0"/>
              <a:t>Для всех </a:t>
            </a:r>
            <a:r>
              <a:rPr lang="en-US" dirty="0"/>
              <a:t>i: </a:t>
            </a:r>
            <a:endParaRPr lang="ru-RU" dirty="0"/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dirty="0"/>
              <a:t>x[i] = x[i] + v[i] * </a:t>
            </a:r>
            <a:r>
              <a:rPr lang="el-GR" dirty="0">
                <a:cs typeface="Arial" charset="0"/>
              </a:rPr>
              <a:t>Δ</a:t>
            </a:r>
            <a:r>
              <a:rPr lang="en-US" dirty="0">
                <a:cs typeface="Arial" charset="0"/>
              </a:rPr>
              <a:t>t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ru-RU" dirty="0">
                <a:cs typeface="Arial" charset="0"/>
              </a:rPr>
              <a:t>Если </a:t>
            </a:r>
            <a:r>
              <a:rPr lang="en-US" dirty="0">
                <a:cs typeface="Arial" charset="0"/>
              </a:rPr>
              <a:t>x[i] </a:t>
            </a:r>
            <a:r>
              <a:rPr lang="ru-RU" dirty="0">
                <a:cs typeface="Arial" charset="0"/>
              </a:rPr>
              <a:t>за пределами стола</a:t>
            </a:r>
            <a:r>
              <a:rPr lang="en-US" dirty="0">
                <a:cs typeface="Arial" charset="0"/>
              </a:rPr>
              <a:t>: </a:t>
            </a:r>
            <a:r>
              <a:rPr lang="ru-RU" dirty="0">
                <a:cs typeface="Arial" charset="0"/>
              </a:rPr>
              <a:t>удар</a:t>
            </a:r>
            <a:r>
              <a:rPr lang="en-US" dirty="0">
                <a:cs typeface="Arial" charset="0"/>
              </a:rPr>
              <a:t>_</a:t>
            </a:r>
            <a:r>
              <a:rPr lang="ru-RU" dirty="0">
                <a:cs typeface="Arial" charset="0"/>
              </a:rPr>
              <a:t>о</a:t>
            </a:r>
            <a:r>
              <a:rPr lang="en-US" dirty="0">
                <a:cs typeface="Arial" charset="0"/>
              </a:rPr>
              <a:t>_</a:t>
            </a:r>
            <a:r>
              <a:rPr lang="ru-RU" dirty="0">
                <a:cs typeface="Arial" charset="0"/>
              </a:rPr>
              <a:t>борт(</a:t>
            </a:r>
            <a:r>
              <a:rPr lang="en-US" dirty="0">
                <a:cs typeface="Arial" charset="0"/>
              </a:rPr>
              <a:t>i)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ru-RU" dirty="0">
                <a:cs typeface="Arial" charset="0"/>
              </a:rPr>
              <a:t>Для всех </a:t>
            </a:r>
            <a:r>
              <a:rPr lang="en-US" dirty="0">
                <a:cs typeface="Arial" charset="0"/>
              </a:rPr>
              <a:t>(i &lt; j):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ru-RU" dirty="0">
                <a:cs typeface="Arial" charset="0"/>
              </a:rPr>
              <a:t>если </a:t>
            </a:r>
            <a:r>
              <a:rPr lang="en-US" dirty="0">
                <a:cs typeface="Arial" charset="0"/>
              </a:rPr>
              <a:t>|x[i] – x[j]| &lt; 2R: </a:t>
            </a:r>
            <a:r>
              <a:rPr lang="ru-RU" dirty="0">
                <a:cs typeface="Arial" charset="0"/>
              </a:rPr>
              <a:t>удар</a:t>
            </a:r>
            <a:r>
              <a:rPr lang="en-US" dirty="0">
                <a:cs typeface="Arial" charset="0"/>
              </a:rPr>
              <a:t>_</a:t>
            </a:r>
            <a:r>
              <a:rPr lang="ru-RU" dirty="0" err="1">
                <a:cs typeface="Arial" charset="0"/>
              </a:rPr>
              <a:t>об_шар</a:t>
            </a:r>
            <a:r>
              <a:rPr lang="ru-RU" dirty="0">
                <a:cs typeface="Arial" charset="0"/>
              </a:rPr>
              <a:t>(</a:t>
            </a:r>
            <a:r>
              <a:rPr lang="en-US" dirty="0">
                <a:cs typeface="Arial" charset="0"/>
              </a:rPr>
              <a:t>i, j)</a:t>
            </a:r>
            <a:endParaRPr lang="ru-RU" dirty="0">
              <a:cs typeface="Arial" charset="0"/>
            </a:endParaRP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dirty="0">
                <a:cs typeface="Arial" charset="0"/>
              </a:rPr>
              <a:t>t = t + </a:t>
            </a:r>
            <a:r>
              <a:rPr lang="el-GR" dirty="0">
                <a:cs typeface="Arial" charset="0"/>
              </a:rPr>
              <a:t>Δ</a:t>
            </a:r>
            <a:r>
              <a:rPr lang="en-US" dirty="0">
                <a:cs typeface="Arial" charset="0"/>
              </a:rPr>
              <a:t>t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endParaRPr lang="ru-RU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Шары могут «проскочить» друг сквозь друга при достаточно большом </a:t>
            </a:r>
            <a:r>
              <a:rPr lang="el-GR" dirty="0">
                <a:cs typeface="Arial" charset="0"/>
              </a:rPr>
              <a:t>Δ</a:t>
            </a:r>
            <a:r>
              <a:rPr lang="en-US" dirty="0">
                <a:cs typeface="Arial" charset="0"/>
              </a:rPr>
              <a:t>t</a:t>
            </a:r>
            <a:endParaRPr lang="ru-RU" dirty="0">
              <a:cs typeface="Arial" charset="0"/>
            </a:endParaRPr>
          </a:p>
          <a:p>
            <a:pPr algn="ctr">
              <a:buFontTx/>
              <a:buNone/>
            </a:pPr>
            <a:r>
              <a:rPr lang="ru-RU" dirty="0">
                <a:cs typeface="Arial" charset="0"/>
              </a:rPr>
              <a:t>	</a:t>
            </a:r>
            <a:r>
              <a:rPr lang="el-GR" dirty="0">
                <a:cs typeface="Arial" charset="0"/>
              </a:rPr>
              <a:t>Δ</a:t>
            </a:r>
            <a:r>
              <a:rPr lang="en-US" dirty="0">
                <a:cs typeface="Arial" charset="0"/>
              </a:rPr>
              <a:t>t</a:t>
            </a:r>
            <a:r>
              <a:rPr lang="ru-RU" dirty="0">
                <a:cs typeface="Arial" charset="0"/>
              </a:rPr>
              <a:t>_</a:t>
            </a:r>
            <a:r>
              <a:rPr lang="en-US" dirty="0">
                <a:cs typeface="Arial" charset="0"/>
              </a:rPr>
              <a:t>min ~ R / max(v[i])</a:t>
            </a:r>
          </a:p>
          <a:p>
            <a:r>
              <a:rPr lang="ru-RU" dirty="0">
                <a:cs typeface="Arial" charset="0"/>
              </a:rPr>
              <a:t>Время моделирования растет обратно пропорционально </a:t>
            </a:r>
            <a:r>
              <a:rPr lang="el-GR" dirty="0">
                <a:cs typeface="Arial" charset="0"/>
              </a:rPr>
              <a:t>Δ</a:t>
            </a:r>
            <a:r>
              <a:rPr lang="en-US" dirty="0">
                <a:cs typeface="Arial" charset="0"/>
              </a:rPr>
              <a:t>t</a:t>
            </a:r>
            <a:endParaRPr lang="ru-RU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Дискретно-событийная модель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Система</a:t>
            </a:r>
            <a:r>
              <a:rPr lang="en-US" dirty="0"/>
              <a:t>: </a:t>
            </a:r>
            <a:r>
              <a:rPr lang="ru-RU" dirty="0"/>
              <a:t>непрерывное состояние и непрерывная эволюция</a:t>
            </a:r>
          </a:p>
          <a:p>
            <a:pPr>
              <a:lnSpc>
                <a:spcPct val="90000"/>
              </a:lnSpc>
            </a:pPr>
            <a:r>
              <a:rPr lang="ru-RU" dirty="0"/>
              <a:t>Модель</a:t>
            </a:r>
            <a:r>
              <a:rPr lang="en-US" dirty="0"/>
              <a:t>: </a:t>
            </a:r>
            <a:r>
              <a:rPr lang="ru-RU" dirty="0"/>
              <a:t>непрерывное состояние и дискретное время</a:t>
            </a:r>
            <a:r>
              <a:rPr lang="en-US" dirty="0"/>
              <a:t> (</a:t>
            </a:r>
            <a:r>
              <a:rPr lang="ru-RU" dirty="0">
                <a:cs typeface="Arial" charset="0"/>
              </a:rPr>
              <a:t>от удара к удару</a:t>
            </a:r>
            <a:r>
              <a:rPr lang="en-US" dirty="0">
                <a:cs typeface="Arial" charset="0"/>
              </a:rPr>
              <a:t>)</a:t>
            </a:r>
            <a:endParaRPr lang="ru-RU" dirty="0"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cs typeface="Arial" charset="0"/>
              </a:rPr>
              <a:t>Допущение</a:t>
            </a:r>
            <a:r>
              <a:rPr lang="en-US" dirty="0">
                <a:cs typeface="Arial" charset="0"/>
              </a:rPr>
              <a:t>: </a:t>
            </a:r>
            <a:r>
              <a:rPr lang="ru-RU" dirty="0">
                <a:cs typeface="Arial" charset="0"/>
              </a:rPr>
              <a:t>состояние системы существенно меняется только при ударах</a:t>
            </a:r>
            <a:r>
              <a:rPr lang="en-US" dirty="0">
                <a:cs typeface="Arial" charset="0"/>
              </a:rPr>
              <a:t> </a:t>
            </a:r>
            <a:r>
              <a:rPr lang="ru-RU" dirty="0">
                <a:cs typeface="Arial" charset="0"/>
              </a:rPr>
              <a:t>шаров о борт или друг об друга. Эволюция между ударами легко предсказывается аналитически.</a:t>
            </a:r>
          </a:p>
          <a:p>
            <a:pPr>
              <a:lnSpc>
                <a:spcPct val="90000"/>
              </a:lnSpc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Эскиз алгоритма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dirty="0"/>
              <a:t>t = 0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ru-RU" dirty="0"/>
              <a:t>для всех </a:t>
            </a:r>
            <a:r>
              <a:rPr lang="en-US" dirty="0"/>
              <a:t>i: x[i] = </a:t>
            </a:r>
            <a:r>
              <a:rPr lang="en-US" dirty="0" err="1"/>
              <a:t>x_start</a:t>
            </a:r>
            <a:r>
              <a:rPr lang="en-US" dirty="0"/>
              <a:t>[i]; v[i] = </a:t>
            </a:r>
            <a:r>
              <a:rPr lang="en-US" dirty="0" err="1"/>
              <a:t>v_start</a:t>
            </a:r>
            <a:r>
              <a:rPr lang="en-US" dirty="0"/>
              <a:t>[i]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ru-RU" dirty="0"/>
              <a:t>пока</a:t>
            </a:r>
            <a:r>
              <a:rPr lang="en-US" dirty="0"/>
              <a:t> (t &lt; T):</a:t>
            </a:r>
            <a:endParaRPr lang="ru-RU" dirty="0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ru-RU" dirty="0"/>
              <a:t>(</a:t>
            </a:r>
            <a:r>
              <a:rPr lang="en-US" dirty="0"/>
              <a:t>t1, i1) = </a:t>
            </a:r>
            <a:r>
              <a:rPr lang="ru-RU" dirty="0" err="1"/>
              <a:t>ближайший_удар_с_бортом</a:t>
            </a:r>
            <a:r>
              <a:rPr lang="ru-RU" dirty="0"/>
              <a:t>(</a:t>
            </a:r>
            <a:r>
              <a:rPr lang="en-US" dirty="0"/>
              <a:t>)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dirty="0"/>
              <a:t>(t2, i2, j2) = </a:t>
            </a:r>
            <a:r>
              <a:rPr lang="ru-RU" dirty="0"/>
              <a:t>ближайший</a:t>
            </a:r>
            <a:r>
              <a:rPr lang="en-US" dirty="0"/>
              <a:t>_</a:t>
            </a:r>
            <a:r>
              <a:rPr lang="ru-RU" dirty="0"/>
              <a:t>удар</a:t>
            </a:r>
            <a:r>
              <a:rPr lang="en-US" dirty="0"/>
              <a:t>_</a:t>
            </a:r>
            <a:r>
              <a:rPr lang="ru-RU" dirty="0"/>
              <a:t>шаров(</a:t>
            </a:r>
            <a:r>
              <a:rPr lang="en-US" dirty="0"/>
              <a:t>)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ru-RU" dirty="0"/>
              <a:t>эволюция(</a:t>
            </a:r>
            <a:r>
              <a:rPr lang="en-US" dirty="0"/>
              <a:t>min(t1, t2)</a:t>
            </a:r>
            <a:r>
              <a:rPr lang="ru-RU" dirty="0"/>
              <a:t> - </a:t>
            </a:r>
            <a:r>
              <a:rPr lang="en-US" dirty="0"/>
              <a:t>t</a:t>
            </a:r>
            <a:r>
              <a:rPr lang="ru-RU" dirty="0"/>
              <a:t>)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ru-RU" dirty="0"/>
              <a:t>если (</a:t>
            </a:r>
            <a:r>
              <a:rPr lang="en-US" dirty="0"/>
              <a:t>t1 &lt; t2</a:t>
            </a:r>
            <a:r>
              <a:rPr lang="ru-RU" dirty="0"/>
              <a:t>)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dirty="0" err="1"/>
              <a:t>удар_о_борт</a:t>
            </a:r>
            <a:r>
              <a:rPr lang="ru-RU" dirty="0"/>
              <a:t> (</a:t>
            </a:r>
            <a:r>
              <a:rPr lang="en-US" dirty="0"/>
              <a:t>i1)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ru-RU" dirty="0"/>
              <a:t>иначе</a:t>
            </a:r>
            <a:r>
              <a:rPr lang="en-US" dirty="0"/>
              <a:t>: </a:t>
            </a:r>
            <a:r>
              <a:rPr lang="ru-RU" dirty="0" err="1"/>
              <a:t>удар_об_шар</a:t>
            </a:r>
            <a:r>
              <a:rPr lang="ru-RU" dirty="0"/>
              <a:t>(</a:t>
            </a:r>
            <a:r>
              <a:rPr lang="en-US" dirty="0"/>
              <a:t>i2, j2</a:t>
            </a:r>
            <a:r>
              <a:rPr lang="ru-RU" dirty="0"/>
              <a:t>)</a:t>
            </a:r>
            <a:endParaRPr lang="en-US" dirty="0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dirty="0"/>
              <a:t>t = min(t1, t2)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Дискретно-событийное </a:t>
            </a:r>
            <a:r>
              <a:rPr lang="ru-RU" sz="4000" dirty="0" smtClean="0"/>
              <a:t>моделирование (</a:t>
            </a:r>
            <a:r>
              <a:rPr lang="en-US" sz="4000" dirty="0" smtClean="0"/>
              <a:t>DES</a:t>
            </a:r>
            <a:r>
              <a:rPr lang="ru-RU" sz="4000" dirty="0" smtClean="0"/>
              <a:t>)</a:t>
            </a:r>
            <a:endParaRPr lang="ru-RU" sz="40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46317"/>
            <a:ext cx="8229600" cy="4525963"/>
          </a:xfrm>
        </p:spPr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ru-RU" sz="2400" dirty="0" smtClean="0"/>
              <a:t>Эволюция </a:t>
            </a:r>
            <a:r>
              <a:rPr lang="ru-RU" sz="2400" dirty="0"/>
              <a:t>системы может быть представлена как последовательность важных </a:t>
            </a:r>
            <a:r>
              <a:rPr lang="ru-RU" sz="2400" i="1" dirty="0"/>
              <a:t>событий</a:t>
            </a:r>
            <a:r>
              <a:rPr lang="ru-RU" sz="2400" dirty="0"/>
              <a:t> и промежутков между </a:t>
            </a:r>
            <a:r>
              <a:rPr lang="ru-RU" sz="2400" dirty="0" smtClean="0"/>
              <a:t>ними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400" dirty="0" smtClean="0"/>
              <a:t>Продолжительность событий много меньше продолжительности промежутков между ними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400" dirty="0" smtClean="0"/>
              <a:t>События можно строго упорядочить по времени (</a:t>
            </a:r>
            <a:r>
              <a:rPr lang="ru-RU" sz="2400" i="1" dirty="0" smtClean="0"/>
              <a:t>очередь событий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endParaRPr lang="ru-RU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ru-RU" sz="2400" dirty="0" smtClean="0"/>
              <a:t>Эволюция </a:t>
            </a:r>
            <a:r>
              <a:rPr lang="ru-RU" sz="2400" dirty="0"/>
              <a:t>системы в промежутках </a:t>
            </a:r>
            <a:r>
              <a:rPr lang="ru-RU" sz="2400" dirty="0" smtClean="0"/>
              <a:t>легко описывается аналитически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423516"/>
            <a:ext cx="6400800" cy="1134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1067</TotalTime>
  <Words>1007</Words>
  <Application>Microsoft Office PowerPoint</Application>
  <PresentationFormat>Экран (4:3)</PresentationFormat>
  <Paragraphs>249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Оформление по умолчанию</vt:lpstr>
      <vt:lpstr>Основы  дискретно-событийного моделирования</vt:lpstr>
      <vt:lpstr>Содержание предыдущих лекций</vt:lpstr>
      <vt:lpstr>Пример системы: бильярд</vt:lpstr>
      <vt:lpstr>Модель с дискретным временем</vt:lpstr>
      <vt:lpstr>Алгоритм</vt:lpstr>
      <vt:lpstr>Проблема</vt:lpstr>
      <vt:lpstr>Дискретно-событийная модель</vt:lpstr>
      <vt:lpstr>Эскиз алгоритма</vt:lpstr>
      <vt:lpstr>Дискретно-событийное моделирование (DES)</vt:lpstr>
      <vt:lpstr>Протяженные процессы</vt:lpstr>
      <vt:lpstr>Одновременные события</vt:lpstr>
      <vt:lpstr>Классический пример: сервер</vt:lpstr>
      <vt:lpstr>Подсистемы</vt:lpstr>
      <vt:lpstr>Состояние модели</vt:lpstr>
      <vt:lpstr>Типы событий</vt:lpstr>
      <vt:lpstr>Логика обработки событий</vt:lpstr>
      <vt:lpstr>Инициализация модели</vt:lpstr>
      <vt:lpstr>Алгоритм моделирования</vt:lpstr>
      <vt:lpstr>Измерения: d</vt:lpstr>
      <vt:lpstr>Измерения: Q</vt:lpstr>
      <vt:lpstr>Переходные процессы</vt:lpstr>
      <vt:lpstr>Реплики</vt:lpstr>
      <vt:lpstr>Алгоритм моделирования: последовательные реплики</vt:lpstr>
      <vt:lpstr>Условия остановки</vt:lpstr>
      <vt:lpstr>Подбор продолжительности прогона и количества реплик</vt:lpstr>
      <vt:lpstr>Алгоритм</vt:lpstr>
      <vt:lpstr>Запомнить</vt:lpstr>
      <vt:lpstr>Прочитать</vt:lpstr>
      <vt:lpstr>На следующей лекции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pavlo</dc:creator>
  <cp:lastModifiedBy>lenovo</cp:lastModifiedBy>
  <cp:revision>283</cp:revision>
  <cp:lastPrinted>1601-01-01T00:00:00Z</cp:lastPrinted>
  <dcterms:created xsi:type="dcterms:W3CDTF">1601-01-01T00:00:00Z</dcterms:created>
  <dcterms:modified xsi:type="dcterms:W3CDTF">2011-09-20T06:44:52Z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