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3" r:id="rId11"/>
    <p:sldId id="266" r:id="rId12"/>
    <p:sldId id="270" r:id="rId13"/>
    <p:sldId id="267" r:id="rId14"/>
    <p:sldId id="268" r:id="rId15"/>
    <p:sldId id="269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4A1B8-0188-4815-906A-454563AF4B1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6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3BF86-E8BB-4643-92BE-31F1DF7888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C3F08-D296-4A2F-9CF3-2484FF68391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1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2F41-EAFC-406E-8300-A8F1F5EB63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250E-6A60-4706-A008-8F6A45D306E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5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FC81A-C718-4180-82D2-46E7CB9A494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4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F247A-79C6-47FA-BAEA-4E0584BBD3F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0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788F-9F18-4C27-AABF-1D5D90E1CAE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0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E8D14-72B4-4D49-A188-6304D1F35F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34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4E71E-5E66-4735-8373-15F0915F5C9E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66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1831-7D69-4473-B6C3-D4BF619C02D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0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4B13E-5202-425B-8EE9-21A69E9BB2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35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BB7F2-8C54-4955-B09E-D8D3486DC38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2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7D9ED-E2D7-45BF-BA40-49AA890FCE0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44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2AB3B-89DE-41A2-A629-D43EE51D7ADC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3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15C5-52CD-420A-83DD-8331AC31E79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0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0605B-1F37-4A12-A6DB-5C128CBAF52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769C1-D340-4A42-BD1E-94D33E7C499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4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7EAA1-1965-4CD3-B5EB-971266F118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2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795A7-3249-4260-8B01-61E524F4583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6BB4A-B8F4-4294-B44C-A603BE0F5F7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4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70ADA-3AE3-4ED6-9EC2-E06C65B417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9ED7E2-1437-4645-A6F6-50E3C929146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FA3D16-66B4-4BEC-ADA5-D1F5D366A21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2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05000"/>
            <a:ext cx="8382000" cy="1470025"/>
          </a:xfrm>
        </p:spPr>
        <p:txBody>
          <a:bodyPr/>
          <a:lstStyle/>
          <a:p>
            <a:r>
              <a:rPr lang="ru-RU" dirty="0"/>
              <a:t>Генерация случайных </a:t>
            </a:r>
            <a:r>
              <a:rPr lang="ru-RU" dirty="0" smtClean="0"/>
              <a:t>величин</a:t>
            </a:r>
            <a:endParaRPr 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/>
              <a:t>Имитационное моделирование компьютерных сетей </a:t>
            </a:r>
          </a:p>
          <a:p>
            <a:pPr eaLnBrk="1" hangingPunct="1"/>
            <a:r>
              <a:rPr lang="ru-RU" dirty="0"/>
              <a:t>Лекция 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2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Mersenne twister</a:t>
            </a:r>
            <a:r>
              <a:rPr lang="ru-RU"/>
              <a:t> MT19937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ru-RU" dirty="0"/>
              <a:t>Сложный генератор с большим внутренним состоянием и огромным периодом.</a:t>
            </a:r>
          </a:p>
          <a:p>
            <a:r>
              <a:rPr lang="ru-RU" dirty="0" smtClean="0"/>
              <a:t>Состояние из </a:t>
            </a:r>
            <a:r>
              <a:rPr lang="ru-RU" dirty="0" smtClean="0">
                <a:solidFill>
                  <a:srgbClr val="FF0000"/>
                </a:solidFill>
              </a:rPr>
              <a:t>624</a:t>
            </a:r>
            <a:r>
              <a:rPr lang="ru-RU" dirty="0" smtClean="0"/>
              <a:t> чисел</a:t>
            </a:r>
          </a:p>
          <a:p>
            <a:r>
              <a:rPr lang="ru-RU" dirty="0" smtClean="0"/>
              <a:t>Период 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  <a:r>
              <a:rPr lang="ru-RU" baseline="30000" dirty="0" smtClean="0">
                <a:solidFill>
                  <a:srgbClr val="FF0000"/>
                </a:solidFill>
              </a:rPr>
              <a:t>19937</a:t>
            </a:r>
            <a:r>
              <a:rPr lang="ru-RU" dirty="0">
                <a:solidFill>
                  <a:srgbClr val="FF0000"/>
                </a:solidFill>
              </a:rPr>
              <a:t> − 1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Хорошие статистические свойства вплоть до </a:t>
            </a:r>
            <a:r>
              <a:rPr lang="ru-RU" dirty="0">
                <a:solidFill>
                  <a:srgbClr val="FF0000"/>
                </a:solidFill>
              </a:rPr>
              <a:t>623</a:t>
            </a:r>
            <a:r>
              <a:rPr lang="ru-RU" dirty="0"/>
              <a:t> </a:t>
            </a:r>
            <a:r>
              <a:rPr lang="ru-RU" dirty="0" smtClean="0"/>
              <a:t>измерений</a:t>
            </a:r>
          </a:p>
          <a:p>
            <a:r>
              <a:rPr lang="ru-RU" dirty="0" smtClean="0"/>
              <a:t>Обычно первых 10000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отбрасываются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Потоки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Требование</a:t>
            </a:r>
            <a:r>
              <a:rPr lang="en-US" dirty="0"/>
              <a:t>:</a:t>
            </a:r>
            <a:r>
              <a:rPr lang="ru-RU" dirty="0"/>
              <a:t> иметь возможность генерировать несколько независимых «потоков» случайных чисел из </a:t>
            </a:r>
            <a:r>
              <a:rPr lang="en-US" dirty="0"/>
              <a:t>U(0, 1)</a:t>
            </a:r>
            <a:endParaRPr lang="ru-RU" dirty="0"/>
          </a:p>
          <a:p>
            <a:r>
              <a:rPr lang="ru-RU" dirty="0"/>
              <a:t>Потоки реализуются сдвигом последовательности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ru-RU" dirty="0"/>
              <a:t>и обычно имеют структуру поток</a:t>
            </a:r>
            <a:r>
              <a:rPr lang="en-US" dirty="0"/>
              <a:t>/</a:t>
            </a:r>
            <a:r>
              <a:rPr lang="ru-RU" dirty="0" err="1"/>
              <a:t>подпоток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Генерация произольных распределений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buFontTx/>
              <a:buNone/>
            </a:pPr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имея последовательность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ru-RU" dirty="0"/>
              <a:t>получить последовательность</a:t>
            </a:r>
            <a:r>
              <a:rPr lang="en-US" dirty="0"/>
              <a:t> </a:t>
            </a:r>
            <a:r>
              <a:rPr lang="ru-RU" dirty="0"/>
              <a:t>чисел </a:t>
            </a:r>
            <a:r>
              <a:rPr lang="en-US" dirty="0" smtClean="0"/>
              <a:t>X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ru-RU" dirty="0"/>
              <a:t>с распределением </a:t>
            </a:r>
            <a:r>
              <a:rPr lang="en-US" dirty="0"/>
              <a:t>F(X) </a:t>
            </a:r>
            <a:r>
              <a:rPr lang="ru-RU" dirty="0"/>
              <a:t>или плотностью распределения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обратной функции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2089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 принять-отклонить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5240848" cy="522683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Запомнить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Генераторы </a:t>
            </a:r>
            <a:r>
              <a:rPr lang="en-US" dirty="0"/>
              <a:t>U(0, 1): </a:t>
            </a:r>
            <a:r>
              <a:rPr lang="ru-RU" dirty="0"/>
              <a:t>период, стат. свойства, потоки</a:t>
            </a:r>
          </a:p>
          <a:p>
            <a:pPr>
              <a:lnSpc>
                <a:spcPct val="90000"/>
              </a:lnSpc>
            </a:pPr>
            <a:r>
              <a:rPr lang="ru-RU" dirty="0"/>
              <a:t>Генерация произвольных распределений из </a:t>
            </a:r>
            <a:r>
              <a:rPr lang="en-US" dirty="0"/>
              <a:t>U(0, 1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Прочитать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 err="1"/>
              <a:t>Кельтон-Лоу</a:t>
            </a:r>
            <a:r>
              <a:rPr lang="ru-RU" sz="2800" dirty="0"/>
              <a:t> 7, 8</a:t>
            </a:r>
          </a:p>
          <a:p>
            <a:r>
              <a:rPr lang="en-US" sz="2800" dirty="0"/>
              <a:t>Pierre </a:t>
            </a:r>
            <a:r>
              <a:rPr lang="en-US" sz="2800" dirty="0" err="1"/>
              <a:t>L’Ecuyer</a:t>
            </a:r>
            <a:r>
              <a:rPr lang="en-US" sz="2800" dirty="0"/>
              <a:t> et. al</a:t>
            </a:r>
            <a:r>
              <a:rPr lang="en-US" sz="2800" dirty="0" smtClean="0"/>
              <a:t>. “An Object-oriented Random-number Package With Many Long Streams And </a:t>
            </a:r>
            <a:r>
              <a:rPr lang="en-US" sz="2800" dirty="0" err="1" smtClean="0"/>
              <a:t>Substreams</a:t>
            </a:r>
            <a:r>
              <a:rPr lang="en-US" sz="2800" dirty="0" smtClean="0"/>
              <a:t>”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 следующей лекции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Лекции в следующий вторник </a:t>
            </a:r>
            <a:r>
              <a:rPr lang="ru-RU" b="1" dirty="0"/>
              <a:t>не будет</a:t>
            </a:r>
          </a:p>
          <a:p>
            <a:endParaRPr lang="ru-RU" dirty="0"/>
          </a:p>
          <a:p>
            <a:r>
              <a:rPr lang="ru-RU" dirty="0"/>
              <a:t>Через две недели</a:t>
            </a:r>
            <a:r>
              <a:rPr lang="en-US" dirty="0" smtClean="0"/>
              <a:t>:</a:t>
            </a:r>
            <a:r>
              <a:rPr lang="ru-RU" dirty="0" smtClean="0"/>
              <a:t> реализация очереди событий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прошлой лекции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ru-RU" dirty="0"/>
              <a:t>Дискретно-событийная модель = 	состояние + события</a:t>
            </a:r>
          </a:p>
          <a:p>
            <a:pPr marL="381000" indent="-381000">
              <a:lnSpc>
                <a:spcPct val="90000"/>
              </a:lnSpc>
            </a:pPr>
            <a:r>
              <a:rPr lang="ru-RU" dirty="0"/>
              <a:t>События могут изменять состояние</a:t>
            </a:r>
          </a:p>
          <a:p>
            <a:pPr marL="381000" indent="-381000">
              <a:lnSpc>
                <a:spcPct val="90000"/>
              </a:lnSpc>
            </a:pPr>
            <a:r>
              <a:rPr lang="ru-RU" dirty="0"/>
              <a:t>События могут порождать новые события в будущем, сохраняемые в </a:t>
            </a:r>
            <a:r>
              <a:rPr lang="ru-RU" i="1" dirty="0"/>
              <a:t>очереди событий</a:t>
            </a:r>
          </a:p>
          <a:p>
            <a:pPr marL="381000" indent="-381000">
              <a:lnSpc>
                <a:spcPct val="90000"/>
              </a:lnSpc>
            </a:pPr>
            <a:r>
              <a:rPr lang="ru-RU" dirty="0"/>
              <a:t>Время наступления события может быть </a:t>
            </a:r>
            <a:r>
              <a:rPr lang="ru-RU" i="1" dirty="0"/>
              <a:t>случайной величиной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случайных чисел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endParaRPr lang="ru-RU" dirty="0"/>
          </a:p>
          <a:p>
            <a:pPr marL="609600" indent="-609600">
              <a:buFontTx/>
              <a:buNone/>
            </a:pPr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получить последовательность</a:t>
            </a:r>
          </a:p>
          <a:p>
            <a:pPr marL="609600" indent="-609600">
              <a:buFontTx/>
              <a:buNone/>
            </a:pPr>
            <a:r>
              <a:rPr lang="ru-RU" dirty="0"/>
              <a:t>чисел </a:t>
            </a:r>
            <a:r>
              <a:rPr lang="en-US" dirty="0"/>
              <a:t>0 &lt;=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1</a:t>
            </a:r>
            <a:r>
              <a:rPr lang="ru-RU" dirty="0"/>
              <a:t>, </a:t>
            </a:r>
            <a:r>
              <a:rPr lang="ru-RU" i="1" dirty="0"/>
              <a:t>равномерно</a:t>
            </a:r>
          </a:p>
          <a:p>
            <a:pPr marL="609600" indent="-609600">
              <a:buFontTx/>
              <a:buNone/>
            </a:pPr>
            <a:r>
              <a:rPr lang="ru-RU" i="1" dirty="0"/>
              <a:t>распределенных</a:t>
            </a:r>
            <a:r>
              <a:rPr lang="ru-RU" dirty="0"/>
              <a:t> на </a:t>
            </a:r>
            <a:r>
              <a:rPr lang="en-US" dirty="0"/>
              <a:t>[0, 1] </a:t>
            </a:r>
            <a:r>
              <a:rPr lang="ru-RU" dirty="0"/>
              <a:t>и проходящих</a:t>
            </a:r>
          </a:p>
          <a:p>
            <a:pPr marL="609600" indent="-609600">
              <a:buFontTx/>
              <a:buNone/>
            </a:pPr>
            <a:r>
              <a:rPr lang="ru-RU" dirty="0"/>
              <a:t>(какие-то) </a:t>
            </a:r>
            <a:r>
              <a:rPr lang="ru-RU" i="1" dirty="0"/>
              <a:t>статистические проверки</a:t>
            </a:r>
            <a:r>
              <a:rPr lang="ru-RU" dirty="0"/>
              <a:t> на</a:t>
            </a:r>
          </a:p>
          <a:p>
            <a:pPr marL="609600" indent="-609600">
              <a:buFontTx/>
              <a:buNone/>
            </a:pPr>
            <a:r>
              <a:rPr lang="ru-RU" dirty="0"/>
              <a:t>«случайность».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на случайность</a:t>
            </a:r>
          </a:p>
        </p:txBody>
      </p:sp>
      <p:pic>
        <p:nvPicPr>
          <p:cNvPr id="16388" name="Picture 4" descr="The problem with randomness: You can never be sur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458200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на случайность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Эмпирические</a:t>
            </a:r>
            <a:r>
              <a:rPr lang="en-US" dirty="0"/>
              <a:t>:</a:t>
            </a:r>
            <a:endParaRPr lang="ru-RU" dirty="0"/>
          </a:p>
          <a:p>
            <a:pPr lvl="1">
              <a:lnSpc>
                <a:spcPct val="90000"/>
              </a:lnSpc>
            </a:pPr>
            <a:r>
              <a:rPr lang="ru-RU" dirty="0"/>
              <a:t>Равномерность на </a:t>
            </a:r>
            <a:r>
              <a:rPr lang="en-US" dirty="0"/>
              <a:t>[0, 1]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Критерий восходящих серий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Равномерность </a:t>
            </a:r>
            <a:r>
              <a:rPr lang="en-US" dirty="0"/>
              <a:t>[0, </a:t>
            </a:r>
            <a:r>
              <a:rPr lang="en-US" dirty="0" smtClean="0"/>
              <a:t>1]</a:t>
            </a:r>
            <a:r>
              <a:rPr lang="en-US" baseline="30000" dirty="0" smtClean="0"/>
              <a:t>N</a:t>
            </a:r>
            <a:endParaRPr lang="ru-RU" baseline="30000" dirty="0"/>
          </a:p>
          <a:p>
            <a:pPr lvl="1">
              <a:lnSpc>
                <a:spcPct val="90000"/>
              </a:lnSpc>
            </a:pPr>
            <a:r>
              <a:rPr lang="ru-RU" dirty="0"/>
              <a:t>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Теоретические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Спектральный тест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Анализ решетчатых структур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генераторов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Физические</a:t>
            </a:r>
            <a:r>
              <a:rPr lang="en-US" dirty="0"/>
              <a:t>: </a:t>
            </a:r>
            <a:r>
              <a:rPr lang="ru-RU" dirty="0"/>
              <a:t>случайный физический процесс</a:t>
            </a:r>
            <a:r>
              <a:rPr lang="en-US" dirty="0"/>
              <a:t>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(t)</a:t>
            </a:r>
          </a:p>
          <a:p>
            <a:pPr>
              <a:lnSpc>
                <a:spcPct val="90000"/>
              </a:lnSpc>
            </a:pPr>
            <a:r>
              <a:rPr lang="ru-RU" dirty="0"/>
              <a:t>Арифметические</a:t>
            </a:r>
            <a:r>
              <a:rPr lang="en-US" dirty="0"/>
              <a:t>: </a:t>
            </a:r>
            <a:r>
              <a:rPr lang="ru-RU" dirty="0"/>
              <a:t>рекурсивная последовательность </a:t>
            </a:r>
            <a:endParaRPr lang="en-US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 </a:t>
            </a:r>
            <a:r>
              <a:rPr lang="en-US" dirty="0"/>
              <a:t>(</a:t>
            </a:r>
            <a:r>
              <a:rPr lang="en-US" dirty="0" smtClean="0"/>
              <a:t>U</a:t>
            </a:r>
            <a:r>
              <a:rPr lang="en-US" baseline="-25000" dirty="0" smtClean="0"/>
              <a:t>i-1</a:t>
            </a:r>
            <a:r>
              <a:rPr lang="en-US" dirty="0" smtClean="0"/>
              <a:t>, U</a:t>
            </a:r>
            <a:r>
              <a:rPr lang="en-US" baseline="-25000" dirty="0" smtClean="0"/>
              <a:t>i-2</a:t>
            </a:r>
            <a:r>
              <a:rPr lang="en-US" dirty="0" smtClean="0"/>
              <a:t>, </a:t>
            </a:r>
            <a:r>
              <a:rPr lang="en-US" dirty="0"/>
              <a:t>…).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Для </a:t>
            </a:r>
            <a:r>
              <a:rPr lang="ru-RU" i="1" dirty="0"/>
              <a:t>всех</a:t>
            </a:r>
            <a:r>
              <a:rPr lang="ru-RU" dirty="0"/>
              <a:t> арифметических генераторов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Последовательность полностью определяется несколькими начальными элементами (</a:t>
            </a:r>
            <a:r>
              <a:rPr lang="en-US" dirty="0"/>
              <a:t>“</a:t>
            </a:r>
            <a:r>
              <a:rPr lang="en-US" i="1" dirty="0"/>
              <a:t>seed</a:t>
            </a:r>
            <a:r>
              <a:rPr lang="en-US" dirty="0"/>
              <a:t>”)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Последовательность циклически повторяется с конечным </a:t>
            </a:r>
            <a:r>
              <a:rPr lang="ru-RU" i="1" dirty="0"/>
              <a:t>периодом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Линейный конгруэнтный генератор (ЛКГ)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Z</a:t>
            </a:r>
            <a:r>
              <a:rPr lang="en-US" sz="2800" baseline="-25000" dirty="0" err="1"/>
              <a:t>i</a:t>
            </a:r>
            <a:r>
              <a:rPr lang="en-US" sz="2800" dirty="0" smtClean="0"/>
              <a:t> </a:t>
            </a:r>
            <a:r>
              <a:rPr lang="en-US" sz="2800" dirty="0"/>
              <a:t>= (a </a:t>
            </a:r>
            <a:r>
              <a:rPr lang="en-US" sz="2800" dirty="0" smtClean="0"/>
              <a:t>Z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ru-RU" sz="2800" dirty="0"/>
              <a:t>с</a:t>
            </a:r>
            <a:r>
              <a:rPr lang="en-US" sz="2800" dirty="0"/>
              <a:t>) </a:t>
            </a:r>
            <a:r>
              <a:rPr lang="en-US" sz="2800" dirty="0" smtClean="0"/>
              <a:t>(mod m)</a:t>
            </a:r>
            <a:endParaRPr lang="en-US" sz="28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U</a:t>
            </a:r>
            <a:r>
              <a:rPr lang="en-US" sz="2800" baseline="-25000" dirty="0" err="1"/>
              <a:t>i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Z</a:t>
            </a:r>
            <a:r>
              <a:rPr lang="en-US" sz="2800" baseline="-25000" dirty="0" err="1"/>
              <a:t>i</a:t>
            </a:r>
            <a:r>
              <a:rPr lang="en-US" sz="2800" dirty="0" smtClean="0"/>
              <a:t> </a:t>
            </a:r>
            <a:r>
              <a:rPr lang="en-US" sz="2800" dirty="0"/>
              <a:t>/ m</a:t>
            </a:r>
            <a:endParaRPr lang="ru-RU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800" dirty="0"/>
              <a:t>Свойства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Дискретность 1 </a:t>
            </a:r>
            <a:r>
              <a:rPr lang="en-US" sz="2800" dirty="0"/>
              <a:t>/</a:t>
            </a:r>
            <a:r>
              <a:rPr lang="ru-RU" sz="2800" dirty="0"/>
              <a:t> </a:t>
            </a:r>
            <a:r>
              <a:rPr lang="en-US" sz="2800" dirty="0"/>
              <a:t>m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Период не больше </a:t>
            </a:r>
            <a:r>
              <a:rPr lang="en-US" sz="2800" dirty="0"/>
              <a:t>m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Очень быстрый, особенно </a:t>
            </a:r>
            <a:r>
              <a:rPr lang="en-US" sz="2800" dirty="0"/>
              <a:t>m = 2^b – q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Очень маленькое состояние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800" dirty="0"/>
              <a:t>Рекомендуемые параметры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 =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31</a:t>
            </a:r>
            <a:r>
              <a:rPr lang="en-US" sz="2800" dirty="0" smtClean="0"/>
              <a:t> </a:t>
            </a:r>
            <a:r>
              <a:rPr lang="en-US" sz="2800" dirty="0"/>
              <a:t>– 1; a = 630 360 016; c = 0</a:t>
            </a: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Многократный рекурсивный генератор (МРГ)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Z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Z</a:t>
            </a:r>
            <a:r>
              <a:rPr lang="en-US" baseline="-25000" dirty="0"/>
              <a:t>i-1</a:t>
            </a:r>
            <a:r>
              <a:rPr lang="en-US" dirty="0" smtClean="0"/>
              <a:t> </a:t>
            </a:r>
            <a:r>
              <a:rPr lang="en-US" dirty="0"/>
              <a:t>+ … +  </a:t>
            </a:r>
            <a:r>
              <a:rPr lang="en-US" dirty="0" err="1" smtClean="0"/>
              <a:t>a</a:t>
            </a:r>
            <a:r>
              <a:rPr lang="en-US" baseline="-25000" dirty="0" err="1"/>
              <a:t>q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-q</a:t>
            </a:r>
            <a:r>
              <a:rPr lang="en-US" dirty="0" smtClean="0"/>
              <a:t>) </a:t>
            </a:r>
            <a:r>
              <a:rPr lang="en-US" dirty="0"/>
              <a:t>(mod m)</a:t>
            </a:r>
          </a:p>
          <a:p>
            <a:pPr>
              <a:buFontTx/>
              <a:buNone/>
            </a:pPr>
            <a:r>
              <a:rPr lang="en-US" dirty="0" err="1" smtClean="0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Z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/ m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ru-RU" dirty="0"/>
              <a:t>Свойства</a:t>
            </a:r>
            <a:r>
              <a:rPr lang="en-US" dirty="0"/>
              <a:t>:</a:t>
            </a:r>
          </a:p>
          <a:p>
            <a:r>
              <a:rPr lang="ru-RU" dirty="0"/>
              <a:t>Дискретность 1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m</a:t>
            </a:r>
            <a:endParaRPr lang="ru-RU" dirty="0"/>
          </a:p>
          <a:p>
            <a:r>
              <a:rPr lang="ru-RU" dirty="0"/>
              <a:t>Период может быть порядка </a:t>
            </a:r>
            <a:r>
              <a:rPr lang="en-US" dirty="0" err="1" smtClean="0"/>
              <a:t>m</a:t>
            </a:r>
            <a:r>
              <a:rPr lang="en-US" baseline="30000" dirty="0" err="1" smtClean="0"/>
              <a:t>q</a:t>
            </a:r>
            <a:endParaRPr lang="ru-RU" baseline="30000" dirty="0"/>
          </a:p>
          <a:p>
            <a:r>
              <a:rPr lang="ru-RU" dirty="0"/>
              <a:t>Состояние из </a:t>
            </a:r>
            <a:r>
              <a:rPr lang="en-US" dirty="0"/>
              <a:t>q</a:t>
            </a:r>
            <a:r>
              <a:rPr lang="ru-RU" dirty="0"/>
              <a:t> чисел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Популярный составной </a:t>
            </a:r>
            <a:r>
              <a:rPr lang="ru-RU" dirty="0" smtClean="0"/>
              <a:t>МРГ</a:t>
            </a:r>
            <a:r>
              <a:rPr lang="en-US" dirty="0"/>
              <a:t> MRG32k3a</a:t>
            </a:r>
            <a:endParaRPr lang="ru-RU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 Z</a:t>
            </a:r>
            <a:r>
              <a:rPr lang="en-US" sz="2000" baseline="-25000" dirty="0" smtClean="0"/>
              <a:t>1,i</a:t>
            </a:r>
            <a:r>
              <a:rPr lang="en-US" sz="2000" dirty="0" smtClean="0"/>
              <a:t> </a:t>
            </a:r>
            <a:r>
              <a:rPr lang="en-US" sz="2000" dirty="0"/>
              <a:t>= (1 403 580 </a:t>
            </a:r>
            <a:r>
              <a:rPr lang="en-US" sz="2000" dirty="0" smtClean="0"/>
              <a:t>Z</a:t>
            </a:r>
            <a:r>
              <a:rPr lang="en-US" sz="2000" baseline="-25000" dirty="0" smtClean="0"/>
              <a:t>1,i-2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   810 </a:t>
            </a:r>
            <a:r>
              <a:rPr lang="en-US" sz="2000" dirty="0"/>
              <a:t>782 </a:t>
            </a:r>
            <a:r>
              <a:rPr lang="en-US" sz="2000" dirty="0" smtClean="0"/>
              <a:t>Z</a:t>
            </a:r>
            <a:r>
              <a:rPr lang="en-US" sz="2000" baseline="-25000" dirty="0" smtClean="0"/>
              <a:t>1,i-3</a:t>
            </a:r>
            <a:r>
              <a:rPr lang="en-US" sz="2000" dirty="0" smtClean="0"/>
              <a:t>) </a:t>
            </a:r>
            <a:r>
              <a:rPr lang="en-US" sz="2000" dirty="0"/>
              <a:t>[mod (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32</a:t>
            </a:r>
            <a:r>
              <a:rPr lang="en-US" sz="2000" dirty="0" smtClean="0"/>
              <a:t> </a:t>
            </a:r>
            <a:r>
              <a:rPr lang="en-US" sz="2000" dirty="0"/>
              <a:t>– 209)]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 Z</a:t>
            </a:r>
            <a:r>
              <a:rPr lang="en-US" sz="2000" baseline="-25000" dirty="0" smtClean="0"/>
              <a:t>2,i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(   527 </a:t>
            </a:r>
            <a:r>
              <a:rPr lang="en-US" sz="2000" dirty="0"/>
              <a:t>612 </a:t>
            </a:r>
            <a:r>
              <a:rPr lang="en-US" sz="2000" dirty="0" smtClean="0"/>
              <a:t>Z</a:t>
            </a:r>
            <a:r>
              <a:rPr lang="en-US" sz="2000" baseline="-25000" dirty="0" smtClean="0"/>
              <a:t>2,i-1</a:t>
            </a:r>
            <a:r>
              <a:rPr lang="en-US" sz="2000" dirty="0" smtClean="0"/>
              <a:t> </a:t>
            </a:r>
            <a:r>
              <a:rPr lang="en-US" sz="2000" dirty="0"/>
              <a:t>– 1 370 589 </a:t>
            </a:r>
            <a:r>
              <a:rPr lang="en-US" sz="2000" dirty="0" smtClean="0"/>
              <a:t>Z</a:t>
            </a:r>
            <a:r>
              <a:rPr lang="en-US" sz="2000" baseline="-25000" dirty="0" smtClean="0"/>
              <a:t>2,i-3</a:t>
            </a:r>
            <a:r>
              <a:rPr lang="en-US" sz="2000" dirty="0" smtClean="0"/>
              <a:t>) </a:t>
            </a:r>
            <a:r>
              <a:rPr lang="en-US" sz="2000" dirty="0"/>
              <a:t>[mod (</a:t>
            </a:r>
            <a:r>
              <a:rPr lang="en-US" sz="2000" dirty="0" smtClean="0"/>
              <a:t>2</a:t>
            </a:r>
            <a:r>
              <a:rPr lang="en-US" sz="2000" baseline="30000" dirty="0"/>
              <a:t>32</a:t>
            </a:r>
            <a:r>
              <a:rPr lang="en-US" sz="2000" dirty="0" smtClean="0"/>
              <a:t> </a:t>
            </a:r>
            <a:r>
              <a:rPr lang="en-US" sz="2000" dirty="0"/>
              <a:t>– 22 853</a:t>
            </a:r>
            <a:r>
              <a:rPr lang="en-US" sz="2000" dirty="0" smtClean="0"/>
              <a:t>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dirty="0" smtClean="0"/>
              <a:t>Z</a:t>
            </a:r>
            <a:r>
              <a:rPr lang="en-US" sz="2000" baseline="-25000" dirty="0"/>
              <a:t>1,i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Z</a:t>
            </a:r>
            <a:r>
              <a:rPr lang="en-US" sz="2000" baseline="-25000" dirty="0" smtClean="0"/>
              <a:t>2,i</a:t>
            </a:r>
            <a:r>
              <a:rPr lang="en-US" sz="2000" dirty="0" smtClean="0"/>
              <a:t>) </a:t>
            </a:r>
            <a:r>
              <a:rPr lang="en-US" sz="2000" dirty="0"/>
              <a:t>[mod (</a:t>
            </a:r>
            <a:r>
              <a:rPr lang="en-US" sz="2000" dirty="0" smtClean="0"/>
              <a:t>2</a:t>
            </a:r>
            <a:r>
              <a:rPr lang="en-US" sz="2000" baseline="30000" dirty="0"/>
              <a:t>32</a:t>
            </a:r>
            <a:r>
              <a:rPr lang="en-US" sz="2000" dirty="0" smtClean="0"/>
              <a:t> </a:t>
            </a:r>
            <a:r>
              <a:rPr lang="en-US" sz="2000" dirty="0"/>
              <a:t>- 209)]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/ (</a:t>
            </a:r>
            <a:r>
              <a:rPr lang="en-US" sz="2000" dirty="0" smtClean="0"/>
              <a:t>2</a:t>
            </a:r>
            <a:r>
              <a:rPr lang="en-US" sz="2000" baseline="30000" dirty="0"/>
              <a:t>32</a:t>
            </a:r>
            <a:r>
              <a:rPr lang="en-US" sz="2000" dirty="0" smtClean="0"/>
              <a:t> </a:t>
            </a:r>
            <a:r>
              <a:rPr lang="en-US" sz="2000" dirty="0"/>
              <a:t>– 209)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dirty="0"/>
              <a:t>Свойства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ru-RU" dirty="0"/>
              <a:t>Состояние из 6 чисел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Период приблизительно </a:t>
            </a:r>
            <a:r>
              <a:rPr lang="ru-RU" dirty="0" smtClean="0"/>
              <a:t>2</a:t>
            </a:r>
            <a:r>
              <a:rPr lang="en-US" baseline="30000" dirty="0" smtClean="0"/>
              <a:t>191</a:t>
            </a:r>
            <a:endParaRPr lang="en-US" baseline="30000" dirty="0"/>
          </a:p>
          <a:p>
            <a:pPr>
              <a:lnSpc>
                <a:spcPct val="90000"/>
              </a:lnSpc>
            </a:pPr>
            <a:r>
              <a:rPr lang="ru-RU" dirty="0"/>
              <a:t>Хорошие статистические свойства вплоть до размерности 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454</Words>
  <Application>Microsoft Office PowerPoint</Application>
  <PresentationFormat>Экран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Оформление по умолчанию</vt:lpstr>
      <vt:lpstr>1_Оформление по умолчанию</vt:lpstr>
      <vt:lpstr>Генерация случайных величин</vt:lpstr>
      <vt:lpstr>На прошлой лекции</vt:lpstr>
      <vt:lpstr>Генерация случайных чисел</vt:lpstr>
      <vt:lpstr>Проверки на случайность</vt:lpstr>
      <vt:lpstr>Проверки на случайность</vt:lpstr>
      <vt:lpstr>Типы генераторов</vt:lpstr>
      <vt:lpstr>Линейный конгруэнтный генератор (ЛКГ)</vt:lpstr>
      <vt:lpstr>Многократный рекурсивный генератор (МРГ)</vt:lpstr>
      <vt:lpstr>Популярный составной МРГ MRG32k3a</vt:lpstr>
      <vt:lpstr>Mersenne twister MT19937</vt:lpstr>
      <vt:lpstr>Потоки</vt:lpstr>
      <vt:lpstr>Генерация произольных распределений</vt:lpstr>
      <vt:lpstr>Метод обратной функции</vt:lpstr>
      <vt:lpstr>Метод принять-отклонить</vt:lpstr>
      <vt:lpstr>Запомнить</vt:lpstr>
      <vt:lpstr>Прочитать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</dc:creator>
  <cp:lastModifiedBy>Павел</cp:lastModifiedBy>
  <cp:revision>291</cp:revision>
  <cp:lastPrinted>1601-01-01T00:00:00Z</cp:lastPrinted>
  <dcterms:created xsi:type="dcterms:W3CDTF">1601-01-01T00:00:00Z</dcterms:created>
  <dcterms:modified xsi:type="dcterms:W3CDTF">2011-10-10T07:00:57Z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