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2" r:id="rId3"/>
    <p:sldId id="258" r:id="rId4"/>
    <p:sldId id="271" r:id="rId5"/>
    <p:sldId id="272" r:id="rId6"/>
    <p:sldId id="275" r:id="rId7"/>
    <p:sldId id="288" r:id="rId8"/>
    <p:sldId id="289" r:id="rId9"/>
    <p:sldId id="291" r:id="rId10"/>
    <p:sldId id="290" r:id="rId11"/>
    <p:sldId id="292" r:id="rId12"/>
    <p:sldId id="295" r:id="rId13"/>
    <p:sldId id="296" r:id="rId14"/>
    <p:sldId id="298" r:id="rId15"/>
    <p:sldId id="299" r:id="rId16"/>
    <p:sldId id="300" r:id="rId17"/>
    <p:sldId id="301" r:id="rId18"/>
    <p:sldId id="306" r:id="rId19"/>
    <p:sldId id="307" r:id="rId20"/>
    <p:sldId id="293" r:id="rId21"/>
    <p:sldId id="294" r:id="rId22"/>
    <p:sldId id="308" r:id="rId23"/>
    <p:sldId id="309" r:id="rId24"/>
    <p:sldId id="276" r:id="rId25"/>
    <p:sldId id="311" r:id="rId26"/>
    <p:sldId id="303" r:id="rId27"/>
    <p:sldId id="310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1583-1015-41ED-AD88-ED8D17A8262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1AFFBC-C1D5-4C15-9430-A41B9BD7D56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47CE3-2975-481B-8AA7-B6C2DCAC19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1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22F41-EAFC-406E-8300-A8F1F5EB63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54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5250E-6A60-4706-A008-8F6A45D306E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0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FC81A-C718-4180-82D2-46E7CB9A494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5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F247A-79C6-47FA-BAEA-4E0584BBD3F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F5788F-9F18-4C27-AABF-1D5D90E1CAE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E8D14-72B4-4D49-A188-6304D1F35F3F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839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4E71E-5E66-4735-8373-15F0915F5C9E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06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51831-7D69-4473-B6C3-D4BF619C02D7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2249B-9AFD-4CC0-9B0C-FF55E2DACA2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78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BB7F2-8C54-4955-B09E-D8D3486DC384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7D9ED-E2D7-45BF-BA40-49AA890FCE03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2AB3B-89DE-41A2-A629-D43EE51D7ADC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53D9D-2A12-4B30-B8F4-D0E781BEBFA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06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0698A-98D5-4E5D-A12F-208FDB5E9D8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3441A-085F-4F90-8A25-3B8FAF0163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1F90B-CC28-4D00-A271-31736EC8C4D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7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3B498-B080-48BB-9613-534D986C4ED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4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A6AFE-2766-4518-8923-781F3F8E53F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2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9D4C7-89AB-4B81-9CD2-64E9555B39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9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4AF64F-49B9-4BAE-87D7-3B9A284A3985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FA3D16-66B4-4BEC-ADA5-D1F5D366A211}" type="slidenum">
              <a:rPr lang="ru-RU">
                <a:solidFill>
                  <a:prstClr val="black"/>
                </a:solidFill>
              </a:rPr>
              <a:pPr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7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905000"/>
            <a:ext cx="8534400" cy="1470025"/>
          </a:xfrm>
        </p:spPr>
        <p:txBody>
          <a:bodyPr/>
          <a:lstStyle/>
          <a:p>
            <a:r>
              <a:rPr lang="ru-RU" dirty="0"/>
              <a:t>Реализация очереди событий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pPr eaLnBrk="1" hangingPunct="1"/>
            <a:r>
              <a:rPr lang="ru-RU" dirty="0"/>
              <a:t>Имитационное моделирование компьютерных сетей </a:t>
            </a:r>
          </a:p>
          <a:p>
            <a:pPr eaLnBrk="1" hangingPunct="1"/>
            <a:r>
              <a:rPr lang="ru-RU" dirty="0"/>
              <a:t>Лекция </a:t>
            </a:r>
            <a:r>
              <a:rPr lang="en-US" dirty="0"/>
              <a:t>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8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</a:t>
            </a:r>
            <a:r>
              <a:rPr lang="en-US" dirty="0"/>
              <a:t>max-</a:t>
            </a:r>
            <a:r>
              <a:rPr lang="ru-RU" dirty="0"/>
              <a:t>куча)</a:t>
            </a:r>
          </a:p>
        </p:txBody>
      </p:sp>
      <p:pic>
        <p:nvPicPr>
          <p:cNvPr id="46085" name="Picture 5" descr="File:Heap remove step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3124200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File:Heap remove step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43200"/>
            <a:ext cx="3048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419600" y="3429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дерево поиска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800"/>
              <a:t> </a:t>
            </a:r>
            <a:r>
              <a:rPr lang="ru-RU" sz="2800"/>
              <a:t>Древовидная структура данных, такая что для каждой вершины </a:t>
            </a:r>
            <a:r>
              <a:rPr lang="en-US" sz="2800"/>
              <a:t>A: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Ключи всех элементов левого поддерева меньше ключа </a:t>
            </a:r>
            <a:r>
              <a:rPr lang="en-US" sz="2800"/>
              <a:t>A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Ключи всех элементов правого поддерева больше ключа </a:t>
            </a:r>
            <a:r>
              <a:rPr lang="en-US" sz="2800"/>
              <a:t>A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Оба поддерева являются бинарными деревьями поиска  </a:t>
            </a:r>
            <a:endParaRPr lang="en-US" sz="2800"/>
          </a:p>
          <a:p>
            <a:pPr marL="609600" indent="-609600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Не путать с бинарной кучей!</a:t>
            </a:r>
          </a:p>
        </p:txBody>
      </p:sp>
      <p:pic>
        <p:nvPicPr>
          <p:cNvPr id="51205" name="Picture 5" descr="File:Binary search 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238500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Бинарное дерево поиска</a:t>
            </a:r>
            <a:r>
              <a:rPr lang="en-US" sz="4000" dirty="0"/>
              <a:t>: </a:t>
            </a:r>
            <a:r>
              <a:rPr lang="ru-RU" sz="4000" dirty="0"/>
              <a:t>сложность операций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Извлечь</a:t>
            </a:r>
            <a:r>
              <a:rPr lang="en-US"/>
              <a:t>: 	O(log(N))</a:t>
            </a:r>
          </a:p>
          <a:p>
            <a:r>
              <a:rPr lang="ru-RU"/>
              <a:t>Добавить</a:t>
            </a:r>
            <a:r>
              <a:rPr lang="en-US"/>
              <a:t>: 	O(log(N))</a:t>
            </a:r>
          </a:p>
          <a:p>
            <a:r>
              <a:rPr lang="ru-RU"/>
              <a:t>Удалить</a:t>
            </a:r>
            <a:r>
              <a:rPr lang="en-US"/>
              <a:t>: 	O(log(N))</a:t>
            </a:r>
            <a:endParaRPr lang="ru-RU"/>
          </a:p>
          <a:p>
            <a:r>
              <a:rPr lang="ru-RU"/>
              <a:t>Занять</a:t>
            </a:r>
            <a:r>
              <a:rPr lang="en-US"/>
              <a:t>:		O(log(N))</a:t>
            </a:r>
            <a:endParaRPr lang="ru-RU"/>
          </a:p>
          <a:p>
            <a:pPr>
              <a:buFontTx/>
              <a:buNone/>
            </a:pPr>
            <a:endParaRPr lang="ru-RU"/>
          </a:p>
          <a:p>
            <a:pPr>
              <a:buFontTx/>
              <a:buNone/>
            </a:pPr>
            <a:r>
              <a:rPr lang="ru-RU"/>
              <a:t>Аналогично бинарной куче</a:t>
            </a:r>
          </a:p>
          <a:p>
            <a:pPr>
              <a:buFontTx/>
              <a:buNone/>
            </a:pP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Бинарное дерево поиска</a:t>
            </a:r>
            <a:r>
              <a:rPr lang="en-US" sz="4000" dirty="0"/>
              <a:t>: </a:t>
            </a:r>
            <a:r>
              <a:rPr lang="ru-RU" sz="4000" dirty="0"/>
              <a:t>поиск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ru-RU" dirty="0"/>
              <a:t>поиск (ключ, дерево)</a:t>
            </a:r>
            <a:r>
              <a:rPr lang="en-US" dirty="0"/>
              <a:t>:</a:t>
            </a:r>
            <a:endParaRPr lang="ru-RU" dirty="0"/>
          </a:p>
          <a:p>
            <a:pPr marL="609600" indent="-609600">
              <a:buFontTx/>
              <a:buAutoNum type="arabicPeriod"/>
            </a:pPr>
            <a:r>
              <a:rPr lang="ru-RU" dirty="0"/>
              <a:t>Если ключ(корень дерева) == ключ</a:t>
            </a:r>
            <a:r>
              <a:rPr lang="en-US" dirty="0"/>
              <a:t>:</a:t>
            </a:r>
            <a:endParaRPr lang="ru-RU" dirty="0"/>
          </a:p>
          <a:p>
            <a:pPr marL="990600" lvl="1" indent="-533400">
              <a:buFontTx/>
              <a:buAutoNum type="arabicPeriod"/>
            </a:pPr>
            <a:r>
              <a:rPr lang="ru-RU" dirty="0"/>
              <a:t>вернуть корень дерева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ru-RU" dirty="0"/>
              <a:t>Иначе</a:t>
            </a:r>
            <a:r>
              <a:rPr lang="en-US" dirty="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ru-RU" dirty="0"/>
              <a:t>Если ключ</a:t>
            </a:r>
            <a:r>
              <a:rPr lang="en-US" dirty="0"/>
              <a:t> &lt; </a:t>
            </a:r>
            <a:r>
              <a:rPr lang="ru-RU" dirty="0"/>
              <a:t>ключ(корень)</a:t>
            </a:r>
            <a:r>
              <a:rPr lang="en-US" dirty="0"/>
              <a:t>: </a:t>
            </a:r>
            <a:endParaRPr lang="ru-RU" dirty="0"/>
          </a:p>
          <a:p>
            <a:pPr marL="1371600" lvl="2" indent="-457200">
              <a:buFontTx/>
              <a:buAutoNum type="arabicPeriod"/>
            </a:pPr>
            <a:r>
              <a:rPr lang="ru-RU" dirty="0"/>
              <a:t>вернуть поиск(ключ, левое поддерево)</a:t>
            </a:r>
            <a:endParaRPr lang="en-US" dirty="0"/>
          </a:p>
          <a:p>
            <a:pPr marL="990600" lvl="1" indent="-533400">
              <a:buFontTx/>
              <a:buAutoNum type="arabicPeriod"/>
            </a:pPr>
            <a:r>
              <a:rPr lang="ru-RU" dirty="0"/>
              <a:t>Иначе</a:t>
            </a:r>
            <a:r>
              <a:rPr lang="en-US" dirty="0"/>
              <a:t>: </a:t>
            </a:r>
            <a:endParaRPr lang="ru-RU" dirty="0"/>
          </a:p>
          <a:p>
            <a:pPr marL="1371600" lvl="2" indent="-457200">
              <a:buFontTx/>
              <a:buAutoNum type="arabicPeriod"/>
            </a:pPr>
            <a:r>
              <a:rPr lang="ru-RU" dirty="0"/>
              <a:t>вернуть поиск(ключ, правое поддерево)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Бинарное дерево поиска</a:t>
            </a:r>
            <a:r>
              <a:rPr lang="en-US" sz="4000" dirty="0"/>
              <a:t>: </a:t>
            </a:r>
            <a:r>
              <a:rPr lang="ru-RU" sz="4000" dirty="0"/>
              <a:t>вставка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ru-RU"/>
              <a:t>вставка (ключ, элемент, дерево)</a:t>
            </a:r>
            <a:r>
              <a:rPr lang="en-US"/>
              <a:t>:</a:t>
            </a:r>
            <a:endParaRPr lang="ru-RU"/>
          </a:p>
          <a:p>
            <a:pPr marL="609600" indent="-609600">
              <a:buFontTx/>
              <a:buAutoNum type="arabicPeriod"/>
            </a:pPr>
            <a:r>
              <a:rPr lang="ru-RU"/>
              <a:t>Если корень дерева == 0</a:t>
            </a:r>
            <a:r>
              <a:rPr lang="en-US"/>
              <a:t>:</a:t>
            </a:r>
            <a:endParaRPr lang="ru-RU"/>
          </a:p>
          <a:p>
            <a:pPr marL="990600" lvl="1" indent="-533400">
              <a:buFontTx/>
              <a:buAutoNum type="arabicPeriod"/>
            </a:pPr>
            <a:r>
              <a:rPr lang="ru-RU"/>
              <a:t>Вставить элемент в корень</a:t>
            </a:r>
            <a:endParaRPr lang="en-US"/>
          </a:p>
          <a:p>
            <a:pPr marL="609600" indent="-609600">
              <a:buFontTx/>
              <a:buAutoNum type="arabicPeriod"/>
            </a:pPr>
            <a:r>
              <a:rPr lang="ru-RU"/>
              <a:t>Иначе</a:t>
            </a:r>
            <a:r>
              <a:rPr lang="en-US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ru-RU"/>
              <a:t>Если ключ</a:t>
            </a:r>
            <a:r>
              <a:rPr lang="en-US"/>
              <a:t> &lt; </a:t>
            </a:r>
            <a:r>
              <a:rPr lang="ru-RU"/>
              <a:t>ключ(корень)</a:t>
            </a:r>
            <a:r>
              <a:rPr lang="en-US"/>
              <a:t>: </a:t>
            </a:r>
            <a:endParaRPr lang="ru-RU"/>
          </a:p>
          <a:p>
            <a:pPr marL="1371600" lvl="2" indent="-457200">
              <a:buFontTx/>
              <a:buAutoNum type="arabicPeriod"/>
            </a:pPr>
            <a:r>
              <a:rPr lang="ru-RU"/>
              <a:t>вставить(ключ, элемент, левое поддерево)</a:t>
            </a:r>
            <a:endParaRPr lang="en-US"/>
          </a:p>
          <a:p>
            <a:pPr marL="990600" lvl="1" indent="-533400">
              <a:buFontTx/>
              <a:buAutoNum type="arabicPeriod"/>
            </a:pPr>
            <a:r>
              <a:rPr lang="ru-RU"/>
              <a:t>Иначе</a:t>
            </a:r>
            <a:r>
              <a:rPr lang="en-US"/>
              <a:t>: </a:t>
            </a:r>
            <a:endParaRPr lang="ru-RU"/>
          </a:p>
          <a:p>
            <a:pPr marL="1371600" lvl="2" indent="-457200">
              <a:buFontTx/>
              <a:buAutoNum type="arabicPeriod"/>
            </a:pPr>
            <a:r>
              <a:rPr lang="ru-RU"/>
              <a:t>вставить(ключ, элемент, правое поддерево)</a:t>
            </a:r>
          </a:p>
          <a:p>
            <a:pPr marL="609600" indent="-609600">
              <a:buFontTx/>
              <a:buNone/>
            </a:pPr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Бинарное дерево поиска</a:t>
            </a:r>
            <a:r>
              <a:rPr lang="en-US" sz="4000" dirty="0"/>
              <a:t>: </a:t>
            </a:r>
            <a:r>
              <a:rPr lang="ru-RU" sz="4000" dirty="0"/>
              <a:t>удаление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Удаление листа</a:t>
            </a:r>
            <a:r>
              <a:rPr lang="en-US"/>
              <a:t> (</a:t>
            </a:r>
            <a:r>
              <a:rPr lang="ru-RU"/>
              <a:t>вершины без детей)</a:t>
            </a:r>
            <a:r>
              <a:rPr lang="en-US"/>
              <a:t>: </a:t>
            </a:r>
            <a:r>
              <a:rPr lang="ru-RU"/>
              <a:t>тривиально</a:t>
            </a:r>
          </a:p>
          <a:p>
            <a:r>
              <a:rPr lang="ru-RU"/>
              <a:t>Удаление вершины с одним ребенком</a:t>
            </a:r>
            <a:r>
              <a:rPr lang="en-US"/>
              <a:t>: </a:t>
            </a:r>
            <a:r>
              <a:rPr lang="ru-RU"/>
              <a:t>заменить вершину ребенком</a:t>
            </a:r>
          </a:p>
          <a:p>
            <a:r>
              <a:rPr lang="ru-RU"/>
              <a:t>Удаление вершины с двумя детьми</a:t>
            </a:r>
            <a:r>
              <a:rPr lang="en-US"/>
              <a:t>: </a:t>
            </a:r>
            <a:r>
              <a:rPr lang="ru-RU"/>
              <a:t>заменить вершину левым либо правым </a:t>
            </a:r>
            <a:r>
              <a:rPr lang="ru-RU" i="1"/>
              <a:t>ближайшим последователем</a:t>
            </a:r>
            <a:r>
              <a:rPr lang="ru-RU"/>
              <a:t>, удалить последний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63493" name="Picture 5" descr="File:Binary search tree delet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5438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Бинарное дерево поиска</a:t>
            </a:r>
            <a:r>
              <a:rPr lang="en-US" sz="4000" dirty="0"/>
              <a:t>: </a:t>
            </a:r>
            <a:r>
              <a:rPr lang="ru-RU" sz="4000" dirty="0"/>
              <a:t>необходимость балансировки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r>
              <a:rPr lang="ru-RU"/>
              <a:t>В худшем случае глубина бинарного дерева пропорциональна количеству элементов (фактически сортированный список!)</a:t>
            </a:r>
          </a:p>
          <a:p>
            <a:r>
              <a:rPr lang="ru-RU"/>
              <a:t>Вставка событий с монотонно растущим временем реализует худший случай для бинарного дерева поиска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Бинарное дерево поиска</a:t>
            </a:r>
            <a:r>
              <a:rPr lang="en-US" sz="4000" dirty="0"/>
              <a:t>: </a:t>
            </a:r>
            <a:r>
              <a:rPr lang="ru-RU" sz="4000" dirty="0"/>
              <a:t>поворот вокруг ребра</a:t>
            </a:r>
          </a:p>
        </p:txBody>
      </p:sp>
      <p:pic>
        <p:nvPicPr>
          <p:cNvPr id="48133" name="Picture 5" descr="Tree 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543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Предыдущие лекции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 dirty="0"/>
              <a:t>Что такое модель и моделирование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Что такое «хорошая» модель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Что такое дискретно-событийная модель</a:t>
            </a:r>
            <a:r>
              <a:rPr lang="en-US" sz="2800" dirty="0"/>
              <a:t>:</a:t>
            </a:r>
          </a:p>
          <a:p>
            <a:pPr marL="990600" lvl="1" indent="-533400"/>
            <a:r>
              <a:rPr lang="ru-RU" sz="2400" dirty="0"/>
              <a:t>состояние + события</a:t>
            </a:r>
          </a:p>
          <a:p>
            <a:pPr marL="990600" lvl="1" indent="-533400"/>
            <a:r>
              <a:rPr lang="ru-RU" sz="2400" dirty="0"/>
              <a:t>события могут изменять состояние</a:t>
            </a:r>
          </a:p>
          <a:p>
            <a:pPr marL="990600" lvl="1" indent="-533400"/>
            <a:r>
              <a:rPr lang="ru-RU" sz="2400" dirty="0"/>
              <a:t>события могут порождать новые события в будущем, сохраняемые в </a:t>
            </a:r>
            <a:r>
              <a:rPr lang="ru-RU" sz="2400" i="1" dirty="0"/>
              <a:t>очереди событий</a:t>
            </a:r>
          </a:p>
          <a:p>
            <a:pPr marL="990600" lvl="1" indent="-533400"/>
            <a:r>
              <a:rPr lang="ru-RU" sz="2400" dirty="0"/>
              <a:t>время наступления события может быть </a:t>
            </a:r>
            <a:r>
              <a:rPr lang="ru-RU" sz="2400" i="1" dirty="0"/>
              <a:t>случайной величиной</a:t>
            </a:r>
          </a:p>
          <a:p>
            <a:pPr marL="609600" indent="-609600">
              <a:buFontTx/>
              <a:buAutoNum type="arabicPeriod"/>
            </a:pPr>
            <a:r>
              <a:rPr lang="ru-RU" sz="2800" dirty="0"/>
              <a:t>Откуда взять случайное число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Расширяющееся дерево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ru-RU" sz="4000" dirty="0"/>
              <a:t>(</a:t>
            </a:r>
            <a:r>
              <a:rPr lang="en-US" sz="4000" dirty="0"/>
              <a:t>splay tree</a:t>
            </a:r>
            <a:r>
              <a:rPr lang="ru-RU" sz="4000" dirty="0"/>
              <a:t>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Принцип</a:t>
            </a:r>
            <a:r>
              <a:rPr lang="en-US" dirty="0"/>
              <a:t>: </a:t>
            </a:r>
            <a:r>
              <a:rPr lang="ru-RU" dirty="0"/>
              <a:t>поднимать вставленные </a:t>
            </a:r>
            <a:r>
              <a:rPr lang="en-US" dirty="0"/>
              <a:t>/ </a:t>
            </a:r>
            <a:r>
              <a:rPr lang="ru-RU" dirty="0"/>
              <a:t>найденные элементы к корню дерева используя последовательность поворотов</a:t>
            </a:r>
          </a:p>
          <a:p>
            <a:pPr>
              <a:lnSpc>
                <a:spcPct val="90000"/>
              </a:lnSpc>
            </a:pPr>
            <a:r>
              <a:rPr lang="ru-RU" dirty="0"/>
              <a:t>Эффективно когда вставляются серии последовательных событий</a:t>
            </a:r>
          </a:p>
          <a:p>
            <a:pPr>
              <a:lnSpc>
                <a:spcPct val="90000"/>
              </a:lnSpc>
            </a:pPr>
            <a:r>
              <a:rPr lang="ru-RU" dirty="0"/>
              <a:t>Эффективно когда постоянно запрашиваются одни и те же элементы (кэширование)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Zig-zig</a:t>
            </a:r>
            <a:r>
              <a:rPr lang="en-US" dirty="0"/>
              <a:t> </a:t>
            </a:r>
            <a:r>
              <a:rPr lang="ru-RU" dirty="0"/>
              <a:t>шаг</a:t>
            </a:r>
          </a:p>
        </p:txBody>
      </p:sp>
      <p:pic>
        <p:nvPicPr>
          <p:cNvPr id="65543" name="Picture 7" descr="File:Zigzi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700838" cy="2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Zig-zag</a:t>
            </a:r>
            <a:r>
              <a:rPr lang="en-US" dirty="0"/>
              <a:t> </a:t>
            </a:r>
            <a:r>
              <a:rPr lang="ru-RU" dirty="0"/>
              <a:t>шаг</a:t>
            </a:r>
          </a:p>
        </p:txBody>
      </p:sp>
      <p:pic>
        <p:nvPicPr>
          <p:cNvPr id="66565" name="Picture 5" descr="File:Zigza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667625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Календарная очередь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ru-RU" dirty="0"/>
              <a:t>Массив («календарь») списков («дней») адаптивной длины</a:t>
            </a:r>
          </a:p>
          <a:p>
            <a:pPr>
              <a:buFontTx/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324600" cy="294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Календарная очередь</a:t>
            </a:r>
            <a:r>
              <a:rPr lang="en-US" sz="4000" dirty="0"/>
              <a:t>:</a:t>
            </a:r>
            <a:r>
              <a:rPr lang="ru-RU" sz="4000" dirty="0"/>
              <a:t> сложность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Извлечь</a:t>
            </a:r>
            <a:r>
              <a:rPr lang="en-US" dirty="0"/>
              <a:t>: 	O(1)*</a:t>
            </a:r>
          </a:p>
          <a:p>
            <a:r>
              <a:rPr lang="ru-RU" dirty="0"/>
              <a:t>Добавить</a:t>
            </a:r>
            <a:r>
              <a:rPr lang="en-US" dirty="0"/>
              <a:t>: 	O(1)*</a:t>
            </a:r>
          </a:p>
          <a:p>
            <a:r>
              <a:rPr lang="ru-RU" dirty="0"/>
              <a:t>Удалить</a:t>
            </a:r>
            <a:r>
              <a:rPr lang="en-US" dirty="0"/>
              <a:t>: 	O(1)*</a:t>
            </a:r>
          </a:p>
          <a:p>
            <a:r>
              <a:rPr lang="ru-RU" dirty="0"/>
              <a:t>Занять</a:t>
            </a:r>
            <a:r>
              <a:rPr lang="en-US" dirty="0"/>
              <a:t>:		O(1)*</a:t>
            </a:r>
            <a:endParaRPr lang="ru-RU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*</a:t>
            </a:r>
            <a:r>
              <a:rPr lang="ru-RU" dirty="0"/>
              <a:t> При условии оптимальной адаптации параметров!</a:t>
            </a:r>
          </a:p>
          <a:p>
            <a:pPr>
              <a:buFontTx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Календарная очередь</a:t>
            </a:r>
            <a:r>
              <a:rPr lang="en-US" sz="4000" dirty="0"/>
              <a:t>: </a:t>
            </a:r>
            <a:r>
              <a:rPr lang="ru-RU" sz="4000" dirty="0"/>
              <a:t>адаптация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 </a:t>
            </a:r>
            <a:r>
              <a:rPr lang="ru-RU" dirty="0"/>
              <a:t>количество запланированных событий (длина очереди)</a:t>
            </a:r>
          </a:p>
          <a:p>
            <a:pPr lvl="1"/>
            <a:r>
              <a:rPr lang="en-US" dirty="0"/>
              <a:t>Q </a:t>
            </a:r>
            <a:r>
              <a:rPr lang="ru-RU" dirty="0"/>
              <a:t>количество «дней»</a:t>
            </a:r>
            <a:r>
              <a:rPr lang="en-US" dirty="0"/>
              <a:t> </a:t>
            </a:r>
            <a:r>
              <a:rPr lang="ru-RU" dirty="0"/>
              <a:t>в «году»</a:t>
            </a:r>
          </a:p>
          <a:p>
            <a:pPr lvl="1"/>
            <a:r>
              <a:rPr lang="en-US" dirty="0"/>
              <a:t>D </a:t>
            </a:r>
            <a:r>
              <a:rPr lang="ru-RU" dirty="0"/>
              <a:t>длина «дня» в секундах</a:t>
            </a:r>
          </a:p>
          <a:p>
            <a:r>
              <a:rPr lang="ru-RU" dirty="0"/>
              <a:t>Цель адаптации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 </a:t>
            </a:r>
            <a:r>
              <a:rPr lang="ru-RU" dirty="0">
                <a:cs typeface="Arial" charset="0"/>
              </a:rPr>
              <a:t>≈ </a:t>
            </a:r>
            <a:r>
              <a:rPr lang="en-US" dirty="0">
                <a:cs typeface="Arial" charset="0"/>
              </a:rPr>
              <a:t>N</a:t>
            </a:r>
          </a:p>
          <a:p>
            <a:pPr lvl="1"/>
            <a:r>
              <a:rPr lang="en-US" dirty="0">
                <a:cs typeface="Arial" charset="0"/>
              </a:rPr>
              <a:t>D</a:t>
            </a:r>
            <a:r>
              <a:rPr lang="en-US" dirty="0"/>
              <a:t> </a:t>
            </a:r>
            <a:r>
              <a:rPr lang="ru-RU" dirty="0">
                <a:cs typeface="Arial" charset="0"/>
              </a:rPr>
              <a:t>≈ интервалу между событиями</a:t>
            </a:r>
            <a:r>
              <a:rPr lang="en-US" dirty="0">
                <a:cs typeface="Arial" charset="0"/>
              </a:rPr>
              <a:t> </a:t>
            </a:r>
            <a:endParaRPr lang="ru-RU" dirty="0"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Календарная очередь</a:t>
            </a:r>
            <a:r>
              <a:rPr lang="en-US" sz="4000" dirty="0"/>
              <a:t>: </a:t>
            </a:r>
            <a:r>
              <a:rPr lang="ru-RU" sz="4000" dirty="0"/>
              <a:t>правила адаптации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 dirty="0"/>
              <a:t>Если </a:t>
            </a:r>
            <a:r>
              <a:rPr lang="en-US" sz="2800" dirty="0"/>
              <a:t>N &gt; 2 * Q: 	</a:t>
            </a:r>
            <a:endParaRPr lang="ru-RU" sz="2800" dirty="0"/>
          </a:p>
          <a:p>
            <a:pPr marL="990600" lvl="1" indent="-533400">
              <a:buFontTx/>
              <a:buAutoNum type="arabicPeriod"/>
            </a:pPr>
            <a:r>
              <a:rPr lang="en-US" sz="2400" dirty="0"/>
              <a:t>Q = 2 * Q</a:t>
            </a:r>
            <a:endParaRPr lang="ru-RU" sz="2400" dirty="0"/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копировать события в новый календарь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ru-RU" sz="2800" dirty="0"/>
              <a:t>Если </a:t>
            </a:r>
            <a:r>
              <a:rPr lang="en-US" sz="2800" dirty="0"/>
              <a:t>N &lt; Q / 2:	</a:t>
            </a:r>
            <a:endParaRPr lang="ru-RU" sz="2800" dirty="0"/>
          </a:p>
          <a:p>
            <a:pPr marL="990600" lvl="1" indent="-533400">
              <a:buFontTx/>
              <a:buAutoNum type="arabicPeriod"/>
            </a:pPr>
            <a:r>
              <a:rPr lang="en-US" sz="2400" dirty="0"/>
              <a:t>Q = Q / 2</a:t>
            </a:r>
            <a:endParaRPr lang="ru-RU" sz="2400" dirty="0"/>
          </a:p>
          <a:p>
            <a:pPr marL="990600" lvl="1" indent="-533400">
              <a:buFontTx/>
              <a:buAutoNum type="arabicPeriod"/>
            </a:pPr>
            <a:r>
              <a:rPr lang="ru-RU" sz="2400" dirty="0"/>
              <a:t>копировать события в новый календарь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ru-RU" sz="2800" dirty="0"/>
              <a:t>При копировании событий в новый календарь </a:t>
            </a:r>
            <a:r>
              <a:rPr lang="en-US" sz="2800" dirty="0"/>
              <a:t>D = </a:t>
            </a:r>
            <a:r>
              <a:rPr lang="ru-RU" sz="2800" dirty="0"/>
              <a:t>среднему интервалу между первыми несколькими событиями</a:t>
            </a:r>
            <a:r>
              <a:rPr lang="en-US" sz="2800" dirty="0"/>
              <a:t>   </a:t>
            </a:r>
            <a:endParaRPr lang="ru-RU" sz="2800" dirty="0"/>
          </a:p>
          <a:p>
            <a:pPr marL="609600" indent="-609600"/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Запомнить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Варианты реализации очереди событий</a:t>
            </a:r>
            <a:r>
              <a:rPr lang="en-US" dirty="0"/>
              <a:t>: </a:t>
            </a:r>
            <a:endParaRPr lang="ru-RU" dirty="0"/>
          </a:p>
          <a:p>
            <a:pPr lvl="1"/>
            <a:r>
              <a:rPr lang="ru-RU" dirty="0"/>
              <a:t>бинарная куча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асширяющееся дерево</a:t>
            </a:r>
            <a:endParaRPr lang="ru-RU" dirty="0"/>
          </a:p>
          <a:p>
            <a:pPr lvl="1"/>
            <a:r>
              <a:rPr lang="ru-RU" dirty="0"/>
              <a:t>календарная очередь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Прочитать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Любой учебник по алгоритмам и структурам данных</a:t>
            </a:r>
            <a:r>
              <a:rPr lang="en-US" dirty="0" smtClean="0"/>
              <a:t>: </a:t>
            </a:r>
            <a:r>
              <a:rPr lang="ru-RU" dirty="0" smtClean="0"/>
              <a:t>очередь с приоритетом, бинарная куча, бинарное дерево поиска, расширяющееся дерево.</a:t>
            </a:r>
          </a:p>
          <a:p>
            <a:r>
              <a:rPr lang="en-US" dirty="0"/>
              <a:t>Randy Brown “Calendar Queues: A Fast O(1) Priority Queue Implementation for the Simulation Event Set Problem”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следующей лекции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Распределенное дискретно-событийное моделирование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событий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FontTx/>
              <a:buNone/>
            </a:pPr>
            <a:r>
              <a:rPr lang="ru-RU" sz="2800" dirty="0"/>
              <a:t>Основные операции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Извлечь ближайшее событие</a:t>
            </a:r>
          </a:p>
          <a:p>
            <a:r>
              <a:rPr lang="ru-RU" sz="2800" dirty="0"/>
              <a:t>Добавить (запланировать) событие на определенный момент времени</a:t>
            </a:r>
          </a:p>
          <a:p>
            <a:r>
              <a:rPr lang="ru-RU" sz="2800" dirty="0"/>
              <a:t>Удалить (отменить) событие</a:t>
            </a:r>
            <a:endParaRPr lang="en-US" sz="2800" dirty="0"/>
          </a:p>
          <a:p>
            <a:r>
              <a:rPr lang="ru-RU" sz="2800" dirty="0"/>
              <a:t>«Занять» (</a:t>
            </a:r>
            <a:r>
              <a:rPr lang="en-US" sz="2800" dirty="0"/>
              <a:t>hold</a:t>
            </a:r>
            <a:r>
              <a:rPr lang="ru-RU" sz="2800" dirty="0"/>
              <a:t>)</a:t>
            </a:r>
            <a:r>
              <a:rPr lang="en-US" sz="2800" dirty="0"/>
              <a:t> –</a:t>
            </a:r>
            <a:r>
              <a:rPr lang="ru-RU" sz="2800" dirty="0"/>
              <a:t> извлечь событие и сразу же добавить другое</a:t>
            </a:r>
          </a:p>
          <a:p>
            <a:pPr>
              <a:buFontTx/>
              <a:buNone/>
            </a:pPr>
            <a:endParaRPr lang="ru-RU" sz="2800" dirty="0"/>
          </a:p>
          <a:p>
            <a:pPr>
              <a:buFontTx/>
              <a:buNone/>
            </a:pPr>
            <a:r>
              <a:rPr lang="ru-RU" sz="2800" dirty="0"/>
              <a:t>Абстрактная структура данных</a:t>
            </a:r>
            <a:r>
              <a:rPr lang="en-US" sz="2800" dirty="0"/>
              <a:t>:</a:t>
            </a:r>
            <a:endParaRPr lang="ru-RU" sz="2800" dirty="0"/>
          </a:p>
          <a:p>
            <a:pPr>
              <a:buFontTx/>
              <a:buNone/>
            </a:pPr>
            <a:r>
              <a:rPr lang="ru-RU" sz="2800" dirty="0"/>
              <a:t>«очередь с приоритетом» (</a:t>
            </a:r>
            <a:r>
              <a:rPr lang="en-US" sz="2800" dirty="0"/>
              <a:t>priority queue)</a:t>
            </a:r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линейный список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dirty="0"/>
              <a:t>Несортированный</a:t>
            </a:r>
            <a:r>
              <a:rPr lang="en-US" dirty="0"/>
              <a:t>/</a:t>
            </a:r>
            <a:r>
              <a:rPr lang="ru-RU" dirty="0"/>
              <a:t>сортированный список</a:t>
            </a:r>
          </a:p>
          <a:p>
            <a:pPr>
              <a:lnSpc>
                <a:spcPct val="90000"/>
              </a:lnSpc>
            </a:pPr>
            <a:r>
              <a:rPr lang="ru-RU" dirty="0"/>
              <a:t>Извлечь</a:t>
            </a:r>
            <a:r>
              <a:rPr lang="en-US" dirty="0"/>
              <a:t>: 	O(N)</a:t>
            </a:r>
            <a:r>
              <a:rPr lang="ru-RU" dirty="0"/>
              <a:t>	</a:t>
            </a:r>
            <a:r>
              <a:rPr lang="en-US" dirty="0"/>
              <a:t>/ O(1)</a:t>
            </a:r>
          </a:p>
          <a:p>
            <a:pPr>
              <a:lnSpc>
                <a:spcPct val="90000"/>
              </a:lnSpc>
            </a:pPr>
            <a:r>
              <a:rPr lang="ru-RU" dirty="0"/>
              <a:t>Добавить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	O(1)	/ O(N)</a:t>
            </a:r>
          </a:p>
          <a:p>
            <a:pPr>
              <a:lnSpc>
                <a:spcPct val="90000"/>
              </a:lnSpc>
            </a:pPr>
            <a:r>
              <a:rPr lang="ru-RU" dirty="0"/>
              <a:t>Удалить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	O(N)	/ O(N)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Занять</a:t>
            </a:r>
            <a:r>
              <a:rPr lang="en-US" dirty="0"/>
              <a:t>:		O(N)/ O(N)</a:t>
            </a:r>
            <a:endParaRPr lang="ru-RU" dirty="0"/>
          </a:p>
          <a:p>
            <a:pPr>
              <a:lnSpc>
                <a:spcPct val="90000"/>
              </a:lnSpc>
              <a:buFontTx/>
              <a:buNone/>
            </a:pPr>
            <a:endParaRPr lang="ru-RU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dirty="0"/>
              <a:t>	Крайне наивная реализация, можно использовать при </a:t>
            </a:r>
            <a:r>
              <a:rPr lang="en-US" dirty="0"/>
              <a:t>N &lt;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 (</a:t>
            </a:r>
            <a:r>
              <a:rPr lang="en-US" dirty="0"/>
              <a:t>heap)</a:t>
            </a:r>
            <a:endParaRPr lang="ru-RU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 </a:t>
            </a:r>
            <a:r>
              <a:rPr lang="ru-RU" sz="2800" dirty="0"/>
              <a:t>Древовидная структура данных, такая что</a:t>
            </a:r>
            <a:r>
              <a:rPr lang="en-US" sz="2800" dirty="0"/>
              <a:t>: </a:t>
            </a:r>
            <a:r>
              <a:rPr lang="ru-RU" sz="2800" dirty="0"/>
              <a:t>если </a:t>
            </a:r>
            <a:r>
              <a:rPr lang="en-US" sz="2800" dirty="0"/>
              <a:t>A </a:t>
            </a:r>
            <a:r>
              <a:rPr lang="ru-RU" sz="2800" dirty="0"/>
              <a:t>является потомком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   </a:t>
            </a:r>
            <a:r>
              <a:rPr lang="ru-RU" sz="2800" dirty="0"/>
              <a:t>то</a:t>
            </a:r>
            <a:r>
              <a:rPr lang="en-US" sz="2800" dirty="0"/>
              <a:t>:</a:t>
            </a:r>
            <a:r>
              <a:rPr lang="ru-RU" sz="2800" dirty="0"/>
              <a:t> </a:t>
            </a:r>
          </a:p>
          <a:p>
            <a:pPr>
              <a:buFontTx/>
              <a:buNone/>
            </a:pPr>
            <a:r>
              <a:rPr lang="ru-RU" sz="2800" dirty="0"/>
              <a:t>      ключ А</a:t>
            </a:r>
            <a:r>
              <a:rPr lang="en-US" sz="2800" dirty="0"/>
              <a:t> &gt;= </a:t>
            </a:r>
            <a:r>
              <a:rPr lang="ru-RU" sz="2800" dirty="0"/>
              <a:t>ключ </a:t>
            </a:r>
            <a:r>
              <a:rPr lang="en-US" sz="2800" dirty="0"/>
              <a:t>B</a:t>
            </a:r>
            <a:r>
              <a:rPr lang="ru-RU" sz="2800" dirty="0"/>
              <a:t> 	           ключ А </a:t>
            </a:r>
            <a:r>
              <a:rPr lang="en-US" sz="2800" dirty="0"/>
              <a:t>&lt;= </a:t>
            </a:r>
            <a:r>
              <a:rPr lang="ru-RU" sz="2800" dirty="0"/>
              <a:t>ключ </a:t>
            </a:r>
            <a:r>
              <a:rPr lang="en-US" sz="2800" dirty="0"/>
              <a:t>B</a:t>
            </a:r>
            <a:endParaRPr lang="ru-RU" sz="2800" dirty="0"/>
          </a:p>
          <a:p>
            <a:pPr>
              <a:buFontTx/>
              <a:buNone/>
            </a:pPr>
            <a:r>
              <a:rPr lang="ru-RU" sz="2800" dirty="0"/>
              <a:t>         (</a:t>
            </a:r>
            <a:r>
              <a:rPr lang="en-US" sz="2800" dirty="0"/>
              <a:t>min-</a:t>
            </a:r>
            <a:r>
              <a:rPr lang="ru-RU" sz="2800" dirty="0"/>
              <a:t>куча)                         </a:t>
            </a:r>
            <a:r>
              <a:rPr lang="en-US" sz="2800" dirty="0"/>
              <a:t>(max-</a:t>
            </a:r>
            <a:r>
              <a:rPr lang="ru-RU" sz="2800" dirty="0"/>
              <a:t>куча</a:t>
            </a:r>
            <a:r>
              <a:rPr lang="en-US" sz="2800" dirty="0"/>
              <a:t>)</a:t>
            </a:r>
            <a:endParaRPr lang="ru-RU" sz="2800" dirty="0"/>
          </a:p>
          <a:p>
            <a:pPr>
              <a:buFontTx/>
              <a:buNone/>
            </a:pPr>
            <a:r>
              <a:rPr lang="ru-RU" sz="2800" dirty="0"/>
              <a:t>         </a:t>
            </a: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28681" name="Picture 9" descr="File:Min-he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3886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3" name="Picture 11" descr="File:Max-he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38625"/>
            <a:ext cx="3895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Бинарная куча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dirty="0"/>
              <a:t>У каждой вершины два потомка (кроме, возможно, листьев)</a:t>
            </a:r>
          </a:p>
          <a:p>
            <a:pPr>
              <a:buFontTx/>
              <a:buNone/>
            </a:pPr>
            <a:endParaRPr lang="ru-RU" dirty="0"/>
          </a:p>
          <a:p>
            <a:r>
              <a:rPr lang="ru-RU" dirty="0"/>
              <a:t>Извлечь</a:t>
            </a:r>
            <a:r>
              <a:rPr lang="en-US" dirty="0"/>
              <a:t>: 	O(log(N))</a:t>
            </a:r>
          </a:p>
          <a:p>
            <a:r>
              <a:rPr lang="ru-RU" dirty="0"/>
              <a:t>Добавить</a:t>
            </a:r>
            <a:r>
              <a:rPr lang="en-US" dirty="0"/>
              <a:t>: 	O(log(N))</a:t>
            </a:r>
          </a:p>
          <a:p>
            <a:r>
              <a:rPr lang="ru-RU" dirty="0"/>
              <a:t>Удалить</a:t>
            </a:r>
            <a:r>
              <a:rPr lang="en-US" dirty="0"/>
              <a:t>: 	O(log(N))</a:t>
            </a:r>
            <a:endParaRPr lang="ru-RU" dirty="0"/>
          </a:p>
          <a:p>
            <a:r>
              <a:rPr lang="ru-RU" dirty="0"/>
              <a:t>Занять</a:t>
            </a:r>
            <a:r>
              <a:rPr lang="en-US" dirty="0"/>
              <a:t>:		O(log(N))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Бинарная куча</a:t>
            </a:r>
            <a:r>
              <a:rPr lang="en-US" dirty="0"/>
              <a:t>: </a:t>
            </a:r>
            <a:r>
              <a:rPr lang="ru-RU" dirty="0"/>
              <a:t>вставка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8"/>
            <a:ext cx="8229600" cy="498316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Добавить новый элемент в нижний уровень дерева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Сравнить ключ нового элемента и ключ родителя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Если порядок правильный</a:t>
            </a:r>
            <a:r>
              <a:rPr lang="en-US" dirty="0"/>
              <a:t>: </a:t>
            </a:r>
            <a:r>
              <a:rPr lang="ru-RU" dirty="0"/>
              <a:t>остановиться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dirty="0"/>
              <a:t>Иначе</a:t>
            </a:r>
            <a:r>
              <a:rPr lang="en-US" dirty="0"/>
              <a:t>: </a:t>
            </a:r>
            <a:endParaRPr lang="ru-RU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поменять новый элемент и родитель местами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ru-RU" dirty="0"/>
              <a:t>перейти к шагу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(</a:t>
            </a:r>
            <a:r>
              <a:rPr lang="en-US" dirty="0"/>
              <a:t>max-</a:t>
            </a:r>
            <a:r>
              <a:rPr lang="ru-RU" dirty="0"/>
              <a:t>куча)</a:t>
            </a:r>
          </a:p>
        </p:txBody>
      </p:sp>
      <p:pic>
        <p:nvPicPr>
          <p:cNvPr id="45061" name="Picture 5" descr="File:Heap add step1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0250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3" name="Picture 7" descr="File:Heap add step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00250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7" name="Picture 11" descr="File:Heap add step3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743450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4191000" y="2514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 rot="5400000">
            <a:off x="6286500" y="39433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Бинарная куча</a:t>
            </a:r>
            <a:r>
              <a:rPr lang="en-US" dirty="0"/>
              <a:t>: </a:t>
            </a:r>
            <a:r>
              <a:rPr lang="ru-RU" dirty="0"/>
              <a:t>извлечь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/>
              <a:t>Заменить корневой элемент последним элементом последнего уровня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Сравнить ключ нового элемента с ключами детей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Если порядок правильный</a:t>
            </a:r>
            <a:r>
              <a:rPr lang="en-US" sz="2800"/>
              <a:t>: </a:t>
            </a:r>
            <a:r>
              <a:rPr lang="ru-RU" sz="2800"/>
              <a:t>остановиться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Иначе</a:t>
            </a:r>
            <a:r>
              <a:rPr lang="en-US" sz="2800"/>
              <a:t>:</a:t>
            </a:r>
          </a:p>
          <a:p>
            <a:pPr marL="990600" lvl="1" indent="-533400">
              <a:buFontTx/>
              <a:buAutoNum type="arabicPeriod"/>
            </a:pPr>
            <a:r>
              <a:rPr lang="ru-RU" sz="2400"/>
              <a:t>Поменять элемент местами с одним из детей</a:t>
            </a:r>
          </a:p>
          <a:p>
            <a:pPr marL="990600" lvl="1" indent="-533400">
              <a:buFontTx/>
              <a:buAutoNum type="arabicPeriod"/>
            </a:pPr>
            <a:r>
              <a:rPr lang="ru-RU" sz="2400"/>
              <a:t>Перейти к шагу 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632</Words>
  <Application>Microsoft Office PowerPoint</Application>
  <PresentationFormat>Экран (4:3)</PresentationFormat>
  <Paragraphs>147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Оформление по умолчанию</vt:lpstr>
      <vt:lpstr>1_Оформление по умолчанию</vt:lpstr>
      <vt:lpstr>Реализация очереди событий</vt:lpstr>
      <vt:lpstr>Предыдущие лекции</vt:lpstr>
      <vt:lpstr>Очередь событий</vt:lpstr>
      <vt:lpstr>Простой линейный список</vt:lpstr>
      <vt:lpstr>Куча (heap)</vt:lpstr>
      <vt:lpstr>Бинарная куча</vt:lpstr>
      <vt:lpstr>Бинарная куча: вставка</vt:lpstr>
      <vt:lpstr>Пример (max-куча)</vt:lpstr>
      <vt:lpstr>Бинарная куча: извлечь</vt:lpstr>
      <vt:lpstr>Пример (max-куча)</vt:lpstr>
      <vt:lpstr>Бинарное дерево поиска</vt:lpstr>
      <vt:lpstr>Пример</vt:lpstr>
      <vt:lpstr>Бинарное дерево поиска: сложность операций</vt:lpstr>
      <vt:lpstr>Бинарное дерево поиска: поиск</vt:lpstr>
      <vt:lpstr>Бинарное дерево поиска: вставка</vt:lpstr>
      <vt:lpstr>Бинарное дерево поиска: удаление</vt:lpstr>
      <vt:lpstr>Пример</vt:lpstr>
      <vt:lpstr>Бинарное дерево поиска: необходимость балансировки</vt:lpstr>
      <vt:lpstr>Бинарное дерево поиска: поворот вокруг ребра</vt:lpstr>
      <vt:lpstr>Расширяющееся дерево  (splay tree)</vt:lpstr>
      <vt:lpstr>Zig-zig шаг</vt:lpstr>
      <vt:lpstr>Zig-zag шаг</vt:lpstr>
      <vt:lpstr>Календарная очередь</vt:lpstr>
      <vt:lpstr>Календарная очередь: сложность</vt:lpstr>
      <vt:lpstr>Календарная очередь: адаптация</vt:lpstr>
      <vt:lpstr>Календарная очередь: правила адаптации</vt:lpstr>
      <vt:lpstr>Запомнить</vt:lpstr>
      <vt:lpstr>Прочитать</vt:lpstr>
      <vt:lpstr>На следующей лекции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Павел</dc:creator>
  <cp:lastModifiedBy>Pavel Boyko</cp:lastModifiedBy>
  <cp:revision>369</cp:revision>
  <cp:lastPrinted>1601-01-01T00:00:00Z</cp:lastPrinted>
  <dcterms:created xsi:type="dcterms:W3CDTF">1601-01-01T00:00:00Z</dcterms:created>
  <dcterms:modified xsi:type="dcterms:W3CDTF">2011-10-10T13:52:34Z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