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9" r:id="rId11"/>
    <p:sldId id="270" r:id="rId12"/>
    <p:sldId id="271" r:id="rId13"/>
    <p:sldId id="272" r:id="rId14"/>
    <p:sldId id="275" r:id="rId15"/>
    <p:sldId id="273" r:id="rId16"/>
    <p:sldId id="279" r:id="rId17"/>
    <p:sldId id="278" r:id="rId18"/>
    <p:sldId id="280" r:id="rId19"/>
    <p:sldId id="277" r:id="rId20"/>
    <p:sldId id="263" r:id="rId21"/>
    <p:sldId id="281" r:id="rId22"/>
    <p:sldId id="283" r:id="rId23"/>
    <p:sldId id="284" r:id="rId24"/>
    <p:sldId id="282" r:id="rId25"/>
    <p:sldId id="285" r:id="rId26"/>
    <p:sldId id="264" r:id="rId27"/>
    <p:sldId id="265" r:id="rId28"/>
    <p:sldId id="266" r:id="rId29"/>
    <p:sldId id="26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2F41-EAFC-406E-8300-A8F1F5EB63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37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50E-6A60-4706-A008-8F6A45D306E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42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C81A-C718-4180-82D2-46E7CB9A494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9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F247A-79C6-47FA-BAEA-4E0584BBD3F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0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788F-9F18-4C27-AABF-1D5D90E1CAE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4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E8D14-72B4-4D49-A188-6304D1F35F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4E71E-5E66-4735-8373-15F0915F5C9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00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831-7D69-4473-B6C3-D4BF619C02D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0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BB7F2-8C54-4955-B09E-D8D3486DC38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5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9ED-E2D7-45BF-BA40-49AA890FCE0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7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2AB3B-89DE-41A2-A629-D43EE51D7ADC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1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FA3D16-66B4-4BEC-ADA5-D1F5D366A211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4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534400" cy="1470025"/>
          </a:xfrm>
        </p:spPr>
        <p:txBody>
          <a:bodyPr/>
          <a:lstStyle/>
          <a:p>
            <a:r>
              <a:rPr lang="ru-RU" dirty="0"/>
              <a:t>Распределенное дискретно-событийное моделирование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/>
              <a:t>Лекция 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5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Синхронизация по входящим событиям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Наблюдение</a:t>
            </a:r>
            <a:r>
              <a:rPr lang="en-US" dirty="0" smtClean="0"/>
              <a:t>: </a:t>
            </a:r>
            <a:r>
              <a:rPr lang="ru-RU" dirty="0" smtClean="0"/>
              <a:t>метка времени последнего события, пришедшего от процесса </a:t>
            </a:r>
            <a:r>
              <a:rPr lang="en-US" dirty="0" smtClean="0"/>
              <a:t>P </a:t>
            </a:r>
            <a:r>
              <a:rPr lang="ru-RU" dirty="0" smtClean="0"/>
              <a:t>является </a:t>
            </a:r>
            <a:r>
              <a:rPr lang="ru-RU" dirty="0" smtClean="0">
                <a:solidFill>
                  <a:srgbClr val="FF0000"/>
                </a:solidFill>
              </a:rPr>
              <a:t>оценкой снизу</a:t>
            </a:r>
            <a:r>
              <a:rPr lang="ru-RU" dirty="0" smtClean="0"/>
              <a:t> на локальное время процесса </a:t>
            </a:r>
            <a:r>
              <a:rPr lang="en-US" dirty="0" smtClean="0"/>
              <a:t>P (LBTS!)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Алгоритм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Пока моделирование не закончено </a:t>
            </a:r>
            <a:r>
              <a:rPr lang="en-US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Дождаться чтобы все входные очереди содержали события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Обработать событие с минимальной меткой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Взаимная блокировка (</a:t>
            </a:r>
            <a:r>
              <a:rPr lang="en-US" dirty="0" smtClean="0"/>
              <a:t>deadlock)!</a:t>
            </a:r>
            <a:endParaRPr lang="ru-RU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51000" y="1796256"/>
            <a:ext cx="5842000" cy="3937000"/>
            <a:chOff x="1064" y="872"/>
            <a:chExt cx="3680" cy="2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656" y="2264"/>
              <a:ext cx="1088" cy="1088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00" y="2884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44" y="2884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408" y="1200"/>
              <a:ext cx="880" cy="10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76" y="3024"/>
              <a:ext cx="14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37" y="2276"/>
              <a:ext cx="745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/>
                <a:t>JFK</a:t>
              </a:r>
            </a:p>
            <a:p>
              <a:pPr algn="ctr"/>
              <a:r>
                <a:rPr lang="en-US" sz="2000" i="1"/>
                <a:t>(waiting</a:t>
              </a:r>
            </a:p>
            <a:p>
              <a:pPr algn="ctr"/>
              <a:r>
                <a:rPr lang="en-US" sz="2000" i="1"/>
                <a:t>on ORD)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12" y="872"/>
              <a:ext cx="1088" cy="1088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20" y="1060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05" y="1028"/>
              <a:ext cx="718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/>
                <a:t>ORD</a:t>
              </a:r>
            </a:p>
            <a:p>
              <a:pPr algn="ctr"/>
              <a:r>
                <a:rPr lang="en-US" sz="2000" i="1"/>
                <a:t>(waiting</a:t>
              </a:r>
            </a:p>
            <a:p>
              <a:pPr algn="ctr"/>
              <a:r>
                <a:rPr lang="en-US" sz="2000" i="1"/>
                <a:t>on SFO)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4" y="2264"/>
              <a:ext cx="1088" cy="1088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232" y="2660"/>
              <a:ext cx="674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/>
                <a:t>SFO</a:t>
              </a:r>
            </a:p>
            <a:p>
              <a:pPr algn="ctr"/>
              <a:r>
                <a:rPr lang="en-US" sz="2000" i="1"/>
                <a:t>(waiting</a:t>
              </a:r>
            </a:p>
            <a:p>
              <a:pPr algn="ctr"/>
              <a:r>
                <a:rPr lang="en-US" sz="2000" i="1"/>
                <a:t>on JFK)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744" y="1536"/>
              <a:ext cx="544" cy="7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76" y="2736"/>
              <a:ext cx="145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3408" y="1200"/>
              <a:ext cx="912" cy="10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408" y="1536"/>
              <a:ext cx="576" cy="7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588" y="2308"/>
              <a:ext cx="280" cy="136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88" y="2452"/>
              <a:ext cx="280" cy="136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826078" y="5339556"/>
            <a:ext cx="606415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 =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684467" y="5320398"/>
            <a:ext cx="606415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 =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83135" y="3144236"/>
            <a:ext cx="606415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 = 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Решение </a:t>
            </a:r>
            <a:r>
              <a:rPr lang="en-US" dirty="0" err="1" smtClean="0"/>
              <a:t>Chandy</a:t>
            </a:r>
            <a:r>
              <a:rPr lang="en-US" dirty="0" smtClean="0"/>
              <a:t>-</a:t>
            </a:r>
            <a:r>
              <a:rPr lang="en-US" dirty="0" err="1" smtClean="0"/>
              <a:t>Mistra</a:t>
            </a:r>
            <a:r>
              <a:rPr lang="en-US" dirty="0" smtClean="0"/>
              <a:t>-Bryant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допустить блокировки</a:t>
            </a:r>
            <a:r>
              <a:rPr lang="en-US" dirty="0" smtClean="0"/>
              <a:t> </a:t>
            </a:r>
            <a:r>
              <a:rPr lang="ru-RU" dirty="0" smtClean="0"/>
              <a:t>каждый ЛП должен явно слать всем соседям пустые события с </a:t>
            </a:r>
            <a:r>
              <a:rPr lang="en-US" dirty="0" smtClean="0"/>
              <a:t>LBTS </a:t>
            </a:r>
            <a:r>
              <a:rPr lang="ru-RU" dirty="0" smtClean="0"/>
              <a:t>после обработки каждого события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Допущение</a:t>
            </a:r>
            <a:r>
              <a:rPr lang="en-US" dirty="0" smtClean="0"/>
              <a:t>: </a:t>
            </a:r>
          </a:p>
          <a:p>
            <a:pPr marL="0" indent="0" algn="ctr">
              <a:buNone/>
            </a:pPr>
            <a:r>
              <a:rPr lang="en-US" dirty="0" smtClean="0"/>
              <a:t>LBTS = </a:t>
            </a:r>
            <a:r>
              <a:rPr lang="ru-RU" dirty="0" smtClean="0"/>
              <a:t>локальное время </a:t>
            </a:r>
            <a:r>
              <a:rPr lang="en-US" dirty="0" smtClean="0"/>
              <a:t>+ LA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573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CMB </a:t>
            </a:r>
            <a:r>
              <a:rPr lang="ru-RU" dirty="0"/>
              <a:t>или </a:t>
            </a:r>
            <a:r>
              <a:rPr lang="en-US" dirty="0"/>
              <a:t>“null message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Пока </a:t>
            </a:r>
            <a:r>
              <a:rPr lang="ru-RU" dirty="0"/>
              <a:t>моделирование не закончено </a:t>
            </a:r>
            <a:r>
              <a:rPr lang="en-US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Дождаться чтобы все входные очереди содержали события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Обработать событие с минимальной меткой </a:t>
            </a:r>
            <a:r>
              <a:rPr lang="ru-RU" dirty="0" smtClean="0"/>
              <a:t>времени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Послать всем соседним ЛП пустое событие с меткой времени, равной своему локальному времени + </a:t>
            </a:r>
            <a:r>
              <a:rPr lang="en-US" dirty="0" smtClean="0"/>
              <a:t>LA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6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блокировки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23925"/>
            <a:ext cx="8229600" cy="4641379"/>
          </a:xfrm>
        </p:spPr>
        <p:txBody>
          <a:bodyPr/>
          <a:lstStyle/>
          <a:p>
            <a:r>
              <a:rPr lang="en-US" dirty="0" smtClean="0"/>
              <a:t>LA = 3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1917700" y="2420888"/>
            <a:ext cx="5232402" cy="3240086"/>
            <a:chOff x="1208" y="1031"/>
            <a:chExt cx="3296" cy="2041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531" y="2167"/>
              <a:ext cx="973" cy="885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570" y="2720"/>
              <a:ext cx="120" cy="226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698" y="2720"/>
              <a:ext cx="122" cy="226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1517" y="1296"/>
              <a:ext cx="785" cy="8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2205" y="2833"/>
              <a:ext cx="130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685" y="2184"/>
              <a:ext cx="68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JFK</a:t>
              </a:r>
            </a:p>
            <a:p>
              <a:pPr algn="ctr"/>
              <a:r>
                <a:rPr lang="en-US" i="1" dirty="0"/>
                <a:t>(waiting</a:t>
              </a:r>
            </a:p>
            <a:p>
              <a:pPr algn="ctr"/>
              <a:r>
                <a:rPr lang="en-US" i="1" dirty="0"/>
                <a:t>on ORD)</a:t>
              </a: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326" y="1031"/>
              <a:ext cx="974" cy="885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2491" y="1166"/>
              <a:ext cx="658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ORD</a:t>
              </a:r>
            </a:p>
            <a:p>
              <a:pPr algn="ctr"/>
              <a:r>
                <a:rPr lang="en-US" i="1" dirty="0"/>
                <a:t>(waiting</a:t>
              </a:r>
            </a:p>
            <a:p>
              <a:pPr algn="ctr"/>
              <a:r>
                <a:rPr lang="en-US" i="1" dirty="0"/>
                <a:t>on SFO)</a:t>
              </a: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1208" y="2167"/>
              <a:ext cx="973" cy="885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51" y="2497"/>
              <a:ext cx="618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SFO</a:t>
              </a:r>
            </a:p>
            <a:p>
              <a:pPr algn="ctr"/>
              <a:r>
                <a:rPr lang="en-US" i="1"/>
                <a:t>(waiting</a:t>
              </a:r>
            </a:p>
            <a:p>
              <a:pPr algn="ctr"/>
              <a:r>
                <a:rPr lang="en-US" i="1"/>
                <a:t>on JFK)</a:t>
              </a: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1818" y="1571"/>
              <a:ext cx="484" cy="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2205" y="2502"/>
              <a:ext cx="130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 flipV="1">
              <a:off x="3308" y="1296"/>
              <a:ext cx="817" cy="8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H="1" flipV="1">
              <a:off x="3308" y="1571"/>
              <a:ext cx="516" cy="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1678" y="2202"/>
              <a:ext cx="249" cy="109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1678" y="2319"/>
              <a:ext cx="249" cy="109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3120" y="1200"/>
              <a:ext cx="122" cy="226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368800" y="4339407"/>
            <a:ext cx="330200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592389" y="2970168"/>
            <a:ext cx="330200" cy="3000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953000" y="2689176"/>
            <a:ext cx="193675" cy="35877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6413856" y="5165202"/>
            <a:ext cx="606415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 =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5967414" y="3019818"/>
            <a:ext cx="330200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4376367" y="5362524"/>
            <a:ext cx="330200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2757489" y="5204568"/>
            <a:ext cx="606415" cy="2984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 =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541467" y="3446413"/>
            <a:ext cx="606415" cy="29845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 = 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</a:t>
            </a:r>
            <a:r>
              <a:rPr lang="en-US" dirty="0" smtClean="0"/>
              <a:t>CMB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Причинность не нарушается</a:t>
            </a:r>
          </a:p>
          <a:p>
            <a:pPr lvl="1"/>
            <a:r>
              <a:rPr lang="ru-RU" dirty="0" smtClean="0"/>
              <a:t>Блокировки не наступают</a:t>
            </a:r>
          </a:p>
          <a:p>
            <a:pPr lvl="1"/>
            <a:r>
              <a:rPr lang="ru-RU" dirty="0" smtClean="0"/>
              <a:t>События обрабатываются параллельно</a:t>
            </a:r>
          </a:p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Накладные расходы на рассылку пустых событий всем соседям при обработке каждого события</a:t>
            </a:r>
          </a:p>
          <a:p>
            <a:r>
              <a:rPr lang="ru-RU" dirty="0" smtClean="0"/>
              <a:t>Эффективность зависит от </a:t>
            </a:r>
            <a:r>
              <a:rPr lang="en-US" dirty="0" smtClean="0"/>
              <a:t>LA </a:t>
            </a:r>
            <a:r>
              <a:rPr lang="ru-RU" dirty="0" smtClean="0"/>
              <a:t>и топологии ЛП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0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Барьерная синхронизация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Пока моделирование не закончено</a:t>
            </a:r>
            <a:r>
              <a:rPr lang="en-US" dirty="0" smtClean="0"/>
              <a:t>:</a:t>
            </a:r>
            <a:endParaRPr lang="ru-RU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Централизованно опросить все ЛП и определить время до барьера</a:t>
            </a:r>
            <a:r>
              <a:rPr lang="en-US" dirty="0" smtClean="0"/>
              <a:t>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TB = min (T(</a:t>
            </a:r>
            <a:r>
              <a:rPr lang="en-US" dirty="0" err="1" smtClean="0"/>
              <a:t>E_min</a:t>
            </a:r>
            <a:r>
              <a:rPr lang="en-US" dirty="0" smtClean="0"/>
              <a:t> (</a:t>
            </a:r>
            <a:r>
              <a:rPr lang="en-US" dirty="0" err="1" smtClean="0"/>
              <a:t>P_i</a:t>
            </a:r>
            <a:r>
              <a:rPr lang="en-US" dirty="0" smtClean="0"/>
              <a:t>)) + LA(</a:t>
            </a:r>
            <a:r>
              <a:rPr lang="en-US" dirty="0" err="1" smtClean="0"/>
              <a:t>P_i</a:t>
            </a:r>
            <a:r>
              <a:rPr lang="en-US" dirty="0" smtClean="0"/>
              <a:t>))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Распространить </a:t>
            </a:r>
            <a:r>
              <a:rPr lang="en-US" dirty="0" smtClean="0"/>
              <a:t>TB </a:t>
            </a:r>
            <a:r>
              <a:rPr lang="ru-RU" dirty="0" smtClean="0"/>
              <a:t>на все ЛП и обрабатывать события пока </a:t>
            </a:r>
            <a:r>
              <a:rPr lang="en-US" dirty="0" smtClean="0"/>
              <a:t>T &lt; TB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63" y="4149080"/>
            <a:ext cx="6121858" cy="233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Эффективность барьерной синхронизации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Не нарушает причинность</a:t>
            </a:r>
          </a:p>
          <a:p>
            <a:pPr lvl="1"/>
            <a:r>
              <a:rPr lang="ru-RU" dirty="0" smtClean="0"/>
              <a:t>Не приводит к блокировкам</a:t>
            </a:r>
          </a:p>
          <a:p>
            <a:pPr lvl="1"/>
            <a:r>
              <a:rPr lang="ru-RU" dirty="0" smtClean="0"/>
              <a:t>События выполняются параллельно</a:t>
            </a:r>
          </a:p>
          <a:p>
            <a:pPr lvl="1"/>
            <a:r>
              <a:rPr lang="ru-RU" dirty="0" smtClean="0"/>
              <a:t>Нет накладных расходов на рассылку пустых сообщений</a:t>
            </a:r>
          </a:p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Централизованное вычисление </a:t>
            </a:r>
            <a:r>
              <a:rPr lang="en-US" dirty="0" smtClean="0"/>
              <a:t>TB </a:t>
            </a:r>
            <a:r>
              <a:rPr lang="ru-RU" dirty="0" smtClean="0"/>
              <a:t>и рассылка барьера может стать узким местом</a:t>
            </a:r>
          </a:p>
          <a:p>
            <a:pPr lvl="1"/>
            <a:r>
              <a:rPr lang="ru-RU" dirty="0" smtClean="0"/>
              <a:t>Длительность раунда синхронизации определяется самым занятым процессом, остальные простаивают</a:t>
            </a:r>
          </a:p>
          <a:p>
            <a:r>
              <a:rPr lang="ru-RU" dirty="0" smtClean="0"/>
              <a:t>Эффективность зависит от </a:t>
            </a:r>
            <a:r>
              <a:rPr lang="en-US" dirty="0" smtClean="0"/>
              <a:t>LA, </a:t>
            </a:r>
            <a:r>
              <a:rPr lang="ru-RU" dirty="0" smtClean="0"/>
              <a:t>топологии сети ЛП, равномерности из загрузки и эффективности операций редукции и барьера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5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LA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Чем больше </a:t>
            </a:r>
            <a:r>
              <a:rPr lang="en-US" dirty="0" smtClean="0"/>
              <a:t>LA, </a:t>
            </a:r>
            <a:r>
              <a:rPr lang="ru-RU" dirty="0" smtClean="0"/>
              <a:t>тем выше параллелизм</a:t>
            </a:r>
          </a:p>
          <a:p>
            <a:r>
              <a:rPr lang="ru-RU" dirty="0" smtClean="0"/>
              <a:t>Способ определения максимального значения </a:t>
            </a:r>
            <a:r>
              <a:rPr lang="en-US" dirty="0" smtClean="0"/>
              <a:t>LA </a:t>
            </a:r>
            <a:r>
              <a:rPr lang="ru-RU" dirty="0" smtClean="0"/>
              <a:t>индивидуален для каждой модели</a:t>
            </a:r>
          </a:p>
          <a:p>
            <a:r>
              <a:rPr lang="ru-RU" dirty="0" smtClean="0"/>
              <a:t>Обычно используется минимальное время обслуживания, задержка в канале и т.п.</a:t>
            </a:r>
          </a:p>
          <a:p>
            <a:r>
              <a:rPr lang="ru-RU" dirty="0" smtClean="0"/>
              <a:t>Для сложных моделей (например, </a:t>
            </a:r>
            <a:r>
              <a:rPr lang="en-US" dirty="0" smtClean="0"/>
              <a:t>Wi-Fi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определение максимального </a:t>
            </a:r>
            <a:r>
              <a:rPr lang="en-US" dirty="0" smtClean="0"/>
              <a:t>LA</a:t>
            </a:r>
            <a:r>
              <a:rPr lang="ru-RU" dirty="0" smtClean="0"/>
              <a:t> является очень сложной задачей</a:t>
            </a:r>
          </a:p>
        </p:txBody>
      </p:sp>
    </p:spTree>
    <p:extLst>
      <p:ext uri="{BB962C8B-B14F-4D97-AF65-F5344CB8AC3E}">
        <p14:creationId xmlns:p14="http://schemas.microsoft.com/office/powerpoint/2010/main" val="29087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Оптимистичная </a:t>
            </a:r>
            <a:r>
              <a:rPr lang="ru-RU" sz="4000" dirty="0" smtClean="0"/>
              <a:t>синхронизация</a:t>
            </a:r>
            <a:endParaRPr lang="ru-RU" sz="40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разрешать процессам независимо продвигать локальное время до тех пор, пока не будет обнаружено нарушение причинности. Исправить ошибку отменой всех «лишних» действий.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8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ДСМ в реальном времени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:</a:t>
            </a:r>
            <a:r>
              <a:rPr lang="ru-RU" dirty="0" smtClean="0"/>
              <a:t> синхронизировать модельное время с реальным временем.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Механизмы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Сон (миллисекундная точность)</a:t>
            </a:r>
          </a:p>
          <a:p>
            <a:pPr lvl="1"/>
            <a:r>
              <a:rPr lang="ru-RU" dirty="0" smtClean="0"/>
              <a:t>Активное ожидание (микросекундная точность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Позволяет соединить модель сети с реальным миром через </a:t>
            </a:r>
            <a:r>
              <a:rPr lang="en-US" dirty="0" smtClean="0"/>
              <a:t>TUN/TAP </a:t>
            </a:r>
            <a:r>
              <a:rPr lang="ru-RU" dirty="0" smtClean="0"/>
              <a:t>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7593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Time Warp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Обнаружение ошибки причинности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ЛП получает от другого ЛП событие </a:t>
            </a:r>
            <a:r>
              <a:rPr lang="en-US" dirty="0" smtClean="0"/>
              <a:t>E </a:t>
            </a:r>
            <a:r>
              <a:rPr lang="ru-RU" dirty="0" smtClean="0"/>
              <a:t>с меткой времени меньше текущего локального времени </a:t>
            </a:r>
            <a:r>
              <a:rPr lang="en-US" dirty="0" smtClean="0"/>
              <a:t>T(E) &lt; T(LP)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Исправление ошибки причинности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Вернуть состояние ЛП к моменту времени перед </a:t>
            </a:r>
            <a:r>
              <a:rPr lang="en-US" dirty="0" smtClean="0"/>
              <a:t>T(E)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Послать анти-события </a:t>
            </a:r>
            <a:r>
              <a:rPr lang="en-US" dirty="0" smtClean="0"/>
              <a:t>AE</a:t>
            </a:r>
            <a:r>
              <a:rPr lang="ru-RU" dirty="0" smtClean="0"/>
              <a:t>, для всех событий посланных между </a:t>
            </a:r>
            <a:r>
              <a:rPr lang="en-US" dirty="0" smtClean="0"/>
              <a:t>T(E)</a:t>
            </a:r>
            <a:r>
              <a:rPr lang="ru-RU" dirty="0" smtClean="0"/>
              <a:t> и </a:t>
            </a:r>
            <a:r>
              <a:rPr lang="en-US" dirty="0" smtClean="0"/>
              <a:t>T(LP)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Обработка анти-событий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Если в очереди встречаются событие и анти-событие, то оба удаляются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T(AE) &lt; T(LP), </a:t>
            </a:r>
            <a:r>
              <a:rPr lang="ru-RU" dirty="0" smtClean="0"/>
              <a:t>то исправляется ошибка причинности (п. 2)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5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Оптимизация использования памяти</a:t>
            </a:r>
            <a:r>
              <a:rPr lang="en-US" dirty="0" smtClean="0"/>
              <a:t>: GVT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r>
              <a:rPr lang="en-US" dirty="0" smtClean="0"/>
              <a:t>: </a:t>
            </a:r>
            <a:r>
              <a:rPr lang="ru-RU" dirty="0" smtClean="0"/>
              <a:t>сохранение полной истории изменения состояния и всех исходящих событий требует очень много памяти</a:t>
            </a:r>
          </a:p>
          <a:p>
            <a:r>
              <a:rPr lang="ru-RU" dirty="0" smtClean="0"/>
              <a:t>Решение</a:t>
            </a:r>
            <a:r>
              <a:rPr lang="en-US" dirty="0" smtClean="0"/>
              <a:t>: </a:t>
            </a:r>
          </a:p>
          <a:p>
            <a:pPr lvl="1"/>
            <a:r>
              <a:rPr lang="ru-RU" dirty="0" smtClean="0"/>
              <a:t>Оптимизация сохранения истории</a:t>
            </a:r>
            <a:endParaRPr lang="en-US" dirty="0" smtClean="0"/>
          </a:p>
          <a:p>
            <a:pPr lvl="1"/>
            <a:r>
              <a:rPr lang="en-US" dirty="0" smtClean="0"/>
              <a:t>Global Virtual Time (GVT) </a:t>
            </a:r>
            <a:r>
              <a:rPr lang="en-US" dirty="0" smtClean="0"/>
              <a:t>= min </a:t>
            </a:r>
            <a:r>
              <a:rPr lang="en-US" dirty="0" smtClean="0"/>
              <a:t>(T(E)) </a:t>
            </a:r>
            <a:r>
              <a:rPr lang="ru-RU" dirty="0" smtClean="0"/>
              <a:t>по всем ЛП, учитывая события и анти-события. История состояния до </a:t>
            </a:r>
            <a:r>
              <a:rPr lang="en-US" dirty="0" smtClean="0"/>
              <a:t>GVT </a:t>
            </a:r>
            <a:r>
              <a:rPr lang="ru-RU" dirty="0" smtClean="0"/>
              <a:t>может быть очищена</a:t>
            </a:r>
          </a:p>
        </p:txBody>
      </p:sp>
    </p:spTree>
    <p:extLst>
      <p:ext uri="{BB962C8B-B14F-4D97-AF65-F5344CB8AC3E}">
        <p14:creationId xmlns:p14="http://schemas.microsoft.com/office/powerpoint/2010/main" val="33745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Оптимизация накладных расходов на откаты</a:t>
            </a:r>
            <a:r>
              <a:rPr lang="en-US" dirty="0" smtClean="0"/>
              <a:t>: </a:t>
            </a:r>
            <a:r>
              <a:rPr lang="ru-RU" dirty="0" smtClean="0"/>
              <a:t>окно оптимизма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r>
              <a:rPr lang="en-US" dirty="0" smtClean="0"/>
              <a:t>: </a:t>
            </a:r>
            <a:r>
              <a:rPr lang="ru-RU" dirty="0" smtClean="0"/>
              <a:t>быстрые ЛП «убегают» в будущее, что приводит к частым откатам состояния</a:t>
            </a:r>
          </a:p>
          <a:p>
            <a:r>
              <a:rPr lang="ru-RU" dirty="0" smtClean="0"/>
              <a:t>Решение</a:t>
            </a:r>
            <a:r>
              <a:rPr lang="en-US" dirty="0" smtClean="0"/>
              <a:t>: </a:t>
            </a:r>
            <a:r>
              <a:rPr lang="ru-RU" dirty="0" smtClean="0"/>
              <a:t>ограничить оптимизм. Выполнять только события в скользящем окне </a:t>
            </a:r>
            <a:r>
              <a:rPr lang="en-US" dirty="0" smtClean="0"/>
              <a:t>[GVT, GVT + LA]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2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</a:t>
            </a:r>
            <a:r>
              <a:rPr lang="en-US" dirty="0" smtClean="0"/>
              <a:t>Time Warp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Локальная причинность не нарушается (в конечном счете)</a:t>
            </a:r>
          </a:p>
          <a:p>
            <a:pPr lvl="1"/>
            <a:r>
              <a:rPr lang="ru-RU" dirty="0" smtClean="0"/>
              <a:t>События выполняются максимально параллельно</a:t>
            </a:r>
          </a:p>
          <a:p>
            <a:pPr lvl="1"/>
            <a:r>
              <a:rPr lang="ru-RU" dirty="0" smtClean="0"/>
              <a:t>Отсутствуют накладные расходы на постоянную синхронизацию</a:t>
            </a:r>
          </a:p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Сохранение истории изменения состояния и исходящих событий требует ресурсов памяти</a:t>
            </a:r>
          </a:p>
          <a:p>
            <a:pPr lvl="1"/>
            <a:r>
              <a:rPr lang="ru-RU" dirty="0" smtClean="0"/>
              <a:t>Накладные расходы на вычисление </a:t>
            </a:r>
            <a:r>
              <a:rPr lang="en-US" dirty="0" smtClean="0"/>
              <a:t>GVT</a:t>
            </a:r>
            <a:endParaRPr lang="ru-RU" dirty="0" smtClean="0"/>
          </a:p>
          <a:p>
            <a:pPr lvl="1"/>
            <a:r>
              <a:rPr lang="ru-RU" dirty="0" smtClean="0"/>
              <a:t>Накладные расходы на откат состояния</a:t>
            </a:r>
          </a:p>
          <a:p>
            <a:pPr lvl="1"/>
            <a:r>
              <a:rPr lang="ru-RU" dirty="0" smtClean="0"/>
              <a:t>Сложность реализации</a:t>
            </a:r>
          </a:p>
          <a:p>
            <a:r>
              <a:rPr lang="ru-RU" dirty="0" smtClean="0"/>
              <a:t>Эффективность </a:t>
            </a:r>
            <a:r>
              <a:rPr lang="en-US" dirty="0" smtClean="0"/>
              <a:t>Time Warp </a:t>
            </a:r>
            <a:r>
              <a:rPr lang="ru-RU" dirty="0" smtClean="0"/>
              <a:t>зависит от оптимизации сохранения состояния, удачной декомпозиции системы и баланса нагрузки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консервативной и оптимистичной синхронизации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254235"/>
              </p:ext>
            </p:extLst>
          </p:nvPr>
        </p:nvGraphicFramePr>
        <p:xfrm>
          <a:off x="467544" y="2060848"/>
          <a:ext cx="82296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Консервативная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Оптимистичная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Сложность реализации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</a:t>
                      </a:r>
                      <a:r>
                        <a:rPr lang="ru-RU" baseline="0" dirty="0" smtClean="0"/>
                        <a:t> памяти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Высокое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 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Низкое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Эффективность зависит 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</a:p>
                    <a:p>
                      <a:r>
                        <a:rPr lang="ru-RU" baseline="0" dirty="0" smtClean="0"/>
                        <a:t>топологии сети ЛП, равномерности загрузки, эффективности редукции и барьера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Декомпозиции системы, равномерности загрузки, эффективности глобальной редукции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Параллельное выполнение реплик (</a:t>
            </a:r>
            <a:r>
              <a:rPr lang="en-US" sz="4000"/>
              <a:t>MRIP</a:t>
            </a:r>
            <a:r>
              <a:rPr lang="ru-RU" sz="400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572000" cy="4373563"/>
          </a:xfrm>
        </p:spPr>
        <p:txBody>
          <a:bodyPr/>
          <a:lstStyle/>
          <a:p>
            <a:r>
              <a:rPr lang="ru-RU" dirty="0" smtClean="0"/>
              <a:t>Реплики выполняются параллельно под управлением менеджера прогонов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Никакой синхронизации</a:t>
            </a:r>
            <a:r>
              <a:rPr lang="en-US" dirty="0" smtClean="0"/>
              <a:t>!</a:t>
            </a:r>
            <a:endParaRPr lang="ru-RU" dirty="0"/>
          </a:p>
        </p:txBody>
      </p:sp>
      <p:pic>
        <p:nvPicPr>
          <p:cNvPr id="1026" name="Picture 2" descr="http://www.cosc.canterbury.ac.nz/research/RG/net_sim/simulation_group/akaroa/architecture/Fi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Запомнить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Принцип </a:t>
            </a:r>
            <a:r>
              <a:rPr lang="ru-RU" dirty="0"/>
              <a:t>ДСМ в реальном времени</a:t>
            </a:r>
          </a:p>
          <a:p>
            <a:pPr>
              <a:lnSpc>
                <a:spcPct val="90000"/>
              </a:lnSpc>
            </a:pPr>
            <a:r>
              <a:rPr lang="ru-RU" dirty="0"/>
              <a:t>Параллельное ДСМ</a:t>
            </a:r>
            <a:r>
              <a:rPr lang="en-US" dirty="0"/>
              <a:t>: </a:t>
            </a:r>
            <a:r>
              <a:rPr lang="ru-RU" dirty="0" smtClean="0"/>
              <a:t>разделение, локальная причинность и синхронизация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Консервативная синхронизация</a:t>
            </a:r>
            <a:r>
              <a:rPr lang="en-US" dirty="0" smtClean="0"/>
              <a:t>: </a:t>
            </a:r>
            <a:r>
              <a:rPr lang="en-US" dirty="0" err="1" smtClean="0"/>
              <a:t>lookahead</a:t>
            </a:r>
            <a:r>
              <a:rPr lang="en-US" dirty="0" smtClean="0"/>
              <a:t>, null message, </a:t>
            </a:r>
            <a:r>
              <a:rPr lang="ru-RU" dirty="0" smtClean="0"/>
              <a:t>барьер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Оптимистичная синхронизация</a:t>
            </a:r>
            <a:r>
              <a:rPr lang="en-US" dirty="0" smtClean="0"/>
              <a:t>: Time Warp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MRIP</a:t>
            </a:r>
          </a:p>
        </p:txBody>
      </p:sp>
    </p:spTree>
    <p:extLst>
      <p:ext uri="{BB962C8B-B14F-4D97-AF65-F5344CB8AC3E}">
        <p14:creationId xmlns:p14="http://schemas.microsoft.com/office/powerpoint/2010/main" val="19071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Прочитать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David </a:t>
            </a:r>
            <a:r>
              <a:rPr lang="en-US" sz="2800" dirty="0" err="1" smtClean="0"/>
              <a:t>Nicol</a:t>
            </a:r>
            <a:r>
              <a:rPr lang="en-US" sz="2800" dirty="0" smtClean="0"/>
              <a:t> </a:t>
            </a:r>
            <a:r>
              <a:rPr lang="en-US" sz="2800" dirty="0" smtClean="0"/>
              <a:t>“Principles of Conservative Parallel Simulation”</a:t>
            </a:r>
          </a:p>
          <a:p>
            <a:r>
              <a:rPr lang="en-US" sz="2800" dirty="0" smtClean="0"/>
              <a:t>Jason Liu “Parallel Discrete Event Simulation”</a:t>
            </a:r>
            <a:endParaRPr lang="en-US" sz="2800" dirty="0" smtClean="0"/>
          </a:p>
          <a:p>
            <a:r>
              <a:rPr lang="en-US" sz="2800" dirty="0" smtClean="0"/>
              <a:t>James Gross “Parallel / Distributed DES” (</a:t>
            </a:r>
            <a:r>
              <a:rPr lang="ru-RU" sz="2800" dirty="0" smtClean="0"/>
              <a:t>слайды лекции в </a:t>
            </a:r>
            <a:r>
              <a:rPr lang="en-US" sz="2800" dirty="0" smtClean="0"/>
              <a:t>Aachen University)</a:t>
            </a:r>
            <a:endParaRPr lang="ru-RU" sz="2800" dirty="0" smtClean="0"/>
          </a:p>
          <a:p>
            <a:r>
              <a:rPr lang="en-US" sz="2800" dirty="0"/>
              <a:t>G. C. Ewing and K. </a:t>
            </a:r>
            <a:r>
              <a:rPr lang="en-US" sz="2800" dirty="0" err="1"/>
              <a:t>Pawlikowski</a:t>
            </a:r>
            <a:r>
              <a:rPr lang="en-US" sz="2800" dirty="0"/>
              <a:t> “Akaroa2: Exploiting Network Computing </a:t>
            </a:r>
            <a:r>
              <a:rPr lang="en-US" sz="2800" dirty="0" smtClean="0"/>
              <a:t>by Distributing </a:t>
            </a:r>
            <a:r>
              <a:rPr lang="en-US" sz="2800" dirty="0"/>
              <a:t>Stochastic Simulation”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079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 следующей лекции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Обработка и анализ выходных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5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Распределенное ДСМ</a:t>
            </a:r>
            <a:endParaRPr lang="ru-RU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>
                <a:solidFill>
                  <a:srgbClr val="FF0000"/>
                </a:solidFill>
              </a:rPr>
              <a:t>ускорить</a:t>
            </a:r>
            <a:r>
              <a:rPr lang="ru-RU" dirty="0" smtClean="0"/>
              <a:t> выполнение имитационной модели на многопроцессорной системе</a:t>
            </a:r>
          </a:p>
          <a:p>
            <a:r>
              <a:rPr lang="ru-RU" dirty="0" smtClean="0"/>
              <a:t>Модель распределенной системы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smtClean="0"/>
              <a:t>логических процессов + канал обмена сообщениями</a:t>
            </a:r>
          </a:p>
          <a:p>
            <a:r>
              <a:rPr lang="ru-RU" dirty="0" smtClean="0"/>
              <a:t>Идея</a:t>
            </a:r>
            <a:r>
              <a:rPr lang="en-US" dirty="0" smtClean="0"/>
              <a:t>: 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rgbClr val="FF0000"/>
                </a:solidFill>
              </a:rPr>
              <a:t>разделить</a:t>
            </a:r>
            <a:r>
              <a:rPr lang="ru-RU" dirty="0" smtClean="0"/>
              <a:t> систему на части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выполнять каждую часть в собственном логическом процессе с собственной очередью событий (локальное время)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обеспечить соблюдение </a:t>
            </a:r>
            <a:r>
              <a:rPr lang="ru-RU" dirty="0" smtClean="0">
                <a:solidFill>
                  <a:srgbClr val="FF0000"/>
                </a:solidFill>
              </a:rPr>
              <a:t>причинно-следственных связей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8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Цель</a:t>
            </a:r>
            <a:r>
              <a:rPr lang="en-US" sz="2800" dirty="0" smtClean="0"/>
              <a:t>: </a:t>
            </a:r>
            <a:r>
              <a:rPr lang="ru-RU" sz="2800" dirty="0" smtClean="0"/>
              <a:t>минимизировать трафик сообщений между логическими процессами, при этом (равномерно) занять все доступные процессоры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78754"/>
            <a:ext cx="6133153" cy="31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компьютерной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проводной сети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 smtClean="0"/>
              <a:t>оптимальное разрезание графа сети на </a:t>
            </a:r>
            <a:r>
              <a:rPr lang="en-US" dirty="0" smtClean="0"/>
              <a:t>N </a:t>
            </a:r>
            <a:r>
              <a:rPr lang="ru-RU" dirty="0" smtClean="0"/>
              <a:t>частей (</a:t>
            </a:r>
            <a:r>
              <a:rPr lang="en-US" dirty="0" smtClean="0"/>
              <a:t>NP</a:t>
            </a:r>
            <a:r>
              <a:rPr lang="ru-RU" dirty="0" smtClean="0"/>
              <a:t>-полная задача!)</a:t>
            </a:r>
          </a:p>
          <a:p>
            <a:r>
              <a:rPr lang="ru-RU" dirty="0" smtClean="0"/>
              <a:t>Для беспроводной сети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 smtClean="0"/>
              <a:t>разделение по частотным каналам</a:t>
            </a:r>
          </a:p>
          <a:p>
            <a:pPr lvl="1"/>
            <a:r>
              <a:rPr lang="ru-RU" dirty="0" smtClean="0"/>
              <a:t>анализ радиовидимости (модели распространения сигнала)</a:t>
            </a:r>
          </a:p>
          <a:p>
            <a:pPr lvl="1"/>
            <a:r>
              <a:rPr lang="ru-RU" dirty="0" smtClean="0"/>
              <a:t>разрезание графа</a:t>
            </a:r>
          </a:p>
          <a:p>
            <a:pPr lvl="1"/>
            <a:r>
              <a:rPr lang="ru-RU" dirty="0" smtClean="0"/>
              <a:t>динамическое перераспределение узлов между процессами при перемещении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9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Глобальная</a:t>
            </a:r>
            <a:r>
              <a:rPr lang="ru-RU" dirty="0" smtClean="0"/>
              <a:t> причинность</a:t>
            </a:r>
            <a:r>
              <a:rPr lang="en-US" dirty="0" smtClean="0"/>
              <a:t>: </a:t>
            </a:r>
            <a:r>
              <a:rPr lang="ru-RU" dirty="0" smtClean="0"/>
              <a:t>все события обрабатываются строго в порядке </a:t>
            </a:r>
            <a:r>
              <a:rPr lang="ru-RU" dirty="0" err="1" smtClean="0"/>
              <a:t>неубывания</a:t>
            </a:r>
            <a:r>
              <a:rPr lang="ru-RU" dirty="0" smtClean="0"/>
              <a:t> метки времени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Локальная</a:t>
            </a:r>
            <a:r>
              <a:rPr lang="ru-RU" dirty="0" smtClean="0"/>
              <a:t> причинность</a:t>
            </a:r>
            <a:r>
              <a:rPr lang="en-US" dirty="0" smtClean="0"/>
              <a:t>: </a:t>
            </a:r>
            <a:r>
              <a:rPr lang="ru-RU" dirty="0" smtClean="0"/>
              <a:t>в одном ЛП события </a:t>
            </a:r>
            <a:r>
              <a:rPr lang="ru-RU" dirty="0"/>
              <a:t>обрабатываются </a:t>
            </a:r>
            <a:r>
              <a:rPr lang="ru-RU" dirty="0" smtClean="0"/>
              <a:t>строго в порядке </a:t>
            </a:r>
            <a:r>
              <a:rPr lang="ru-RU" dirty="0" err="1" smtClean="0"/>
              <a:t>неубывания</a:t>
            </a:r>
            <a:r>
              <a:rPr lang="ru-RU" dirty="0" smtClean="0"/>
              <a:t> метки времени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Наблюдение</a:t>
            </a:r>
            <a:r>
              <a:rPr lang="en-US" dirty="0" smtClean="0"/>
              <a:t>:</a:t>
            </a:r>
            <a:r>
              <a:rPr lang="ru-RU" dirty="0" smtClean="0"/>
              <a:t> результаты параллельного моделирования, при котором в каждом ЛП выполняется свойство локальной причинности в точности равны результатам моделирования, в котором выполняется глобальная причинность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9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не допустить нарушений локальной причинности, при этом стараться достичь максимального параллелизма при обработке событий (как минимум – не используя глобальное время)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53841"/>
            <a:ext cx="8610600" cy="19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Консервативная синхронизация</a:t>
            </a:r>
            <a:endParaRPr lang="ru-RU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перед продвижением локального времени убедиться, что ни одно событие в системе не может нарушить причинность</a:t>
            </a:r>
          </a:p>
          <a:p>
            <a:endParaRPr lang="ru-RU" dirty="0"/>
          </a:p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оценить снизу временную метку события, которое может прийти от других ЛП (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ower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ound on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ime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tamp)</a:t>
            </a:r>
          </a:p>
        </p:txBody>
      </p:sp>
    </p:spTree>
    <p:extLst>
      <p:ext uri="{BB962C8B-B14F-4D97-AF65-F5344CB8AC3E}">
        <p14:creationId xmlns:p14="http://schemas.microsoft.com/office/powerpoint/2010/main" val="3360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Синхронизация по входящим событиям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Допущения</a:t>
            </a:r>
            <a:r>
              <a:rPr lang="en-US" sz="2800" dirty="0" smtClean="0"/>
              <a:t>:</a:t>
            </a:r>
          </a:p>
          <a:p>
            <a:pPr lvl="1"/>
            <a:r>
              <a:rPr lang="ru-RU" sz="2400" dirty="0" smtClean="0"/>
              <a:t>Логические процессы обмениваются событиями</a:t>
            </a:r>
          </a:p>
          <a:p>
            <a:pPr lvl="1"/>
            <a:r>
              <a:rPr lang="ru-RU" sz="2400" dirty="0" smtClean="0"/>
              <a:t>Топология связей между логическими процессами фиксирована</a:t>
            </a:r>
          </a:p>
          <a:p>
            <a:pPr lvl="1"/>
            <a:r>
              <a:rPr lang="ru-RU" sz="2400" dirty="0" smtClean="0"/>
              <a:t>События посылаются по каждой связи в хронологическом порядке</a:t>
            </a:r>
          </a:p>
          <a:p>
            <a:pPr lvl="1"/>
            <a:r>
              <a:rPr lang="ru-RU" sz="2400" dirty="0" smtClean="0"/>
              <a:t>Все события доходят в правильном порядке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11560" y="4783410"/>
            <a:ext cx="2108200" cy="1574800"/>
            <a:chOff x="536" y="2648"/>
            <a:chExt cx="1328" cy="992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544" y="3368"/>
              <a:ext cx="320" cy="272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JFK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36" y="3368"/>
              <a:ext cx="320" cy="272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SFO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064" y="2648"/>
              <a:ext cx="320" cy="272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ORD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400" y="2936"/>
              <a:ext cx="272" cy="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72" y="3504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720" y="2936"/>
              <a:ext cx="336" cy="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815010" y="4618310"/>
            <a:ext cx="5908675" cy="2051050"/>
            <a:chOff x="1924" y="2544"/>
            <a:chExt cx="3722" cy="129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320" y="2552"/>
              <a:ext cx="1424" cy="1280"/>
            </a:xfrm>
            <a:prstGeom prst="rect">
              <a:avLst/>
            </a:prstGeom>
            <a:solidFill>
              <a:srgbClr val="FCFEB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12" y="2740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56" y="2740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700" y="2740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856" y="2880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856" y="3504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flipH="1">
              <a:off x="3556" y="3364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flipH="1">
              <a:off x="3412" y="3364"/>
              <a:ext cx="136" cy="280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797" y="2900"/>
              <a:ext cx="728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/>
                <a:t>JFK</a:t>
              </a:r>
            </a:p>
            <a:p>
              <a:pPr algn="ctr"/>
              <a:r>
                <a:rPr lang="en-US" sz="2000" b="1" dirty="0"/>
                <a:t>logical</a:t>
              </a:r>
            </a:p>
            <a:p>
              <a:pPr algn="ctr"/>
              <a:r>
                <a:rPr lang="en-US" sz="2000" b="1" dirty="0"/>
                <a:t>process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794" y="3312"/>
              <a:ext cx="8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one FIFO</a:t>
              </a:r>
            </a:p>
            <a:p>
              <a:pPr algn="ctr"/>
              <a:r>
                <a:rPr lang="en-US" sz="1600"/>
                <a:t>queue per</a:t>
              </a:r>
            </a:p>
            <a:p>
              <a:pPr algn="ctr"/>
              <a:r>
                <a:rPr lang="en-US" sz="1600"/>
                <a:t>incoming link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1924" y="2544"/>
              <a:ext cx="1336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1924" y="3652"/>
              <a:ext cx="1336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Helvetica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827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1119</Words>
  <Application>Microsoft Office PowerPoint</Application>
  <PresentationFormat>Экран (4:3)</PresentationFormat>
  <Paragraphs>207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Тема Office</vt:lpstr>
      <vt:lpstr>1_Оформление по умолчанию</vt:lpstr>
      <vt:lpstr>Распределенное дискретно-событийное моделирование</vt:lpstr>
      <vt:lpstr>ДСМ в реальном времени</vt:lpstr>
      <vt:lpstr>Распределенное ДСМ</vt:lpstr>
      <vt:lpstr>Разделение системы</vt:lpstr>
      <vt:lpstr>Разделение компьютерной сети</vt:lpstr>
      <vt:lpstr>Причинность</vt:lpstr>
      <vt:lpstr>Синхронизация</vt:lpstr>
      <vt:lpstr>Консервативная синхронизация</vt:lpstr>
      <vt:lpstr>Синхронизация по входящим событиям</vt:lpstr>
      <vt:lpstr>Синхронизация по входящим событиям</vt:lpstr>
      <vt:lpstr>Взаимная блокировка (deadlock)!</vt:lpstr>
      <vt:lpstr>Решение Chandy-Mistra-Bryant </vt:lpstr>
      <vt:lpstr>Алгоритм CMB или “null message”</vt:lpstr>
      <vt:lpstr>Разрешение блокировки</vt:lpstr>
      <vt:lpstr>Эффективность CMB </vt:lpstr>
      <vt:lpstr>Барьерная синхронизация</vt:lpstr>
      <vt:lpstr>Эффективность барьерной синхронизации</vt:lpstr>
      <vt:lpstr>Определение LA</vt:lpstr>
      <vt:lpstr>Оптимистичная синхронизация</vt:lpstr>
      <vt:lpstr>Алгоритм Time Warp</vt:lpstr>
      <vt:lpstr>Оптимизация использования памяти: GVT</vt:lpstr>
      <vt:lpstr>Оптимизация накладных расходов на откаты: окно оптимизма</vt:lpstr>
      <vt:lpstr>Эффективность Time Warp</vt:lpstr>
      <vt:lpstr>Сравнение консервативной и оптимистичной синхронизации</vt:lpstr>
      <vt:lpstr>Параллельное выполнение реплик (MRIP)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Pavel Boyko</cp:lastModifiedBy>
  <cp:revision>157</cp:revision>
  <dcterms:created xsi:type="dcterms:W3CDTF">2011-10-10T06:53:09Z</dcterms:created>
  <dcterms:modified xsi:type="dcterms:W3CDTF">2011-10-17T16:18:33Z</dcterms:modified>
</cp:coreProperties>
</file>