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12" r:id="rId3"/>
    <p:sldId id="313" r:id="rId4"/>
    <p:sldId id="316" r:id="rId5"/>
    <p:sldId id="318" r:id="rId6"/>
    <p:sldId id="317" r:id="rId7"/>
    <p:sldId id="319" r:id="rId8"/>
    <p:sldId id="320" r:id="rId9"/>
    <p:sldId id="321" r:id="rId10"/>
    <p:sldId id="322" r:id="rId11"/>
    <p:sldId id="325" r:id="rId12"/>
    <p:sldId id="323" r:id="rId13"/>
    <p:sldId id="326" r:id="rId14"/>
    <p:sldId id="333" r:id="rId15"/>
    <p:sldId id="315" r:id="rId16"/>
    <p:sldId id="327" r:id="rId17"/>
    <p:sldId id="328" r:id="rId18"/>
    <p:sldId id="334" r:id="rId19"/>
    <p:sldId id="329" r:id="rId20"/>
    <p:sldId id="330" r:id="rId21"/>
    <p:sldId id="331" r:id="rId22"/>
    <p:sldId id="332" r:id="rId23"/>
    <p:sldId id="285" r:id="rId24"/>
    <p:sldId id="287" r:id="rId25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2058" y="-6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CF1583-1015-41ED-AD88-ED8D17A8262B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53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1AFFBC-C1D5-4C15-9430-A41B9BD7D561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5976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947CE3-2975-481B-8AA7-B6C2DCAC19EA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190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422F41-EAFC-406E-8300-A8F1F5EB633F}" type="slidenum">
              <a:rPr lang="ru-RU">
                <a:solidFill>
                  <a:prstClr val="black"/>
                </a:solidFill>
              </a:rPr>
              <a:pPr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4543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D5250E-6A60-4706-A008-8F6A45D306E4}" type="slidenum">
              <a:rPr lang="ru-RU">
                <a:solidFill>
                  <a:prstClr val="black"/>
                </a:solidFill>
              </a:rPr>
              <a:pPr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905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BFC81A-C718-4180-82D2-46E7CB9A4947}" type="slidenum">
              <a:rPr lang="ru-RU">
                <a:solidFill>
                  <a:prstClr val="black"/>
                </a:solidFill>
              </a:rPr>
              <a:pPr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15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EF247A-79C6-47FA-BAEA-4E0584BBD3F3}" type="slidenum">
              <a:rPr lang="ru-RU">
                <a:solidFill>
                  <a:prstClr val="black"/>
                </a:solidFill>
              </a:rPr>
              <a:pPr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0695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F5788F-9F18-4C27-AABF-1D5D90E1CAE1}" type="slidenum">
              <a:rPr lang="ru-RU">
                <a:solidFill>
                  <a:prstClr val="black"/>
                </a:solidFill>
              </a:rPr>
              <a:pPr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6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5E8D14-72B4-4D49-A188-6304D1F35F3F}" type="slidenum">
              <a:rPr lang="ru-RU">
                <a:solidFill>
                  <a:prstClr val="black"/>
                </a:solidFill>
              </a:rPr>
              <a:pPr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8396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54E71E-5E66-4735-8373-15F0915F5C9E}" type="slidenum">
              <a:rPr lang="ru-RU">
                <a:solidFill>
                  <a:prstClr val="black"/>
                </a:solidFill>
              </a:rPr>
              <a:pPr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1067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A51831-7D69-4473-B6C3-D4BF619C02D7}" type="slidenum">
              <a:rPr lang="ru-RU">
                <a:solidFill>
                  <a:prstClr val="black"/>
                </a:solidFill>
              </a:rPr>
              <a:pPr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773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82249B-9AFD-4CC0-9B0C-FF55E2DACA2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6784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FBB7F2-8C54-4955-B09E-D8D3486DC384}" type="slidenum">
              <a:rPr lang="ru-RU">
                <a:solidFill>
                  <a:prstClr val="black"/>
                </a:solidFill>
              </a:rPr>
              <a:pPr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263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C7D9ED-E2D7-45BF-BA40-49AA890FCE03}" type="slidenum">
              <a:rPr lang="ru-RU">
                <a:solidFill>
                  <a:prstClr val="black"/>
                </a:solidFill>
              </a:rPr>
              <a:pPr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3565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52AB3B-89DE-41A2-A629-D43EE51D7ADC}" type="slidenum">
              <a:rPr lang="ru-RU">
                <a:solidFill>
                  <a:prstClr val="black"/>
                </a:solidFill>
              </a:rPr>
              <a:pPr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176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153D9D-2A12-4B30-B8F4-D0E781BEBFA5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064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30698A-98D5-4E5D-A12F-208FDB5E9D86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101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A3441A-085F-4F90-8A25-3B8FAF016397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7398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91F90B-CC28-4D00-A271-31736EC8C4D5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3757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83B498-B080-48BB-9613-534D986C4ED6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3419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A6AFE-2766-4518-8923-781F3F8E53F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7622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49D4C7-89AB-4B81-9CD2-64E9555B393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91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24AF64F-49B9-4BAE-87D7-3B9A284A3985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3FA3D16-66B4-4BEC-ADA5-D1F5D366A211}" type="slidenum">
              <a:rPr lang="ru-RU">
                <a:solidFill>
                  <a:prstClr val="black"/>
                </a:solidFill>
              </a:rPr>
              <a:pPr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774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isi.edu/nsnam/ns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snam.org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snam.org/ns-3-12/documentation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mnest.com/" TargetMode="External"/><Relationship Id="rId2" Type="http://schemas.openxmlformats.org/officeDocument/2006/relationships/hyperlink" Target="http://omnetpp.org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pnet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calable-networks.com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cs.itd.nrl.navy.mil/work/emane/index.php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905000"/>
            <a:ext cx="8534400" cy="1470025"/>
          </a:xfrm>
        </p:spPr>
        <p:txBody>
          <a:bodyPr/>
          <a:lstStyle/>
          <a:p>
            <a:r>
              <a:rPr lang="ru-RU" dirty="0" smtClean="0"/>
              <a:t>Основные понятия </a:t>
            </a:r>
            <a:r>
              <a:rPr lang="ru-RU" dirty="0" smtClean="0"/>
              <a:t>пакетного моделирования сетей</a:t>
            </a:r>
            <a:r>
              <a:rPr lang="ru-RU" dirty="0" smtClean="0"/>
              <a:t>. Обзор популярных пакетных симуляторов.</a:t>
            </a:r>
            <a:endParaRPr lang="ru-RU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724400"/>
            <a:ext cx="6400800" cy="1752600"/>
          </a:xfrm>
        </p:spPr>
        <p:txBody>
          <a:bodyPr/>
          <a:lstStyle/>
          <a:p>
            <a:pPr eaLnBrk="1" hangingPunct="1"/>
            <a:r>
              <a:rPr lang="ru-RU" dirty="0"/>
              <a:t>Имитационное моделирование компьютерных сетей </a:t>
            </a:r>
          </a:p>
          <a:p>
            <a:pPr eaLnBrk="1" hangingPunct="1"/>
            <a:r>
              <a:rPr lang="ru-RU" dirty="0"/>
              <a:t>Лекция </a:t>
            </a:r>
            <a:r>
              <a:rPr lang="ru-RU" dirty="0"/>
              <a:t>9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389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Приложение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Приложение генерирует или потребляет информацию (пакетов).</a:t>
            </a:r>
          </a:p>
          <a:p>
            <a:r>
              <a:rPr lang="ru-RU" dirty="0" smtClean="0"/>
              <a:t>Примеры</a:t>
            </a:r>
            <a:r>
              <a:rPr lang="en-US" dirty="0" smtClean="0"/>
              <a:t>: ping, web browser, web server, VoIP client, …</a:t>
            </a:r>
            <a:endParaRPr lang="ru-RU" dirty="0" smtClean="0"/>
          </a:p>
          <a:p>
            <a:r>
              <a:rPr lang="ru-RU" dirty="0" smtClean="0"/>
              <a:t>Приложения однозначно ассоциируются с узлами.</a:t>
            </a:r>
          </a:p>
          <a:p>
            <a:r>
              <a:rPr lang="ru-RU" dirty="0"/>
              <a:t>С</a:t>
            </a:r>
            <a:r>
              <a:rPr lang="ru-RU" dirty="0" smtClean="0"/>
              <a:t>оответствуют 5-7 уровням модели </a:t>
            </a:r>
            <a:r>
              <a:rPr lang="en-US" dirty="0" smtClean="0"/>
              <a:t>OSI</a:t>
            </a:r>
            <a:r>
              <a:rPr lang="ru-RU" dirty="0" smtClean="0"/>
              <a:t>, если применимо.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2483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Сетевой протокол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87963"/>
          </a:xfrm>
        </p:spPr>
        <p:txBody>
          <a:bodyPr/>
          <a:lstStyle/>
          <a:p>
            <a:r>
              <a:rPr lang="ru-RU" sz="2400" dirty="0" smtClean="0"/>
              <a:t>Протокол – распределенный алгоритм, одновременно </a:t>
            </a:r>
            <a:r>
              <a:rPr lang="ru-RU" sz="2400" dirty="0"/>
              <a:t>выполняющийся</a:t>
            </a:r>
            <a:r>
              <a:rPr lang="ru-RU" sz="2400" dirty="0" smtClean="0"/>
              <a:t> на различных узлах сети.</a:t>
            </a:r>
          </a:p>
          <a:p>
            <a:r>
              <a:rPr lang="ru-RU" sz="2400" dirty="0" smtClean="0"/>
              <a:t>Как правило протоколы обмениваются специальной «служебной» информацией для синхронизации своего состояния (в виде заголовков или специальных пакетов). Может одновременно являться приложением.</a:t>
            </a:r>
          </a:p>
          <a:p>
            <a:r>
              <a:rPr lang="ru-RU" sz="2400" dirty="0" smtClean="0"/>
              <a:t>Очень </a:t>
            </a:r>
            <a:r>
              <a:rPr lang="ru-RU" sz="2400" dirty="0"/>
              <a:t>ч</a:t>
            </a:r>
            <a:r>
              <a:rPr lang="ru-RU" sz="2400" dirty="0" smtClean="0"/>
              <a:t>асто модель протокола является его (неполной) реализацией в инфраструктуре используемого симулятора.</a:t>
            </a:r>
          </a:p>
          <a:p>
            <a:r>
              <a:rPr lang="ru-RU" sz="2400" dirty="0" smtClean="0"/>
              <a:t>Иногда распределенный алгоритм можно приблизить централизованным («глобальным»). Пример</a:t>
            </a:r>
            <a:r>
              <a:rPr lang="en-US" sz="2400" dirty="0" smtClean="0"/>
              <a:t>: </a:t>
            </a:r>
            <a:r>
              <a:rPr lang="ru-RU" sz="2400" dirty="0" smtClean="0"/>
              <a:t>глобальный протокол маршрутизации.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4930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Итого</a:t>
            </a:r>
            <a:r>
              <a:rPr lang="en-US" dirty="0" smtClean="0"/>
              <a:t>: </a:t>
            </a:r>
            <a:r>
              <a:rPr lang="ru-RU" dirty="0" smtClean="0"/>
              <a:t>модель сети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Картинка на доске.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3940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Универсальный пакетный симулятор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400"/>
          </a:xfrm>
        </p:spPr>
        <p:txBody>
          <a:bodyPr/>
          <a:lstStyle/>
          <a:p>
            <a:r>
              <a:rPr lang="ru-RU" sz="2400" dirty="0" smtClean="0"/>
              <a:t>Предоставляет инфраструктуру реализации моделей и выполнения моделирования.</a:t>
            </a:r>
          </a:p>
          <a:p>
            <a:r>
              <a:rPr lang="ru-RU" sz="2400" dirty="0" smtClean="0"/>
              <a:t>Предоставляет планировщик, генератор случайных чисел, базовые абстракции (пакет, заголовок, узел и т.п., см. выше).</a:t>
            </a:r>
            <a:endParaRPr lang="en-US" sz="2400" dirty="0" smtClean="0"/>
          </a:p>
          <a:p>
            <a:r>
              <a:rPr lang="ru-RU" sz="2400" dirty="0" smtClean="0"/>
              <a:t>Предоставляет способ описывать и выполнять численные эксперименты, собирать и анализировать результаты.</a:t>
            </a:r>
          </a:p>
          <a:p>
            <a:r>
              <a:rPr lang="ru-RU" sz="2400" dirty="0" smtClean="0"/>
              <a:t>Может предоставлять </a:t>
            </a:r>
            <a:r>
              <a:rPr lang="en-US" sz="2400" dirty="0" smtClean="0"/>
              <a:t>GUI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Как правило комплектуется </a:t>
            </a:r>
            <a:r>
              <a:rPr lang="ru-RU" sz="2400" i="1" dirty="0" smtClean="0"/>
              <a:t>библиотекой моделей </a:t>
            </a:r>
            <a:r>
              <a:rPr lang="ru-RU" sz="2400" dirty="0" smtClean="0"/>
              <a:t>самых распространенных устройств и протоколов.</a:t>
            </a:r>
            <a:r>
              <a:rPr lang="en-US" sz="2400" dirty="0" smtClean="0"/>
              <a:t> </a:t>
            </a:r>
            <a:endParaRPr lang="ru-RU" sz="2400" dirty="0" smtClean="0"/>
          </a:p>
          <a:p>
            <a:r>
              <a:rPr lang="ru-RU" sz="2400" dirty="0" smtClean="0"/>
              <a:t>Как правило предназначен для исследований, планирования сетей, обучения.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47238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Популярные универсальные пакетные симуляторы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r>
              <a:rPr lang="en-US" dirty="0" smtClean="0"/>
              <a:t>ns-2</a:t>
            </a:r>
          </a:p>
          <a:p>
            <a:r>
              <a:rPr lang="en-US" dirty="0" smtClean="0"/>
              <a:t>ns-3</a:t>
            </a:r>
          </a:p>
          <a:p>
            <a:r>
              <a:rPr lang="en-US" dirty="0" err="1" smtClean="0"/>
              <a:t>Omnet</a:t>
            </a:r>
            <a:r>
              <a:rPr lang="en-US" dirty="0" smtClean="0"/>
              <a:t>++</a:t>
            </a:r>
          </a:p>
          <a:p>
            <a:r>
              <a:rPr lang="en-US" dirty="0" err="1" smtClean="0"/>
              <a:t>Opnet</a:t>
            </a:r>
            <a:endParaRPr lang="en-US" dirty="0"/>
          </a:p>
          <a:p>
            <a:r>
              <a:rPr lang="en-US" dirty="0" err="1" smtClean="0"/>
              <a:t>Qualnet</a:t>
            </a:r>
            <a:r>
              <a:rPr lang="en-US" dirty="0" smtClean="0"/>
              <a:t> / </a:t>
            </a:r>
            <a:r>
              <a:rPr lang="en-US" dirty="0" err="1" smtClean="0"/>
              <a:t>GloMoSim</a:t>
            </a:r>
            <a:endParaRPr lang="en-US" dirty="0" smtClean="0"/>
          </a:p>
          <a:p>
            <a:r>
              <a:rPr lang="en-US" dirty="0" smtClean="0"/>
              <a:t>EMANE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342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ns-2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5257800"/>
          </a:xfrm>
        </p:spPr>
        <p:txBody>
          <a:bodyPr/>
          <a:lstStyle/>
          <a:p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://isi.edu/nsnam/ns/</a:t>
            </a:r>
            <a:endParaRPr lang="ru-RU" sz="2400" dirty="0" smtClean="0"/>
          </a:p>
          <a:p>
            <a:r>
              <a:rPr lang="ru-RU" sz="2400" dirty="0" smtClean="0"/>
              <a:t>Самый старый и самый широко используемый симулятор с открытым исходным кодом. Развивается с 1996.</a:t>
            </a:r>
          </a:p>
          <a:p>
            <a:r>
              <a:rPr lang="ru-RU" sz="2400" dirty="0"/>
              <a:t>Ориентирован на </a:t>
            </a:r>
            <a:r>
              <a:rPr lang="ru-RU" sz="2400" dirty="0" smtClean="0"/>
              <a:t>программирование. С++ и </a:t>
            </a:r>
            <a:r>
              <a:rPr lang="en-US" sz="2400" dirty="0" err="1" smtClean="0"/>
              <a:t>OTcl</a:t>
            </a:r>
            <a:r>
              <a:rPr lang="ru-RU" sz="2400" dirty="0" smtClean="0"/>
              <a:t>, внешние приложения для визуализации (</a:t>
            </a:r>
            <a:r>
              <a:rPr lang="en-US" sz="2400" dirty="0" smtClean="0"/>
              <a:t>Network </a:t>
            </a:r>
            <a:r>
              <a:rPr lang="en-US" sz="2400" dirty="0"/>
              <a:t>A</a:t>
            </a:r>
            <a:r>
              <a:rPr lang="en-US" sz="2400" dirty="0" smtClean="0"/>
              <a:t>nimator – </a:t>
            </a:r>
            <a:r>
              <a:rPr lang="en-US" sz="2400" dirty="0" err="1" smtClean="0"/>
              <a:t>nam</a:t>
            </a:r>
            <a:r>
              <a:rPr lang="ru-RU" sz="2400" dirty="0" smtClean="0"/>
              <a:t>).</a:t>
            </a:r>
            <a:endParaRPr lang="en-US" sz="2400" dirty="0" smtClean="0"/>
          </a:p>
          <a:p>
            <a:r>
              <a:rPr lang="ru-RU" sz="2400" dirty="0" smtClean="0"/>
              <a:t>Морально устарел, но все еще популярен. Выходят </a:t>
            </a:r>
            <a:r>
              <a:rPr lang="en-US" sz="2400" dirty="0" err="1" smtClean="0"/>
              <a:t>bugfix</a:t>
            </a:r>
            <a:r>
              <a:rPr lang="en-US" sz="2400" dirty="0" smtClean="0"/>
              <a:t> </a:t>
            </a:r>
            <a:r>
              <a:rPr lang="ru-RU" sz="2400" dirty="0" smtClean="0"/>
              <a:t>версии. </a:t>
            </a:r>
          </a:p>
          <a:p>
            <a:r>
              <a:rPr lang="ru-RU" sz="2400" dirty="0" smtClean="0"/>
              <a:t>Плюсы</a:t>
            </a:r>
            <a:r>
              <a:rPr lang="en-US" sz="2400" dirty="0" smtClean="0"/>
              <a:t>: </a:t>
            </a:r>
            <a:r>
              <a:rPr lang="ru-RU" sz="2400" dirty="0" smtClean="0"/>
              <a:t>много моделей всего на свете, многие знают как пользоваться, особенно в академической среде</a:t>
            </a:r>
            <a:r>
              <a:rPr lang="en-US" sz="2400" dirty="0" smtClean="0"/>
              <a:t>.</a:t>
            </a:r>
          </a:p>
          <a:p>
            <a:r>
              <a:rPr lang="ru-RU" sz="2400" dirty="0" smtClean="0"/>
              <a:t>Минусы</a:t>
            </a:r>
            <a:r>
              <a:rPr lang="en-US" sz="2400" dirty="0" smtClean="0"/>
              <a:t>: </a:t>
            </a:r>
            <a:r>
              <a:rPr lang="ru-RU" sz="2400" dirty="0" smtClean="0"/>
              <a:t>производительность, масштабируемость, </a:t>
            </a:r>
            <a:r>
              <a:rPr lang="ru-RU" sz="2400" dirty="0" err="1" smtClean="0"/>
              <a:t>валидация</a:t>
            </a:r>
            <a:r>
              <a:rPr lang="ru-RU" sz="2400" dirty="0" smtClean="0"/>
              <a:t> и верификация моделей, поддержка кода.</a:t>
            </a:r>
          </a:p>
        </p:txBody>
      </p:sp>
    </p:spTree>
    <p:extLst>
      <p:ext uri="{BB962C8B-B14F-4D97-AF65-F5344CB8AC3E}">
        <p14:creationId xmlns:p14="http://schemas.microsoft.com/office/powerpoint/2010/main" val="2850328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ns-3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/>
          <a:lstStyle/>
          <a:p>
            <a:r>
              <a:rPr lang="en-US" sz="2400" dirty="0">
                <a:hlinkClick r:id="rId2"/>
              </a:rPr>
              <a:t>http://www.nsnam.org</a:t>
            </a:r>
            <a:r>
              <a:rPr lang="en-US" sz="2400" dirty="0" smtClean="0">
                <a:hlinkClick r:id="rId2"/>
              </a:rPr>
              <a:t>/</a:t>
            </a:r>
            <a:endParaRPr lang="ru-RU" sz="2400" dirty="0" smtClean="0"/>
          </a:p>
          <a:p>
            <a:r>
              <a:rPr lang="ru-RU" sz="2400" dirty="0" smtClean="0"/>
              <a:t>Современный наследник </a:t>
            </a:r>
            <a:r>
              <a:rPr lang="en-US" sz="2400" dirty="0" smtClean="0"/>
              <a:t>ns-2 (</a:t>
            </a:r>
            <a:r>
              <a:rPr lang="ru-RU" sz="2400" dirty="0" smtClean="0"/>
              <a:t>однако написан с нуля и не совместим). Развивается с 2006 г.</a:t>
            </a:r>
            <a:r>
              <a:rPr lang="en-US" sz="2400" dirty="0" smtClean="0"/>
              <a:t> GPLv2.</a:t>
            </a:r>
          </a:p>
          <a:p>
            <a:r>
              <a:rPr lang="ru-RU" sz="2400" dirty="0" smtClean="0"/>
              <a:t>Старается избегать архитектурных ошибок </a:t>
            </a:r>
            <a:r>
              <a:rPr lang="en-US" sz="2400" dirty="0" smtClean="0"/>
              <a:t>ns-2</a:t>
            </a:r>
          </a:p>
          <a:p>
            <a:r>
              <a:rPr lang="ru-RU" sz="2400" dirty="0" smtClean="0"/>
              <a:t>Ориентирован на использование в исследовательской среде.</a:t>
            </a:r>
          </a:p>
          <a:p>
            <a:r>
              <a:rPr lang="ru-RU" sz="2400" dirty="0" smtClean="0"/>
              <a:t>Ориентирован на программирование, </a:t>
            </a:r>
            <a:r>
              <a:rPr lang="ru-RU" sz="2400" dirty="0"/>
              <a:t>С</a:t>
            </a:r>
            <a:r>
              <a:rPr lang="ru-RU" sz="2400" dirty="0" smtClean="0"/>
              <a:t>++ и необязательное </a:t>
            </a:r>
            <a:r>
              <a:rPr lang="en-US" sz="2400" dirty="0" smtClean="0"/>
              <a:t>Python API</a:t>
            </a:r>
            <a:r>
              <a:rPr lang="ru-RU" sz="2400" dirty="0" smtClean="0"/>
              <a:t>. Внешние программы для визуализации процесса и истории моделирования.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1029435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ns-3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 smtClean="0"/>
              <a:t>Ресурсы</a:t>
            </a:r>
            <a:r>
              <a:rPr lang="en-US" sz="2400" dirty="0" smtClean="0"/>
              <a:t>:</a:t>
            </a:r>
            <a:r>
              <a:rPr lang="ru-RU" sz="2400" dirty="0" smtClean="0"/>
              <a:t> </a:t>
            </a:r>
            <a:r>
              <a:rPr lang="en-US" sz="2400" dirty="0" smtClean="0"/>
              <a:t>tutorial, manual, API </a:t>
            </a:r>
          </a:p>
          <a:p>
            <a:r>
              <a:rPr lang="en-US" sz="2400" dirty="0">
                <a:hlinkClick r:id="rId2"/>
              </a:rPr>
              <a:t>http://www.nsnam.org/ns-3-12/documentation/</a:t>
            </a:r>
            <a:endParaRPr lang="en-US" sz="2400" dirty="0" smtClean="0"/>
          </a:p>
          <a:p>
            <a:r>
              <a:rPr lang="ru-RU" sz="2400" dirty="0" smtClean="0"/>
              <a:t>Плюсы</a:t>
            </a:r>
            <a:r>
              <a:rPr lang="en-US" sz="2400" dirty="0" smtClean="0"/>
              <a:t>: </a:t>
            </a:r>
            <a:r>
              <a:rPr lang="ru-RU" sz="2400" dirty="0" smtClean="0"/>
              <a:t>современная архитектура, качественное ядро, верифицированные реалистичные модели, интеграция с реальным ПО. </a:t>
            </a:r>
          </a:p>
          <a:p>
            <a:r>
              <a:rPr lang="ru-RU" sz="2400" dirty="0" smtClean="0"/>
              <a:t>Минусы</a:t>
            </a:r>
            <a:r>
              <a:rPr lang="en-US" sz="2400" dirty="0" smtClean="0"/>
              <a:t>: </a:t>
            </a:r>
            <a:r>
              <a:rPr lang="ru-RU" sz="2400" dirty="0" smtClean="0"/>
              <a:t>ограниченная библиотека моделей, отсутствие </a:t>
            </a:r>
            <a:r>
              <a:rPr lang="en-US" sz="2400" dirty="0" smtClean="0"/>
              <a:t>GUI / IDE, </a:t>
            </a:r>
            <a:r>
              <a:rPr lang="ru-RU" sz="2400" dirty="0" smtClean="0"/>
              <a:t>отсутствие собственной инфраструктуры планирования, выполнения и анализа экспериментов, ограниченный параллелизм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31804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Omnet</a:t>
            </a:r>
            <a:r>
              <a:rPr lang="en-US" dirty="0" smtClean="0"/>
              <a:t>++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/>
          <a:lstStyle/>
          <a:p>
            <a:r>
              <a:rPr lang="en-US" sz="2400" dirty="0">
                <a:hlinkClick r:id="rId2"/>
              </a:rPr>
              <a:t>http://omnetpp.org</a:t>
            </a:r>
            <a:r>
              <a:rPr lang="en-US" sz="2400" dirty="0" smtClean="0">
                <a:hlinkClick r:id="rId2"/>
              </a:rPr>
              <a:t>/</a:t>
            </a:r>
            <a:endParaRPr lang="ru-RU" sz="2400" dirty="0" smtClean="0"/>
          </a:p>
          <a:p>
            <a:r>
              <a:rPr lang="ru-RU" sz="2400" dirty="0" smtClean="0"/>
              <a:t>Модульное ядро дискретно-событийного симулятора + несколько сетевых симуляторов построенных на этом ядре. Активно развивается с 1993 года и до сих пор. </a:t>
            </a:r>
            <a:r>
              <a:rPr lang="en-US" sz="2400" dirty="0" smtClean="0"/>
              <a:t>GPL, </a:t>
            </a:r>
            <a:r>
              <a:rPr lang="ru-RU" sz="2400" dirty="0" smtClean="0"/>
              <a:t>также имеется коммерческая версия (</a:t>
            </a:r>
            <a:r>
              <a:rPr lang="en-US" sz="2400" dirty="0">
                <a:hlinkClick r:id="rId3"/>
              </a:rPr>
              <a:t>http://www.omnest.com</a:t>
            </a:r>
            <a:r>
              <a:rPr lang="en-US" sz="2400" dirty="0" smtClean="0">
                <a:hlinkClick r:id="rId3"/>
              </a:rPr>
              <a:t>/</a:t>
            </a:r>
            <a:r>
              <a:rPr lang="ru-RU" sz="2400" dirty="0"/>
              <a:t>)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Включает собственный высокоуровневый язык иерархического описания моделей и сетей </a:t>
            </a:r>
            <a:r>
              <a:rPr lang="en-US" sz="2400" dirty="0" smtClean="0"/>
              <a:t>NED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Включает развитый пользовательский интерфейс на базе </a:t>
            </a:r>
            <a:r>
              <a:rPr lang="en-US" sz="2400" dirty="0" smtClean="0"/>
              <a:t>Eclipse.</a:t>
            </a:r>
          </a:p>
          <a:p>
            <a:r>
              <a:rPr lang="ru-RU" sz="2400" dirty="0" smtClean="0"/>
              <a:t>Плюсы</a:t>
            </a:r>
            <a:r>
              <a:rPr lang="en-US" sz="2400" dirty="0" smtClean="0"/>
              <a:t>:</a:t>
            </a:r>
            <a:r>
              <a:rPr lang="ru-RU" sz="2400" dirty="0" smtClean="0"/>
              <a:t> несколько развитых библиотек моделей, </a:t>
            </a:r>
            <a:r>
              <a:rPr lang="en-US" sz="2400" dirty="0" smtClean="0"/>
              <a:t>GUI</a:t>
            </a:r>
          </a:p>
          <a:p>
            <a:r>
              <a:rPr lang="ru-RU" sz="2400" dirty="0" smtClean="0"/>
              <a:t>Минусы</a:t>
            </a:r>
            <a:r>
              <a:rPr lang="en-US" sz="2400" dirty="0" smtClean="0"/>
              <a:t>: </a:t>
            </a:r>
            <a:r>
              <a:rPr lang="ru-RU" sz="2400" dirty="0" smtClean="0"/>
              <a:t>разобщенная разработка, отдельные симуляторы на основе </a:t>
            </a:r>
            <a:r>
              <a:rPr lang="en-US" sz="2400" dirty="0" err="1" smtClean="0"/>
              <a:t>Omnet</a:t>
            </a:r>
            <a:r>
              <a:rPr lang="en-US" sz="2400" dirty="0" smtClean="0"/>
              <a:t>++ </a:t>
            </a:r>
            <a:r>
              <a:rPr lang="ru-RU" sz="2400" dirty="0" smtClean="0"/>
              <a:t>ограничены функционально.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318092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5237"/>
            <a:ext cx="8229600" cy="5059363"/>
          </a:xfrm>
        </p:spPr>
        <p:txBody>
          <a:bodyPr/>
          <a:lstStyle/>
          <a:p>
            <a:r>
              <a:rPr lang="en-US" sz="2400" dirty="0">
                <a:hlinkClick r:id="rId2"/>
              </a:rPr>
              <a:t>http://www.opnet.com</a:t>
            </a:r>
            <a:r>
              <a:rPr lang="en-US" sz="2400" dirty="0" smtClean="0">
                <a:hlinkClick r:id="rId2"/>
              </a:rPr>
              <a:t>/</a:t>
            </a:r>
            <a:endParaRPr lang="ru-RU" sz="2400" dirty="0" smtClean="0"/>
          </a:p>
          <a:p>
            <a:r>
              <a:rPr lang="ru-RU" sz="2400" dirty="0" smtClean="0"/>
              <a:t>Самый старый и самый известный коммерческий пакетный симулятор. Развивается</a:t>
            </a:r>
            <a:r>
              <a:rPr lang="en-US" sz="2400" dirty="0" smtClean="0"/>
              <a:t> </a:t>
            </a:r>
            <a:r>
              <a:rPr lang="ru-RU" sz="2400" dirty="0" smtClean="0"/>
              <a:t>с</a:t>
            </a:r>
            <a:r>
              <a:rPr lang="en-US" sz="2400" dirty="0" smtClean="0"/>
              <a:t> 1986 </a:t>
            </a:r>
            <a:r>
              <a:rPr lang="ru-RU" sz="2400" dirty="0" smtClean="0"/>
              <a:t>года. </a:t>
            </a:r>
          </a:p>
          <a:p>
            <a:r>
              <a:rPr lang="ru-RU" sz="2400" dirty="0" smtClean="0"/>
              <a:t>Ориентирован на проектирование и анализ сетей. Развитый </a:t>
            </a:r>
            <a:r>
              <a:rPr lang="en-US" sz="2400" dirty="0" smtClean="0"/>
              <a:t>GUI </a:t>
            </a:r>
            <a:r>
              <a:rPr lang="ru-RU" sz="2400" dirty="0" smtClean="0"/>
              <a:t>включая средства визуального программирования моделей. </a:t>
            </a:r>
          </a:p>
          <a:p>
            <a:r>
              <a:rPr lang="ru-RU" sz="2400" dirty="0" smtClean="0"/>
              <a:t>Огромная библиотека моделей. Реализуются визуально или на собственном диалекте </a:t>
            </a:r>
            <a:r>
              <a:rPr lang="en-US" sz="2400" dirty="0" smtClean="0"/>
              <a:t>C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Плюсы</a:t>
            </a:r>
            <a:r>
              <a:rPr lang="en-US" sz="2400" dirty="0" smtClean="0"/>
              <a:t>: </a:t>
            </a:r>
            <a:r>
              <a:rPr lang="ru-RU" sz="2400" dirty="0" smtClean="0"/>
              <a:t>огромная библиотека моделей, хорошая репутация и широкое распространение</a:t>
            </a:r>
            <a:r>
              <a:rPr lang="en-US" sz="2400" dirty="0" smtClean="0"/>
              <a:t>.</a:t>
            </a:r>
            <a:endParaRPr lang="ru-RU" sz="2400" dirty="0" smtClean="0"/>
          </a:p>
          <a:p>
            <a:r>
              <a:rPr lang="ru-RU" sz="2400" dirty="0" smtClean="0"/>
              <a:t>Минусы</a:t>
            </a:r>
            <a:r>
              <a:rPr lang="en-US" sz="2400" dirty="0" smtClean="0"/>
              <a:t>: </a:t>
            </a:r>
            <a:r>
              <a:rPr lang="ru-RU" sz="2400" dirty="0"/>
              <a:t>закрытое </a:t>
            </a:r>
            <a:r>
              <a:rPr lang="ru-RU" sz="2400" dirty="0" smtClean="0"/>
              <a:t>ядро, морально устаревшая архитектура, новые модели реализовывать сложно.</a:t>
            </a:r>
          </a:p>
        </p:txBody>
      </p:sp>
    </p:spTree>
    <p:extLst>
      <p:ext uri="{BB962C8B-B14F-4D97-AF65-F5344CB8AC3E}">
        <p14:creationId xmlns:p14="http://schemas.microsoft.com/office/powerpoint/2010/main" val="2137380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 этой лекции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Основные абстракции, используемые при моделировании компьютерных сетей</a:t>
            </a:r>
          </a:p>
          <a:p>
            <a:r>
              <a:rPr lang="ru-RU" dirty="0" smtClean="0"/>
              <a:t>Обзор популярных сетевых симуляторов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3286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Qualnet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/>
          <a:lstStyle/>
          <a:p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www.scalable-networks.com</a:t>
            </a:r>
            <a:endParaRPr lang="ru-RU" sz="2400" dirty="0" smtClean="0"/>
          </a:p>
          <a:p>
            <a:r>
              <a:rPr lang="ru-RU" sz="2400" dirty="0" smtClean="0"/>
              <a:t>Более молодой, чем </a:t>
            </a:r>
            <a:r>
              <a:rPr lang="en-US" sz="2400" dirty="0" err="1" smtClean="0"/>
              <a:t>Opnet</a:t>
            </a:r>
            <a:r>
              <a:rPr lang="en-US" sz="2400" dirty="0" smtClean="0"/>
              <a:t> </a:t>
            </a:r>
            <a:r>
              <a:rPr lang="ru-RU" sz="2400" dirty="0" smtClean="0"/>
              <a:t>популярный коммерческий пакетный симулятор. Развивается как </a:t>
            </a:r>
            <a:r>
              <a:rPr lang="en-US" sz="2400" dirty="0" err="1" smtClean="0"/>
              <a:t>Qualnet</a:t>
            </a:r>
            <a:r>
              <a:rPr lang="en-US" sz="2400" dirty="0" smtClean="0"/>
              <a:t> </a:t>
            </a:r>
            <a:r>
              <a:rPr lang="ru-RU" sz="2400" dirty="0" smtClean="0"/>
              <a:t>с 2000 года, до этого был исследовательским проектом </a:t>
            </a:r>
            <a:r>
              <a:rPr lang="en-US" sz="2400" dirty="0" err="1" smtClean="0"/>
              <a:t>GloMoSim</a:t>
            </a:r>
            <a:r>
              <a:rPr lang="en-US" sz="2400" dirty="0" smtClean="0"/>
              <a:t>.</a:t>
            </a:r>
            <a:endParaRPr lang="ru-RU" sz="2400" dirty="0" smtClean="0"/>
          </a:p>
          <a:p>
            <a:r>
              <a:rPr lang="ru-RU" sz="2400" dirty="0" smtClean="0"/>
              <a:t>Большая библиотека моделей. Модели реализуются на </a:t>
            </a:r>
            <a:r>
              <a:rPr lang="en-US" sz="2400" dirty="0" smtClean="0"/>
              <a:t>C</a:t>
            </a:r>
            <a:r>
              <a:rPr lang="ru-RU" sz="2400" dirty="0" smtClean="0"/>
              <a:t>++, ядро симулятора написано на</a:t>
            </a:r>
            <a:r>
              <a:rPr lang="en-US" sz="2400" dirty="0" smtClean="0"/>
              <a:t> C.</a:t>
            </a:r>
          </a:p>
          <a:p>
            <a:r>
              <a:rPr lang="ru-RU" sz="2400" dirty="0" smtClean="0"/>
              <a:t>Изначально параллельное (консервативное) дискретно-событийное ядро.</a:t>
            </a:r>
            <a:r>
              <a:rPr lang="ru-RU" dirty="0" smtClean="0"/>
              <a:t> </a:t>
            </a:r>
          </a:p>
          <a:p>
            <a:r>
              <a:rPr lang="ru-RU" sz="2400" dirty="0" smtClean="0"/>
              <a:t>Развитый </a:t>
            </a:r>
            <a:r>
              <a:rPr lang="en-US" sz="2400" dirty="0" smtClean="0"/>
              <a:t>GUI.</a:t>
            </a:r>
          </a:p>
          <a:p>
            <a:r>
              <a:rPr lang="ru-RU" sz="2400" dirty="0" smtClean="0"/>
              <a:t>Плюсы</a:t>
            </a:r>
            <a:r>
              <a:rPr lang="en-US" sz="2400" dirty="0" smtClean="0"/>
              <a:t>: </a:t>
            </a:r>
            <a:r>
              <a:rPr lang="ru-RU" sz="2400" dirty="0" smtClean="0"/>
              <a:t>качество коммерческого продукта, большая библиотека моделей, масштабируемость, </a:t>
            </a:r>
            <a:r>
              <a:rPr lang="en-US" sz="2400" dirty="0" smtClean="0"/>
              <a:t>GUI</a:t>
            </a:r>
          </a:p>
          <a:p>
            <a:r>
              <a:rPr lang="ru-RU" sz="2400" dirty="0" smtClean="0"/>
              <a:t>Минусы</a:t>
            </a:r>
            <a:r>
              <a:rPr lang="en-US" sz="2400" dirty="0" smtClean="0"/>
              <a:t>: </a:t>
            </a:r>
            <a:r>
              <a:rPr lang="ru-RU" sz="2400" dirty="0" smtClean="0"/>
              <a:t>закрытое ядро, коммерческая лицензия.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291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EMANE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cs.itd.nrl.navy.mil/work/emane/index.php</a:t>
            </a:r>
            <a:endParaRPr lang="ru-RU" sz="2400" dirty="0" smtClean="0"/>
          </a:p>
          <a:p>
            <a:r>
              <a:rPr lang="ru-RU" sz="2400" i="1" dirty="0" smtClean="0"/>
              <a:t>Эмулятор</a:t>
            </a:r>
            <a:r>
              <a:rPr lang="ru-RU" sz="2400" dirty="0" smtClean="0"/>
              <a:t> беспроводных сетей с открытым исходным кодом, развивается с 2008 г.</a:t>
            </a:r>
          </a:p>
          <a:p>
            <a:r>
              <a:rPr lang="ru-RU" sz="2400" dirty="0" smtClean="0"/>
              <a:t>Ориентирован на выполнение реального сетевого стека поверх реалистичных моделей 2 и 1 уровня.</a:t>
            </a:r>
          </a:p>
          <a:p>
            <a:r>
              <a:rPr lang="ru-RU" sz="2400" dirty="0" smtClean="0"/>
              <a:t>Поддерживает распределенное выполнение.</a:t>
            </a:r>
          </a:p>
          <a:p>
            <a:r>
              <a:rPr lang="ru-RU" sz="2400" dirty="0" smtClean="0"/>
              <a:t>Плюсы</a:t>
            </a:r>
            <a:r>
              <a:rPr lang="en-US" sz="2400" dirty="0" smtClean="0"/>
              <a:t>: </a:t>
            </a:r>
            <a:r>
              <a:rPr lang="ru-RU" sz="2400" dirty="0" smtClean="0"/>
              <a:t>оригинальный подход, распределенное выполнение.</a:t>
            </a:r>
          </a:p>
          <a:p>
            <a:r>
              <a:rPr lang="ru-RU" sz="2400" dirty="0" smtClean="0"/>
              <a:t>Минусы</a:t>
            </a:r>
            <a:r>
              <a:rPr lang="en-US" sz="2400" dirty="0" smtClean="0"/>
              <a:t>:</a:t>
            </a:r>
            <a:r>
              <a:rPr lang="ru-RU" sz="2400" dirty="0"/>
              <a:t> </a:t>
            </a:r>
            <a:r>
              <a:rPr lang="ru-RU" sz="2400" dirty="0" smtClean="0"/>
              <a:t>минимальная открытая </a:t>
            </a:r>
            <a:r>
              <a:rPr lang="ru-RU" sz="2400" smtClean="0"/>
              <a:t>библиотека моделей</a:t>
            </a:r>
            <a:r>
              <a:rPr lang="ru-RU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49979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Запомнить</a:t>
            </a:r>
            <a:r>
              <a:rPr lang="en-US" dirty="0" smtClean="0"/>
              <a:t> </a:t>
            </a:r>
            <a:r>
              <a:rPr lang="ru-RU" dirty="0" smtClean="0"/>
              <a:t>основные понятия</a:t>
            </a:r>
            <a:endParaRPr lang="ru-RU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sz="2400" dirty="0" smtClean="0"/>
              <a:t>Пакет, заголовок</a:t>
            </a:r>
            <a:endParaRPr lang="ru-RU" sz="2400" dirty="0"/>
          </a:p>
          <a:p>
            <a:pPr marL="514350" indent="-514350">
              <a:buFont typeface="+mj-lt"/>
              <a:buAutoNum type="arabicPeriod"/>
            </a:pPr>
            <a:r>
              <a:rPr lang="ru-RU" sz="2400" dirty="0" smtClean="0"/>
              <a:t>Очередь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Адрес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 smtClean="0"/>
              <a:t>Узел </a:t>
            </a:r>
            <a:r>
              <a:rPr lang="ru-RU" sz="2400" dirty="0"/>
              <a:t>сети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Платформа, движение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Сетевое устройство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Канал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Протокол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 smtClean="0"/>
              <a:t>Приложение</a:t>
            </a:r>
            <a:endParaRPr lang="ru-RU" sz="2400" dirty="0"/>
          </a:p>
          <a:p>
            <a:endParaRPr lang="ru-RU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 следующей лекции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Модели радиоканала и физического уровня беспроводных сетей</a:t>
            </a:r>
            <a:endParaRPr lang="ru-RU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Пакет и заголовок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r>
              <a:rPr lang="ru-RU" sz="2800" dirty="0" smtClean="0"/>
              <a:t>Пакет – единица информации, передаваемой по сети как целое</a:t>
            </a:r>
          </a:p>
          <a:p>
            <a:r>
              <a:rPr lang="ru-RU" sz="2800" dirty="0" smtClean="0"/>
              <a:t>Имеет длину – целое число байт</a:t>
            </a:r>
            <a:endParaRPr lang="en-US" sz="2800" dirty="0" smtClean="0"/>
          </a:p>
          <a:p>
            <a:r>
              <a:rPr lang="ru-RU" sz="2800" dirty="0" smtClean="0"/>
              <a:t>Состоит из</a:t>
            </a:r>
            <a:r>
              <a:rPr lang="en-US" sz="2800" dirty="0" smtClean="0"/>
              <a:t>:</a:t>
            </a:r>
          </a:p>
          <a:p>
            <a:pPr lvl="1"/>
            <a:r>
              <a:rPr lang="ru-RU" sz="2400" dirty="0"/>
              <a:t>с</a:t>
            </a:r>
            <a:r>
              <a:rPr lang="ru-RU" sz="2400" dirty="0" smtClean="0"/>
              <a:t>писок заголовков </a:t>
            </a:r>
            <a:r>
              <a:rPr lang="en-US" sz="2400" dirty="0" smtClean="0"/>
              <a:t>(header)</a:t>
            </a:r>
            <a:endParaRPr lang="ru-RU" sz="2400" dirty="0"/>
          </a:p>
          <a:p>
            <a:pPr lvl="1"/>
            <a:r>
              <a:rPr lang="ru-RU" sz="2400" dirty="0" smtClean="0"/>
              <a:t>данные </a:t>
            </a:r>
            <a:r>
              <a:rPr lang="en-US" sz="2400" dirty="0" smtClean="0"/>
              <a:t>(data) </a:t>
            </a:r>
            <a:r>
              <a:rPr lang="ru-RU" sz="2400" dirty="0" smtClean="0"/>
              <a:t>– память может не выделяться</a:t>
            </a:r>
          </a:p>
          <a:p>
            <a:pPr lvl="1"/>
            <a:r>
              <a:rPr lang="ru-RU" sz="2400" dirty="0"/>
              <a:t>с</a:t>
            </a:r>
            <a:r>
              <a:rPr lang="ru-RU" sz="2400" dirty="0" smtClean="0"/>
              <a:t>писок </a:t>
            </a:r>
            <a:r>
              <a:rPr lang="ru-RU" sz="2400" dirty="0" err="1" smtClean="0"/>
              <a:t>концевиков</a:t>
            </a:r>
            <a:r>
              <a:rPr lang="ru-RU" sz="2400" dirty="0" smtClean="0"/>
              <a:t> (</a:t>
            </a:r>
            <a:r>
              <a:rPr lang="en-US" sz="2400" dirty="0" smtClean="0"/>
              <a:t>footer)</a:t>
            </a:r>
          </a:p>
          <a:p>
            <a:r>
              <a:rPr lang="ru-RU" sz="2800" dirty="0" smtClean="0"/>
              <a:t>Варианты представления заголовка</a:t>
            </a:r>
            <a:r>
              <a:rPr lang="en-US" sz="2800" dirty="0" smtClean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400" dirty="0"/>
              <a:t>в</a:t>
            </a:r>
            <a:r>
              <a:rPr lang="ru-RU" sz="2400" dirty="0" smtClean="0"/>
              <a:t> виде структуры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400" dirty="0"/>
              <a:t>в</a:t>
            </a:r>
            <a:r>
              <a:rPr lang="ru-RU" sz="2400" dirty="0" smtClean="0"/>
              <a:t> виде последовательности («буфера») байт</a:t>
            </a:r>
          </a:p>
        </p:txBody>
      </p:sp>
    </p:spTree>
    <p:extLst>
      <p:ext uri="{BB962C8B-B14F-4D97-AF65-F5344CB8AC3E}">
        <p14:creationId xmlns:p14="http://schemas.microsoft.com/office/powerpoint/2010/main" val="3713000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Очередь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r>
              <a:rPr lang="ru-RU" sz="2800" dirty="0" smtClean="0"/>
              <a:t>Очередь – последовательность чего-то (как правило пакетов) на которой определены операции «добавить» и «извлечь».</a:t>
            </a:r>
          </a:p>
          <a:p>
            <a:r>
              <a:rPr lang="ru-RU" sz="2800" dirty="0" smtClean="0"/>
              <a:t>Используется большое количество вариантов, отличающихся реализацией операций.</a:t>
            </a:r>
          </a:p>
          <a:p>
            <a:r>
              <a:rPr lang="ru-RU" sz="2800" dirty="0" smtClean="0"/>
              <a:t>Как правило, разработчик модели сам реализует нужную политику обслуживания очереди.</a:t>
            </a:r>
          </a:p>
          <a:p>
            <a:r>
              <a:rPr lang="ru-RU" sz="2800" dirty="0" smtClean="0"/>
              <a:t>Сложные очереди (</a:t>
            </a:r>
            <a:r>
              <a:rPr lang="en-US" sz="2800" dirty="0" smtClean="0"/>
              <a:t>FQ, WFQ, CBQ, RED, …)</a:t>
            </a:r>
            <a:r>
              <a:rPr lang="ru-RU" sz="2800" dirty="0" smtClean="0"/>
              <a:t> могут сами по себе являться моделями.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057151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Адрес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 smtClean="0"/>
              <a:t>Адрес – уникальный идентификатор </a:t>
            </a:r>
          </a:p>
          <a:p>
            <a:r>
              <a:rPr lang="ru-RU" sz="2800" dirty="0" smtClean="0"/>
              <a:t>Стандартные адреса</a:t>
            </a:r>
            <a:r>
              <a:rPr lang="en-US" sz="2800" dirty="0" smtClean="0"/>
              <a:t>: IPv4, IPv6, MAC48</a:t>
            </a:r>
            <a:r>
              <a:rPr lang="ru-RU" sz="2800" dirty="0" smtClean="0"/>
              <a:t>, адрес </a:t>
            </a:r>
            <a:r>
              <a:rPr lang="en-US" sz="2800" dirty="0" smtClean="0"/>
              <a:t>IP </a:t>
            </a:r>
            <a:r>
              <a:rPr lang="ru-RU" sz="2800" dirty="0" smtClean="0"/>
              <a:t>интерфейса </a:t>
            </a:r>
            <a:r>
              <a:rPr lang="en-US" sz="2800" dirty="0" smtClean="0"/>
              <a:t>(IP</a:t>
            </a:r>
            <a:r>
              <a:rPr lang="ru-RU" sz="2800" dirty="0" smtClean="0"/>
              <a:t> + маска подсети</a:t>
            </a:r>
            <a:r>
              <a:rPr lang="en-US" sz="2800" dirty="0" smtClean="0"/>
              <a:t>)</a:t>
            </a:r>
          </a:p>
          <a:p>
            <a:r>
              <a:rPr lang="ru-RU" sz="2800" dirty="0" smtClean="0"/>
              <a:t>Обычно можно определить и использовать любой нестандартный адрес</a:t>
            </a:r>
          </a:p>
          <a:p>
            <a:r>
              <a:rPr lang="ru-RU" sz="2800" dirty="0" smtClean="0"/>
              <a:t>Часто имеет дополнительную семантику (</a:t>
            </a:r>
            <a:r>
              <a:rPr lang="en-US" sz="2800" dirty="0" smtClean="0"/>
              <a:t>broadcast, multicast, …)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741229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Узел (</a:t>
            </a:r>
            <a:r>
              <a:rPr lang="en-US" dirty="0" smtClean="0"/>
              <a:t>node)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4525963"/>
          </a:xfrm>
        </p:spPr>
        <p:txBody>
          <a:bodyPr/>
          <a:lstStyle/>
          <a:p>
            <a:r>
              <a:rPr lang="ru-RU" sz="2800" dirty="0" smtClean="0"/>
              <a:t>Узел – место происхождения, перераспределения или </a:t>
            </a:r>
            <a:r>
              <a:rPr lang="ru-RU" sz="2800" dirty="0" err="1" smtClean="0"/>
              <a:t>терминирования</a:t>
            </a:r>
            <a:r>
              <a:rPr lang="ru-RU" sz="2800" dirty="0" smtClean="0"/>
              <a:t> информации в сети. </a:t>
            </a:r>
          </a:p>
          <a:p>
            <a:r>
              <a:rPr lang="ru-RU" sz="2800" dirty="0" smtClean="0"/>
              <a:t>Допущение</a:t>
            </a:r>
            <a:r>
              <a:rPr lang="en-US" sz="2800" dirty="0" smtClean="0"/>
              <a:t>: </a:t>
            </a:r>
            <a:r>
              <a:rPr lang="ru-RU" sz="2800" dirty="0" smtClean="0"/>
              <a:t>в пределах узла информация может распространяться свободно.</a:t>
            </a:r>
          </a:p>
          <a:p>
            <a:r>
              <a:rPr lang="ru-RU" sz="2800" dirty="0" smtClean="0"/>
              <a:t>Примеры</a:t>
            </a:r>
            <a:r>
              <a:rPr lang="en-US" sz="2800" dirty="0" smtClean="0"/>
              <a:t>: </a:t>
            </a:r>
            <a:r>
              <a:rPr lang="ru-RU" sz="2800" dirty="0"/>
              <a:t>авианосец, </a:t>
            </a:r>
            <a:r>
              <a:rPr lang="ru-RU" sz="2800" dirty="0" smtClean="0"/>
              <a:t>персональный компьютер, микросхема – в зависимости от целей исследования</a:t>
            </a:r>
          </a:p>
        </p:txBody>
      </p:sp>
    </p:spTree>
    <p:extLst>
      <p:ext uri="{BB962C8B-B14F-4D97-AF65-F5344CB8AC3E}">
        <p14:creationId xmlns:p14="http://schemas.microsoft.com/office/powerpoint/2010/main" val="2717226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Платформа, движение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ru-RU" sz="2800" dirty="0" smtClean="0"/>
              <a:t>Платформа – множество узлов с одинаковым положением</a:t>
            </a:r>
            <a:r>
              <a:rPr lang="en-US" sz="2800" dirty="0" smtClean="0"/>
              <a:t> (</a:t>
            </a:r>
            <a:r>
              <a:rPr lang="ru-RU" sz="2800" dirty="0" smtClean="0"/>
              <a:t>координатами в пространстве). Примеры</a:t>
            </a:r>
            <a:r>
              <a:rPr lang="en-US" sz="2800" dirty="0" smtClean="0"/>
              <a:t>:</a:t>
            </a:r>
            <a:r>
              <a:rPr lang="ru-RU" sz="2800" dirty="0"/>
              <a:t> </a:t>
            </a:r>
            <a:r>
              <a:rPr lang="ru-RU" sz="2800" dirty="0" smtClean="0"/>
              <a:t>человек, серверная, самолет.</a:t>
            </a:r>
          </a:p>
          <a:p>
            <a:r>
              <a:rPr lang="ru-RU" sz="2800" dirty="0" smtClean="0"/>
              <a:t>Важно для беспроводных сетей.</a:t>
            </a:r>
          </a:p>
          <a:p>
            <a:r>
              <a:rPr lang="ru-RU" sz="2800" dirty="0" smtClean="0"/>
              <a:t>Не все симуляторы различают узел сети и платформу.</a:t>
            </a:r>
            <a:endParaRPr lang="ru-RU" sz="2800" dirty="0"/>
          </a:p>
          <a:p>
            <a:r>
              <a:rPr lang="ru-RU" sz="2800" dirty="0" smtClean="0"/>
              <a:t>Движение платформы как целого описывается моделями движения. Примеры</a:t>
            </a:r>
            <a:r>
              <a:rPr lang="en-US" sz="2800" dirty="0" smtClean="0"/>
              <a:t>: </a:t>
            </a:r>
            <a:r>
              <a:rPr lang="ru-RU" sz="2800" dirty="0" smtClean="0"/>
              <a:t>фиксированное положение, движение вдоль заданной траектории, стохастический процесс.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90845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Сетевое устройство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/>
          <a:lstStyle/>
          <a:p>
            <a:r>
              <a:rPr lang="ru-RU" sz="2400" dirty="0" smtClean="0"/>
              <a:t>Сетевое устройство – приемник и/или передатчик информации в сети.</a:t>
            </a:r>
          </a:p>
          <a:p>
            <a:r>
              <a:rPr lang="ru-RU" sz="2400" dirty="0" smtClean="0"/>
              <a:t>Как правило – модель реального физического устройства (сетевая карта, модем и т.п.)</a:t>
            </a:r>
          </a:p>
          <a:p>
            <a:r>
              <a:rPr lang="ru-RU" sz="2400" dirty="0" smtClean="0"/>
              <a:t>Как правило имеет уникальный адрес.</a:t>
            </a:r>
          </a:p>
          <a:p>
            <a:r>
              <a:rPr lang="ru-RU" sz="2400" dirty="0" smtClean="0"/>
              <a:t>Соответствует 1 и 2 уровням протоколов в модели </a:t>
            </a:r>
            <a:r>
              <a:rPr lang="en-US" sz="2400" dirty="0" smtClean="0"/>
              <a:t>OSI</a:t>
            </a:r>
            <a:r>
              <a:rPr lang="ru-RU" sz="2400" dirty="0" smtClean="0"/>
              <a:t>,</a:t>
            </a:r>
            <a:r>
              <a:rPr lang="en-US" sz="2400" dirty="0" smtClean="0"/>
              <a:t> </a:t>
            </a:r>
            <a:r>
              <a:rPr lang="ru-RU" sz="2400" dirty="0" smtClean="0"/>
              <a:t>если применимо</a:t>
            </a:r>
            <a:r>
              <a:rPr lang="en-US" sz="2400" dirty="0" smtClean="0"/>
              <a:t>.</a:t>
            </a:r>
          </a:p>
          <a:p>
            <a:r>
              <a:rPr lang="ru-RU" sz="2400" dirty="0" smtClean="0"/>
              <a:t>На одном узле может быть несколько сетевых устройств. Информация между ними перемещается свободно (через стек протоколов).</a:t>
            </a:r>
          </a:p>
          <a:p>
            <a:r>
              <a:rPr lang="ru-RU" sz="2400" dirty="0" smtClean="0"/>
              <a:t>Иногда сетевые устройства не передают и не принимают информацию, например микроволновая печь – источник шума в беспроводном канале.</a:t>
            </a:r>
          </a:p>
          <a:p>
            <a:pPr marL="0" indent="0">
              <a:buNone/>
            </a:pPr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917718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Канал связи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1437"/>
            <a:ext cx="8229600" cy="5287963"/>
          </a:xfrm>
        </p:spPr>
        <p:txBody>
          <a:bodyPr/>
          <a:lstStyle/>
          <a:p>
            <a:r>
              <a:rPr lang="ru-RU" sz="2400" dirty="0" smtClean="0"/>
              <a:t>Канал связи передает информацию между сетевыми устройствами. При этом она может задерживаться, искажаться, теряться, повторяться и т.д.</a:t>
            </a:r>
          </a:p>
          <a:p>
            <a:r>
              <a:rPr lang="ru-RU" sz="2400" dirty="0" smtClean="0"/>
              <a:t>Виды каналов</a:t>
            </a:r>
            <a:r>
              <a:rPr lang="en-US" sz="2400" dirty="0" smtClean="0"/>
              <a:t>:</a:t>
            </a:r>
            <a:endParaRPr lang="ru-RU" sz="2400" dirty="0"/>
          </a:p>
          <a:p>
            <a:pPr lvl="1"/>
            <a:r>
              <a:rPr lang="ru-RU" sz="2000" dirty="0"/>
              <a:t>т</a:t>
            </a:r>
            <a:r>
              <a:rPr lang="ru-RU" sz="2000" dirty="0" smtClean="0"/>
              <a:t>очка-точка (</a:t>
            </a:r>
            <a:r>
              <a:rPr lang="en-US" sz="2000" dirty="0" smtClean="0"/>
              <a:t>point to point, p2p) </a:t>
            </a:r>
            <a:r>
              <a:rPr lang="ru-RU" sz="2000" dirty="0" smtClean="0"/>
              <a:t>соединяет два устройства</a:t>
            </a:r>
            <a:r>
              <a:rPr lang="ru-RU" sz="2000" dirty="0"/>
              <a:t>.</a:t>
            </a:r>
            <a:r>
              <a:rPr lang="ru-RU" sz="2000" dirty="0" smtClean="0"/>
              <a:t> Примеры</a:t>
            </a:r>
            <a:r>
              <a:rPr lang="en-US" sz="2000" dirty="0" smtClean="0"/>
              <a:t>: </a:t>
            </a:r>
            <a:r>
              <a:rPr lang="ru-RU" sz="2000" dirty="0" smtClean="0"/>
              <a:t>коаксиальный кабель, </a:t>
            </a:r>
            <a:r>
              <a:rPr lang="en-US" sz="2000" dirty="0" smtClean="0"/>
              <a:t>FSO</a:t>
            </a:r>
            <a:r>
              <a:rPr lang="en-US" sz="2000" dirty="0"/>
              <a:t>;</a:t>
            </a:r>
            <a:endParaRPr lang="en-US" sz="2000" dirty="0" smtClean="0"/>
          </a:p>
          <a:p>
            <a:pPr lvl="1"/>
            <a:r>
              <a:rPr lang="ru-RU" sz="2000" dirty="0" smtClean="0"/>
              <a:t>точка-</a:t>
            </a:r>
            <a:r>
              <a:rPr lang="ru-RU" sz="2000" dirty="0" err="1" smtClean="0"/>
              <a:t>многоточка</a:t>
            </a:r>
            <a:r>
              <a:rPr lang="ru-RU" sz="2000" dirty="0" smtClean="0"/>
              <a:t> (</a:t>
            </a:r>
            <a:r>
              <a:rPr lang="en-US" sz="2000" dirty="0" smtClean="0"/>
              <a:t>point to multipoint) </a:t>
            </a:r>
            <a:r>
              <a:rPr lang="ru-RU" sz="2000" dirty="0" smtClean="0"/>
              <a:t>соединяет сразу несколько устройства. Пример</a:t>
            </a:r>
            <a:r>
              <a:rPr lang="en-US" sz="2000" dirty="0" smtClean="0"/>
              <a:t>: </a:t>
            </a:r>
            <a:r>
              <a:rPr lang="ru-RU" sz="2000" dirty="0" smtClean="0"/>
              <a:t>радиоканал, акустический канал.</a:t>
            </a:r>
            <a:endParaRPr lang="ru-RU" sz="2000" dirty="0"/>
          </a:p>
          <a:p>
            <a:r>
              <a:rPr lang="ru-RU" sz="2400" dirty="0" smtClean="0"/>
              <a:t>Свойства каналов</a:t>
            </a:r>
            <a:r>
              <a:rPr lang="en-US" sz="2400" dirty="0" smtClean="0"/>
              <a:t>:</a:t>
            </a:r>
          </a:p>
          <a:p>
            <a:pPr lvl="1"/>
            <a:r>
              <a:rPr lang="ru-RU" sz="2000" dirty="0"/>
              <a:t>п</a:t>
            </a:r>
            <a:r>
              <a:rPr lang="ru-RU" sz="2000" dirty="0" smtClean="0"/>
              <a:t>ропускная способность</a:t>
            </a:r>
            <a:r>
              <a:rPr lang="en-US" sz="2000" dirty="0" smtClean="0"/>
              <a:t>;</a:t>
            </a:r>
          </a:p>
          <a:p>
            <a:pPr lvl="1"/>
            <a:r>
              <a:rPr lang="ru-RU" sz="2000" dirty="0"/>
              <a:t>м</a:t>
            </a:r>
            <a:r>
              <a:rPr lang="ru-RU" sz="2000" dirty="0" smtClean="0"/>
              <a:t>одель задержки</a:t>
            </a:r>
            <a:r>
              <a:rPr lang="en-US" sz="2000" dirty="0" smtClean="0"/>
              <a:t>;</a:t>
            </a:r>
          </a:p>
          <a:p>
            <a:pPr lvl="1"/>
            <a:r>
              <a:rPr lang="ru-RU" sz="2000" dirty="0"/>
              <a:t>м</a:t>
            </a:r>
            <a:r>
              <a:rPr lang="ru-RU" sz="2000" dirty="0" smtClean="0"/>
              <a:t>одель затухания мощности сигнала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pPr lvl="1"/>
            <a:r>
              <a:rPr lang="ru-RU" sz="2000" dirty="0"/>
              <a:t>м</a:t>
            </a:r>
            <a:r>
              <a:rPr lang="ru-RU" sz="2000" dirty="0" smtClean="0"/>
              <a:t>одель ошибок, потерь, повторов, …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6902844"/>
      </p:ext>
    </p:extLst>
  </p:cSld>
  <p:clrMapOvr>
    <a:masterClrMapping/>
  </p:clrMapOvr>
</p:sld>
</file>

<file path=ppt/theme/theme1.xml><?xml version="1.0" encoding="utf-8"?>
<a:theme xmlns:a="http://schemas.openxmlformats.org/drawingml/2006/main" name="Оформление по умолчанию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Оформление по умолчанию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886</TotalTime>
  <Words>1158</Words>
  <Application>Microsoft Office PowerPoint</Application>
  <PresentationFormat>Экран (4:3)</PresentationFormat>
  <Paragraphs>138</Paragraphs>
  <Slides>23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23</vt:i4>
      </vt:variant>
    </vt:vector>
  </HeadingPairs>
  <TitlesOfParts>
    <vt:vector size="25" baseType="lpstr">
      <vt:lpstr>Оформление по умолчанию</vt:lpstr>
      <vt:lpstr>1_Оформление по умолчанию</vt:lpstr>
      <vt:lpstr>Основные понятия пакетного моделирования сетей. Обзор популярных пакетных симуляторов.</vt:lpstr>
      <vt:lpstr>На этой лекции</vt:lpstr>
      <vt:lpstr>Пакет и заголовок</vt:lpstr>
      <vt:lpstr>Очередь</vt:lpstr>
      <vt:lpstr>Адрес</vt:lpstr>
      <vt:lpstr>Узел (node)</vt:lpstr>
      <vt:lpstr>Платформа, движение</vt:lpstr>
      <vt:lpstr>Сетевое устройство</vt:lpstr>
      <vt:lpstr>Канал связи</vt:lpstr>
      <vt:lpstr>Приложение</vt:lpstr>
      <vt:lpstr>Сетевой протокол</vt:lpstr>
      <vt:lpstr>Итого: модель сети</vt:lpstr>
      <vt:lpstr>Универсальный пакетный симулятор</vt:lpstr>
      <vt:lpstr>Популярные универсальные пакетные симуляторы</vt:lpstr>
      <vt:lpstr>ns-2</vt:lpstr>
      <vt:lpstr>ns-3</vt:lpstr>
      <vt:lpstr>ns-3</vt:lpstr>
      <vt:lpstr>Omnet++</vt:lpstr>
      <vt:lpstr>Opnet</vt:lpstr>
      <vt:lpstr>Qualnet</vt:lpstr>
      <vt:lpstr>EMANE</vt:lpstr>
      <vt:lpstr>Запомнить основные понятия</vt:lpstr>
      <vt:lpstr>На следующей лекции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Павел</dc:creator>
  <cp:lastModifiedBy>Pavel Boyko</cp:lastModifiedBy>
  <cp:revision>646</cp:revision>
  <cp:lastPrinted>1601-01-01T00:00:00Z</cp:lastPrinted>
  <dcterms:created xsi:type="dcterms:W3CDTF">1601-01-01T00:00:00Z</dcterms:created>
  <dcterms:modified xsi:type="dcterms:W3CDTF">2011-11-14T17:35:03Z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