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2" r:id="rId3"/>
    <p:sldId id="313" r:id="rId4"/>
    <p:sldId id="328" r:id="rId5"/>
    <p:sldId id="327" r:id="rId6"/>
    <p:sldId id="329" r:id="rId7"/>
    <p:sldId id="330" r:id="rId8"/>
    <p:sldId id="333" r:id="rId9"/>
    <p:sldId id="334" r:id="rId10"/>
    <p:sldId id="331" r:id="rId11"/>
    <p:sldId id="332" r:id="rId12"/>
    <p:sldId id="335" r:id="rId13"/>
    <p:sldId id="336" r:id="rId14"/>
    <p:sldId id="337" r:id="rId15"/>
    <p:sldId id="338" r:id="rId16"/>
    <p:sldId id="339" r:id="rId17"/>
    <p:sldId id="315" r:id="rId18"/>
    <p:sldId id="316" r:id="rId19"/>
    <p:sldId id="317" r:id="rId20"/>
    <p:sldId id="319" r:id="rId21"/>
    <p:sldId id="318" r:id="rId22"/>
    <p:sldId id="320" r:id="rId23"/>
    <p:sldId id="323" r:id="rId24"/>
    <p:sldId id="321" r:id="rId25"/>
    <p:sldId id="325" r:id="rId26"/>
    <p:sldId id="326" r:id="rId27"/>
    <p:sldId id="285" r:id="rId28"/>
    <p:sldId id="314" r:id="rId29"/>
    <p:sldId id="287" r:id="rId3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058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F1583-1015-41ED-AD88-ED8D17A8262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5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1AFFBC-C1D5-4C15-9430-A41B9BD7D56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97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47CE3-2975-481B-8AA7-B6C2DCAC19E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190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22F41-EAFC-406E-8300-A8F1F5EB633F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454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5250E-6A60-4706-A008-8F6A45D306E4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05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FC81A-C718-4180-82D2-46E7CB9A4947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5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F247A-79C6-47FA-BAEA-4E0584BBD3F3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69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5788F-9F18-4C27-AABF-1D5D90E1CAE1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E8D14-72B4-4D49-A188-6304D1F35F3F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39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4E71E-5E66-4735-8373-15F0915F5C9E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106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51831-7D69-4473-B6C3-D4BF619C02D7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7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2249B-9AFD-4CC0-9B0C-FF55E2DACA2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78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BB7F2-8C54-4955-B09E-D8D3486DC384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6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7D9ED-E2D7-45BF-BA40-49AA890FCE03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56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2AB3B-89DE-41A2-A629-D43EE51D7ADC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7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53D9D-2A12-4B30-B8F4-D0E781BEBFA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06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0698A-98D5-4E5D-A12F-208FDB5E9D8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0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A3441A-085F-4F90-8A25-3B8FAF01639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3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1F90B-CC28-4D00-A271-31736EC8C4D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7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3B498-B080-48BB-9613-534D986C4ED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41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A6AFE-2766-4518-8923-781F3F8E53F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62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9D4C7-89AB-4B81-9CD2-64E9555B39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9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4AF64F-49B9-4BAE-87D7-3B9A284A3985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FA3D16-66B4-4BEC-ADA5-D1F5D366A211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7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905000"/>
            <a:ext cx="8534400" cy="1470025"/>
          </a:xfrm>
        </p:spPr>
        <p:txBody>
          <a:bodyPr/>
          <a:lstStyle/>
          <a:p>
            <a:r>
              <a:rPr lang="ru-RU" dirty="0" smtClean="0"/>
              <a:t>Модели </a:t>
            </a:r>
            <a:r>
              <a:rPr lang="ru-RU" dirty="0" smtClean="0"/>
              <a:t>физического </a:t>
            </a:r>
            <a:r>
              <a:rPr lang="ru-RU" dirty="0" smtClean="0"/>
              <a:t>и канального </a:t>
            </a:r>
            <a:r>
              <a:rPr lang="ru-RU" dirty="0" smtClean="0"/>
              <a:t>уровня </a:t>
            </a:r>
            <a:r>
              <a:rPr lang="ru-RU" dirty="0" smtClean="0"/>
              <a:t>беспроводных сетей</a:t>
            </a:r>
            <a:endParaRPr lang="ru-RU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pPr eaLnBrk="1" hangingPunct="1"/>
            <a:r>
              <a:rPr lang="ru-RU" dirty="0"/>
              <a:t>Имитационное моделирование компьютерных сетей </a:t>
            </a:r>
          </a:p>
          <a:p>
            <a:pPr eaLnBrk="1" hangingPunct="1"/>
            <a:r>
              <a:rPr lang="ru-RU" dirty="0"/>
              <a:t>Лекция </a:t>
            </a:r>
            <a:r>
              <a:rPr lang="ru-RU" dirty="0" smtClean="0"/>
              <a:t>10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8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Грубые модели </a:t>
            </a:r>
            <a:r>
              <a:rPr lang="en-US" dirty="0" smtClean="0"/>
              <a:t>PHY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Грубая модель в пакетном домене. Обычно сопрягается с сетевым симулятором.</a:t>
            </a:r>
            <a:r>
              <a:rPr lang="en-US" dirty="0" smtClean="0"/>
              <a:t> </a:t>
            </a:r>
            <a:r>
              <a:rPr lang="ru-RU" dirty="0" smtClean="0"/>
              <a:t>Основана на известной зависимости </a:t>
            </a:r>
            <a:r>
              <a:rPr lang="en-US" dirty="0" smtClean="0"/>
              <a:t>BER(SINR).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128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en-US" dirty="0" smtClean="0"/>
              <a:t>PHY: </a:t>
            </a:r>
            <a:r>
              <a:rPr lang="ru-RU" dirty="0" smtClean="0"/>
              <a:t>допущения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Синхронизация по времени и частоте</a:t>
            </a:r>
            <a:r>
              <a:rPr lang="en-US" sz="2800" dirty="0" smtClean="0"/>
              <a:t>: </a:t>
            </a:r>
            <a:r>
              <a:rPr lang="ru-RU" sz="2800" dirty="0" smtClean="0"/>
              <a:t>идеальная. Пилотные сигналы не моделируются. Преамбула моделируется как пауза соответствующей длины.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BER(SINR):</a:t>
            </a:r>
            <a:r>
              <a:rPr lang="ru-RU" sz="2800" dirty="0" smtClean="0"/>
              <a:t> формула или таблица.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Ошибки в последовательных битах не коррелированы.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Помехоустойчивое кодирование</a:t>
            </a:r>
            <a:r>
              <a:rPr lang="en-US" sz="2800" dirty="0" smtClean="0"/>
              <a:t>: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2400" dirty="0" smtClean="0"/>
              <a:t>уже учтено в формуле для </a:t>
            </a:r>
            <a:r>
              <a:rPr lang="en-US" sz="2400" dirty="0" smtClean="0"/>
              <a:t>SINR;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2400" dirty="0"/>
              <a:t>у</a:t>
            </a:r>
            <a:r>
              <a:rPr lang="ru-RU" sz="2400" dirty="0" smtClean="0"/>
              <a:t>читывается как добавка к </a:t>
            </a:r>
            <a:r>
              <a:rPr lang="en-US" sz="2400" dirty="0" smtClean="0"/>
              <a:t>SINR (</a:t>
            </a:r>
            <a:r>
              <a:rPr lang="en-US" sz="2400" i="1" dirty="0" smtClean="0"/>
              <a:t>coding gain</a:t>
            </a:r>
            <a:r>
              <a:rPr lang="en-US" sz="24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531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PHY: </a:t>
            </a:r>
            <a:r>
              <a:rPr lang="ru-RU" dirty="0"/>
              <a:t>допущения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ru-RU" sz="2800" dirty="0"/>
              <a:t>Изменение </a:t>
            </a:r>
            <a:r>
              <a:rPr lang="en-US" sz="2800" dirty="0"/>
              <a:t>SINR(t):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2400" dirty="0"/>
              <a:t>не меняется на протяжении приема пакета</a:t>
            </a:r>
            <a:r>
              <a:rPr lang="en-US" sz="2400" dirty="0"/>
              <a:t>;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2400" dirty="0"/>
              <a:t>кусочно-постоянная функция</a:t>
            </a:r>
            <a:endParaRPr lang="en-US" sz="2400" dirty="0"/>
          </a:p>
          <a:p>
            <a:pPr marL="514350" indent="-514350">
              <a:buFont typeface="+mj-lt"/>
              <a:buAutoNum type="arabicPeriod" startAt="5"/>
            </a:pPr>
            <a:r>
              <a:rPr lang="ru-RU" sz="2800" dirty="0" smtClean="0"/>
              <a:t>Источники шума</a:t>
            </a:r>
            <a:r>
              <a:rPr lang="en-US" sz="2800" dirty="0" smtClean="0"/>
              <a:t>: </a:t>
            </a:r>
            <a:r>
              <a:rPr lang="ru-RU" sz="2800" dirty="0" smtClean="0"/>
              <a:t>тепловой шум в приемнике (</a:t>
            </a:r>
            <a:r>
              <a:rPr lang="en-US" sz="2800" dirty="0" err="1" smtClean="0"/>
              <a:t>kT</a:t>
            </a:r>
            <a:r>
              <a:rPr lang="en-US" sz="2800" dirty="0" smtClean="0"/>
              <a:t> * B) </a:t>
            </a:r>
            <a:r>
              <a:rPr lang="ru-RU" sz="2800" dirty="0" smtClean="0"/>
              <a:t>+ коэффициент шума </a:t>
            </a:r>
            <a:r>
              <a:rPr lang="en-US" sz="2800" dirty="0" smtClean="0"/>
              <a:t>NF</a:t>
            </a:r>
            <a:endParaRPr lang="ru-RU" sz="28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ru-RU" sz="2800" dirty="0" smtClean="0"/>
              <a:t>Источники интерференции</a:t>
            </a:r>
            <a:r>
              <a:rPr lang="en-US" sz="2800" dirty="0" smtClean="0"/>
              <a:t>: </a:t>
            </a:r>
            <a:r>
              <a:rPr lang="ru-RU" sz="2800" dirty="0" smtClean="0"/>
              <a:t>другие станции сети, передающие одновременно на той же частоте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ru-RU" sz="2800" dirty="0" smtClean="0"/>
              <a:t>Возможные состояния </a:t>
            </a:r>
            <a:r>
              <a:rPr lang="en-US" sz="2800" dirty="0" smtClean="0"/>
              <a:t>PHY: </a:t>
            </a:r>
            <a:r>
              <a:rPr lang="ru-RU" sz="2800" dirty="0" smtClean="0"/>
              <a:t>свободен (</a:t>
            </a:r>
            <a:r>
              <a:rPr lang="en-US" sz="2800" dirty="0" smtClean="0"/>
              <a:t>idle / sleep)</a:t>
            </a:r>
            <a:r>
              <a:rPr lang="ru-RU" sz="2800" dirty="0" smtClean="0"/>
              <a:t>, прием, передача.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7747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dirty="0" smtClean="0"/>
              <a:t>лгоритм моделирования</a:t>
            </a:r>
            <a:r>
              <a:rPr lang="en-US" dirty="0" smtClean="0"/>
              <a:t>: </a:t>
            </a:r>
            <a:r>
              <a:rPr lang="ru-RU" dirty="0" smtClean="0"/>
              <a:t>передатчик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Получить пакет и параметры передачи (мощность, СКК, частотный канал) от канального уровня.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Вычислить длительность передачи с учетом СКК и преамбулы.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Запланировать событие конца передачи.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Начать передачу, оповестить все другие станции (учесть задержку на распространение).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Через нужное время оповестить все станции о конце передачи </a:t>
            </a:r>
            <a:r>
              <a:rPr lang="ru-RU" sz="2400" dirty="0"/>
              <a:t>(учесть задержку на распространение</a:t>
            </a:r>
            <a:r>
              <a:rPr lang="ru-RU" sz="24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3437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моделирования</a:t>
            </a:r>
            <a:r>
              <a:rPr lang="en-US" dirty="0" smtClean="0"/>
              <a:t>: </a:t>
            </a:r>
            <a:r>
              <a:rPr lang="ru-RU" dirty="0" smtClean="0"/>
              <a:t>приемник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Получить оповещение о начале приема. Если передаю – ничего не менять. Если принимаю, обновить уровень интерференции. Если свободен – начать прием.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Вычислить уровень сигнала на приемнике (см. модель канала), вычислить шум, обновить </a:t>
            </a:r>
            <a:r>
              <a:rPr lang="en-US" sz="2400" dirty="0" smtClean="0"/>
              <a:t>SINR.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Пока передача не закончена обновлять </a:t>
            </a:r>
            <a:r>
              <a:rPr lang="en-US" sz="2400" dirty="0" smtClean="0"/>
              <a:t>SINR.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Для каждого промежутка времени с постоянным </a:t>
            </a:r>
            <a:r>
              <a:rPr lang="en-US" sz="2400" dirty="0" smtClean="0"/>
              <a:t>SINR </a:t>
            </a:r>
            <a:r>
              <a:rPr lang="ru-RU" sz="2400" dirty="0" smtClean="0"/>
              <a:t>вычислить </a:t>
            </a:r>
            <a:r>
              <a:rPr lang="en-US" sz="2400" dirty="0" smtClean="0"/>
              <a:t>BER.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Вычислить </a:t>
            </a:r>
            <a:r>
              <a:rPr lang="en-US" sz="2400" dirty="0" smtClean="0"/>
              <a:t>PER (</a:t>
            </a:r>
            <a:r>
              <a:rPr lang="ru-RU" sz="2400" dirty="0" smtClean="0"/>
              <a:t>формула на доске)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Сгенерировать случайное число х из </a:t>
            </a:r>
            <a:r>
              <a:rPr lang="en-US" sz="2400" dirty="0" smtClean="0"/>
              <a:t>U(0,1). </a:t>
            </a:r>
            <a:r>
              <a:rPr lang="ru-RU" sz="2400" dirty="0" smtClean="0"/>
              <a:t>Если </a:t>
            </a:r>
            <a:r>
              <a:rPr lang="en-US" sz="2400" dirty="0" smtClean="0"/>
              <a:t>   </a:t>
            </a:r>
            <a:r>
              <a:rPr lang="ru-RU" sz="2400" dirty="0" smtClean="0"/>
              <a:t>х </a:t>
            </a:r>
            <a:r>
              <a:rPr lang="en-US" sz="2400" dirty="0" smtClean="0"/>
              <a:t>&gt; PER:</a:t>
            </a:r>
            <a:r>
              <a:rPr lang="ru-RU" sz="2400" dirty="0" smtClean="0"/>
              <a:t> передать пакет канальному уровню.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Перейти в состояние </a:t>
            </a:r>
            <a:r>
              <a:rPr lang="en-US" sz="2400" i="1" dirty="0" smtClean="0"/>
              <a:t>idle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117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ru-RU" sz="2800" dirty="0"/>
              <a:t>Моделирование широкополосных систем и частотно-селективных каналов.</a:t>
            </a:r>
          </a:p>
          <a:p>
            <a:r>
              <a:rPr lang="ru-RU" sz="2800" dirty="0" smtClean="0"/>
              <a:t>Моделирование сложных помехоустойчивых кодов</a:t>
            </a:r>
          </a:p>
          <a:p>
            <a:r>
              <a:rPr lang="ru-RU" sz="2800" dirty="0" smtClean="0"/>
              <a:t>Моделирование </a:t>
            </a:r>
            <a:r>
              <a:rPr lang="en-US" sz="2800" dirty="0" smtClean="0"/>
              <a:t>MIMO</a:t>
            </a:r>
          </a:p>
          <a:p>
            <a:r>
              <a:rPr lang="ru-RU" sz="2800" dirty="0" smtClean="0"/>
              <a:t>Моделирование обратной связи и адаптации.</a:t>
            </a:r>
          </a:p>
          <a:p>
            <a:r>
              <a:rPr lang="ru-RU" sz="2800" dirty="0" smtClean="0"/>
              <a:t>…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Построение валидной модели физического уровня сложной системы – самое сложное в моделировании беспроводных сетей.</a:t>
            </a:r>
          </a:p>
        </p:txBody>
      </p:sp>
    </p:spTree>
    <p:extLst>
      <p:ext uri="{BB962C8B-B14F-4D97-AF65-F5344CB8AC3E}">
        <p14:creationId xmlns:p14="http://schemas.microsoft.com/office/powerpoint/2010/main" val="1343041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канального уровня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Link </a:t>
            </a:r>
            <a:r>
              <a:rPr lang="en-US" dirty="0"/>
              <a:t>C</a:t>
            </a:r>
            <a:r>
              <a:rPr lang="en-US" dirty="0" smtClean="0"/>
              <a:t>ontrol (LLC)</a:t>
            </a:r>
            <a:endParaRPr lang="ru-RU" dirty="0" smtClean="0"/>
          </a:p>
          <a:p>
            <a:pPr lvl="1"/>
            <a:r>
              <a:rPr lang="ru-RU" dirty="0" smtClean="0"/>
              <a:t>Буферизация пакетов (очереди)</a:t>
            </a:r>
          </a:p>
          <a:p>
            <a:pPr lvl="1"/>
            <a:r>
              <a:rPr lang="ru-RU" dirty="0" smtClean="0"/>
              <a:t>Фрагментация и дефрагментация</a:t>
            </a:r>
          </a:p>
          <a:p>
            <a:pPr lvl="1"/>
            <a:r>
              <a:rPr lang="en-US" dirty="0" smtClean="0"/>
              <a:t>ARQ</a:t>
            </a:r>
            <a:endParaRPr lang="ru-RU" dirty="0"/>
          </a:p>
          <a:p>
            <a:r>
              <a:rPr lang="en-US" dirty="0" smtClean="0"/>
              <a:t>Medium </a:t>
            </a:r>
            <a:r>
              <a:rPr lang="en-US" dirty="0"/>
              <a:t>Access Control (MAC)</a:t>
            </a:r>
          </a:p>
          <a:p>
            <a:pPr lvl="1"/>
            <a:r>
              <a:rPr lang="ru-RU" dirty="0"/>
              <a:t>Планирование доступа к общему </a:t>
            </a:r>
            <a:r>
              <a:rPr lang="ru-RU" dirty="0" smtClean="0"/>
              <a:t>каналу</a:t>
            </a:r>
          </a:p>
          <a:p>
            <a:pPr lvl="1"/>
            <a:r>
              <a:rPr lang="ru-RU" dirty="0"/>
              <a:t>Адаптация скорости и мощности </a:t>
            </a:r>
            <a:r>
              <a:rPr lang="ru-RU" dirty="0" smtClean="0"/>
              <a:t>передачи</a:t>
            </a:r>
          </a:p>
        </p:txBody>
      </p:sp>
    </p:spTree>
    <p:extLst>
      <p:ext uri="{BB962C8B-B14F-4D97-AF65-F5344CB8AC3E}">
        <p14:creationId xmlns:p14="http://schemas.microsoft.com/office/powerpoint/2010/main" val="100060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не допустить </a:t>
            </a:r>
            <a:r>
              <a:rPr lang="ru-RU" i="1" dirty="0" smtClean="0"/>
              <a:t>коллизий</a:t>
            </a:r>
            <a:r>
              <a:rPr lang="ru-RU" dirty="0" smtClean="0"/>
              <a:t> передач на приемниках.</a:t>
            </a:r>
          </a:p>
          <a:p>
            <a:r>
              <a:rPr lang="ru-RU" dirty="0" smtClean="0"/>
              <a:t>Степени свободы</a:t>
            </a:r>
            <a:r>
              <a:rPr lang="en-US" dirty="0" smtClean="0"/>
              <a:t>:</a:t>
            </a:r>
          </a:p>
          <a:p>
            <a:pPr lvl="1"/>
            <a:r>
              <a:rPr lang="ru-RU" u="sng" dirty="0" smtClean="0"/>
              <a:t>время</a:t>
            </a:r>
          </a:p>
          <a:p>
            <a:pPr lvl="1"/>
            <a:r>
              <a:rPr lang="ru-RU" dirty="0"/>
              <a:t>ч</a:t>
            </a:r>
            <a:r>
              <a:rPr lang="ru-RU" dirty="0" smtClean="0"/>
              <a:t>астота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од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ространство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9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MAC: </a:t>
            </a:r>
            <a:r>
              <a:rPr lang="ru-RU" dirty="0" smtClean="0"/>
              <a:t>временная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Синхронизация по времени</a:t>
            </a:r>
            <a:r>
              <a:rPr lang="en-US" sz="2400" dirty="0" smtClean="0"/>
              <a:t>: </a:t>
            </a:r>
            <a:r>
              <a:rPr lang="ru-RU" sz="2400" dirty="0" smtClean="0"/>
              <a:t>идеальная.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Задержки на распространение сигнала</a:t>
            </a:r>
            <a:r>
              <a:rPr lang="en-US" sz="2400" dirty="0" smtClean="0"/>
              <a:t>:</a:t>
            </a:r>
          </a:p>
          <a:p>
            <a:pPr marL="857250" lvl="1" indent="-457200">
              <a:buFont typeface="+mj-lt"/>
              <a:buAutoNum type="alphaLcParenR"/>
            </a:pPr>
            <a:r>
              <a:rPr lang="ru-RU" sz="2000" dirty="0"/>
              <a:t>пренебрегаются (идеальный </a:t>
            </a:r>
            <a:r>
              <a:rPr lang="en-US" sz="2000" i="1" dirty="0"/>
              <a:t>timing advance</a:t>
            </a:r>
            <a:r>
              <a:rPr lang="en-US" sz="2000" dirty="0"/>
              <a:t>)</a:t>
            </a:r>
            <a:endParaRPr lang="ru-RU" sz="2000" dirty="0"/>
          </a:p>
          <a:p>
            <a:pPr marL="857250" lvl="1" indent="-457200">
              <a:buFont typeface="+mj-lt"/>
              <a:buAutoNum type="alphaLcParenR"/>
            </a:pPr>
            <a:r>
              <a:rPr lang="ru-RU" sz="2000" dirty="0" smtClean="0"/>
              <a:t>моделируются явно (</a:t>
            </a:r>
            <a:r>
              <a:rPr lang="en-US" sz="2000" dirty="0" smtClean="0"/>
              <a:t>d/c + </a:t>
            </a:r>
            <a:r>
              <a:rPr lang="en-US" sz="2000" i="1" dirty="0" smtClean="0"/>
              <a:t>guard interva</a:t>
            </a:r>
            <a:r>
              <a:rPr lang="en-US" sz="2000" i="1" dirty="0"/>
              <a:t>l</a:t>
            </a:r>
            <a:r>
              <a:rPr lang="en-US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Конкурентный доступ к среде</a:t>
            </a:r>
            <a:r>
              <a:rPr lang="en-US" sz="2400" dirty="0" smtClean="0"/>
              <a:t>: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2000" dirty="0" smtClean="0"/>
              <a:t>предполагается всегда успешным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2000" dirty="0"/>
              <a:t>моделируется явно согласно спецификации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Централизованный доступ к среде</a:t>
            </a:r>
            <a:r>
              <a:rPr lang="ru-RU" sz="2400" dirty="0"/>
              <a:t> </a:t>
            </a:r>
            <a:r>
              <a:rPr lang="ru-RU" sz="2400" dirty="0" smtClean="0"/>
              <a:t>моделируется явно согласно спецификации</a:t>
            </a:r>
            <a:r>
              <a:rPr lang="en-US" sz="2400" dirty="0"/>
              <a:t> </a:t>
            </a:r>
            <a:r>
              <a:rPr lang="ru-RU" sz="2400" dirty="0" smtClean="0"/>
              <a:t>планировщика</a:t>
            </a:r>
            <a:r>
              <a:rPr lang="en-US" sz="2400" dirty="0" smtClean="0"/>
              <a:t> (</a:t>
            </a:r>
            <a:r>
              <a:rPr lang="ru-RU" sz="2400" dirty="0" smtClean="0"/>
              <a:t>может быть простым или сколь угодно сложным)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Служебная информация канального уровня</a:t>
            </a:r>
            <a:r>
              <a:rPr lang="en-US" sz="2400" dirty="0"/>
              <a:t>:</a:t>
            </a:r>
          </a:p>
          <a:p>
            <a:pPr marL="857250" lvl="1" indent="-457200">
              <a:buFont typeface="+mj-lt"/>
              <a:buAutoNum type="alphaLcParenR"/>
            </a:pPr>
            <a:r>
              <a:rPr lang="ru-RU" sz="2000" dirty="0"/>
              <a:t>передаются пустые пакеты (паузы) соответствующей длины, сама информация передается «через симулятор»</a:t>
            </a:r>
          </a:p>
          <a:p>
            <a:pPr marL="857250" lvl="1" indent="-457200">
              <a:buFont typeface="+mj-lt"/>
              <a:buAutoNum type="alphaLcParenR"/>
            </a:pPr>
            <a:r>
              <a:rPr lang="ru-RU" sz="2000" dirty="0"/>
              <a:t>передается явно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9582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MAC: </a:t>
            </a:r>
            <a:r>
              <a:rPr lang="ru-RU" dirty="0" smtClean="0"/>
              <a:t>частотная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Синхронизация по частоте</a:t>
            </a:r>
            <a:r>
              <a:rPr lang="en-US" sz="2800" dirty="0" smtClean="0"/>
              <a:t>: </a:t>
            </a:r>
            <a:r>
              <a:rPr lang="ru-RU" sz="2800" dirty="0" smtClean="0"/>
              <a:t>идеальная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Соседние частотные каналы 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2400" dirty="0" smtClean="0"/>
              <a:t>независимы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sz="2400" dirty="0"/>
              <a:t>и</a:t>
            </a:r>
            <a:r>
              <a:rPr lang="ru-RU" sz="2400" dirty="0" smtClean="0"/>
              <a:t>нтерферируют (см. физический уровень)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Централизованный доступ к среде</a:t>
            </a:r>
            <a:r>
              <a:rPr lang="en-US" sz="2800" dirty="0" smtClean="0"/>
              <a:t>: </a:t>
            </a:r>
            <a:r>
              <a:rPr lang="ru-RU" sz="2800" dirty="0" smtClean="0"/>
              <a:t>моделируется явно согласно спецификации планировщика (одновременно с временным доступом)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714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картина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181600" cy="463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2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MAC: </a:t>
            </a:r>
            <a:r>
              <a:rPr lang="ru-RU" dirty="0" smtClean="0"/>
              <a:t>пространственная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Положение узлов известно всем остальным узлам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dirty="0"/>
              <a:t>п</a:t>
            </a:r>
            <a:r>
              <a:rPr lang="ru-RU" dirty="0" smtClean="0"/>
              <a:t>остоянно и абсолютно точно</a:t>
            </a:r>
            <a:r>
              <a:rPr lang="en-US" dirty="0" smtClean="0"/>
              <a:t>;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dirty="0"/>
              <a:t>с</a:t>
            </a:r>
            <a:r>
              <a:rPr lang="ru-RU" dirty="0" smtClean="0"/>
              <a:t> определенным интервалом обновления и абсолютно точно</a:t>
            </a:r>
            <a:r>
              <a:rPr lang="en-US" dirty="0" smtClean="0"/>
              <a:t>;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dirty="0"/>
              <a:t>с</a:t>
            </a:r>
            <a:r>
              <a:rPr lang="ru-RU" dirty="0" smtClean="0"/>
              <a:t> определенным интервалом обновления и с погрешностью</a:t>
            </a:r>
            <a:r>
              <a:rPr lang="en-US" dirty="0" smtClean="0"/>
              <a:t>;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dirty="0"/>
              <a:t>п</a:t>
            </a:r>
            <a:r>
              <a:rPr lang="ru-RU" dirty="0" smtClean="0"/>
              <a:t>утем посылки пакетов и с погрешностью.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33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</a:t>
            </a:r>
            <a:r>
              <a:rPr lang="en-US" dirty="0" smtClean="0"/>
              <a:t>: </a:t>
            </a:r>
            <a:r>
              <a:rPr lang="ru-RU" dirty="0" smtClean="0"/>
              <a:t>кодовая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Управление мощностью передачи </a:t>
            </a:r>
            <a:r>
              <a:rPr lang="en-US" dirty="0" smtClean="0"/>
              <a:t>(TPC):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dirty="0" smtClean="0"/>
              <a:t>идеальное</a:t>
            </a: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ru-RU" dirty="0" smtClean="0"/>
              <a:t>моделируется явно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Одновременные передачи с использованием различных кодов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dirty="0" smtClean="0"/>
              <a:t>не интерферируют (независимые каналы)</a:t>
            </a: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ru-RU" dirty="0" smtClean="0"/>
              <a:t>интерферируют</a:t>
            </a:r>
          </a:p>
        </p:txBody>
      </p:sp>
    </p:spTree>
    <p:extLst>
      <p:ext uri="{BB962C8B-B14F-4D97-AF65-F5344CB8AC3E}">
        <p14:creationId xmlns:p14="http://schemas.microsoft.com/office/powerpoint/2010/main" val="261005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</a:t>
            </a:r>
            <a:r>
              <a:rPr lang="en-US" dirty="0"/>
              <a:t>: </a:t>
            </a:r>
            <a:r>
              <a:rPr lang="ru-RU" dirty="0"/>
              <a:t>а</a:t>
            </a:r>
            <a:r>
              <a:rPr lang="ru-RU" dirty="0" smtClean="0"/>
              <a:t>даптация </a:t>
            </a:r>
            <a:r>
              <a:rPr lang="ru-RU" dirty="0"/>
              <a:t>мощности и канальной скорости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Исходная информация</a:t>
            </a:r>
            <a:r>
              <a:rPr lang="en-US" dirty="0" smtClean="0"/>
              <a:t>: SNR</a:t>
            </a:r>
            <a:r>
              <a:rPr lang="ru-RU" dirty="0" smtClean="0"/>
              <a:t> на приемнике (см. физический уровень), статистика </a:t>
            </a:r>
            <a:r>
              <a:rPr lang="en-US" dirty="0" smtClean="0"/>
              <a:t>ARQ (</a:t>
            </a:r>
            <a:r>
              <a:rPr lang="ru-RU" dirty="0" smtClean="0"/>
              <a:t>см. ниже).</a:t>
            </a:r>
          </a:p>
          <a:p>
            <a:r>
              <a:rPr lang="ru-RU" dirty="0" smtClean="0"/>
              <a:t>Моделируется</a:t>
            </a:r>
            <a:r>
              <a:rPr lang="en-US" dirty="0" smtClean="0"/>
              <a:t>:</a:t>
            </a:r>
          </a:p>
          <a:p>
            <a:pPr lvl="1"/>
            <a:r>
              <a:rPr lang="ru-RU" dirty="0"/>
              <a:t>я</a:t>
            </a:r>
            <a:r>
              <a:rPr lang="ru-RU" dirty="0" smtClean="0"/>
              <a:t>вно, согласно спецификации алгоритмов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«идеально» последовательным перебором значений канальной скорости / мощности.</a:t>
            </a:r>
          </a:p>
          <a:p>
            <a:r>
              <a:rPr lang="ru-RU" dirty="0" smtClean="0"/>
              <a:t>Детали очень сильно зависят от системы.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7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LLC: ARQ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ru-RU" dirty="0" smtClean="0"/>
              <a:t>Моделируется явно передачей пакетов </a:t>
            </a:r>
            <a:r>
              <a:rPr lang="en-US" dirty="0" smtClean="0"/>
              <a:t>ACK / NACK</a:t>
            </a:r>
            <a:r>
              <a:rPr lang="ru-RU" dirty="0" smtClean="0"/>
              <a:t> либо моделируются паузами, при этом информация передается напрямую «через симулятор».</a:t>
            </a: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ru-RU" dirty="0" smtClean="0"/>
              <a:t>Либо моделируется </a:t>
            </a:r>
            <a:r>
              <a:rPr lang="ru-RU" dirty="0" err="1" smtClean="0"/>
              <a:t>стохастически</a:t>
            </a:r>
            <a:r>
              <a:rPr lang="ru-RU" dirty="0" smtClean="0"/>
              <a:t> как дополнительная задержка, при этом количество повторов моделируется случайной величиной.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3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LLC: </a:t>
            </a:r>
            <a:r>
              <a:rPr lang="ru-RU" dirty="0" smtClean="0"/>
              <a:t>фрагментация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Обычно моделируется явно согласно спецификации. Влияет на задержки и вероятность доставки (успешной сборки) пакетов.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04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LLC: </a:t>
            </a:r>
            <a:r>
              <a:rPr lang="ru-RU" dirty="0" smtClean="0"/>
              <a:t>задержки в очередях и на обработку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Очереди обычно моделируются явно учитывая категорию обслуживания и ограничения на размер / время ожидания.</a:t>
            </a:r>
          </a:p>
          <a:p>
            <a:r>
              <a:rPr lang="ru-RU" dirty="0" smtClean="0"/>
              <a:t>Задержки на обработку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lphaLcParenR"/>
            </a:pPr>
            <a:r>
              <a:rPr lang="ru-RU" dirty="0"/>
              <a:t>н</a:t>
            </a:r>
            <a:r>
              <a:rPr lang="ru-RU" dirty="0" smtClean="0"/>
              <a:t>е моделируются</a:t>
            </a:r>
          </a:p>
          <a:p>
            <a:pPr marL="971550" lvl="1" indent="-514350">
              <a:buFont typeface="+mj-lt"/>
              <a:buAutoNum type="alphaLcParenR"/>
            </a:pPr>
            <a:r>
              <a:rPr lang="ru-RU" dirty="0"/>
              <a:t>м</a:t>
            </a:r>
            <a:r>
              <a:rPr lang="ru-RU" dirty="0" smtClean="0"/>
              <a:t>оделируются константой</a:t>
            </a:r>
          </a:p>
          <a:p>
            <a:pPr marL="971550" lvl="1" indent="-514350">
              <a:buFont typeface="+mj-lt"/>
              <a:buAutoNum type="alphaLcParenR"/>
            </a:pPr>
            <a:r>
              <a:rPr lang="ru-RU" dirty="0"/>
              <a:t>м</a:t>
            </a:r>
            <a:r>
              <a:rPr lang="ru-RU" dirty="0" smtClean="0"/>
              <a:t>оделируются линейной функцией длины пакета</a:t>
            </a:r>
          </a:p>
          <a:p>
            <a:pPr marL="971550" lvl="1" indent="-514350">
              <a:buFont typeface="+mj-lt"/>
              <a:buAutoNum type="alphaLcParenR"/>
            </a:pPr>
            <a:r>
              <a:rPr lang="ru-RU" dirty="0"/>
              <a:t>м</a:t>
            </a:r>
            <a:r>
              <a:rPr lang="ru-RU" dirty="0" smtClean="0"/>
              <a:t>оделируются случайной величиной.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94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Запомнить</a:t>
            </a:r>
            <a:endParaRPr lang="ru-RU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7"/>
            <a:ext cx="8229600" cy="5211763"/>
          </a:xfrm>
        </p:spPr>
        <p:txBody>
          <a:bodyPr/>
          <a:lstStyle/>
          <a:p>
            <a:r>
              <a:rPr lang="ru-RU" dirty="0" smtClean="0"/>
              <a:t>Домены канального и физического уровней</a:t>
            </a:r>
            <a:r>
              <a:rPr lang="en-US" dirty="0" smtClean="0"/>
              <a:t>: </a:t>
            </a:r>
            <a:r>
              <a:rPr lang="ru-RU" dirty="0"/>
              <a:t>пакеты, биты, символы, </a:t>
            </a:r>
            <a:r>
              <a:rPr lang="ru-RU" dirty="0" smtClean="0"/>
              <a:t>отсчеты, аналоговый сигнал.</a:t>
            </a:r>
          </a:p>
          <a:p>
            <a:r>
              <a:rPr lang="ru-RU" dirty="0" smtClean="0"/>
              <a:t>Функции </a:t>
            </a:r>
            <a:r>
              <a:rPr lang="ru-RU" dirty="0"/>
              <a:t>физического уровня.</a:t>
            </a:r>
          </a:p>
          <a:p>
            <a:r>
              <a:rPr lang="ru-RU" dirty="0" smtClean="0"/>
              <a:t>Основные </a:t>
            </a:r>
            <a:r>
              <a:rPr lang="ru-RU" dirty="0"/>
              <a:t>варианты допущений о физическом уровне.</a:t>
            </a:r>
          </a:p>
          <a:p>
            <a:r>
              <a:rPr lang="ru-RU" dirty="0" smtClean="0"/>
              <a:t>Функции канального уровня.</a:t>
            </a:r>
          </a:p>
          <a:p>
            <a:r>
              <a:rPr lang="ru-RU" dirty="0" smtClean="0"/>
              <a:t>Основные варианты допущений о канальном уровне.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Прочитать</a:t>
            </a:r>
            <a:endParaRPr lang="ru-RU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«</a:t>
            </a:r>
            <a:r>
              <a:rPr lang="en-US" dirty="0" smtClean="0"/>
              <a:t>Modeling and Tools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for Network Simulation</a:t>
            </a:r>
            <a:r>
              <a:rPr lang="ru-RU" dirty="0" smtClean="0"/>
              <a:t>»</a:t>
            </a:r>
            <a:r>
              <a:rPr lang="en-US" dirty="0" smtClean="0"/>
              <a:t> 9, 10</a:t>
            </a:r>
            <a:endParaRPr lang="ru-RU" dirty="0" smtClean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71600"/>
            <a:ext cx="5067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следующей лекции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Модели </a:t>
            </a:r>
            <a:r>
              <a:rPr lang="ru-RU" dirty="0" smtClean="0"/>
              <a:t>радиоканала – </a:t>
            </a:r>
            <a:r>
              <a:rPr lang="ru-RU" dirty="0" smtClean="0"/>
              <a:t>как вычислить </a:t>
            </a:r>
            <a:r>
              <a:rPr lang="en-US" smtClean="0"/>
              <a:t>SINR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радиомодема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ru-RU" dirty="0" smtClean="0"/>
              <a:t>Передатчик</a:t>
            </a:r>
            <a:r>
              <a:rPr lang="en-US" dirty="0" smtClean="0"/>
              <a:t>: </a:t>
            </a:r>
            <a:r>
              <a:rPr lang="ru-RU" dirty="0" smtClean="0"/>
              <a:t>преобразование пакета в модулированный аналоговый сигнал.</a:t>
            </a:r>
          </a:p>
          <a:p>
            <a:r>
              <a:rPr lang="ru-RU" dirty="0" smtClean="0"/>
              <a:t>Приемник</a:t>
            </a:r>
            <a:r>
              <a:rPr lang="en-US" dirty="0" smtClean="0"/>
              <a:t>: </a:t>
            </a:r>
            <a:r>
              <a:rPr lang="ru-RU" dirty="0" smtClean="0"/>
              <a:t>преобразование сигнала в пакет (гораздо сложнее!)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Во всех современных системах преобразования выполняются в несколько стадий, соответствующих </a:t>
            </a:r>
            <a:r>
              <a:rPr lang="ru-RU" i="1" dirty="0" smtClean="0"/>
              <a:t>доменам</a:t>
            </a:r>
            <a:r>
              <a:rPr lang="ru-RU" dirty="0" smtClean="0"/>
              <a:t> канального и физического уровней.</a:t>
            </a:r>
          </a:p>
        </p:txBody>
      </p:sp>
    </p:spTree>
    <p:extLst>
      <p:ext uri="{BB962C8B-B14F-4D97-AF65-F5344CB8AC3E}">
        <p14:creationId xmlns:p14="http://schemas.microsoft.com/office/powerpoint/2010/main" val="367807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Домены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Канальный уровень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Пакетный домен</a:t>
            </a:r>
            <a:r>
              <a:rPr lang="en-US" dirty="0" smtClean="0"/>
              <a:t>: LLC</a:t>
            </a:r>
            <a:r>
              <a:rPr lang="ru-RU" dirty="0" smtClean="0"/>
              <a:t> и </a:t>
            </a:r>
            <a:r>
              <a:rPr lang="en-US" dirty="0" smtClean="0"/>
              <a:t>MAC</a:t>
            </a:r>
          </a:p>
          <a:p>
            <a:pPr marL="0" indent="0">
              <a:buNone/>
            </a:pPr>
            <a:r>
              <a:rPr lang="ru-RU" dirty="0" smtClean="0"/>
              <a:t>Физический уровень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 startAt="2"/>
            </a:pPr>
            <a:r>
              <a:rPr lang="ru-RU" dirty="0" smtClean="0"/>
              <a:t>Битовый домен</a:t>
            </a:r>
            <a:r>
              <a:rPr lang="en-US" dirty="0" smtClean="0"/>
              <a:t>: CRC, FEC, interleaving</a:t>
            </a:r>
          </a:p>
          <a:p>
            <a:pPr marL="914400" lvl="1" indent="-514350">
              <a:buFont typeface="+mj-lt"/>
              <a:buAutoNum type="arabicPeriod" startAt="2"/>
            </a:pPr>
            <a:r>
              <a:rPr lang="ru-RU" dirty="0" smtClean="0"/>
              <a:t>Домен символов</a:t>
            </a:r>
            <a:r>
              <a:rPr lang="en-US" dirty="0" smtClean="0"/>
              <a:t>: </a:t>
            </a:r>
            <a:r>
              <a:rPr lang="ru-RU" dirty="0" smtClean="0"/>
              <a:t>расширение спектра, цифровая модуляция, оценка канала, синхронизация</a:t>
            </a:r>
          </a:p>
          <a:p>
            <a:pPr marL="914400" lvl="1" indent="-514350">
              <a:buFont typeface="+mj-lt"/>
              <a:buAutoNum type="arabicPeriod" startAt="2"/>
            </a:pPr>
            <a:r>
              <a:rPr lang="ru-RU" dirty="0" smtClean="0"/>
              <a:t>Домен отсчетов</a:t>
            </a:r>
            <a:r>
              <a:rPr lang="en-US" dirty="0" smtClean="0"/>
              <a:t>: </a:t>
            </a:r>
            <a:r>
              <a:rPr lang="ru-RU" dirty="0" smtClean="0"/>
              <a:t>определение занятости среды, фильтрация</a:t>
            </a:r>
          </a:p>
          <a:p>
            <a:pPr marL="914400" lvl="1" indent="-514350">
              <a:buFont typeface="+mj-lt"/>
              <a:buAutoNum type="arabicPeriod" startAt="2"/>
            </a:pPr>
            <a:r>
              <a:rPr lang="ru-RU" dirty="0" smtClean="0"/>
              <a:t>Аналоговый домен</a:t>
            </a:r>
            <a:r>
              <a:rPr lang="en-US" dirty="0" smtClean="0"/>
              <a:t>: DAC/ADC</a:t>
            </a:r>
            <a:r>
              <a:rPr lang="ru-RU" dirty="0" smtClean="0"/>
              <a:t>, перенос с/на несущую частоту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8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Физический уровень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TX </a:t>
            </a:r>
            <a:r>
              <a:rPr lang="ru-RU" dirty="0" smtClean="0"/>
              <a:t>передатчик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35058"/>
            <a:ext cx="5257800" cy="584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92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Физический уровень</a:t>
            </a:r>
            <a:r>
              <a:rPr lang="en-US" dirty="0" smtClean="0"/>
              <a:t>: RX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20725"/>
            <a:ext cx="4967288" cy="548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Подробные модели </a:t>
            </a:r>
            <a:r>
              <a:rPr lang="en-US" dirty="0" smtClean="0"/>
              <a:t>PHY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Аккуратная модель всех доменов. Обычно реализуется в </a:t>
            </a:r>
            <a:r>
              <a:rPr lang="en-US" sz="2800" dirty="0" err="1"/>
              <a:t>Matlab</a:t>
            </a:r>
            <a:r>
              <a:rPr lang="ru-RU" sz="2800" dirty="0"/>
              <a:t> с вставками на </a:t>
            </a:r>
            <a:r>
              <a:rPr lang="en-US" sz="2800" dirty="0"/>
              <a:t>C. </a:t>
            </a:r>
            <a:r>
              <a:rPr lang="ru-RU" sz="2800" dirty="0" smtClean="0"/>
              <a:t>Основаны на реализации алгоритмов обработки сигнала.</a:t>
            </a:r>
          </a:p>
          <a:p>
            <a:r>
              <a:rPr lang="ru-RU" sz="2800" dirty="0" smtClean="0"/>
              <a:t>Входные данные</a:t>
            </a:r>
            <a:r>
              <a:rPr lang="en-US" sz="2800" dirty="0" smtClean="0"/>
              <a:t>: </a:t>
            </a:r>
            <a:r>
              <a:rPr lang="ru-RU" sz="2800" dirty="0" smtClean="0"/>
              <a:t>параметры всех алгоритмов физического уровня</a:t>
            </a:r>
            <a:r>
              <a:rPr lang="en-US" sz="2800" dirty="0" smtClean="0"/>
              <a:t>; </a:t>
            </a:r>
            <a:r>
              <a:rPr lang="ru-RU" sz="2800" dirty="0" smtClean="0"/>
              <a:t>модель канала (шум, </a:t>
            </a:r>
            <a:r>
              <a:rPr lang="ru-RU" sz="2800" dirty="0" err="1" smtClean="0"/>
              <a:t>многолучевость</a:t>
            </a:r>
            <a:r>
              <a:rPr lang="ru-RU" sz="2800" dirty="0" smtClean="0"/>
              <a:t>, фильтрация, …). </a:t>
            </a:r>
            <a:r>
              <a:rPr lang="ru-RU" sz="2800" dirty="0"/>
              <a:t>Обычно только точка-точка.</a:t>
            </a:r>
            <a:endParaRPr lang="en-US" sz="2800" dirty="0"/>
          </a:p>
          <a:p>
            <a:r>
              <a:rPr lang="ru-RU" sz="2800" dirty="0" smtClean="0"/>
              <a:t>Выходные данные</a:t>
            </a:r>
            <a:r>
              <a:rPr lang="en-US" sz="2800" dirty="0" smtClean="0"/>
              <a:t>: </a:t>
            </a:r>
            <a:r>
              <a:rPr lang="en-US" sz="2800" b="1" dirty="0" smtClean="0"/>
              <a:t>BER(SINR)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61849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Подробные модели </a:t>
            </a:r>
            <a:r>
              <a:rPr lang="en-US" dirty="0" smtClean="0"/>
              <a:t>PHY:</a:t>
            </a:r>
            <a:r>
              <a:rPr lang="ru-RU" dirty="0" smtClean="0"/>
              <a:t> алгоритм моделирования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Генерация пакета (псевдослучайная последовательность бит)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Пакет </a:t>
            </a:r>
            <a:r>
              <a:rPr lang="ru-RU" sz="2800" dirty="0" smtClean="0">
                <a:sym typeface="Symbol"/>
              </a:rPr>
              <a:t></a:t>
            </a:r>
            <a:r>
              <a:rPr lang="en-US" sz="2800" dirty="0" smtClean="0"/>
              <a:t>  </a:t>
            </a:r>
            <a:r>
              <a:rPr lang="ru-RU" sz="2800" dirty="0" smtClean="0"/>
              <a:t>биты</a:t>
            </a:r>
            <a:r>
              <a:rPr lang="ru-RU" sz="2800" dirty="0"/>
              <a:t> </a:t>
            </a:r>
            <a:r>
              <a:rPr lang="ru-RU" sz="2800" dirty="0">
                <a:sym typeface="Symbol"/>
              </a:rPr>
              <a:t>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ru-RU" sz="2800" dirty="0" smtClean="0"/>
              <a:t>символы</a:t>
            </a:r>
            <a:r>
              <a:rPr lang="ru-RU" sz="2800" dirty="0"/>
              <a:t> </a:t>
            </a:r>
            <a:r>
              <a:rPr lang="ru-RU" sz="2800" dirty="0">
                <a:sym typeface="Symbol"/>
              </a:rPr>
              <a:t>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ru-RU" sz="2800" dirty="0" smtClean="0"/>
              <a:t>отсчеты</a:t>
            </a:r>
            <a:r>
              <a:rPr lang="ru-RU" sz="2800" dirty="0"/>
              <a:t> </a:t>
            </a:r>
            <a:r>
              <a:rPr lang="ru-RU" sz="2800" dirty="0">
                <a:sym typeface="Symbol"/>
              </a:rPr>
              <a:t>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ru-RU" sz="2800" dirty="0" smtClean="0"/>
              <a:t>переданный сигнал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Генерация условий распространения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Генерация принятого сигнала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Принятый сигнал</a:t>
            </a:r>
            <a:r>
              <a:rPr lang="ru-RU" sz="2800" dirty="0"/>
              <a:t> </a:t>
            </a:r>
            <a:r>
              <a:rPr lang="ru-RU" sz="2800" dirty="0">
                <a:sym typeface="Symbol"/>
              </a:rPr>
              <a:t>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ru-RU" sz="2800" dirty="0" smtClean="0"/>
              <a:t>отсчеты</a:t>
            </a:r>
            <a:r>
              <a:rPr lang="ru-RU" sz="2800" dirty="0"/>
              <a:t> </a:t>
            </a:r>
            <a:r>
              <a:rPr lang="ru-RU" sz="2800" dirty="0">
                <a:sym typeface="Symbol"/>
              </a:rPr>
              <a:t>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ru-RU" sz="2800" dirty="0" smtClean="0"/>
              <a:t>символы</a:t>
            </a:r>
            <a:r>
              <a:rPr lang="ru-RU" sz="2800" dirty="0"/>
              <a:t> </a:t>
            </a:r>
            <a:r>
              <a:rPr lang="ru-RU" sz="2800" dirty="0">
                <a:sym typeface="Symbol"/>
              </a:rPr>
              <a:t></a:t>
            </a:r>
            <a:r>
              <a:rPr lang="en-US" sz="2800" dirty="0"/>
              <a:t> </a:t>
            </a:r>
            <a:r>
              <a:rPr lang="ru-RU" sz="2800" dirty="0" smtClean="0"/>
              <a:t> биты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Подсчет вероятности ошибки на бит </a:t>
            </a:r>
            <a:r>
              <a:rPr lang="en-US" sz="2800" dirty="0" smtClean="0"/>
              <a:t>BER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65936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Интенсивность данных в зависимости от домена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Пакетный домен</a:t>
            </a:r>
            <a:r>
              <a:rPr lang="en-US" dirty="0" smtClean="0"/>
              <a:t>:		10 </a:t>
            </a:r>
            <a:r>
              <a:rPr lang="ru-RU" dirty="0" smtClean="0"/>
              <a:t>Мбит/с</a:t>
            </a:r>
          </a:p>
          <a:p>
            <a:r>
              <a:rPr lang="ru-RU" dirty="0" smtClean="0"/>
              <a:t>Битовый домен</a:t>
            </a:r>
            <a:r>
              <a:rPr lang="en-US" dirty="0" smtClean="0"/>
              <a:t>: 		22.8 </a:t>
            </a:r>
            <a:r>
              <a:rPr lang="ru-RU" dirty="0"/>
              <a:t>Мбит/с</a:t>
            </a:r>
          </a:p>
          <a:p>
            <a:r>
              <a:rPr lang="ru-RU" dirty="0" smtClean="0"/>
              <a:t>Домен символов</a:t>
            </a:r>
            <a:r>
              <a:rPr lang="en-US" dirty="0" smtClean="0"/>
              <a:t>:		28.5</a:t>
            </a:r>
            <a:r>
              <a:rPr lang="en-US" dirty="0"/>
              <a:t> </a:t>
            </a:r>
            <a:r>
              <a:rPr lang="ru-RU" dirty="0"/>
              <a:t>Мбит/с</a:t>
            </a:r>
          </a:p>
          <a:p>
            <a:r>
              <a:rPr lang="ru-RU" dirty="0" smtClean="0"/>
              <a:t>Домен отсчетов</a:t>
            </a:r>
            <a:r>
              <a:rPr lang="en-US" dirty="0" smtClean="0"/>
              <a:t>:		&gt; 914</a:t>
            </a:r>
            <a:r>
              <a:rPr lang="en-US" dirty="0"/>
              <a:t> </a:t>
            </a:r>
            <a:r>
              <a:rPr lang="ru-RU" dirty="0" smtClean="0"/>
              <a:t>Мбит/с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Подробные модели работают очень медленно…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4625588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</TotalTime>
  <Words>993</Words>
  <Application>Microsoft Office PowerPoint</Application>
  <PresentationFormat>Экран (4:3)</PresentationFormat>
  <Paragraphs>150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0" baseType="lpstr">
      <vt:lpstr>Оформление по умолчанию</vt:lpstr>
      <vt:lpstr>1_Оформление по умолчанию</vt:lpstr>
      <vt:lpstr>Модели физического и канального уровня беспроводных сетей</vt:lpstr>
      <vt:lpstr>Общая картина</vt:lpstr>
      <vt:lpstr>Функции радиомодема</vt:lpstr>
      <vt:lpstr>Домены</vt:lpstr>
      <vt:lpstr>Физический уровень: TX передатчик</vt:lpstr>
      <vt:lpstr>Физический уровень: RX</vt:lpstr>
      <vt:lpstr>Подробные модели PHY</vt:lpstr>
      <vt:lpstr>Подробные модели PHY: алгоритм моделирования</vt:lpstr>
      <vt:lpstr>Интенсивность данных в зависимости от домена</vt:lpstr>
      <vt:lpstr>Грубые модели PHY</vt:lpstr>
      <vt:lpstr>Модель PHY: допущения</vt:lpstr>
      <vt:lpstr>Модель PHY: допущения</vt:lpstr>
      <vt:lpstr>Алгоритм моделирования: передатчик</vt:lpstr>
      <vt:lpstr>Алгоритм моделирования: приемник</vt:lpstr>
      <vt:lpstr>Сложности</vt:lpstr>
      <vt:lpstr>Функции канального уровня</vt:lpstr>
      <vt:lpstr>MAC</vt:lpstr>
      <vt:lpstr>MAC: временная область</vt:lpstr>
      <vt:lpstr>MAC: частотная область</vt:lpstr>
      <vt:lpstr>MAC: пространственная область</vt:lpstr>
      <vt:lpstr>МАС: кодовая область</vt:lpstr>
      <vt:lpstr>МАС: адаптация мощности и канальной скорости</vt:lpstr>
      <vt:lpstr>LLC: ARQ</vt:lpstr>
      <vt:lpstr>LLC: фрагментация</vt:lpstr>
      <vt:lpstr>LLC: задержки в очередях и на обработку</vt:lpstr>
      <vt:lpstr>Запомнить</vt:lpstr>
      <vt:lpstr>Прочитать</vt:lpstr>
      <vt:lpstr>На следующей лекции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Павел</dc:creator>
  <cp:lastModifiedBy>Pavel Boyko</cp:lastModifiedBy>
  <cp:revision>843</cp:revision>
  <cp:lastPrinted>1601-01-01T00:00:00Z</cp:lastPrinted>
  <dcterms:created xsi:type="dcterms:W3CDTF">1601-01-01T00:00:00Z</dcterms:created>
  <dcterms:modified xsi:type="dcterms:W3CDTF">2011-11-21T18:18:36Z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