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9" r:id="rId16"/>
    <p:sldId id="272" r:id="rId17"/>
    <p:sldId id="273" r:id="rId18"/>
    <p:sldId id="274" r:id="rId19"/>
    <p:sldId id="277" r:id="rId20"/>
    <p:sldId id="278" r:id="rId21"/>
    <p:sldId id="275" r:id="rId22"/>
    <p:sldId id="276" r:id="rId23"/>
    <p:sldId id="279" r:id="rId24"/>
    <p:sldId id="281" r:id="rId25"/>
    <p:sldId id="280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22.04.2013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Протоколы прикладного </a:t>
            </a:r>
            <a:r>
              <a:rPr lang="ru-RU" dirty="0" smtClean="0"/>
              <a:t>уровня. Передача мультимедийной информации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Компьютерные сети и протоколы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3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Сжатие видео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Несжатое цветное (24 бит/пиксель) видео 640х480</a:t>
            </a:r>
            <a:r>
              <a:rPr lang="en-US" dirty="0" smtClean="0"/>
              <a:t>@30</a:t>
            </a:r>
            <a:r>
              <a:rPr lang="ru-RU" dirty="0" smtClean="0"/>
              <a:t> требует более 200 Мбит/с</a:t>
            </a:r>
          </a:p>
          <a:p>
            <a:r>
              <a:rPr lang="ru-RU" dirty="0" smtClean="0"/>
              <a:t>Видео – последовательность изображений, потому основную роль при сжатие видео играет именно сжатие изображений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0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JPEG(Joint Photographic Expert Group) ISO 10918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JPEG </a:t>
                </a:r>
                <a:r>
                  <a:rPr lang="ru-RU" dirty="0" smtClean="0"/>
                  <a:t>предлагает 4 алгоритма, рассматривается один из них – последовательный метод с частичной потерей информации</a:t>
                </a:r>
              </a:p>
              <a:p>
                <a:r>
                  <a:rPr lang="ru-RU" dirty="0" smtClean="0"/>
                  <a:t>Особенность глаза состоит в большей восприимчивости к яркости, нежели к цвету</a:t>
                </a:r>
              </a:p>
              <a:p>
                <a:r>
                  <a:rPr lang="ru-RU" dirty="0" smtClean="0"/>
                  <a:t>Пиксель описывается яркостью и двумя хроматическими компонентами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=16+0.26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+0.50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+0.09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=128+0.15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−0.29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−0.44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=128+0.44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−0.37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+0.07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𝑌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err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err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dirty="0"/>
                  <a:t> строятся отдельные матрицы</a:t>
                </a:r>
              </a:p>
              <a:p>
                <a:r>
                  <a:rPr lang="ru-RU" dirty="0"/>
                  <a:t>В матрицах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err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 dirty="0" err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dirty="0"/>
                  <a:t> блоки по 4 соседних пикселя усредняются и сводятся в один. </a:t>
                </a:r>
                <a:r>
                  <a:rPr lang="ru-RU" dirty="0"/>
                  <a:t>Общий объем данных сокращается </a:t>
                </a:r>
                <a:r>
                  <a:rPr lang="ru-RU" dirty="0" smtClean="0"/>
                  <a:t>вдвое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 rotWithShape="1">
                <a:blip r:embed="rId2"/>
                <a:stretch>
                  <a:fillRect l="-1037" t="-2166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78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 </a:t>
            </a:r>
            <a:r>
              <a:rPr lang="en-US" dirty="0" smtClean="0"/>
              <a:t>JPEG</a:t>
            </a:r>
            <a:r>
              <a:rPr lang="ru-RU" dirty="0" smtClean="0"/>
              <a:t> – ДКП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Каждая </a:t>
                </a:r>
                <a:r>
                  <a:rPr lang="ru-RU" dirty="0"/>
                  <a:t>матрица разделяется на блоки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8×8</m:t>
                    </m:r>
                  </m:oMath>
                </a14:m>
                <a:r>
                  <a:rPr lang="ru-RU" dirty="0"/>
                  <a:t>, из каждого эл-та вычитается 128</a:t>
                </a:r>
                <a:endParaRPr lang="en-US" dirty="0"/>
              </a:p>
              <a:p>
                <a:r>
                  <a:rPr lang="ru-RU" dirty="0"/>
                  <a:t>Применение ДКП (дискретного косинусного преобразования)</a:t>
                </a:r>
              </a:p>
              <a:p>
                <a:pPr lvl="1"/>
                <a:r>
                  <a:rPr lang="ru-RU" dirty="0"/>
                  <a:t>ДКП(0,0) – среднее значение </a:t>
                </a:r>
                <a:r>
                  <a:rPr lang="ru-RU" dirty="0" smtClean="0"/>
                  <a:t>блока</a:t>
                </a:r>
              </a:p>
              <a:p>
                <a:pPr lvl="1"/>
                <a:r>
                  <a:rPr lang="ru-RU" dirty="0" smtClean="0"/>
                  <a:t>ДКП(</a:t>
                </a:r>
                <a:r>
                  <a:rPr lang="en-US" dirty="0" err="1" smtClean="0"/>
                  <a:t>I,j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пространственные частоты</a:t>
                </a:r>
              </a:p>
              <a:p>
                <a:pPr lvl="1"/>
                <a:r>
                  <a:rPr lang="ru-RU" dirty="0" smtClean="0"/>
                  <a:t>Коэффициенты быстро убывают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VBOXSVR\kirill\lectures\dct2coef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28997"/>
            <a:ext cx="2099226" cy="273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2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JPEG </a:t>
            </a:r>
            <a:r>
              <a:rPr lang="ru-RU" dirty="0" smtClean="0"/>
              <a:t>– квантование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005064"/>
            <a:ext cx="4608512" cy="253028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Стирание наименее важных коэффициентов ДКП</a:t>
            </a:r>
          </a:p>
          <a:p>
            <a:r>
              <a:rPr lang="ru-RU" dirty="0" smtClean="0"/>
              <a:t>Процедура квантования в соответствии с таблицей</a:t>
            </a:r>
          </a:p>
          <a:p>
            <a:pPr lvl="1"/>
            <a:r>
              <a:rPr lang="ru-RU" dirty="0" smtClean="0"/>
              <a:t>Деление каждого элемента на коэффициент из таблицы квантования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41590"/>
              </p:ext>
            </p:extLst>
          </p:nvPr>
        </p:nvGraphicFramePr>
        <p:xfrm>
          <a:off x="323528" y="980728"/>
          <a:ext cx="3816424" cy="284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53"/>
                <a:gridCol w="477053"/>
                <a:gridCol w="477053"/>
                <a:gridCol w="477053"/>
                <a:gridCol w="477053"/>
                <a:gridCol w="477053"/>
                <a:gridCol w="477053"/>
                <a:gridCol w="477053"/>
              </a:tblGrid>
              <a:tr h="282339">
                <a:tc gridSpan="8">
                  <a:txBody>
                    <a:bodyPr/>
                    <a:lstStyle/>
                    <a:p>
                      <a:r>
                        <a:rPr lang="ru-RU" sz="1400" dirty="0" smtClean="0"/>
                        <a:t>ДКП-коэффициенты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0558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92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75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52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1327"/>
              </p:ext>
            </p:extLst>
          </p:nvPr>
        </p:nvGraphicFramePr>
        <p:xfrm>
          <a:off x="5004048" y="980728"/>
          <a:ext cx="3816424" cy="2843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53"/>
                <a:gridCol w="477053"/>
                <a:gridCol w="477053"/>
                <a:gridCol w="477053"/>
                <a:gridCol w="477053"/>
                <a:gridCol w="477053"/>
                <a:gridCol w="477053"/>
                <a:gridCol w="477053"/>
              </a:tblGrid>
              <a:tr h="282339">
                <a:tc gridSpan="8">
                  <a:txBody>
                    <a:bodyPr/>
                    <a:lstStyle/>
                    <a:p>
                      <a:r>
                        <a:rPr lang="ru-RU" sz="1400" dirty="0" smtClean="0"/>
                        <a:t>Квантованные коэффициенты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0558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150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80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92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75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  <a:tr h="28233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73184"/>
              </p:ext>
            </p:extLst>
          </p:nvPr>
        </p:nvGraphicFramePr>
        <p:xfrm>
          <a:off x="5076056" y="3933057"/>
          <a:ext cx="3096344" cy="2782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43"/>
                <a:gridCol w="387043"/>
                <a:gridCol w="387043"/>
                <a:gridCol w="387043"/>
                <a:gridCol w="387043"/>
                <a:gridCol w="387043"/>
                <a:gridCol w="387043"/>
                <a:gridCol w="387043"/>
              </a:tblGrid>
              <a:tr h="281071">
                <a:tc gridSpan="8">
                  <a:txBody>
                    <a:bodyPr/>
                    <a:lstStyle/>
                    <a:p>
                      <a:r>
                        <a:rPr lang="ru-RU" sz="1400" b="1" dirty="0" smtClean="0"/>
                        <a:t>Таблица квантования</a:t>
                      </a:r>
                      <a:endParaRPr lang="ru-RU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43722"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</a:tr>
              <a:tr h="281071"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</a:tr>
              <a:tr h="281071"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</a:tr>
              <a:tr h="281071"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</a:tr>
              <a:tr h="281071"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</a:tr>
              <a:tr h="281071"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</a:tr>
              <a:tr h="281071"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32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</a:tr>
              <a:tr h="281071"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64</a:t>
                      </a:r>
                      <a:endParaRPr lang="ru-RU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42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JPEG – </a:t>
            </a:r>
            <a:r>
              <a:rPr lang="ru-RU" dirty="0" smtClean="0"/>
              <a:t>вычисление разностей и 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элемента (0,0) кодируется разность с предыдущим блоком</a:t>
            </a:r>
          </a:p>
          <a:p>
            <a:r>
              <a:rPr lang="ru-RU" dirty="0" smtClean="0"/>
              <a:t>64 элемента линеаризуются «по диагонали» и ко всему массиву применяется групповое кодирование</a:t>
            </a:r>
          </a:p>
          <a:p>
            <a:r>
              <a:rPr lang="ru-RU" dirty="0" smtClean="0"/>
              <a:t>Хвостовая последовательность нулей отрезается</a:t>
            </a:r>
          </a:p>
          <a:p>
            <a:r>
              <a:rPr lang="ru-RU" dirty="0" smtClean="0"/>
              <a:t>Применение кода Хаффмана к 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28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 Summary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666815" cy="4104456"/>
          </a:xfrm>
        </p:spPr>
      </p:pic>
    </p:spTree>
    <p:extLst>
      <p:ext uri="{BB962C8B-B14F-4D97-AF65-F5344CB8AC3E}">
        <p14:creationId xmlns:p14="http://schemas.microsoft.com/office/powerpoint/2010/main" val="122614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MPEG (Motion Picture Experts Group)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MPEG-1 (</a:t>
            </a:r>
            <a:r>
              <a:rPr lang="ru-RU" dirty="0" smtClean="0"/>
              <a:t>включая </a:t>
            </a:r>
            <a:r>
              <a:rPr lang="en-US" dirty="0" smtClean="0"/>
              <a:t>MP3) – </a:t>
            </a:r>
            <a:r>
              <a:rPr lang="ru-RU" dirty="0" smtClean="0"/>
              <a:t>опубликован в 1993 году. Требование: качество видео, аналогичное видеомагнитофону, должно быть обеспечено при канальной скорости 1МБит/с</a:t>
            </a:r>
          </a:p>
          <a:p>
            <a:r>
              <a:rPr lang="en-US" dirty="0" smtClean="0"/>
              <a:t>MPEG-2 – </a:t>
            </a:r>
            <a:r>
              <a:rPr lang="ru-RU" dirty="0" smtClean="0"/>
              <a:t>выпущен в 1996 году. Сжатие видео в качестве телетрансляции. Базовый стандарт для </a:t>
            </a:r>
            <a:r>
              <a:rPr lang="en-US" dirty="0" smtClean="0"/>
              <a:t>DVD-</a:t>
            </a:r>
            <a:r>
              <a:rPr lang="ru-RU" dirty="0" smtClean="0"/>
              <a:t>видео и для </a:t>
            </a:r>
            <a:r>
              <a:rPr lang="en-US" dirty="0" smtClean="0"/>
              <a:t>DVB.</a:t>
            </a:r>
          </a:p>
          <a:p>
            <a:r>
              <a:rPr lang="en-US" dirty="0" smtClean="0"/>
              <a:t>MPEG-4 </a:t>
            </a:r>
            <a:r>
              <a:rPr lang="ru-RU" dirty="0" smtClean="0"/>
              <a:t>– 199 год. Два стандарта видео</a:t>
            </a:r>
          </a:p>
          <a:p>
            <a:pPr lvl="1"/>
            <a:r>
              <a:rPr lang="en-US" dirty="0" smtClean="0"/>
              <a:t>H.264</a:t>
            </a:r>
            <a:r>
              <a:rPr lang="ru-RU" dirty="0" smtClean="0"/>
              <a:t>. Вдвое более жесткие требования к пропускной способности при том же качестве видео.</a:t>
            </a:r>
            <a:endParaRPr lang="en-US" dirty="0" smtClean="0"/>
          </a:p>
          <a:p>
            <a:pPr lvl="1"/>
            <a:r>
              <a:rPr lang="ru-RU" dirty="0" smtClean="0"/>
              <a:t>Объектная модель видео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0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922114"/>
          </a:xfrm>
        </p:spPr>
        <p:txBody>
          <a:bodyPr/>
          <a:lstStyle/>
          <a:p>
            <a:r>
              <a:rPr lang="en-US" dirty="0" smtClean="0"/>
              <a:t>MPEG-4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08720"/>
                <a:ext cx="8784976" cy="58326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Использование двух видов избыточности: пространственной и временной</a:t>
                </a:r>
              </a:p>
              <a:p>
                <a:pPr lvl="1"/>
                <a:r>
                  <a:rPr lang="ru-RU" dirty="0" smtClean="0"/>
                  <a:t>Пространственная используется в </a:t>
                </a:r>
                <a:r>
                  <a:rPr lang="en-US" dirty="0" smtClean="0"/>
                  <a:t>JPEG</a:t>
                </a:r>
              </a:p>
              <a:p>
                <a:pPr lvl="1"/>
                <a:r>
                  <a:rPr lang="ru-RU" dirty="0" smtClean="0"/>
                  <a:t>Временная состоит в «похожести» большинства соседних кадров</a:t>
                </a:r>
              </a:p>
              <a:p>
                <a:r>
                  <a:rPr lang="en-US" dirty="0" smtClean="0"/>
                  <a:t>Group-of-Pictures</a:t>
                </a:r>
              </a:p>
              <a:p>
                <a:pPr lvl="1"/>
                <a:r>
                  <a:rPr lang="en-US" dirty="0" err="1" smtClean="0"/>
                  <a:t>Intracoded</a:t>
                </a:r>
                <a:r>
                  <a:rPr lang="ru-RU" dirty="0" smtClean="0"/>
                  <a:t>: самодостаточные изображения (</a:t>
                </a:r>
                <a:r>
                  <a:rPr lang="en-US" dirty="0" smtClean="0"/>
                  <a:t>JPEG</a:t>
                </a:r>
                <a:r>
                  <a:rPr lang="ru-RU" dirty="0" smtClean="0"/>
                  <a:t>)</a:t>
                </a:r>
                <a:endParaRPr lang="en-US" dirty="0" smtClean="0"/>
              </a:p>
              <a:p>
                <a:pPr lvl="2"/>
                <a:r>
                  <a:rPr lang="ru-RU" dirty="0" smtClean="0"/>
                  <a:t>Необходимы при появлении новых пользователей и для восстановления синхронизации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Predictive</a:t>
                </a:r>
                <a:r>
                  <a:rPr lang="ru-RU" dirty="0" smtClean="0"/>
                  <a:t>: поблочная разница с предыдущим кадром</a:t>
                </a:r>
              </a:p>
              <a:p>
                <a:pPr lvl="2"/>
                <a:r>
                  <a:rPr lang="ru-RU" dirty="0" smtClean="0"/>
                  <a:t>Кодирование </a:t>
                </a:r>
                <a:r>
                  <a:rPr lang="ru-RU" dirty="0" err="1" smtClean="0"/>
                  <a:t>макроблоков</a:t>
                </a:r>
                <a:endParaRPr lang="ru-RU" dirty="0" smtClean="0"/>
              </a:p>
              <a:p>
                <a:pPr lvl="2"/>
                <a:r>
                  <a:rPr lang="ru-RU" dirty="0" smtClean="0"/>
                  <a:t>Поиск совпадающих </a:t>
                </a:r>
                <a:r>
                  <a:rPr lang="ru-RU" dirty="0" err="1" smtClean="0"/>
                  <a:t>макроблоков</a:t>
                </a:r>
                <a:r>
                  <a:rPr lang="ru-RU" dirty="0" smtClean="0"/>
                  <a:t> на последующих изображениях</a:t>
                </a:r>
              </a:p>
              <a:p>
                <a:pPr lvl="2"/>
                <a:r>
                  <a:rPr lang="ru-RU" dirty="0" smtClean="0"/>
                  <a:t>Для кодирования </a:t>
                </a:r>
                <a:r>
                  <a:rPr lang="ru-RU" dirty="0" err="1" smtClean="0"/>
                  <a:t>достчтоно</a:t>
                </a:r>
                <a:r>
                  <a:rPr lang="ru-RU" dirty="0" smtClean="0"/>
                  <a:t> буферизовать только предыдущие кадры</a:t>
                </a:r>
                <a:endParaRPr lang="en-US" dirty="0" smtClean="0"/>
              </a:p>
              <a:p>
                <a:pPr lvl="2"/>
                <a:r>
                  <a:rPr lang="ru-RU" dirty="0" smtClean="0"/>
                  <a:t>Компромисс между скорость кодирования и эффективностью сжатия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Bidirectional</a:t>
                </a:r>
                <a:r>
                  <a:rPr lang="ru-RU" dirty="0" smtClean="0"/>
                  <a:t>: поблочная разница с предыдущим и последующим кадром</a:t>
                </a:r>
              </a:p>
              <a:p>
                <a:pPr lvl="2"/>
                <a:r>
                  <a:rPr lang="ru-RU" dirty="0" smtClean="0"/>
                  <a:t>Для декодирования необходимо знать и предыдущий, и последующий кадры</a:t>
                </a:r>
              </a:p>
              <a:p>
                <a:pPr lvl="1"/>
                <a:r>
                  <a:rPr lang="ru-RU" dirty="0" smtClean="0"/>
                  <a:t>Пример схемы кадров: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𝑰</m:t>
                    </m:r>
                    <m:r>
                      <a:rPr lang="en-US" i="1" dirty="0" smtClean="0">
                        <a:latin typeface="Cambria Math"/>
                      </a:rPr>
                      <m:t>𝑃𝑃𝐵𝑃𝑃𝐵𝑃𝑃𝐵𝑃𝑃</m:t>
                    </m:r>
                    <m:r>
                      <a:rPr lang="en-US" b="1" i="1" dirty="0" smtClean="0">
                        <a:latin typeface="Cambria Math"/>
                      </a:rPr>
                      <m:t>𝑰</m:t>
                    </m:r>
                    <m:r>
                      <a:rPr lang="en-US" i="1" dirty="0" smtClean="0">
                        <a:latin typeface="Cambria Math"/>
                      </a:rPr>
                      <m:t>𝑃𝑃𝐵𝑃𝑃𝐵𝑃𝑃𝐵𝑃𝑃</m:t>
                    </m:r>
                    <m:r>
                      <a:rPr lang="en-US" i="1" dirty="0" smtClean="0">
                        <a:latin typeface="Cambria Math"/>
                      </a:rPr>
                      <m:t>…</m:t>
                    </m:r>
                  </m:oMath>
                </a14:m>
                <a:endParaRPr lang="ru-RU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08720"/>
                <a:ext cx="8784976" cy="5832648"/>
              </a:xfrm>
              <a:blipFill rotWithShape="1">
                <a:blip r:embed="rId2"/>
                <a:stretch>
                  <a:fillRect l="-971" t="-1881" r="-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25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Потоковая передача сохраненных </a:t>
            </a:r>
            <a:r>
              <a:rPr lang="ru-RU" dirty="0" err="1" smtClean="0"/>
              <a:t>медиафайлов</a:t>
            </a:r>
            <a:r>
              <a:rPr lang="ru-RU" dirty="0" smtClean="0"/>
              <a:t> (</a:t>
            </a:r>
            <a:r>
              <a:rPr lang="en-US" dirty="0" smtClean="0"/>
              <a:t>RTSP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3898776" cy="305293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Запрос метафайла</a:t>
            </a:r>
          </a:p>
          <a:p>
            <a:pPr lvl="1"/>
            <a:r>
              <a:rPr lang="ru-RU" dirty="0" smtClean="0"/>
              <a:t>Название</a:t>
            </a:r>
          </a:p>
          <a:p>
            <a:pPr lvl="1"/>
            <a:r>
              <a:rPr lang="ru-RU" dirty="0" smtClean="0"/>
              <a:t>Характеристики кодера</a:t>
            </a:r>
          </a:p>
          <a:p>
            <a:r>
              <a:rPr lang="ru-RU" dirty="0" smtClean="0"/>
              <a:t>При получении метафайла запрос передается проигрывателю</a:t>
            </a:r>
          </a:p>
          <a:p>
            <a:r>
              <a:rPr lang="ru-RU" dirty="0" smtClean="0"/>
              <a:t>Запускается </a:t>
            </a:r>
            <a:r>
              <a:rPr lang="en-US" dirty="0" smtClean="0"/>
              <a:t>RTP </a:t>
            </a:r>
            <a:r>
              <a:rPr lang="ru-RU" dirty="0" smtClean="0"/>
              <a:t>соединение</a:t>
            </a:r>
            <a:endParaRPr lang="ru-RU" dirty="0"/>
          </a:p>
        </p:txBody>
      </p:sp>
      <p:pic>
        <p:nvPicPr>
          <p:cNvPr id="7171" name="Picture 3" descr="\\VBOXSVR\kirill\lectures\rtsp-realtime-strea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84784"/>
            <a:ext cx="4536504" cy="324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15053" y="4653136"/>
            <a:ext cx="8066856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Управление интерфейсом пользователя</a:t>
            </a:r>
          </a:p>
          <a:p>
            <a:r>
              <a:rPr lang="ru-RU" dirty="0" smtClean="0"/>
              <a:t>Обработка ошибок передачи (</a:t>
            </a:r>
            <a:r>
              <a:rPr lang="en-US" dirty="0" smtClean="0"/>
              <a:t>UDP, </a:t>
            </a:r>
            <a:r>
              <a:rPr lang="ru-RU" dirty="0" smtClean="0"/>
              <a:t> а не </a:t>
            </a:r>
            <a:r>
              <a:rPr lang="en-US" dirty="0" smtClean="0"/>
              <a:t>TCP!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Распаковка сжатых данных</a:t>
            </a:r>
          </a:p>
          <a:p>
            <a:r>
              <a:rPr lang="ru-RU" dirty="0" smtClean="0"/>
              <a:t>Устранение </a:t>
            </a:r>
            <a:r>
              <a:rPr lang="ru-RU" dirty="0" err="1" smtClean="0"/>
              <a:t>джиттера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95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RTSP – FEC &amp; Interleaving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244827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FEC</a:t>
                </a:r>
                <a:r>
                  <a:rPr lang="ru-RU" dirty="0"/>
                  <a:t>: на 4 пакета приходится 5-й с проверкой четности. </a:t>
                </a:r>
                <a:r>
                  <a:rPr lang="ru-RU" dirty="0"/>
                  <a:t>Зная номер потерянного пакета, проверка на четность </a:t>
                </a:r>
                <a:r>
                  <a:rPr lang="ru-RU" u="sng" dirty="0"/>
                  <a:t>исправляет</a:t>
                </a:r>
                <a:r>
                  <a:rPr lang="ru-RU" dirty="0"/>
                  <a:t> </a:t>
                </a:r>
                <a:r>
                  <a:rPr lang="ru-RU" dirty="0" smtClean="0"/>
                  <a:t>ошибки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не зная номера потерянного блока – возможно лишь обнаружение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𝐷</m:t>
                      </m:r>
                      <m:r>
                        <a:rPr lang="ru-RU" i="1">
                          <a:latin typeface="Cambria Math"/>
                        </a:rPr>
                        <m:t>⇒</m:t>
                      </m:r>
                      <m:r>
                        <a:rPr lang="en-US" i="1">
                          <a:latin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Interleaving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2448272"/>
              </a:xfrm>
              <a:blipFill rotWithShape="1">
                <a:blip r:embed="rId2"/>
                <a:stretch>
                  <a:fillRect l="-1185" t="-3741" r="-1481" b="-42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\\VBOXSVR\kirill\lectures\7-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7344816" cy="29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1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RTP – </a:t>
            </a:r>
            <a:r>
              <a:rPr lang="en-US" dirty="0" err="1" smtClean="0"/>
              <a:t>Realtime</a:t>
            </a:r>
            <a:r>
              <a:rPr lang="en-US" dirty="0" smtClean="0"/>
              <a:t> Transport protocol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3466728" cy="4421087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Уплотнение нескольких потоков в один </a:t>
            </a:r>
            <a:r>
              <a:rPr lang="en-US" dirty="0" smtClean="0"/>
              <a:t>UDP </a:t>
            </a:r>
            <a:r>
              <a:rPr lang="ru-RU" dirty="0" smtClean="0"/>
              <a:t>поток</a:t>
            </a:r>
          </a:p>
          <a:p>
            <a:r>
              <a:rPr lang="ru-RU" dirty="0" smtClean="0"/>
              <a:t>Потеря пакетов обрабатывается приложением</a:t>
            </a:r>
          </a:p>
          <a:p>
            <a:r>
              <a:rPr lang="ru-RU" dirty="0" smtClean="0"/>
              <a:t>Метки времени, важны только интервалы между метками</a:t>
            </a:r>
          </a:p>
          <a:p>
            <a:r>
              <a:rPr lang="ru-RU" dirty="0" smtClean="0"/>
              <a:t>Необходима передача информации о типе кодирования</a:t>
            </a:r>
            <a:endParaRPr lang="ru-RU" dirty="0"/>
          </a:p>
        </p:txBody>
      </p:sp>
      <p:pic>
        <p:nvPicPr>
          <p:cNvPr id="1026" name="Picture 2" descr="D:\lectures\fig_rtp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89578"/>
            <a:ext cx="4978524" cy="29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00808"/>
            <a:ext cx="5184576" cy="17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885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RTSP – 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Время декодирования в любом случае возрастает</a:t>
            </a:r>
          </a:p>
          <a:p>
            <a:r>
              <a:rPr lang="en-US" dirty="0" smtClean="0"/>
              <a:t>FEC </a:t>
            </a:r>
            <a:r>
              <a:rPr lang="ru-RU" dirty="0" smtClean="0"/>
              <a:t>требует дополнительной пропускной способности, </a:t>
            </a:r>
            <a:r>
              <a:rPr lang="en-US" dirty="0" smtClean="0"/>
              <a:t>interleaving – </a:t>
            </a:r>
            <a:r>
              <a:rPr lang="ru-RU" dirty="0" smtClean="0"/>
              <a:t>нет</a:t>
            </a:r>
          </a:p>
          <a:p>
            <a:r>
              <a:rPr lang="ru-RU" dirty="0" smtClean="0"/>
              <a:t>При сжатом аудио для успешной работы </a:t>
            </a:r>
            <a:r>
              <a:rPr lang="ru-RU" dirty="0" err="1" smtClean="0"/>
              <a:t>перемежителя</a:t>
            </a:r>
            <a:r>
              <a:rPr lang="ru-RU" dirty="0" smtClean="0"/>
              <a:t> необходимо установить границы кадров</a:t>
            </a:r>
          </a:p>
          <a:p>
            <a:r>
              <a:rPr lang="ru-RU" dirty="0" smtClean="0"/>
              <a:t>Сжатие должно учитывать возможные потери (необходимость </a:t>
            </a:r>
            <a:r>
              <a:rPr lang="en-US" dirty="0" smtClean="0"/>
              <a:t>I-</a:t>
            </a:r>
            <a:r>
              <a:rPr lang="ru-RU" dirty="0" smtClean="0"/>
              <a:t>кадров)</a:t>
            </a:r>
          </a:p>
          <a:p>
            <a:r>
              <a:rPr lang="ru-RU" dirty="0" smtClean="0"/>
              <a:t>Исправление </a:t>
            </a:r>
            <a:r>
              <a:rPr lang="ru-RU" dirty="0" err="1" smtClean="0"/>
              <a:t>джиттера</a:t>
            </a:r>
            <a:r>
              <a:rPr lang="ru-RU" dirty="0" smtClean="0"/>
              <a:t> с помощью буферизации</a:t>
            </a:r>
          </a:p>
          <a:p>
            <a:pPr lvl="1"/>
            <a:r>
              <a:rPr lang="ru-RU" dirty="0" smtClean="0"/>
              <a:t>При заполнении буфера более, чем верхний предел, возможна приостановка</a:t>
            </a:r>
            <a:endParaRPr lang="en-US" dirty="0" smtClean="0"/>
          </a:p>
          <a:p>
            <a:pPr lvl="1"/>
            <a:r>
              <a:rPr lang="ru-RU" dirty="0" smtClean="0"/>
              <a:t>Потери и задержка в буфере взаимно-трансформируемы</a:t>
            </a:r>
          </a:p>
        </p:txBody>
      </p:sp>
    </p:spTree>
    <p:extLst>
      <p:ext uri="{BB962C8B-B14F-4D97-AF65-F5344CB8AC3E}">
        <p14:creationId xmlns:p14="http://schemas.microsoft.com/office/powerpoint/2010/main" val="3045737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Передача медиа в реальном времени (</a:t>
            </a:r>
            <a:r>
              <a:rPr lang="en-US" dirty="0" smtClean="0"/>
              <a:t>IPTV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правило, необходим буфер большего размера: отправка происходит со скоростью воспроизведения → буфер должен компенсировать любые возможные задержки (до 15 с)</a:t>
            </a:r>
          </a:p>
          <a:p>
            <a:r>
              <a:rPr lang="ru-RU" dirty="0" smtClean="0"/>
              <a:t>Необходимость использования групповой адресации</a:t>
            </a:r>
            <a:r>
              <a:rPr lang="en-US" dirty="0" smtClean="0"/>
              <a:t> + </a:t>
            </a:r>
            <a:r>
              <a:rPr lang="ru-RU" dirty="0" smtClean="0"/>
              <a:t>необходимость использования </a:t>
            </a:r>
            <a:r>
              <a:rPr lang="en-US" dirty="0" smtClean="0"/>
              <a:t>FEC</a:t>
            </a:r>
          </a:p>
          <a:p>
            <a:pPr lvl="1"/>
            <a:r>
              <a:rPr lang="ru-RU" dirty="0" smtClean="0"/>
              <a:t>Чаще используется </a:t>
            </a:r>
            <a:r>
              <a:rPr lang="en-US" dirty="0" smtClean="0"/>
              <a:t>TC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ru-RU" dirty="0" smtClean="0"/>
              <a:t> ввиду ограничений распространения </a:t>
            </a:r>
            <a:r>
              <a:rPr lang="en-US" dirty="0" smtClean="0"/>
              <a:t>multicast </a:t>
            </a:r>
            <a:r>
              <a:rPr lang="ru-RU" dirty="0" smtClean="0"/>
              <a:t>в различных подсетях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81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Конференции в реальном времени и </a:t>
            </a:r>
            <a:r>
              <a:rPr lang="en-US" dirty="0" smtClean="0"/>
              <a:t>IP-</a:t>
            </a:r>
            <a:r>
              <a:rPr lang="ru-RU" dirty="0" smtClean="0"/>
              <a:t>телефония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Использование как оконечными устройствами, так и при междугородних звонках</a:t>
            </a:r>
          </a:p>
          <a:p>
            <a:r>
              <a:rPr lang="ru-RU" dirty="0" smtClean="0"/>
              <a:t>Коммутаторы </a:t>
            </a:r>
            <a:r>
              <a:rPr lang="en-US" dirty="0" smtClean="0"/>
              <a:t>IP </a:t>
            </a:r>
            <a:r>
              <a:rPr lang="ru-RU" dirty="0" smtClean="0"/>
              <a:t>существенно дешевле</a:t>
            </a:r>
          </a:p>
          <a:p>
            <a:r>
              <a:rPr lang="ru-RU" dirty="0" smtClean="0"/>
              <a:t>Предельное время доставки – не более 200 </a:t>
            </a:r>
            <a:r>
              <a:rPr lang="ru-RU" dirty="0" err="1" smtClean="0"/>
              <a:t>мс</a:t>
            </a:r>
            <a:r>
              <a:rPr lang="ru-RU" dirty="0" smtClean="0"/>
              <a:t>, только </a:t>
            </a:r>
            <a:r>
              <a:rPr lang="en-US" dirty="0" smtClean="0"/>
              <a:t>UDP</a:t>
            </a:r>
            <a:endParaRPr lang="ru-RU" dirty="0" smtClean="0"/>
          </a:p>
          <a:p>
            <a:r>
              <a:rPr lang="ru-RU" dirty="0" smtClean="0"/>
              <a:t>Необходимо привлекать механизмы </a:t>
            </a:r>
            <a:r>
              <a:rPr lang="en-US" dirty="0" err="1" smtClean="0"/>
              <a:t>QoS</a:t>
            </a:r>
            <a:r>
              <a:rPr lang="en-US" dirty="0" smtClean="0"/>
              <a:t> </a:t>
            </a:r>
            <a:r>
              <a:rPr lang="ru-RU" dirty="0" smtClean="0"/>
              <a:t>сетевого уровня</a:t>
            </a:r>
          </a:p>
          <a:p>
            <a:r>
              <a:rPr lang="ru-RU" dirty="0" smtClean="0"/>
              <a:t>Задержка формируется из:</a:t>
            </a:r>
          </a:p>
          <a:p>
            <a:pPr lvl="1"/>
            <a:r>
              <a:rPr lang="ru-RU" dirty="0" smtClean="0"/>
              <a:t>Формирование </a:t>
            </a:r>
            <a:r>
              <a:rPr lang="ru-RU" dirty="0" err="1" smtClean="0"/>
              <a:t>сэмплов</a:t>
            </a:r>
            <a:endParaRPr lang="ru-RU" dirty="0" smtClean="0"/>
          </a:p>
          <a:p>
            <a:pPr lvl="1"/>
            <a:r>
              <a:rPr lang="ru-RU" dirty="0" smtClean="0"/>
              <a:t>Формирования пакетов из </a:t>
            </a:r>
            <a:r>
              <a:rPr lang="ru-RU" dirty="0" err="1" smtClean="0"/>
              <a:t>сэмплов</a:t>
            </a:r>
            <a:endParaRPr lang="ru-RU" dirty="0" smtClean="0"/>
          </a:p>
          <a:p>
            <a:pPr lvl="1"/>
            <a:r>
              <a:rPr lang="ru-RU" dirty="0" smtClean="0"/>
              <a:t>Передаче пакетов по сети</a:t>
            </a:r>
          </a:p>
          <a:p>
            <a:pPr lvl="1"/>
            <a:r>
              <a:rPr lang="ru-RU" dirty="0" smtClean="0"/>
              <a:t>Разбор пакетов на </a:t>
            </a:r>
            <a:r>
              <a:rPr lang="ru-RU" dirty="0" err="1" smtClean="0"/>
              <a:t>сэмплы</a:t>
            </a:r>
            <a:r>
              <a:rPr lang="ru-RU" dirty="0" smtClean="0"/>
              <a:t> и </a:t>
            </a:r>
            <a:r>
              <a:rPr lang="ru-RU" dirty="0" err="1" smtClean="0"/>
              <a:t>джиттер</a:t>
            </a:r>
            <a:r>
              <a:rPr lang="ru-RU" dirty="0" smtClean="0"/>
              <a:t>-буфер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894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H.323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6642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H.245 </a:t>
            </a:r>
            <a:r>
              <a:rPr lang="ru-RU" dirty="0" smtClean="0"/>
              <a:t>– договоренность о режиме сжатия</a:t>
            </a:r>
          </a:p>
          <a:p>
            <a:r>
              <a:rPr lang="en-US" dirty="0" smtClean="0"/>
              <a:t>Q.931 – </a:t>
            </a:r>
            <a:r>
              <a:rPr lang="ru-RU" dirty="0" smtClean="0"/>
              <a:t>установление и разрыв соединения, тональный вызов, генерация гудков и звонков, …</a:t>
            </a:r>
          </a:p>
          <a:p>
            <a:r>
              <a:rPr lang="en-US" dirty="0" smtClean="0"/>
              <a:t>H.225 – </a:t>
            </a:r>
            <a:r>
              <a:rPr lang="ru-RU" dirty="0" smtClean="0"/>
              <a:t>ведение переговоров с </a:t>
            </a:r>
            <a:r>
              <a:rPr lang="en-US" dirty="0" smtClean="0"/>
              <a:t>gatekeeper (</a:t>
            </a:r>
            <a:r>
              <a:rPr lang="ru-RU" dirty="0" smtClean="0"/>
              <a:t>управление группой локальных узлов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9218" name="Picture 2" descr="\\VBOXSVR\kirill\lectures\800px-Typical_H.323_Stack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21088"/>
            <a:ext cx="420777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\\VBOXSVR\kirill\lectures\1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95100"/>
            <a:ext cx="3744416" cy="284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5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H.323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87075"/>
            <a:ext cx="6624736" cy="5352212"/>
          </a:xfrm>
        </p:spPr>
      </p:pic>
    </p:spTree>
    <p:extLst>
      <p:ext uri="{BB962C8B-B14F-4D97-AF65-F5344CB8AC3E}">
        <p14:creationId xmlns:p14="http://schemas.microsoft.com/office/powerpoint/2010/main" val="151233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Текстовый протокол</a:t>
            </a:r>
          </a:p>
          <a:p>
            <a:r>
              <a:rPr lang="ru-RU" dirty="0" smtClean="0"/>
              <a:t>Существенно меньшего размера спецификация</a:t>
            </a:r>
          </a:p>
          <a:p>
            <a:r>
              <a:rPr lang="ru-RU" dirty="0" smtClean="0"/>
              <a:t>Поддержка поиска вызываемого абонента</a:t>
            </a:r>
            <a:endParaRPr lang="ru-RU" dirty="0"/>
          </a:p>
        </p:txBody>
      </p:sp>
      <p:pic>
        <p:nvPicPr>
          <p:cNvPr id="10242" name="Picture 2" descr="\\VBOXSVR\kirill\lectures\cf_s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74363"/>
            <a:ext cx="4034780" cy="348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43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SIP </a:t>
            </a:r>
            <a:r>
              <a:rPr lang="en-US" dirty="0" err="1" smtClean="0"/>
              <a:t>v.s</a:t>
            </a:r>
            <a:r>
              <a:rPr lang="en-US" dirty="0" smtClean="0"/>
              <a:t>. H.323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514632"/>
              </p:ext>
            </p:extLst>
          </p:nvPr>
        </p:nvGraphicFramePr>
        <p:xfrm>
          <a:off x="323528" y="692696"/>
          <a:ext cx="8229600" cy="602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2098576"/>
                <a:gridCol w="1954560"/>
              </a:tblGrid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Аспект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H.323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SIP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Разработчик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ITU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IETF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Совместимость с </a:t>
                      </a:r>
                      <a:r>
                        <a:rPr lang="en-US" sz="1400" dirty="0" smtClean="0"/>
                        <a:t>PTSN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Полностью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 большей</a:t>
                      </a:r>
                      <a:r>
                        <a:rPr lang="ru-RU" sz="1400" baseline="0" dirty="0" smtClean="0"/>
                        <a:t> мере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Совместимость</a:t>
                      </a:r>
                      <a:r>
                        <a:rPr lang="ru-RU" sz="1400" baseline="0" dirty="0" smtClean="0"/>
                        <a:t> с  Интернетом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 итоге да…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Архитектура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Монолитная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Модульная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Завершенность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Полный стек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Только уст.</a:t>
                      </a:r>
                      <a:r>
                        <a:rPr lang="ru-RU" sz="1400" baseline="0" dirty="0" smtClean="0"/>
                        <a:t> сессии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Переговоры относительно параметров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Ведутся обеими сторонами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Сигналы при вызове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Q.931 over 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SIP over TCP/UDP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Формат сообщений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Бинарный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ASCII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Передача мультимедийных данных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RTP/RTCP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Многосторонняя связь</a:t>
                      </a:r>
                      <a:endParaRPr lang="ru-RU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endParaRPr lang="ru-R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Мультимедийные конференции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Нет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Адресация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URL </a:t>
                      </a:r>
                      <a:r>
                        <a:rPr lang="ru-RU" sz="1400" dirty="0" smtClean="0"/>
                        <a:t>или номер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URL</a:t>
                      </a:r>
                      <a:endParaRPr lang="ru-RU" sz="1400" dirty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Разрыв связи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Явный, разрыв </a:t>
                      </a:r>
                      <a:r>
                        <a:rPr lang="en-US" sz="1400" dirty="0" smtClean="0"/>
                        <a:t>TCP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Явный, тайм-аут</a:t>
                      </a:r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Обмен сообщениями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Нет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Шифрование данных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 smtClean="0"/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 стандарта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1400 страниц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250 страниц</a:t>
                      </a:r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Реализация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Громоздкая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Посредственная</a:t>
                      </a:r>
                    </a:p>
                  </a:txBody>
                  <a:tcPr/>
                </a:tc>
              </a:tr>
              <a:tr h="31691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Статус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Распространен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Хорошая альтернатива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9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Буферизация на приемнике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r>
              <a:rPr lang="ru-RU" dirty="0" smtClean="0"/>
              <a:t>Воспроизведение с задержкой</a:t>
            </a:r>
          </a:p>
          <a:p>
            <a:r>
              <a:rPr lang="ru-RU" dirty="0" smtClean="0"/>
              <a:t>Вариацию задержки необходимо учитывать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19" y="3284984"/>
            <a:ext cx="871518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36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Потоковая передача аудио и видео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Передача несжатого голоса (</a:t>
            </a:r>
            <a:r>
              <a:rPr lang="en-US" dirty="0" smtClean="0"/>
              <a:t>8-bit PCM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требует 64 Кбит/с, при этом традиционная телефония весьма дорога</a:t>
            </a:r>
          </a:p>
          <a:p>
            <a:r>
              <a:rPr lang="ru-RU" dirty="0" smtClean="0"/>
              <a:t>Передача видео требует значительных ресурсов канала</a:t>
            </a:r>
          </a:p>
          <a:p>
            <a:r>
              <a:rPr lang="ru-RU" dirty="0" smtClean="0"/>
              <a:t>Большая часть контента в Интернет -- видео</a:t>
            </a:r>
          </a:p>
        </p:txBody>
      </p:sp>
    </p:spTree>
    <p:extLst>
      <p:ext uri="{BB962C8B-B14F-4D97-AF65-F5344CB8AC3E}">
        <p14:creationId xmlns:p14="http://schemas.microsoft.com/office/powerpoint/2010/main" val="329015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Цифровой звук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3782549" cy="2836912"/>
          </a:xfr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572000" y="1340768"/>
            <a:ext cx="4104456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8kHz </a:t>
            </a:r>
            <a:r>
              <a:rPr lang="ru-RU" dirty="0" smtClean="0"/>
              <a:t>частота дискретизации</a:t>
            </a:r>
          </a:p>
          <a:p>
            <a:r>
              <a:rPr lang="ru-RU" dirty="0" smtClean="0"/>
              <a:t>256 уровней сигнала на один отсчет</a:t>
            </a:r>
          </a:p>
          <a:p>
            <a:r>
              <a:rPr lang="ru-RU" dirty="0" smtClean="0"/>
              <a:t>64 кбит/с требуемая пропускная способность</a:t>
            </a:r>
          </a:p>
          <a:p>
            <a:r>
              <a:rPr lang="ru-RU" dirty="0" smtClean="0"/>
              <a:t>Использование нелинейной шкалы дискретизации</a:t>
            </a:r>
            <a:endParaRPr lang="ru-RU" dirty="0" smtClean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11560" y="4221088"/>
            <a:ext cx="396044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Использование сжатия звука</a:t>
            </a:r>
          </a:p>
          <a:p>
            <a:r>
              <a:rPr lang="ru-RU" dirty="0" smtClean="0"/>
              <a:t>Наличие кодера и декодера</a:t>
            </a:r>
          </a:p>
          <a:p>
            <a:r>
              <a:rPr lang="ru-RU" dirty="0" smtClean="0"/>
              <a:t>Возможно сжатие с потерями, так без них</a:t>
            </a:r>
          </a:p>
          <a:p>
            <a:r>
              <a:rPr lang="ru-RU" dirty="0" smtClean="0"/>
              <a:t>Кодирование речи и аудио решается различными способами</a:t>
            </a:r>
            <a:endParaRPr lang="ru-RU" dirty="0" smtClean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716016" y="4242384"/>
            <a:ext cx="396044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Способы кодирования аудио:</a:t>
            </a:r>
          </a:p>
          <a:p>
            <a:r>
              <a:rPr lang="ru-RU" dirty="0" smtClean="0"/>
              <a:t>Кодирование формы сигналов</a:t>
            </a:r>
            <a:r>
              <a:rPr lang="en-US" dirty="0" smtClean="0"/>
              <a:t> (</a:t>
            </a:r>
            <a:r>
              <a:rPr lang="ru-RU" dirty="0" smtClean="0"/>
              <a:t>использование преобразования Фурье и передача спектра сигнала без </a:t>
            </a:r>
            <a:r>
              <a:rPr lang="ru-RU" dirty="0" err="1" smtClean="0"/>
              <a:t>имкажений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Перцепционное кодирование (</a:t>
            </a:r>
            <a:r>
              <a:rPr lang="en-US" dirty="0" smtClean="0"/>
              <a:t>MP3, AAC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8158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Маскирование звуков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216024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Частотное маскирование</a:t>
            </a:r>
          </a:p>
          <a:p>
            <a:pPr lvl="1"/>
            <a:r>
              <a:rPr lang="ru-RU" dirty="0" smtClean="0"/>
              <a:t>Громкие звуки одних частот могут подавлять звуки на других близких частотах</a:t>
            </a:r>
          </a:p>
          <a:p>
            <a:r>
              <a:rPr lang="ru-RU" dirty="0" smtClean="0"/>
              <a:t>Временное маскирование</a:t>
            </a:r>
          </a:p>
          <a:p>
            <a:pPr lvl="1"/>
            <a:r>
              <a:rPr lang="ru-RU" dirty="0" smtClean="0"/>
              <a:t>Вызвано динамическим коэффициентом усиления человеческого уха</a:t>
            </a:r>
            <a:endParaRPr lang="ru-RU" dirty="0"/>
          </a:p>
        </p:txBody>
      </p:sp>
      <p:pic>
        <p:nvPicPr>
          <p:cNvPr id="4098" name="Picture 2" descr="\\VBOXSVR\kirill\lectures\QA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18" y="3102145"/>
            <a:ext cx="5729882" cy="37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55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кодирования аудио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Замеры амплитуды сигнала с частотой от 8 до 96 КГц по одному или двум каналам (стерео)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Сжатие последовательности отсчетов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Выделение маскирующих и маскируемых частот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Наибольшее количество бит выделяется немаскированным частотам с наибольшей спектральной плотностью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Кодирование последовательностей бит кодом Хаффмана (частым последовательностям выделяется меньше бит, редким – меньше)</a:t>
            </a:r>
          </a:p>
        </p:txBody>
      </p:sp>
    </p:spTree>
    <p:extLst>
      <p:ext uri="{BB962C8B-B14F-4D97-AF65-F5344CB8AC3E}">
        <p14:creationId xmlns:p14="http://schemas.microsoft.com/office/powerpoint/2010/main" val="96637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Цифровое видео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отличие от уха, сетчатка глаза менее «динамична»: изображение сохраняется в течение нескольких миллисекунд</a:t>
            </a:r>
          </a:p>
          <a:p>
            <a:r>
              <a:rPr lang="ru-RU" dirty="0" smtClean="0"/>
              <a:t>Смена неподвижных изображений с частотой более 50 Гц глазу незаметна</a:t>
            </a:r>
          </a:p>
          <a:p>
            <a:r>
              <a:rPr lang="ru-RU" dirty="0" smtClean="0"/>
              <a:t>Изображение представляется в виде набора пикселов (1 бит – черно-белое изображение, 8 бит – оттенки серого, 24 бит – 16 млн цветов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 RGB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Кодирование видео</a:t>
            </a:r>
          </a:p>
          <a:p>
            <a:pPr lvl="1"/>
            <a:r>
              <a:rPr lang="en-US" dirty="0" smtClean="0"/>
              <a:t>NTSC (</a:t>
            </a:r>
            <a:r>
              <a:rPr lang="ru-RU" dirty="0" smtClean="0"/>
              <a:t>25 Гц</a:t>
            </a:r>
            <a:r>
              <a:rPr lang="en-US" dirty="0" smtClean="0"/>
              <a:t>), PAL (29.97 </a:t>
            </a:r>
            <a:r>
              <a:rPr lang="ru-RU" dirty="0" smtClean="0"/>
              <a:t>Гц</a:t>
            </a:r>
            <a:r>
              <a:rPr lang="en-US" dirty="0" smtClean="0"/>
              <a:t>), SECAM (25</a:t>
            </a:r>
            <a:r>
              <a:rPr lang="ru-RU" dirty="0" smtClean="0"/>
              <a:t> Гц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4890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Развертка видео-сигнала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219256" cy="146876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Передача четных и нечетных рядов развертки</a:t>
            </a:r>
          </a:p>
          <a:p>
            <a:r>
              <a:rPr lang="ru-RU" dirty="0" smtClean="0"/>
              <a:t>Сложности передачи динамического изображения</a:t>
            </a:r>
          </a:p>
          <a:p>
            <a:r>
              <a:rPr lang="ru-RU" dirty="0" smtClean="0"/>
              <a:t>Видео, не использующее чередование – прогрессивное</a:t>
            </a:r>
            <a:endParaRPr lang="ru-RU" dirty="0"/>
          </a:p>
        </p:txBody>
      </p:sp>
      <p:pic>
        <p:nvPicPr>
          <p:cNvPr id="5122" name="Picture 2" descr="\\VBOXSVR\kirill\lectures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9310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VBOXSVR\kirill\lectures\interlac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20888"/>
            <a:ext cx="296462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\VBOXSVR\kirill\lectures\interlace_diagram_interl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98" y="2455552"/>
            <a:ext cx="2716159" cy="252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75903" y="5182072"/>
            <a:ext cx="8219256" cy="1468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HDTV – </a:t>
            </a:r>
            <a:r>
              <a:rPr lang="ru-RU" dirty="0" smtClean="0"/>
              <a:t>1280х720 пикселей</a:t>
            </a:r>
          </a:p>
          <a:p>
            <a:r>
              <a:rPr lang="ru-RU" dirty="0" smtClean="0"/>
              <a:t>Современные кодеки способны адаптировать разрешение видеосигнала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951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1377</Words>
  <Application>Microsoft Office PowerPoint</Application>
  <PresentationFormat>Экран (4:3)</PresentationFormat>
  <Paragraphs>390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Протоколы прикладного уровня. Передача мультимедийной информации</vt:lpstr>
      <vt:lpstr>RTP – Realtime Transport protocol</vt:lpstr>
      <vt:lpstr>Буферизация на приемнике</vt:lpstr>
      <vt:lpstr>Потоковая передача аудио и видео</vt:lpstr>
      <vt:lpstr>Цифровой звук</vt:lpstr>
      <vt:lpstr>Маскирование звуков</vt:lpstr>
      <vt:lpstr>Алгоритм кодирования аудио</vt:lpstr>
      <vt:lpstr>Цифровое видео</vt:lpstr>
      <vt:lpstr>Развертка видео-сигнала</vt:lpstr>
      <vt:lpstr>Сжатие видео</vt:lpstr>
      <vt:lpstr>Стандарт JPEG(Joint Photographic Expert Group) ISO 10918</vt:lpstr>
      <vt:lpstr>Стандарт JPEG – ДКП</vt:lpstr>
      <vt:lpstr>Стандарт JPEG – квантование</vt:lpstr>
      <vt:lpstr>JPEG – вычисление разностей и кодирование</vt:lpstr>
      <vt:lpstr>JPEG Summary</vt:lpstr>
      <vt:lpstr>MPEG (Motion Picture Experts Group)</vt:lpstr>
      <vt:lpstr>MPEG-4</vt:lpstr>
      <vt:lpstr>Потоковая передача сохраненных медиафайлов (RTSP)</vt:lpstr>
      <vt:lpstr>RTSP – FEC &amp; Interleaving</vt:lpstr>
      <vt:lpstr>RTSP – summary</vt:lpstr>
      <vt:lpstr>Передача медиа в реальном времени (IPTV)</vt:lpstr>
      <vt:lpstr>Конференции в реальном времени и IP-телефония</vt:lpstr>
      <vt:lpstr>H.323</vt:lpstr>
      <vt:lpstr>H.323</vt:lpstr>
      <vt:lpstr>SIP</vt:lpstr>
      <vt:lpstr>SIP v.s. H.323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Протоколы прикладного уровня</dc:title>
  <dc:creator>Kirill</dc:creator>
  <cp:lastModifiedBy>Kirill</cp:lastModifiedBy>
  <cp:revision>30</cp:revision>
  <dcterms:created xsi:type="dcterms:W3CDTF">2013-04-16T09:11:48Z</dcterms:created>
  <dcterms:modified xsi:type="dcterms:W3CDTF">2013-04-22T15:36:34Z</dcterms:modified>
</cp:coreProperties>
</file>