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0080625" cy="56705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0" autoAdjust="0"/>
  </p:normalViewPr>
  <p:slideViewPr>
    <p:cSldViewPr snapToGrid="0">
      <p:cViewPr varScale="1">
        <p:scale>
          <a:sx n="105" d="100"/>
          <a:sy n="105" d="100"/>
        </p:scale>
        <p:origin x="64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04E452D4-52D7-4854-BAAC-A8D3FBAC893C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theodo.com/2019/06/test-nestjs-with-jest-typescript/" TargetMode="External"/><Relationship Id="rId3" Type="http://schemas.openxmlformats.org/officeDocument/2006/relationships/hyperlink" Target="https://scotch.io/@vishalbiradar/how-to-install-specific-version-of-nodejs" TargetMode="External"/><Relationship Id="rId7" Type="http://schemas.openxmlformats.org/officeDocument/2006/relationships/hyperlink" Target="https://auth0.com/blog/developing-a-secure-api-with-nestjs-creating-endpoints/" TargetMode="External"/><Relationship Id="rId2" Type="http://schemas.openxmlformats.org/officeDocument/2006/relationships/hyperlink" Target="https://stackoverflow.com/questions/30239752/npm-start-fails-because-of-node-api-elifecycle/3024016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ewebdevcoach.com/stand-up-a-node-js-server-with-nestjs-including-typescript-and-graphql" TargetMode="External"/><Relationship Id="rId5" Type="http://schemas.openxmlformats.org/officeDocument/2006/relationships/hyperlink" Target="https://medium.com/javascript-in-plain-english/a-crash-course-in-nestjs-cccfc0090a16" TargetMode="External"/><Relationship Id="rId10" Type="http://schemas.openxmlformats.org/officeDocument/2006/relationships/hyperlink" Target="https://stackoverflow.com/questions/50354176/getting-404-not-found-on-options-with-nestjs" TargetMode="External"/><Relationship Id="rId4" Type="http://schemas.openxmlformats.org/officeDocument/2006/relationships/hyperlink" Target="https://docs.nestjs.com/" TargetMode="External"/><Relationship Id="rId9" Type="http://schemas.openxmlformats.org/officeDocument/2006/relationships/hyperlink" Target="https://typeorm.io/#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3880080" y="1459800"/>
            <a:ext cx="228600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3600" b="0" i="1" strike="noStrike" spc="-1">
                <a:solidFill>
                  <a:srgbClr val="E5073E"/>
                </a:solidFill>
                <a:latin typeface="Cantarell Extra Bold"/>
              </a:rPr>
              <a:t>NestJS</a:t>
            </a:r>
            <a:r>
              <a:rPr lang="en-US" sz="2600" b="0" strike="noStrike" spc="-1">
                <a:solidFill>
                  <a:srgbClr val="E5073E"/>
                </a:solidFill>
                <a:latin typeface="Arial"/>
              </a:rPr>
              <a:t> </a:t>
            </a:r>
            <a:endParaRPr lang="en-US" sz="2600" b="0" strike="noStrike" spc="-1">
              <a:latin typeface="Arial"/>
            </a:endParaRPr>
          </a:p>
        </p:txBody>
      </p:sp>
      <p:pic>
        <p:nvPicPr>
          <p:cNvPr id="42" name="Imagem 41"/>
          <p:cNvPicPr/>
          <p:nvPr/>
        </p:nvPicPr>
        <p:blipFill>
          <a:blip r:embed="rId2"/>
          <a:stretch/>
        </p:blipFill>
        <p:spPr>
          <a:xfrm>
            <a:off x="3521160" y="72000"/>
            <a:ext cx="2531160" cy="1423800"/>
          </a:xfrm>
          <a:prstGeom prst="rect">
            <a:avLst/>
          </a:prstGeom>
          <a:ln>
            <a:noFill/>
          </a:ln>
        </p:spPr>
      </p:pic>
      <p:sp>
        <p:nvSpPr>
          <p:cNvPr id="43" name="Line 2"/>
          <p:cNvSpPr/>
          <p:nvPr/>
        </p:nvSpPr>
        <p:spPr>
          <a:xfrm>
            <a:off x="4037040" y="1536120"/>
            <a:ext cx="822960" cy="0"/>
          </a:xfrm>
          <a:prstGeom prst="line">
            <a:avLst/>
          </a:prstGeom>
          <a:ln w="6480">
            <a:solidFill>
              <a:srgbClr val="A7074B">
                <a:alpha val="8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TextShape 3"/>
          <p:cNvSpPr txBox="1"/>
          <p:nvPr/>
        </p:nvSpPr>
        <p:spPr>
          <a:xfrm>
            <a:off x="19440" y="2175120"/>
            <a:ext cx="10060560" cy="70643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2000" b="1" strike="noStrike" spc="-1" dirty="0">
                <a:latin typeface="Arial Narrow" panose="020B0606020202030204" pitchFamily="34" charset="0"/>
                <a:ea typeface="Batang" panose="02030600000101010101" pitchFamily="18" charset="-127"/>
                <a:cs typeface="Aharoni" panose="02010803020104030203" pitchFamily="2" charset="-79"/>
              </a:rPr>
              <a:t>É um framework </a:t>
            </a:r>
            <a:r>
              <a:rPr lang="en-US" sz="2000" b="1" strike="noStrike" spc="-1" dirty="0" err="1">
                <a:latin typeface="Arial Narrow" panose="020B0606020202030204" pitchFamily="34" charset="0"/>
                <a:ea typeface="Batang" panose="02030600000101010101" pitchFamily="18" charset="-127"/>
                <a:cs typeface="Aharoni" panose="02010803020104030203" pitchFamily="2" charset="-79"/>
              </a:rPr>
              <a:t>que</a:t>
            </a:r>
            <a:r>
              <a:rPr lang="en-US" sz="2000" b="1" strike="noStrike" spc="-1" dirty="0">
                <a:latin typeface="Arial Narrow" panose="020B0606020202030204" pitchFamily="34" charset="0"/>
                <a:ea typeface="Batang" panose="02030600000101010101" pitchFamily="18" charset="-127"/>
                <a:cs typeface="Aharoni" panose="02010803020104030203" pitchFamily="2" charset="-79"/>
              </a:rPr>
              <a:t> </a:t>
            </a:r>
            <a:r>
              <a:rPr lang="en-US" sz="2000" b="1" strike="noStrike" spc="-1" dirty="0" err="1">
                <a:latin typeface="Arial Narrow" panose="020B0606020202030204" pitchFamily="34" charset="0"/>
                <a:ea typeface="Batang" panose="02030600000101010101" pitchFamily="18" charset="-127"/>
                <a:cs typeface="Aharoni" panose="02010803020104030203" pitchFamily="2" charset="-79"/>
              </a:rPr>
              <a:t>otimiza</a:t>
            </a:r>
            <a:r>
              <a:rPr lang="en-US" sz="2000" b="1" strike="noStrike" spc="-1" dirty="0">
                <a:latin typeface="Arial Narrow" panose="020B0606020202030204" pitchFamily="34" charset="0"/>
                <a:ea typeface="Batang" panose="02030600000101010101" pitchFamily="18" charset="-127"/>
                <a:cs typeface="Aharoni" panose="02010803020104030203" pitchFamily="2" charset="-79"/>
              </a:rPr>
              <a:t> a </a:t>
            </a:r>
            <a:r>
              <a:rPr lang="en-US" sz="2000" b="1" strike="noStrike" spc="-1" dirty="0" err="1">
                <a:latin typeface="Arial Narrow" panose="020B0606020202030204" pitchFamily="34" charset="0"/>
                <a:ea typeface="Batang" panose="02030600000101010101" pitchFamily="18" charset="-127"/>
                <a:cs typeface="Aharoni" panose="02010803020104030203" pitchFamily="2" charset="-79"/>
              </a:rPr>
              <a:t>manutenção</a:t>
            </a:r>
            <a:r>
              <a:rPr lang="en-US" sz="2000" b="1" strike="noStrike" spc="-1" dirty="0">
                <a:latin typeface="Arial Narrow" panose="020B0606020202030204" pitchFamily="34" charset="0"/>
                <a:ea typeface="Batang" panose="02030600000101010101" pitchFamily="18" charset="-127"/>
                <a:cs typeface="Aharoni" panose="02010803020104030203" pitchFamily="2" charset="-79"/>
              </a:rPr>
              <a:t> de </a:t>
            </a:r>
            <a:r>
              <a:rPr lang="en-US" sz="2000" b="1" strike="noStrike" spc="-1" dirty="0" err="1">
                <a:latin typeface="Arial Narrow" panose="020B0606020202030204" pitchFamily="34" charset="0"/>
                <a:ea typeface="Batang" panose="02030600000101010101" pitchFamily="18" charset="-127"/>
                <a:cs typeface="Aharoni" panose="02010803020104030203" pitchFamily="2" charset="-79"/>
              </a:rPr>
              <a:t>aplicações</a:t>
            </a:r>
            <a:r>
              <a:rPr lang="en-US" sz="2000" b="1" strike="noStrike" spc="-1" dirty="0">
                <a:latin typeface="Arial Narrow" panose="020B0606020202030204" pitchFamily="34" charset="0"/>
                <a:ea typeface="Batang" panose="02030600000101010101" pitchFamily="18" charset="-127"/>
                <a:cs typeface="Aharoni" panose="02010803020104030203" pitchFamily="2" charset="-79"/>
              </a:rPr>
              <a:t> </a:t>
            </a:r>
            <a:r>
              <a:rPr lang="en-US" sz="2000" b="1" strike="noStrike" spc="-1" dirty="0" err="1">
                <a:latin typeface="Arial Narrow" panose="020B0606020202030204" pitchFamily="34" charset="0"/>
                <a:ea typeface="Batang" panose="02030600000101010101" pitchFamily="18" charset="-127"/>
                <a:cs typeface="Aharoni" panose="02010803020104030203" pitchFamily="2" charset="-79"/>
              </a:rPr>
              <a:t>em</a:t>
            </a:r>
            <a:r>
              <a:rPr lang="en-US" sz="2000" b="1" strike="noStrike" spc="-1" dirty="0">
                <a:latin typeface="Arial Narrow" panose="020B0606020202030204" pitchFamily="34" charset="0"/>
                <a:ea typeface="Batang" panose="02030600000101010101" pitchFamily="18" charset="-127"/>
                <a:cs typeface="Aharoni" panose="02010803020104030203" pitchFamily="2" charset="-79"/>
              </a:rPr>
              <a:t> </a:t>
            </a:r>
            <a:r>
              <a:rPr lang="en-US" sz="2000" b="1" strike="noStrike" spc="-1" dirty="0" err="1">
                <a:latin typeface="Arial Narrow" panose="020B0606020202030204" pitchFamily="34" charset="0"/>
                <a:ea typeface="Batang" panose="02030600000101010101" pitchFamily="18" charset="-127"/>
                <a:cs typeface="Aharoni" panose="02010803020104030203" pitchFamily="2" charset="-79"/>
              </a:rPr>
              <a:t>NodeJS</a:t>
            </a:r>
            <a:r>
              <a:rPr lang="en-US" sz="2000" b="1" strike="noStrike" spc="-1" dirty="0">
                <a:latin typeface="Arial Narrow" panose="020B0606020202030204" pitchFamily="34" charset="0"/>
                <a:ea typeface="Batang" panose="02030600000101010101" pitchFamily="18" charset="-127"/>
                <a:cs typeface="Aharoni" panose="02010803020104030203" pitchFamily="2" charset="-79"/>
              </a:rPr>
              <a:t> </a:t>
            </a:r>
            <a:r>
              <a:rPr lang="en-US" sz="2000" b="1" strike="noStrike" spc="-1" dirty="0" err="1">
                <a:latin typeface="Arial Narrow" panose="020B0606020202030204" pitchFamily="34" charset="0"/>
                <a:ea typeface="Batang" panose="02030600000101010101" pitchFamily="18" charset="-127"/>
                <a:cs typeface="Aharoni" panose="02010803020104030203" pitchFamily="2" charset="-79"/>
              </a:rPr>
              <a:t>fornecendo</a:t>
            </a:r>
            <a:r>
              <a:rPr lang="en-US" sz="2000" b="1" strike="noStrike" spc="-1" dirty="0">
                <a:latin typeface="Arial Narrow" panose="020B0606020202030204" pitchFamily="34" charset="0"/>
                <a:ea typeface="Batang" panose="02030600000101010101" pitchFamily="18" charset="-127"/>
                <a:cs typeface="Aharoni" panose="02010803020104030203" pitchFamily="2" charset="-79"/>
              </a:rPr>
              <a:t> </a:t>
            </a:r>
            <a:r>
              <a:rPr lang="en-US" sz="2000" b="1" strike="noStrike" spc="-1" dirty="0" err="1">
                <a:latin typeface="Arial Narrow" panose="020B0606020202030204" pitchFamily="34" charset="0"/>
                <a:ea typeface="Batang" panose="02030600000101010101" pitchFamily="18" charset="-127"/>
                <a:cs typeface="Aharoni" panose="02010803020104030203" pitchFamily="2" charset="-79"/>
              </a:rPr>
              <a:t>uma</a:t>
            </a:r>
            <a:r>
              <a:rPr lang="en-US" sz="2000" b="1" strike="noStrike" spc="-1" dirty="0">
                <a:latin typeface="Arial Narrow" panose="020B0606020202030204" pitchFamily="34" charset="0"/>
                <a:ea typeface="Batang" panose="02030600000101010101" pitchFamily="18" charset="-127"/>
                <a:cs typeface="Aharoni" panose="02010803020104030203" pitchFamily="2" charset="-79"/>
              </a:rPr>
              <a:t> </a:t>
            </a:r>
            <a:r>
              <a:rPr lang="en-US" sz="2000" b="1" strike="noStrike" spc="-1" dirty="0" err="1">
                <a:latin typeface="Arial Narrow" panose="020B0606020202030204" pitchFamily="34" charset="0"/>
                <a:ea typeface="Batang" panose="02030600000101010101" pitchFamily="18" charset="-127"/>
                <a:cs typeface="Aharoni" panose="02010803020104030203" pitchFamily="2" charset="-79"/>
              </a:rPr>
              <a:t>estrutura</a:t>
            </a:r>
            <a:r>
              <a:rPr lang="en-US" sz="2000" b="1" strike="noStrike" spc="-1" dirty="0">
                <a:latin typeface="Arial Narrow" panose="020B0606020202030204" pitchFamily="34" charset="0"/>
                <a:ea typeface="Batang" panose="02030600000101010101" pitchFamily="18" charset="-127"/>
                <a:cs typeface="Aharoni" panose="02010803020104030203" pitchFamily="2" charset="-79"/>
              </a:rPr>
              <a:t> </a:t>
            </a:r>
            <a:r>
              <a:rPr lang="en-US" sz="2000" b="1" strike="noStrike" spc="-1" dirty="0" err="1">
                <a:latin typeface="Arial Narrow" panose="020B0606020202030204" pitchFamily="34" charset="0"/>
                <a:ea typeface="Batang" panose="02030600000101010101" pitchFamily="18" charset="-127"/>
                <a:cs typeface="Aharoni" panose="02010803020104030203" pitchFamily="2" charset="-79"/>
              </a:rPr>
              <a:t>escalonável</a:t>
            </a:r>
            <a:r>
              <a:rPr lang="en-US" sz="2000" b="1" strike="noStrike" spc="-1" dirty="0">
                <a:latin typeface="Arial Narrow" panose="020B0606020202030204" pitchFamily="34" charset="0"/>
                <a:ea typeface="Batang" panose="02030600000101010101" pitchFamily="18" charset="-127"/>
                <a:cs typeface="Aharoni" panose="02010803020104030203" pitchFamily="2" charset="-79"/>
              </a:rPr>
              <a:t> para o </a:t>
            </a:r>
            <a:r>
              <a:rPr lang="en-US" sz="2000" b="1" strike="noStrike" spc="-1" dirty="0" err="1">
                <a:latin typeface="Arial Narrow" panose="020B0606020202030204" pitchFamily="34" charset="0"/>
                <a:ea typeface="Batang" panose="02030600000101010101" pitchFamily="18" charset="-127"/>
                <a:cs typeface="Aharoni" panose="02010803020104030203" pitchFamily="2" charset="-79"/>
              </a:rPr>
              <a:t>projeto</a:t>
            </a:r>
            <a:r>
              <a:rPr lang="en-US" sz="2000" b="1" strike="noStrike" spc="-1" dirty="0">
                <a:latin typeface="Arial Narrow" panose="020B0606020202030204" pitchFamily="34" charset="0"/>
                <a:ea typeface="Batang" panose="02030600000101010101" pitchFamily="18" charset="-127"/>
                <a:cs typeface="Aharoni" panose="02010803020104030203" pitchFamily="2" charset="-79"/>
              </a:rPr>
              <a:t>. </a:t>
            </a:r>
          </a:p>
        </p:txBody>
      </p:sp>
      <p:sp>
        <p:nvSpPr>
          <p:cNvPr id="45" name="TextShape 4"/>
          <p:cNvSpPr txBox="1"/>
          <p:nvPr/>
        </p:nvSpPr>
        <p:spPr>
          <a:xfrm>
            <a:off x="254880" y="3853280"/>
            <a:ext cx="3818160" cy="33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>
              <a:spcAft>
                <a:spcPts val="1009"/>
              </a:spcAft>
            </a:pPr>
            <a:r>
              <a:rPr lang="en-US" sz="1500" b="1" strike="noStrike" spc="-1" dirty="0">
                <a:latin typeface="Droid Sans Fallback"/>
              </a:rPr>
              <a:t>o</a:t>
            </a:r>
            <a:r>
              <a:rPr lang="en-US" sz="1500" b="0" strike="noStrike" spc="-1" dirty="0">
                <a:latin typeface="Droid Sans Fallback"/>
              </a:rPr>
              <a:t> </a:t>
            </a:r>
            <a:r>
              <a:rPr lang="en-US" sz="1500" b="0" strike="noStrike" spc="-1" dirty="0" err="1">
                <a:latin typeface="Droid Sans Fallback"/>
              </a:rPr>
              <a:t>Agiliza</a:t>
            </a:r>
            <a:r>
              <a:rPr lang="en-US" sz="1500" b="0" strike="noStrike" spc="-1" dirty="0">
                <a:latin typeface="Droid Sans Fallback"/>
              </a:rPr>
              <a:t> o </a:t>
            </a:r>
            <a:r>
              <a:rPr lang="en-US" sz="1500" b="0" strike="noStrike" spc="-1" dirty="0" err="1">
                <a:latin typeface="Droid Sans Fallback"/>
              </a:rPr>
              <a:t>processo</a:t>
            </a:r>
            <a:r>
              <a:rPr lang="en-US" sz="1500" b="0" strike="noStrike" spc="-1" dirty="0">
                <a:latin typeface="Droid Sans Fallback"/>
              </a:rPr>
              <a:t> de </a:t>
            </a:r>
            <a:r>
              <a:rPr lang="en-US" sz="1500" b="0" strike="noStrike" spc="-1" dirty="0" err="1">
                <a:latin typeface="Droid Sans Fallback"/>
              </a:rPr>
              <a:t>programação</a:t>
            </a:r>
            <a:r>
              <a:rPr lang="en-US" sz="1500" b="0" strike="noStrike" spc="-1" dirty="0">
                <a:latin typeface="Droid Sans Fallback"/>
              </a:rPr>
              <a:t>  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46" name="TextShape 5"/>
          <p:cNvSpPr txBox="1"/>
          <p:nvPr/>
        </p:nvSpPr>
        <p:spPr>
          <a:xfrm>
            <a:off x="4663440" y="2777864"/>
            <a:ext cx="5029200" cy="2750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en-US" sz="1300" b="1" strike="noStrike" spc="-1" dirty="0" err="1">
                <a:latin typeface="Noto Mono"/>
              </a:rPr>
              <a:t>Módulos</a:t>
            </a:r>
            <a:r>
              <a:rPr lang="en-US" sz="1300" b="0" strike="noStrike" spc="-1" dirty="0">
                <a:latin typeface="Noto Mono"/>
              </a:rPr>
              <a:t> → </a:t>
            </a:r>
            <a:r>
              <a:rPr lang="en-US" sz="1300" b="0" strike="noStrike" spc="-1" dirty="0" err="1">
                <a:latin typeface="Noto Mono"/>
              </a:rPr>
              <a:t>são</a:t>
            </a:r>
            <a:r>
              <a:rPr lang="en-US" sz="1300" b="0" strike="noStrike" spc="-1" dirty="0">
                <a:latin typeface="Noto Mono"/>
              </a:rPr>
              <a:t> </a:t>
            </a:r>
            <a:r>
              <a:rPr lang="en-US" sz="1300" b="0" strike="noStrike" spc="-1" dirty="0" err="1">
                <a:latin typeface="Noto Mono"/>
              </a:rPr>
              <a:t>usado</a:t>
            </a:r>
            <a:r>
              <a:rPr lang="en-US" sz="1300" b="0" strike="noStrike" spc="-1" dirty="0">
                <a:latin typeface="Noto Mono"/>
              </a:rPr>
              <a:t> para </a:t>
            </a:r>
            <a:r>
              <a:rPr lang="en-US" sz="1300" b="0" strike="noStrike" spc="-1" dirty="0" err="1">
                <a:latin typeface="Noto Mono"/>
              </a:rPr>
              <a:t>agrupar</a:t>
            </a:r>
            <a:r>
              <a:rPr lang="en-US" sz="1300" b="0" strike="noStrike" spc="-1" dirty="0">
                <a:latin typeface="Noto Mono"/>
              </a:rPr>
              <a:t> </a:t>
            </a:r>
            <a:r>
              <a:rPr lang="en-US" sz="1300" b="0" strike="noStrike" spc="-1" dirty="0" err="1">
                <a:latin typeface="Noto Mono"/>
              </a:rPr>
              <a:t>funcionalidades</a:t>
            </a:r>
            <a:r>
              <a:rPr lang="en-US" sz="1300" b="0" strike="noStrike" spc="-1" dirty="0">
                <a:latin typeface="Noto Mono"/>
              </a:rPr>
              <a:t> com </a:t>
            </a:r>
            <a:r>
              <a:rPr lang="en-US" sz="1300" b="0" strike="noStrike" spc="-1" dirty="0" err="1">
                <a:latin typeface="Noto Mono"/>
              </a:rPr>
              <a:t>características</a:t>
            </a:r>
            <a:r>
              <a:rPr lang="en-US" sz="1300" b="0" strike="noStrike" spc="-1" dirty="0">
                <a:latin typeface="Noto Mono"/>
              </a:rPr>
              <a:t> </a:t>
            </a:r>
            <a:r>
              <a:rPr lang="en-US" sz="1300" b="0" strike="noStrike" spc="-1" dirty="0" err="1">
                <a:latin typeface="Noto Mono"/>
              </a:rPr>
              <a:t>semelhantes</a:t>
            </a:r>
            <a:r>
              <a:rPr lang="en-US" sz="1300" b="0" strike="noStrike" spc="-1" dirty="0">
                <a:latin typeface="Noto Mono"/>
              </a:rPr>
              <a:t>. </a:t>
            </a:r>
            <a:r>
              <a:rPr lang="en-US" sz="1300" b="0" strike="noStrike" spc="-1" dirty="0" err="1">
                <a:latin typeface="Noto Mono"/>
              </a:rPr>
              <a:t>Cada</a:t>
            </a:r>
            <a:r>
              <a:rPr lang="en-US" sz="1300" b="0" strike="noStrike" spc="-1" dirty="0">
                <a:latin typeface="Noto Mono"/>
              </a:rPr>
              <a:t> app </a:t>
            </a:r>
            <a:r>
              <a:rPr lang="en-US" sz="1300" b="0" strike="noStrike" spc="-1" dirty="0" err="1">
                <a:latin typeface="Noto Mono"/>
              </a:rPr>
              <a:t>precisa</a:t>
            </a:r>
            <a:r>
              <a:rPr lang="en-US" sz="1300" b="0" strike="noStrike" spc="-1" dirty="0">
                <a:latin typeface="Noto Mono"/>
              </a:rPr>
              <a:t> </a:t>
            </a:r>
            <a:r>
              <a:rPr lang="en-US" sz="1300" b="0" strike="noStrike" spc="-1" dirty="0" err="1">
                <a:latin typeface="Noto Mono"/>
              </a:rPr>
              <a:t>ter</a:t>
            </a:r>
            <a:r>
              <a:rPr lang="en-US" sz="1300" b="0" strike="noStrike" spc="-1" dirty="0">
                <a:latin typeface="Noto Mono"/>
              </a:rPr>
              <a:t> </a:t>
            </a:r>
            <a:r>
              <a:rPr lang="en-US" sz="1300" b="0" strike="noStrike" spc="-1" dirty="0" err="1">
                <a:latin typeface="Noto Mono"/>
              </a:rPr>
              <a:t>pelo</a:t>
            </a:r>
            <a:r>
              <a:rPr lang="en-US" sz="1300" b="0" strike="noStrike" spc="-1" dirty="0">
                <a:latin typeface="Noto Mono"/>
              </a:rPr>
              <a:t> </a:t>
            </a:r>
            <a:r>
              <a:rPr lang="en-US" sz="1300" b="0" strike="noStrike" spc="-1" dirty="0" err="1">
                <a:latin typeface="Noto Mono"/>
              </a:rPr>
              <a:t>menos</a:t>
            </a:r>
            <a:r>
              <a:rPr lang="en-US" sz="1300" b="0" strike="noStrike" spc="-1" dirty="0">
                <a:latin typeface="Noto Mono"/>
              </a:rPr>
              <a:t> um </a:t>
            </a:r>
            <a:r>
              <a:rPr lang="en-US" sz="1300" b="0" strike="noStrike" spc="-1" dirty="0" err="1">
                <a:latin typeface="Noto Mono"/>
              </a:rPr>
              <a:t>módulo</a:t>
            </a:r>
            <a:r>
              <a:rPr lang="en-US" sz="1300" b="0" strike="noStrike" spc="-1" dirty="0">
                <a:latin typeface="Noto Mono"/>
              </a:rPr>
              <a:t> </a:t>
            </a:r>
            <a:r>
              <a:rPr lang="en-US" sz="1300" b="0" strike="noStrike" spc="-1" dirty="0" err="1">
                <a:latin typeface="Noto Mono"/>
              </a:rPr>
              <a:t>raiz</a:t>
            </a:r>
            <a:r>
              <a:rPr lang="en-US" sz="1300" b="0" strike="noStrike" spc="-1" dirty="0">
                <a:latin typeface="Noto Mono"/>
              </a:rPr>
              <a:t>. </a:t>
            </a:r>
            <a:r>
              <a:rPr lang="en-US" sz="1300" b="0" strike="noStrike" spc="-1" dirty="0" err="1">
                <a:latin typeface="Noto Mono"/>
              </a:rPr>
              <a:t>Caso</a:t>
            </a:r>
            <a:r>
              <a:rPr lang="en-US" sz="1300" b="0" strike="noStrike" spc="-1" dirty="0">
                <a:latin typeface="Noto Mono"/>
              </a:rPr>
              <a:t> </a:t>
            </a:r>
            <a:r>
              <a:rPr lang="en-US" sz="1300" b="0" strike="noStrike" spc="-1" dirty="0" err="1">
                <a:latin typeface="Noto Mono"/>
              </a:rPr>
              <a:t>haja</a:t>
            </a:r>
            <a:r>
              <a:rPr lang="en-US" sz="1300" b="0" strike="noStrike" spc="-1" dirty="0">
                <a:latin typeface="Noto Mono"/>
              </a:rPr>
              <a:t> </a:t>
            </a:r>
            <a:r>
              <a:rPr lang="en-US" sz="1300" b="0" strike="noStrike" spc="-1" dirty="0" err="1">
                <a:latin typeface="Noto Mono"/>
              </a:rPr>
              <a:t>mais</a:t>
            </a:r>
            <a:r>
              <a:rPr lang="en-US" sz="1300" b="0" strike="noStrike" spc="-1" dirty="0">
                <a:latin typeface="Noto Mono"/>
              </a:rPr>
              <a:t> </a:t>
            </a:r>
            <a:r>
              <a:rPr lang="en-US" sz="1300" b="0" strike="noStrike" spc="-1" dirty="0" err="1">
                <a:latin typeface="Noto Mono"/>
              </a:rPr>
              <a:t>módulos</a:t>
            </a:r>
            <a:r>
              <a:rPr lang="en-US" sz="1300" b="0" strike="noStrike" spc="-1" dirty="0">
                <a:latin typeface="Noto Mono"/>
              </a:rPr>
              <a:t> no </a:t>
            </a:r>
            <a:r>
              <a:rPr lang="en-US" sz="1300" b="0" strike="noStrike" spc="-1" dirty="0" err="1">
                <a:latin typeface="Noto Mono"/>
              </a:rPr>
              <a:t>projeto</a:t>
            </a:r>
            <a:r>
              <a:rPr lang="en-US" sz="1300" b="0" strike="noStrike" spc="-1" dirty="0">
                <a:latin typeface="Noto Mono"/>
              </a:rPr>
              <a:t> </a:t>
            </a:r>
            <a:r>
              <a:rPr lang="en-US" sz="1300" b="0" strike="noStrike" spc="-1" dirty="0" err="1">
                <a:latin typeface="Noto Mono"/>
              </a:rPr>
              <a:t>eles</a:t>
            </a:r>
            <a:r>
              <a:rPr lang="en-US" sz="1300" b="0" strike="noStrike" spc="-1" dirty="0">
                <a:latin typeface="Noto Mono"/>
              </a:rPr>
              <a:t> </a:t>
            </a:r>
            <a:r>
              <a:rPr lang="en-US" sz="1300" b="0" strike="noStrike" spc="-1" dirty="0" err="1">
                <a:latin typeface="Noto Mono"/>
              </a:rPr>
              <a:t>devem</a:t>
            </a:r>
            <a:r>
              <a:rPr lang="en-US" sz="1300" b="0" strike="noStrike" spc="-1" dirty="0">
                <a:latin typeface="Noto Mono"/>
              </a:rPr>
              <a:t> </a:t>
            </a:r>
            <a:r>
              <a:rPr lang="en-US" sz="1300" b="0" strike="noStrike" spc="-1" dirty="0" err="1">
                <a:latin typeface="Noto Mono"/>
              </a:rPr>
              <a:t>ser</a:t>
            </a:r>
            <a:r>
              <a:rPr lang="en-US" sz="1300" b="0" strike="noStrike" spc="-1" dirty="0">
                <a:latin typeface="Noto Mono"/>
              </a:rPr>
              <a:t> </a:t>
            </a:r>
            <a:r>
              <a:rPr lang="en-US" sz="1300" b="0" strike="noStrike" spc="-1" dirty="0" err="1">
                <a:latin typeface="Noto Mono"/>
              </a:rPr>
              <a:t>agrupados</a:t>
            </a:r>
            <a:r>
              <a:rPr lang="en-US" sz="1300" b="0" strike="noStrike" spc="-1" dirty="0">
                <a:latin typeface="Noto Mono"/>
              </a:rPr>
              <a:t> </a:t>
            </a:r>
            <a:r>
              <a:rPr lang="en-US" sz="1300" b="0" strike="noStrike" spc="-1" dirty="0" err="1">
                <a:latin typeface="Noto Mono"/>
              </a:rPr>
              <a:t>neste</a:t>
            </a:r>
            <a:r>
              <a:rPr lang="en-US" sz="1300" b="0" strike="noStrike" spc="-1" dirty="0">
                <a:latin typeface="Noto Mono"/>
              </a:rPr>
              <a:t> </a:t>
            </a:r>
            <a:r>
              <a:rPr lang="en-US" sz="1300" b="0" strike="noStrike" spc="-1" dirty="0" err="1">
                <a:latin typeface="Noto Mono"/>
              </a:rPr>
              <a:t>módulo</a:t>
            </a:r>
            <a:r>
              <a:rPr lang="en-US" sz="1300" b="0" strike="noStrike" spc="-1" dirty="0">
                <a:latin typeface="Noto Mono"/>
              </a:rPr>
              <a:t> </a:t>
            </a:r>
            <a:r>
              <a:rPr lang="en-US" sz="1300" b="0" strike="noStrike" spc="-1" dirty="0" err="1">
                <a:latin typeface="Noto Mono"/>
              </a:rPr>
              <a:t>raiz</a:t>
            </a:r>
            <a:r>
              <a:rPr lang="en-US" sz="1300" b="0" strike="noStrike" spc="-1" dirty="0">
                <a:latin typeface="Noto Mono"/>
              </a:rPr>
              <a:t>.</a:t>
            </a:r>
            <a:endParaRPr lang="en-US" sz="1300" b="0" strike="noStrike" spc="-1" dirty="0">
              <a:latin typeface="Arial"/>
            </a:endParaRPr>
          </a:p>
          <a:p>
            <a:endParaRPr lang="en-US" sz="1300" b="0" strike="noStrike" spc="-1" dirty="0">
              <a:latin typeface="Arial"/>
            </a:endParaRPr>
          </a:p>
          <a:p>
            <a:pPr algn="just"/>
            <a:r>
              <a:rPr lang="en-US" sz="1300" b="1" strike="noStrike" spc="-1" dirty="0">
                <a:latin typeface="Noto Mono"/>
              </a:rPr>
              <a:t>Controllers</a:t>
            </a:r>
            <a:r>
              <a:rPr lang="en-US" sz="1300" b="0" strike="noStrike" spc="-1" dirty="0">
                <a:latin typeface="Noto Mono"/>
              </a:rPr>
              <a:t> → São </a:t>
            </a:r>
            <a:r>
              <a:rPr lang="en-US" sz="1300" b="0" strike="noStrike" spc="-1" dirty="0" err="1">
                <a:latin typeface="Noto Mono"/>
              </a:rPr>
              <a:t>responsáveis</a:t>
            </a:r>
            <a:r>
              <a:rPr lang="en-US" sz="1300" b="0" strike="noStrike" spc="-1" dirty="0">
                <a:latin typeface="Noto Mono"/>
              </a:rPr>
              <a:t> </a:t>
            </a:r>
            <a:r>
              <a:rPr lang="en-US" sz="1300" b="0" strike="noStrike" spc="-1" dirty="0" err="1">
                <a:latin typeface="Noto Mono"/>
              </a:rPr>
              <a:t>por</a:t>
            </a:r>
            <a:r>
              <a:rPr lang="en-US" sz="1300" b="0" strike="noStrike" spc="-1" dirty="0">
                <a:latin typeface="Noto Mono"/>
              </a:rPr>
              <a:t> </a:t>
            </a:r>
            <a:r>
              <a:rPr lang="en-US" sz="1300" b="0" strike="noStrike" spc="-1" dirty="0" err="1">
                <a:latin typeface="Noto Mono"/>
              </a:rPr>
              <a:t>lidar</a:t>
            </a:r>
            <a:r>
              <a:rPr lang="en-US" sz="1300" b="0" strike="noStrike" spc="-1" dirty="0">
                <a:latin typeface="Noto Mono"/>
              </a:rPr>
              <a:t> com </a:t>
            </a:r>
            <a:r>
              <a:rPr lang="en-US" sz="1300" b="0" strike="noStrike" spc="-1" dirty="0" err="1">
                <a:latin typeface="Noto Mono"/>
              </a:rPr>
              <a:t>os</a:t>
            </a:r>
            <a:r>
              <a:rPr lang="en-US" sz="1300" b="0" strike="noStrike" spc="-1" dirty="0">
                <a:latin typeface="Noto Mono"/>
              </a:rPr>
              <a:t> endpoints. </a:t>
            </a:r>
            <a:r>
              <a:rPr lang="en-US" sz="1300" b="0" strike="noStrike" spc="-1" dirty="0" err="1">
                <a:latin typeface="Noto Mono"/>
              </a:rPr>
              <a:t>Eles</a:t>
            </a:r>
            <a:r>
              <a:rPr lang="en-US" sz="1300" b="0" strike="noStrike" spc="-1" dirty="0">
                <a:latin typeface="Noto Mono"/>
              </a:rPr>
              <a:t> </a:t>
            </a:r>
            <a:r>
              <a:rPr lang="en-US" sz="1300" b="0" strike="noStrike" spc="-1" dirty="0" err="1">
                <a:latin typeface="Noto Mono"/>
              </a:rPr>
              <a:t>são</a:t>
            </a:r>
            <a:r>
              <a:rPr lang="en-US" sz="1300" b="0" strike="noStrike" spc="-1" dirty="0">
                <a:latin typeface="Noto Mono"/>
              </a:rPr>
              <a:t> </a:t>
            </a:r>
            <a:r>
              <a:rPr lang="en-US" sz="1300" b="0" strike="noStrike" spc="-1" dirty="0" err="1">
                <a:latin typeface="Noto Mono"/>
              </a:rPr>
              <a:t>responsáveis</a:t>
            </a:r>
            <a:r>
              <a:rPr lang="en-US" sz="1300" b="0" strike="noStrike" spc="-1" dirty="0">
                <a:latin typeface="Noto Mono"/>
              </a:rPr>
              <a:t> </a:t>
            </a:r>
            <a:r>
              <a:rPr lang="en-US" sz="1300" b="0" strike="noStrike" spc="-1" dirty="0" err="1">
                <a:latin typeface="Noto Mono"/>
              </a:rPr>
              <a:t>por</a:t>
            </a:r>
            <a:r>
              <a:rPr lang="en-US" sz="1300" b="0" strike="noStrike" spc="-1" dirty="0">
                <a:latin typeface="Noto Mono"/>
              </a:rPr>
              <a:t> </a:t>
            </a:r>
            <a:r>
              <a:rPr lang="en-US" sz="1300" b="0" strike="noStrike" spc="-1" dirty="0" err="1">
                <a:latin typeface="Noto Mono"/>
              </a:rPr>
              <a:t>lidar</a:t>
            </a:r>
            <a:r>
              <a:rPr lang="en-US" sz="1300" b="0" strike="noStrike" spc="-1" dirty="0">
                <a:latin typeface="Noto Mono"/>
              </a:rPr>
              <a:t> com requests e </a:t>
            </a:r>
            <a:r>
              <a:rPr lang="en-US" sz="1300" b="0" strike="noStrike" spc="-1" dirty="0" err="1">
                <a:latin typeface="Noto Mono"/>
              </a:rPr>
              <a:t>resposta</a:t>
            </a:r>
            <a:r>
              <a:rPr lang="en-US" sz="1300" b="0" strike="noStrike" spc="-1" dirty="0">
                <a:latin typeface="Noto Mono"/>
              </a:rPr>
              <a:t> de </a:t>
            </a:r>
            <a:r>
              <a:rPr lang="en-US" sz="1300" b="0" strike="noStrike" spc="-1" dirty="0" err="1">
                <a:latin typeface="Noto Mono"/>
              </a:rPr>
              <a:t>retorno</a:t>
            </a:r>
            <a:r>
              <a:rPr lang="en-US" sz="1300" b="0" strike="noStrike" spc="-1" dirty="0">
                <a:latin typeface="Noto Mono"/>
              </a:rPr>
              <a:t> do </a:t>
            </a:r>
            <a:r>
              <a:rPr lang="en-US" sz="1300" b="0" strike="noStrike" spc="-1" dirty="0" err="1">
                <a:latin typeface="Noto Mono"/>
              </a:rPr>
              <a:t>cliente</a:t>
            </a:r>
            <a:r>
              <a:rPr lang="en-US" sz="1300" b="0" strike="noStrike" spc="-1" dirty="0">
                <a:latin typeface="Noto Mono"/>
              </a:rPr>
              <a:t>.</a:t>
            </a:r>
            <a:endParaRPr lang="en-US" sz="1300" b="0" strike="noStrike" spc="-1" dirty="0">
              <a:latin typeface="Arial"/>
            </a:endParaRPr>
          </a:p>
          <a:p>
            <a:endParaRPr lang="en-US" sz="1300" b="0" strike="noStrike" spc="-1" dirty="0">
              <a:latin typeface="Arial"/>
            </a:endParaRPr>
          </a:p>
          <a:p>
            <a:pPr algn="just"/>
            <a:r>
              <a:rPr lang="en-US" sz="1300" b="1" strike="noStrike" spc="-1" dirty="0">
                <a:latin typeface="Noto Mono"/>
              </a:rPr>
              <a:t>Services</a:t>
            </a:r>
            <a:r>
              <a:rPr lang="en-US" sz="1300" b="0" strike="noStrike" spc="-1" dirty="0">
                <a:latin typeface="Noto Mono"/>
              </a:rPr>
              <a:t> → </a:t>
            </a:r>
            <a:r>
              <a:rPr lang="en-US" sz="1300" b="0" strike="noStrike" spc="-1" dirty="0" err="1">
                <a:latin typeface="Noto Mono"/>
              </a:rPr>
              <a:t>Permite</a:t>
            </a:r>
            <a:r>
              <a:rPr lang="en-US" sz="1300" b="0" strike="noStrike" spc="-1" dirty="0">
                <a:latin typeface="Noto Mono"/>
              </a:rPr>
              <a:t> </a:t>
            </a:r>
            <a:r>
              <a:rPr lang="en-US" sz="1300" b="0" strike="noStrike" spc="-1" dirty="0" err="1">
                <a:latin typeface="Noto Mono"/>
              </a:rPr>
              <a:t>que</a:t>
            </a:r>
            <a:r>
              <a:rPr lang="en-US" sz="1300" b="0" strike="noStrike" spc="-1" dirty="0">
                <a:latin typeface="Noto Mono"/>
              </a:rPr>
              <a:t> a </a:t>
            </a:r>
            <a:r>
              <a:rPr lang="en-US" sz="1300" b="0" strike="noStrike" spc="-1" dirty="0" err="1">
                <a:latin typeface="Noto Mono"/>
              </a:rPr>
              <a:t>lógica</a:t>
            </a:r>
            <a:r>
              <a:rPr lang="en-US" sz="1300" b="0" strike="noStrike" spc="-1" dirty="0">
                <a:latin typeface="Noto Mono"/>
              </a:rPr>
              <a:t> de </a:t>
            </a:r>
            <a:r>
              <a:rPr lang="en-US" sz="1300" b="0" strike="noStrike" spc="-1" dirty="0" err="1">
                <a:latin typeface="Noto Mono"/>
              </a:rPr>
              <a:t>uma</a:t>
            </a:r>
            <a:r>
              <a:rPr lang="en-US" sz="1300" b="0" strike="noStrike" spc="-1" dirty="0">
                <a:latin typeface="Noto Mono"/>
              </a:rPr>
              <a:t> </a:t>
            </a:r>
            <a:r>
              <a:rPr lang="en-US" sz="1300" b="0" strike="noStrike" spc="-1" dirty="0" err="1">
                <a:latin typeface="Noto Mono"/>
              </a:rPr>
              <a:t>classe</a:t>
            </a:r>
            <a:r>
              <a:rPr lang="en-US" sz="1300" b="0" strike="noStrike" spc="-1" dirty="0">
                <a:latin typeface="Noto Mono"/>
              </a:rPr>
              <a:t> </a:t>
            </a:r>
            <a:r>
              <a:rPr lang="en-US" sz="1300" b="0" strike="noStrike" spc="-1" dirty="0" err="1">
                <a:latin typeface="Noto Mono"/>
              </a:rPr>
              <a:t>seja</a:t>
            </a:r>
            <a:r>
              <a:rPr lang="en-US" sz="1300" b="0" strike="noStrike" spc="-1" dirty="0">
                <a:latin typeface="Noto Mono"/>
              </a:rPr>
              <a:t> </a:t>
            </a:r>
            <a:r>
              <a:rPr lang="en-US" sz="1300" b="0" strike="noStrike" spc="-1" dirty="0" err="1">
                <a:latin typeface="Noto Mono"/>
              </a:rPr>
              <a:t>usado</a:t>
            </a:r>
            <a:r>
              <a:rPr lang="en-US" sz="1300" b="0" strike="noStrike" spc="-1" dirty="0">
                <a:latin typeface="Noto Mono"/>
              </a:rPr>
              <a:t> </a:t>
            </a:r>
            <a:r>
              <a:rPr lang="en-US" sz="1300" b="0" strike="noStrike" spc="-1" dirty="0" err="1">
                <a:latin typeface="Noto Mono"/>
              </a:rPr>
              <a:t>em</a:t>
            </a:r>
            <a:r>
              <a:rPr lang="en-US" sz="1300" b="0" strike="noStrike" spc="-1" dirty="0">
                <a:latin typeface="Noto Mono"/>
              </a:rPr>
              <a:t> </a:t>
            </a:r>
            <a:r>
              <a:rPr lang="en-US" sz="1300" b="0" strike="noStrike" spc="-1" dirty="0" err="1">
                <a:latin typeface="Noto Mono"/>
              </a:rPr>
              <a:t>outra</a:t>
            </a:r>
            <a:r>
              <a:rPr lang="en-US" sz="1300" b="0" strike="noStrike" spc="-1" dirty="0">
                <a:latin typeface="Noto Mono"/>
              </a:rPr>
              <a:t>. </a:t>
            </a:r>
            <a:r>
              <a:rPr lang="en-US" sz="1300" b="0" strike="noStrike" spc="-1" dirty="0" err="1">
                <a:latin typeface="Noto Mono"/>
              </a:rPr>
              <a:t>Isso</a:t>
            </a:r>
            <a:r>
              <a:rPr lang="en-US" sz="1300" b="0" strike="noStrike" spc="-1" dirty="0">
                <a:latin typeface="Noto Mono"/>
              </a:rPr>
              <a:t> </a:t>
            </a:r>
            <a:r>
              <a:rPr lang="en-US" sz="1300" b="0" strike="noStrike" spc="-1" dirty="0" err="1">
                <a:latin typeface="Noto Mono"/>
              </a:rPr>
              <a:t>que</a:t>
            </a:r>
            <a:r>
              <a:rPr lang="en-US" sz="1300" b="0" strike="noStrike" spc="-1" dirty="0">
                <a:latin typeface="Noto Mono"/>
              </a:rPr>
              <a:t> </a:t>
            </a:r>
            <a:r>
              <a:rPr lang="en-US" sz="1300" b="0" strike="noStrike" spc="-1" dirty="0" err="1">
                <a:latin typeface="Noto Mono"/>
              </a:rPr>
              <a:t>possibilita</a:t>
            </a:r>
            <a:r>
              <a:rPr lang="en-US" sz="1300" b="0" strike="noStrike" spc="-1" dirty="0">
                <a:latin typeface="Noto Mono"/>
              </a:rPr>
              <a:t> </a:t>
            </a:r>
            <a:r>
              <a:rPr lang="en-US" sz="1300" b="0" strike="noStrike" spc="-1" dirty="0" err="1">
                <a:latin typeface="Noto Mono"/>
              </a:rPr>
              <a:t>os</a:t>
            </a:r>
            <a:r>
              <a:rPr lang="en-US" sz="1300" b="0" strike="noStrike" spc="-1" dirty="0">
                <a:latin typeface="Noto Mono"/>
              </a:rPr>
              <a:t> </a:t>
            </a:r>
            <a:r>
              <a:rPr lang="en-US" sz="1300" b="0" strike="noStrike" spc="-1" dirty="0" err="1">
                <a:latin typeface="Noto Mono"/>
              </a:rPr>
              <a:t>métodos</a:t>
            </a:r>
            <a:r>
              <a:rPr lang="en-US" sz="1300" b="0" strike="noStrike" spc="-1" dirty="0">
                <a:latin typeface="Noto Mono"/>
              </a:rPr>
              <a:t> de </a:t>
            </a:r>
            <a:r>
              <a:rPr lang="en-US" sz="1300" b="0" strike="noStrike" spc="-1" dirty="0" err="1">
                <a:latin typeface="Noto Mono"/>
              </a:rPr>
              <a:t>uma</a:t>
            </a:r>
            <a:r>
              <a:rPr lang="en-US" sz="1300" b="0" strike="noStrike" spc="-1" dirty="0">
                <a:latin typeface="Noto Mono"/>
              </a:rPr>
              <a:t> </a:t>
            </a:r>
            <a:r>
              <a:rPr lang="en-US" sz="1300" b="0" strike="noStrike" spc="-1" dirty="0" err="1">
                <a:latin typeface="Noto Mono"/>
              </a:rPr>
              <a:t>classe</a:t>
            </a:r>
            <a:r>
              <a:rPr lang="en-US" sz="1300" b="0" strike="noStrike" spc="-1" dirty="0">
                <a:latin typeface="Noto Mono"/>
              </a:rPr>
              <a:t> </a:t>
            </a:r>
            <a:r>
              <a:rPr lang="en-US" sz="1300" b="0" strike="noStrike" spc="-1" dirty="0" err="1">
                <a:latin typeface="Noto Mono"/>
              </a:rPr>
              <a:t>possa</a:t>
            </a:r>
            <a:r>
              <a:rPr lang="en-US" sz="1300" b="0" strike="noStrike" spc="-1" dirty="0">
                <a:latin typeface="Noto Mono"/>
              </a:rPr>
              <a:t> </a:t>
            </a:r>
            <a:r>
              <a:rPr lang="en-US" sz="1300" b="0" strike="noStrike" spc="-1" dirty="0" err="1">
                <a:latin typeface="Noto Mono"/>
              </a:rPr>
              <a:t>ser</a:t>
            </a:r>
            <a:r>
              <a:rPr lang="en-US" sz="1300" b="0" strike="noStrike" spc="-1" dirty="0">
                <a:latin typeface="Noto Mono"/>
              </a:rPr>
              <a:t> </a:t>
            </a:r>
            <a:r>
              <a:rPr lang="en-US" sz="1300" b="0" strike="noStrike" spc="-1" dirty="0" err="1">
                <a:latin typeface="Noto Mono"/>
              </a:rPr>
              <a:t>usado</a:t>
            </a:r>
            <a:r>
              <a:rPr lang="en-US" sz="1300" b="0" strike="noStrike" spc="-1" dirty="0">
                <a:latin typeface="Noto Mono"/>
              </a:rPr>
              <a:t> de forma </a:t>
            </a:r>
            <a:r>
              <a:rPr lang="en-US" sz="1300" b="0" strike="noStrike" spc="-1" dirty="0" err="1">
                <a:latin typeface="Noto Mono"/>
              </a:rPr>
              <a:t>mais</a:t>
            </a:r>
            <a:r>
              <a:rPr lang="en-US" sz="1300" b="0" strike="noStrike" spc="-1" dirty="0">
                <a:latin typeface="Noto Mono"/>
              </a:rPr>
              <a:t> </a:t>
            </a:r>
            <a:r>
              <a:rPr lang="en-US" sz="1300" b="0" strike="noStrike" spc="-1" dirty="0" err="1">
                <a:latin typeface="Noto Mono"/>
              </a:rPr>
              <a:t>abstrata</a:t>
            </a:r>
            <a:r>
              <a:rPr lang="en-US" sz="1300" b="0" strike="noStrike" spc="-1" dirty="0">
                <a:latin typeface="Noto Mono"/>
              </a:rPr>
              <a:t>.</a:t>
            </a:r>
            <a:endParaRPr lang="en-US" sz="1300" b="0" strike="noStrike" spc="-1" dirty="0">
              <a:latin typeface="Arial"/>
            </a:endParaRPr>
          </a:p>
        </p:txBody>
      </p:sp>
      <p:sp>
        <p:nvSpPr>
          <p:cNvPr id="47" name="Line 6"/>
          <p:cNvSpPr/>
          <p:nvPr/>
        </p:nvSpPr>
        <p:spPr>
          <a:xfrm>
            <a:off x="4037040" y="2093760"/>
            <a:ext cx="822960" cy="0"/>
          </a:xfrm>
          <a:prstGeom prst="line">
            <a:avLst/>
          </a:prstGeom>
          <a:ln w="6480">
            <a:solidFill>
              <a:srgbClr val="A7074B">
                <a:alpha val="8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2"/>
          <p:cNvSpPr txBox="1"/>
          <p:nvPr/>
        </p:nvSpPr>
        <p:spPr>
          <a:xfrm>
            <a:off x="885447" y="2348630"/>
            <a:ext cx="6105784" cy="101420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3600" b="1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NestJS</a:t>
            </a:r>
            <a:r>
              <a:rPr lang="en-US" sz="2400" b="1" strike="noStrike" spc="-1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2400" b="1" strike="noStrike" spc="-1" smtClean="0">
                <a:latin typeface="Batang" panose="02030600000101010101" pitchFamily="18" charset="-127"/>
                <a:ea typeface="Batang" panose="02030600000101010101" pitchFamily="18" charset="-127"/>
              </a:rPr>
              <a:t>VS    ess</a:t>
            </a:r>
            <a:endParaRPr lang="en-US" sz="2400" b="0" strike="noStrike" spc="-1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ctr"/>
            <a:endParaRPr lang="en-US" sz="2400" b="0" strike="noStrike" spc="-1" dirty="0">
              <a:latin typeface="Arial"/>
            </a:endParaRPr>
          </a:p>
        </p:txBody>
      </p:sp>
      <p:sp>
        <p:nvSpPr>
          <p:cNvPr id="51" name="TextShape 3"/>
          <p:cNvSpPr txBox="1"/>
          <p:nvPr/>
        </p:nvSpPr>
        <p:spPr>
          <a:xfrm>
            <a:off x="79451" y="370434"/>
            <a:ext cx="3395734" cy="132198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just"/>
            <a:r>
              <a:rPr lang="en-US" sz="1600" b="1" strike="noStrike" spc="-1" dirty="0">
                <a:latin typeface="Noto Mono"/>
                <a:ea typeface="Batang" panose="02030600000101010101" pitchFamily="18" charset="-127"/>
              </a:rPr>
              <a:t>o</a:t>
            </a:r>
            <a:r>
              <a:rPr lang="en-US" sz="1600" b="0" strike="noStrike" spc="-1" dirty="0">
                <a:latin typeface="Noto Mono"/>
                <a:ea typeface="Batang" panose="02030600000101010101" pitchFamily="18" charset="-127"/>
              </a:rPr>
              <a:t> Com </a:t>
            </a:r>
            <a:r>
              <a:rPr lang="en-US" sz="1600" b="0" strike="noStrike" spc="-1" dirty="0" err="1">
                <a:solidFill>
                  <a:srgbClr val="E70761"/>
                </a:solidFill>
                <a:latin typeface="Noto Mono"/>
                <a:ea typeface="Batang" panose="02030600000101010101" pitchFamily="18" charset="-127"/>
              </a:rPr>
              <a:t>GraphQL</a:t>
            </a:r>
            <a:r>
              <a:rPr lang="en-US" sz="1600" b="0" strike="noStrike" spc="-1" dirty="0">
                <a:latin typeface="Noto Mono"/>
                <a:ea typeface="Batang" panose="02030600000101010101" pitchFamily="18" charset="-127"/>
              </a:rPr>
              <a:t> </a:t>
            </a:r>
            <a:r>
              <a:rPr lang="en-US" sz="1600" b="0" strike="noStrike" spc="-1" dirty="0" err="1">
                <a:latin typeface="Noto Mono"/>
                <a:ea typeface="Batang" panose="02030600000101010101" pitchFamily="18" charset="-127"/>
              </a:rPr>
              <a:t>otimiza</a:t>
            </a:r>
            <a:r>
              <a:rPr lang="en-US" sz="1600" b="0" strike="noStrike" spc="-1" dirty="0">
                <a:latin typeface="Noto Mono"/>
                <a:ea typeface="Batang" panose="02030600000101010101" pitchFamily="18" charset="-127"/>
              </a:rPr>
              <a:t> </a:t>
            </a:r>
            <a:r>
              <a:rPr lang="en-US" sz="1600" b="0" strike="noStrike" spc="-1" dirty="0" err="1">
                <a:latin typeface="Noto Mono"/>
                <a:ea typeface="Batang" panose="02030600000101010101" pitchFamily="18" charset="-127"/>
              </a:rPr>
              <a:t>consultas</a:t>
            </a:r>
            <a:r>
              <a:rPr lang="en-US" sz="1600" b="0" strike="noStrike" spc="-1" dirty="0">
                <a:latin typeface="Noto Mono"/>
                <a:ea typeface="Batang" panose="02030600000101010101" pitchFamily="18" charset="-127"/>
              </a:rPr>
              <a:t> </a:t>
            </a:r>
            <a:r>
              <a:rPr lang="en-US" sz="1600" b="0" strike="noStrike" spc="-1" dirty="0" err="1">
                <a:latin typeface="Noto Mono"/>
                <a:ea typeface="Batang" panose="02030600000101010101" pitchFamily="18" charset="-127"/>
              </a:rPr>
              <a:t>ao</a:t>
            </a:r>
            <a:r>
              <a:rPr lang="en-US" sz="1600" b="0" strike="noStrike" spc="-1" dirty="0">
                <a:latin typeface="Noto Mono"/>
                <a:ea typeface="Batang" panose="02030600000101010101" pitchFamily="18" charset="-127"/>
              </a:rPr>
              <a:t> </a:t>
            </a:r>
            <a:r>
              <a:rPr lang="en-US" sz="1600" b="0" strike="noStrike" spc="-1" dirty="0" err="1">
                <a:latin typeface="Noto Mono"/>
                <a:ea typeface="Batang" panose="02030600000101010101" pitchFamily="18" charset="-127"/>
              </a:rPr>
              <a:t>permitir</a:t>
            </a:r>
            <a:r>
              <a:rPr lang="en-US" sz="1600" b="0" strike="noStrike" spc="-1" dirty="0">
                <a:latin typeface="Noto Mono"/>
                <a:ea typeface="Batang" panose="02030600000101010101" pitchFamily="18" charset="-127"/>
              </a:rPr>
              <a:t> </a:t>
            </a:r>
            <a:r>
              <a:rPr lang="en-US" sz="1600" b="0" strike="noStrike" spc="-1" dirty="0" err="1">
                <a:latin typeface="Noto Mono"/>
                <a:ea typeface="Batang" panose="02030600000101010101" pitchFamily="18" charset="-127"/>
              </a:rPr>
              <a:t>que</a:t>
            </a:r>
            <a:r>
              <a:rPr lang="en-US" sz="1600" b="0" strike="noStrike" spc="-1" dirty="0">
                <a:latin typeface="Noto Mono"/>
                <a:ea typeface="Batang" panose="02030600000101010101" pitchFamily="18" charset="-127"/>
              </a:rPr>
              <a:t> o </a:t>
            </a:r>
            <a:r>
              <a:rPr lang="en-US" sz="1600" b="0" strike="noStrike" spc="-1" dirty="0" err="1">
                <a:latin typeface="Noto Mono"/>
                <a:ea typeface="Batang" panose="02030600000101010101" pitchFamily="18" charset="-127"/>
              </a:rPr>
              <a:t>cliente</a:t>
            </a:r>
            <a:r>
              <a:rPr lang="en-US" sz="1600" b="0" strike="noStrike" spc="-1" dirty="0">
                <a:latin typeface="Noto Mono"/>
                <a:ea typeface="Batang" panose="02030600000101010101" pitchFamily="18" charset="-127"/>
              </a:rPr>
              <a:t> </a:t>
            </a:r>
            <a:r>
              <a:rPr lang="en-US" sz="1600" b="0" strike="noStrike" spc="-1" dirty="0" err="1">
                <a:latin typeface="Noto Mono"/>
                <a:ea typeface="Batang" panose="02030600000101010101" pitchFamily="18" charset="-127"/>
              </a:rPr>
              <a:t>carregue</a:t>
            </a:r>
            <a:r>
              <a:rPr lang="en-US" sz="1600" b="0" strike="noStrike" spc="-1" dirty="0">
                <a:latin typeface="Noto Mono"/>
                <a:ea typeface="Batang" panose="02030600000101010101" pitchFamily="18" charset="-127"/>
              </a:rPr>
              <a:t> </a:t>
            </a:r>
            <a:r>
              <a:rPr lang="en-US" sz="1600" b="0" strike="noStrike" spc="-1" dirty="0" err="1">
                <a:latin typeface="Noto Mono"/>
                <a:ea typeface="Batang" panose="02030600000101010101" pitchFamily="18" charset="-127"/>
              </a:rPr>
              <a:t>apenas</a:t>
            </a:r>
            <a:r>
              <a:rPr lang="en-US" sz="1600" b="0" strike="noStrike" spc="-1" dirty="0">
                <a:latin typeface="Noto Mono"/>
                <a:ea typeface="Batang" panose="02030600000101010101" pitchFamily="18" charset="-127"/>
              </a:rPr>
              <a:t> </a:t>
            </a:r>
            <a:r>
              <a:rPr lang="en-US" sz="1600" b="0" strike="noStrike" spc="-1" dirty="0" err="1">
                <a:latin typeface="Noto Mono"/>
                <a:ea typeface="Batang" panose="02030600000101010101" pitchFamily="18" charset="-127"/>
              </a:rPr>
              <a:t>os</a:t>
            </a:r>
            <a:r>
              <a:rPr lang="en-US" sz="1600" b="0" strike="noStrike" spc="-1" dirty="0">
                <a:latin typeface="Noto Mono"/>
                <a:ea typeface="Batang" panose="02030600000101010101" pitchFamily="18" charset="-127"/>
              </a:rPr>
              <a:t> dados </a:t>
            </a:r>
            <a:r>
              <a:rPr lang="en-US" sz="1600" b="0" strike="noStrike" spc="-1" dirty="0" err="1">
                <a:latin typeface="Noto Mono"/>
                <a:ea typeface="Batang" panose="02030600000101010101" pitchFamily="18" charset="-127"/>
              </a:rPr>
              <a:t>que</a:t>
            </a:r>
            <a:r>
              <a:rPr lang="en-US" sz="1600" b="0" strike="noStrike" spc="-1" dirty="0">
                <a:latin typeface="Noto Mono"/>
                <a:ea typeface="Batang" panose="02030600000101010101" pitchFamily="18" charset="-127"/>
              </a:rPr>
              <a:t> </a:t>
            </a:r>
            <a:r>
              <a:rPr lang="en-US" sz="1600" b="0" strike="noStrike" spc="-1" dirty="0" err="1">
                <a:latin typeface="Noto Mono"/>
                <a:ea typeface="Batang" panose="02030600000101010101" pitchFamily="18" charset="-127"/>
              </a:rPr>
              <a:t>queira</a:t>
            </a:r>
            <a:r>
              <a:rPr lang="en-US" sz="1600" b="0" strike="noStrike" spc="-1" dirty="0">
                <a:latin typeface="Noto Mono"/>
                <a:ea typeface="Batang" panose="02030600000101010101" pitchFamily="18" charset="-127"/>
              </a:rPr>
              <a:t> </a:t>
            </a:r>
            <a:r>
              <a:rPr lang="en-US" sz="1600" b="0" strike="noStrike" spc="-1" dirty="0" err="1">
                <a:latin typeface="Noto Mono"/>
                <a:ea typeface="Batang" panose="02030600000101010101" pitchFamily="18" charset="-127"/>
              </a:rPr>
              <a:t>buscar</a:t>
            </a:r>
            <a:r>
              <a:rPr lang="en-US" sz="1600" b="0" strike="noStrike" spc="-1" dirty="0">
                <a:latin typeface="Noto Mono"/>
                <a:ea typeface="Batang" panose="02030600000101010101" pitchFamily="18" charset="-127"/>
              </a:rPr>
              <a:t> - </a:t>
            </a:r>
            <a:r>
              <a:rPr lang="en-US" sz="1600" b="0" strike="noStrike" spc="-1" dirty="0" err="1">
                <a:latin typeface="Noto Mono"/>
                <a:ea typeface="Batang" panose="02030600000101010101" pitchFamily="18" charset="-127"/>
              </a:rPr>
              <a:t>agiliza</a:t>
            </a:r>
            <a:r>
              <a:rPr lang="en-US" sz="1600" b="0" strike="noStrike" spc="-1" dirty="0">
                <a:latin typeface="Noto Mono"/>
                <a:ea typeface="Batang" panose="02030600000101010101" pitchFamily="18" charset="-127"/>
              </a:rPr>
              <a:t> o </a:t>
            </a:r>
            <a:r>
              <a:rPr lang="en-US" sz="1600" b="0" strike="noStrike" spc="-1" dirty="0" err="1">
                <a:latin typeface="Noto Mono"/>
                <a:ea typeface="Batang" panose="02030600000101010101" pitchFamily="18" charset="-127"/>
              </a:rPr>
              <a:t>processo</a:t>
            </a:r>
            <a:r>
              <a:rPr lang="en-US" sz="1600" b="0" strike="noStrike" spc="-1" dirty="0">
                <a:latin typeface="Noto Mono"/>
                <a:ea typeface="Batang" panose="02030600000101010101" pitchFamily="18" charset="-127"/>
              </a:rPr>
              <a:t> </a:t>
            </a:r>
            <a:r>
              <a:rPr lang="en-US" sz="1600" b="0" strike="noStrike" spc="-1" dirty="0" err="1">
                <a:latin typeface="Noto Mono"/>
                <a:ea typeface="Batang" panose="02030600000101010101" pitchFamily="18" charset="-127"/>
              </a:rPr>
              <a:t>quando</a:t>
            </a:r>
            <a:r>
              <a:rPr lang="en-US" sz="1600" b="0" strike="noStrike" spc="-1" dirty="0">
                <a:latin typeface="Noto Mono"/>
                <a:ea typeface="Batang" panose="02030600000101010101" pitchFamily="18" charset="-127"/>
              </a:rPr>
              <a:t> </a:t>
            </a:r>
            <a:r>
              <a:rPr lang="en-US" sz="1600" b="0" strike="noStrike" spc="-1" dirty="0" err="1">
                <a:latin typeface="Noto Mono"/>
                <a:ea typeface="Batang" panose="02030600000101010101" pitchFamily="18" charset="-127"/>
              </a:rPr>
              <a:t>comparado</a:t>
            </a:r>
            <a:r>
              <a:rPr lang="en-US" sz="1600" b="0" strike="noStrike" spc="-1" dirty="0">
                <a:latin typeface="Noto Mono"/>
                <a:ea typeface="Batang" panose="02030600000101010101" pitchFamily="18" charset="-127"/>
              </a:rPr>
              <a:t> com REST APIs</a:t>
            </a:r>
          </a:p>
        </p:txBody>
      </p:sp>
      <p:sp>
        <p:nvSpPr>
          <p:cNvPr id="52" name="TextShape 4"/>
          <p:cNvSpPr txBox="1"/>
          <p:nvPr/>
        </p:nvSpPr>
        <p:spPr>
          <a:xfrm>
            <a:off x="6141494" y="449015"/>
            <a:ext cx="3642002" cy="107576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just"/>
            <a:r>
              <a:rPr lang="en-US" sz="1600" b="1" strike="noStrike" spc="-1" dirty="0">
                <a:latin typeface="Droid Sans Fallback"/>
                <a:ea typeface="Batang" panose="02030600000101010101" pitchFamily="18" charset="-127"/>
              </a:rPr>
              <a:t>o</a:t>
            </a:r>
            <a:r>
              <a:rPr lang="en-US" sz="1600" b="0" strike="noStrike" spc="-1" dirty="0">
                <a:latin typeface="Droid Sans Fallback"/>
                <a:ea typeface="Batang" panose="02030600000101010101" pitchFamily="18" charset="-127"/>
              </a:rPr>
              <a:t> </a:t>
            </a:r>
            <a:r>
              <a:rPr lang="en-US" sz="1600" spc="-1" dirty="0">
                <a:latin typeface="Noto Mono"/>
              </a:rPr>
              <a:t>Com </a:t>
            </a:r>
            <a:r>
              <a:rPr lang="en-US" sz="1600" spc="-1" dirty="0" err="1">
                <a:solidFill>
                  <a:srgbClr val="3465A4"/>
                </a:solidFill>
                <a:latin typeface="Noto Mono"/>
              </a:rPr>
              <a:t>TypeScript</a:t>
            </a:r>
            <a:r>
              <a:rPr lang="en-US" sz="1600" spc="-1" dirty="0">
                <a:latin typeface="Noto Mono"/>
              </a:rPr>
              <a:t> </a:t>
            </a:r>
            <a:r>
              <a:rPr lang="en-US" sz="1600" spc="-1" dirty="0" err="1">
                <a:latin typeface="Noto Mono"/>
              </a:rPr>
              <a:t>adiciona</a:t>
            </a:r>
            <a:r>
              <a:rPr lang="en-US" sz="1600" spc="-1" dirty="0">
                <a:latin typeface="Noto Mono"/>
              </a:rPr>
              <a:t> </a:t>
            </a:r>
            <a:r>
              <a:rPr lang="en-US" sz="1600" spc="-1" dirty="0" err="1">
                <a:latin typeface="Noto Mono"/>
              </a:rPr>
              <a:t>tipagem</a:t>
            </a:r>
            <a:r>
              <a:rPr lang="en-US" sz="1600" spc="-1" dirty="0">
                <a:latin typeface="Noto Mono"/>
              </a:rPr>
              <a:t> </a:t>
            </a:r>
            <a:r>
              <a:rPr lang="en-US" sz="1600" spc="-1" dirty="0" err="1">
                <a:latin typeface="Noto Mono"/>
              </a:rPr>
              <a:t>estática</a:t>
            </a:r>
            <a:r>
              <a:rPr lang="en-US" sz="1600" spc="-1" dirty="0">
                <a:latin typeface="Noto Mono"/>
              </a:rPr>
              <a:t> </a:t>
            </a:r>
            <a:r>
              <a:rPr lang="en-US" sz="1600" spc="-1" dirty="0" err="1">
                <a:latin typeface="Noto Mono"/>
              </a:rPr>
              <a:t>ao</a:t>
            </a:r>
            <a:r>
              <a:rPr lang="en-US" sz="1600" spc="-1" dirty="0">
                <a:latin typeface="Noto Mono"/>
              </a:rPr>
              <a:t> JavaScript, </a:t>
            </a:r>
            <a:r>
              <a:rPr lang="en-US" sz="1600" spc="-1" dirty="0" err="1">
                <a:latin typeface="Noto Mono"/>
              </a:rPr>
              <a:t>possibilitando</a:t>
            </a:r>
            <a:r>
              <a:rPr lang="en-US" sz="1600" spc="-1" dirty="0">
                <a:latin typeface="Noto Mono"/>
              </a:rPr>
              <a:t> </a:t>
            </a:r>
            <a:r>
              <a:rPr lang="en-US" sz="1600" spc="-1" dirty="0" err="1">
                <a:latin typeface="Noto Mono"/>
              </a:rPr>
              <a:t>atribuir</a:t>
            </a:r>
            <a:r>
              <a:rPr lang="en-US" sz="1600" spc="-1" dirty="0">
                <a:latin typeface="Noto Mono"/>
              </a:rPr>
              <a:t> </a:t>
            </a:r>
            <a:r>
              <a:rPr lang="en-US" sz="1600" spc="-1" dirty="0" err="1">
                <a:latin typeface="Noto Mono"/>
              </a:rPr>
              <a:t>diferentes</a:t>
            </a:r>
            <a:r>
              <a:rPr lang="en-US" sz="1600" spc="-1" dirty="0">
                <a:latin typeface="Noto Mono"/>
              </a:rPr>
              <a:t> </a:t>
            </a:r>
            <a:r>
              <a:rPr lang="en-US" sz="1600" spc="-1" dirty="0" err="1">
                <a:latin typeface="Noto Mono"/>
              </a:rPr>
              <a:t>funcionalidades</a:t>
            </a:r>
            <a:r>
              <a:rPr lang="en-US" sz="1600" spc="-1" dirty="0">
                <a:latin typeface="Noto Mono"/>
              </a:rPr>
              <a:t> </a:t>
            </a:r>
            <a:r>
              <a:rPr lang="en-US" sz="1600" spc="-1" dirty="0" err="1">
                <a:latin typeface="Noto Mono"/>
              </a:rPr>
              <a:t>às</a:t>
            </a:r>
            <a:r>
              <a:rPr lang="en-US" sz="1600" spc="-1" dirty="0">
                <a:latin typeface="Noto Mono"/>
              </a:rPr>
              <a:t> classes e </a:t>
            </a:r>
            <a:r>
              <a:rPr lang="en-US" sz="1600" spc="-1" dirty="0" err="1">
                <a:latin typeface="Noto Mono"/>
              </a:rPr>
              <a:t>métodos</a:t>
            </a:r>
            <a:endParaRPr lang="en-US" sz="1600" spc="-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7557" t="28427" r="15361" b="36409"/>
          <a:stretch/>
        </p:blipFill>
        <p:spPr>
          <a:xfrm>
            <a:off x="4602068" y="2096592"/>
            <a:ext cx="3023119" cy="9144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28756" y="3282264"/>
            <a:ext cx="96683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spc="-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1</a:t>
            </a:r>
            <a:r>
              <a:rPr lang="en-US" spc="-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. Ambos </a:t>
            </a:r>
            <a:r>
              <a:rPr lang="en-US" spc="-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são</a:t>
            </a:r>
            <a:r>
              <a:rPr lang="en-US" spc="-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pc="-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framworks</a:t>
            </a:r>
            <a:r>
              <a:rPr lang="en-US" spc="-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para </a:t>
            </a:r>
            <a:r>
              <a:rPr lang="en-US" spc="-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criação</a:t>
            </a:r>
            <a:r>
              <a:rPr lang="en-US" spc="-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de </a:t>
            </a:r>
            <a:r>
              <a:rPr lang="en-US" spc="-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aplicações</a:t>
            </a:r>
            <a:r>
              <a:rPr lang="en-US" spc="-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web para </a:t>
            </a:r>
            <a:r>
              <a:rPr lang="en-US" spc="-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NodeJS</a:t>
            </a:r>
            <a:r>
              <a:rPr lang="en-US" spc="-1" dirty="0"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endParaRPr lang="en-US" spc="-1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just"/>
            <a:endParaRPr lang="en-US" spc="-1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just"/>
            <a:r>
              <a:rPr lang="en-US" b="1" spc="-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2</a:t>
            </a:r>
            <a:r>
              <a:rPr lang="en-US" spc="-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lang="en-US" spc="-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ExpressJS</a:t>
            </a:r>
            <a:r>
              <a:rPr lang="en-US" spc="-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pc="-1" dirty="0">
                <a:latin typeface="Batang" panose="02030600000101010101" pitchFamily="18" charset="-127"/>
                <a:ea typeface="Batang" panose="02030600000101010101" pitchFamily="18" charset="-127"/>
              </a:rPr>
              <a:t>é um framework </a:t>
            </a:r>
            <a:r>
              <a:rPr lang="en-US" spc="-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de </a:t>
            </a:r>
            <a:r>
              <a:rPr lang="en-US" spc="-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NodeJS</a:t>
            </a:r>
            <a:r>
              <a:rPr lang="en-US" spc="-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para HTTP </a:t>
            </a:r>
            <a:r>
              <a:rPr lang="en-US" spc="-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que</a:t>
            </a:r>
            <a:r>
              <a:rPr lang="en-US" spc="-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pc="-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fornece</a:t>
            </a:r>
            <a:r>
              <a:rPr lang="en-US" spc="-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pc="-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abstração</a:t>
            </a:r>
            <a:r>
              <a:rPr lang="en-US" spc="-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de </a:t>
            </a:r>
            <a:r>
              <a:rPr lang="en-US" spc="-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rotas</a:t>
            </a:r>
            <a:r>
              <a:rPr lang="en-US" spc="-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e </a:t>
            </a:r>
            <a:r>
              <a:rPr lang="en-US" spc="-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outras</a:t>
            </a:r>
            <a:r>
              <a:rPr lang="en-US" spc="-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pc="-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funções</a:t>
            </a:r>
            <a:r>
              <a:rPr lang="en-US" spc="-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pc="-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que</a:t>
            </a:r>
            <a:r>
              <a:rPr lang="en-US" spc="-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pc="-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facilitam</a:t>
            </a:r>
            <a:r>
              <a:rPr lang="en-US" spc="-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a </a:t>
            </a:r>
            <a:r>
              <a:rPr lang="en-US" spc="-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criação</a:t>
            </a:r>
            <a:r>
              <a:rPr lang="en-US" spc="-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de API’s. </a:t>
            </a:r>
            <a:endParaRPr lang="en-US" spc="-1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just"/>
            <a:endParaRPr lang="en-US" spc="-1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just"/>
            <a:r>
              <a:rPr lang="en-US" b="1" spc="-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3</a:t>
            </a:r>
            <a:r>
              <a:rPr lang="en-US" spc="-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lang="en-US" spc="-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NestJs</a:t>
            </a:r>
            <a:r>
              <a:rPr lang="en-US" spc="-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pc="-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utiliza</a:t>
            </a:r>
            <a:r>
              <a:rPr lang="en-US" spc="-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o </a:t>
            </a:r>
            <a:r>
              <a:rPr lang="en-US" spc="-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ExpressJS</a:t>
            </a:r>
            <a:r>
              <a:rPr lang="en-US" spc="-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em</a:t>
            </a:r>
            <a:r>
              <a:rPr lang="en-US" spc="-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sua</a:t>
            </a:r>
            <a:r>
              <a:rPr lang="en-US" spc="-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pc="-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estrutura</a:t>
            </a:r>
            <a:r>
              <a:rPr lang="en-US" spc="-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pc="-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como</a:t>
            </a:r>
            <a:r>
              <a:rPr lang="en-US" spc="-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pc="-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parâmetro</a:t>
            </a:r>
            <a:r>
              <a:rPr lang="en-US" spc="-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default. O </a:t>
            </a:r>
            <a:r>
              <a:rPr lang="en-US" spc="-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ExpressJS</a:t>
            </a:r>
            <a:r>
              <a:rPr lang="en-US" spc="-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é </a:t>
            </a:r>
            <a:r>
              <a:rPr lang="en-US" spc="-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passado</a:t>
            </a:r>
            <a:r>
              <a:rPr lang="en-US" spc="-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pc="-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como</a:t>
            </a:r>
            <a:r>
              <a:rPr lang="en-US" spc="-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pc="-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parâmetro</a:t>
            </a:r>
            <a:r>
              <a:rPr lang="en-US" spc="-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à </a:t>
            </a:r>
            <a:r>
              <a:rPr lang="en-US" spc="-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variável</a:t>
            </a:r>
            <a:r>
              <a:rPr lang="en-US" spc="-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app </a:t>
            </a:r>
            <a:r>
              <a:rPr lang="en-US" spc="-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na</a:t>
            </a:r>
            <a:r>
              <a:rPr lang="en-US" spc="-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pc="-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função</a:t>
            </a:r>
            <a:r>
              <a:rPr lang="en-US" spc="-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main do </a:t>
            </a:r>
            <a:r>
              <a:rPr lang="en-US" spc="-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programa</a:t>
            </a:r>
            <a:r>
              <a:rPr lang="en-US" spc="-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endParaRPr lang="en-US" spc="-1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pt-BR" dirty="0"/>
          </a:p>
        </p:txBody>
      </p:sp>
      <p:sp>
        <p:nvSpPr>
          <p:cNvPr id="53" name="Line 5"/>
          <p:cNvSpPr/>
          <p:nvPr/>
        </p:nvSpPr>
        <p:spPr>
          <a:xfrm>
            <a:off x="53537" y="2025548"/>
            <a:ext cx="9874234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" name="Imagem 12"/>
          <p:cNvPicPr/>
          <p:nvPr/>
        </p:nvPicPr>
        <p:blipFill>
          <a:blip r:embed="rId3"/>
          <a:stretch/>
        </p:blipFill>
        <p:spPr>
          <a:xfrm>
            <a:off x="3475185" y="303317"/>
            <a:ext cx="2531160" cy="1423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346680" y="1508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3200" b="0" strike="noStrike" spc="-1">
                <a:latin typeface="Cantarell Extra Bold"/>
              </a:rPr>
              <a:t>Apresentação da aplicação</a:t>
            </a:r>
          </a:p>
        </p:txBody>
      </p:sp>
      <p:pic>
        <p:nvPicPr>
          <p:cNvPr id="55" name="Imagem 54"/>
          <p:cNvPicPr/>
          <p:nvPr/>
        </p:nvPicPr>
        <p:blipFill>
          <a:blip r:embed="rId2"/>
          <a:srcRect l="69151" t="15342" r="6661" b="56280"/>
          <a:stretch/>
        </p:blipFill>
        <p:spPr>
          <a:xfrm>
            <a:off x="130680" y="2200782"/>
            <a:ext cx="6309000" cy="2377080"/>
          </a:xfrm>
          <a:prstGeom prst="rect">
            <a:avLst/>
          </a:prstGeom>
          <a:ln>
            <a:noFill/>
          </a:ln>
        </p:spPr>
      </p:pic>
      <p:sp>
        <p:nvSpPr>
          <p:cNvPr id="56" name="TextShape 2"/>
          <p:cNvSpPr txBox="1"/>
          <p:nvPr/>
        </p:nvSpPr>
        <p:spPr>
          <a:xfrm>
            <a:off x="6543000" y="2095302"/>
            <a:ext cx="3429000" cy="209142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endParaRPr lang="en-US" sz="1800" i="1" strike="noStrike" spc="-1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just"/>
            <a:r>
              <a:rPr lang="en-US" sz="1600" i="1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- </a:t>
            </a:r>
            <a:r>
              <a:rPr lang="en-US" sz="1600" i="1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importação</a:t>
            </a:r>
            <a:r>
              <a:rPr lang="en-US" sz="1600" i="1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do </a:t>
            </a:r>
            <a:r>
              <a:rPr lang="en-US" sz="1600" i="1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NestFactory</a:t>
            </a:r>
            <a:r>
              <a:rPr lang="en-US" sz="1600" i="1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do core do </a:t>
            </a:r>
            <a:r>
              <a:rPr lang="en-US" sz="1600" i="1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nestjs</a:t>
            </a:r>
            <a:endParaRPr lang="en-US" sz="1600" i="1" strike="noStrike" spc="-1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just"/>
            <a:endParaRPr lang="en-US" sz="1600" i="1" strike="noStrike" spc="-1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just"/>
            <a:r>
              <a:rPr lang="en-US" sz="1600" i="1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- </a:t>
            </a:r>
            <a:r>
              <a:rPr lang="en-US" sz="1600" i="1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importa</a:t>
            </a:r>
            <a:r>
              <a:rPr lang="en-US" sz="1600" i="1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do </a:t>
            </a:r>
            <a:r>
              <a:rPr lang="en-US" sz="1600" i="1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módulo</a:t>
            </a:r>
            <a:r>
              <a:rPr lang="en-US" sz="1600" i="1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root do app</a:t>
            </a:r>
          </a:p>
          <a:p>
            <a:pPr algn="just"/>
            <a:endParaRPr lang="en-US" sz="1600" i="1" strike="noStrike" spc="-1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just"/>
            <a:r>
              <a:rPr lang="en-US" sz="1600" i="1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- loop do </a:t>
            </a:r>
            <a:r>
              <a:rPr lang="en-US" sz="1600" i="1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servidor</a:t>
            </a:r>
            <a:r>
              <a:rPr lang="en-US" sz="1600" i="1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1600" i="1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rodando</a:t>
            </a:r>
            <a:r>
              <a:rPr lang="en-US" sz="1600" i="1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1600" i="1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na</a:t>
            </a:r>
            <a:r>
              <a:rPr lang="en-US" sz="1600" i="1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1600" i="1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porta</a:t>
            </a:r>
            <a:r>
              <a:rPr lang="en-US" sz="1600" i="1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3000</a:t>
            </a:r>
          </a:p>
        </p:txBody>
      </p:sp>
      <p:sp>
        <p:nvSpPr>
          <p:cNvPr id="57" name="TextShape 3"/>
          <p:cNvSpPr txBox="1"/>
          <p:nvPr/>
        </p:nvSpPr>
        <p:spPr>
          <a:xfrm>
            <a:off x="3657600" y="1468015"/>
            <a:ext cx="2743200" cy="35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1" strike="noStrike" spc="-1" dirty="0" err="1">
                <a:latin typeface="Noto Mono"/>
              </a:rPr>
              <a:t>Método</a:t>
            </a:r>
            <a:r>
              <a:rPr lang="en-US" sz="1800" b="1" strike="noStrike" spc="-1" dirty="0">
                <a:latin typeface="Noto Mono"/>
              </a:rPr>
              <a:t> main do app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248012" y="1058611"/>
            <a:ext cx="4668840" cy="230687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en-US" sz="1600" b="0" i="1" strike="noStrike" spc="-1" dirty="0">
                <a:latin typeface="Droid Sans Fallback"/>
              </a:rPr>
              <a:t>- </a:t>
            </a:r>
            <a:r>
              <a:rPr lang="en-US" sz="1600" b="0" i="1" strike="noStrike" spc="-1" dirty="0" err="1">
                <a:latin typeface="Droid Sans Fallback"/>
              </a:rPr>
              <a:t>importação</a:t>
            </a:r>
            <a:r>
              <a:rPr lang="en-US" sz="1600" b="0" i="1" strike="noStrike" spc="-1" dirty="0">
                <a:latin typeface="Droid Sans Fallback"/>
              </a:rPr>
              <a:t> dos </a:t>
            </a:r>
            <a:r>
              <a:rPr lang="en-US" sz="1600" b="0" i="1" strike="noStrike" spc="-1" dirty="0" err="1">
                <a:latin typeface="Droid Sans Fallback"/>
              </a:rPr>
              <a:t>módulos</a:t>
            </a:r>
            <a:r>
              <a:rPr lang="en-US" sz="1600" b="0" i="1" strike="noStrike" spc="-1" dirty="0">
                <a:latin typeface="Droid Sans Fallback"/>
              </a:rPr>
              <a:t> </a:t>
            </a:r>
            <a:r>
              <a:rPr lang="en-US" sz="1600" b="0" i="1" strike="noStrike" spc="-1" dirty="0" err="1">
                <a:latin typeface="Droid Sans Fallback"/>
              </a:rPr>
              <a:t>que</a:t>
            </a:r>
            <a:r>
              <a:rPr lang="en-US" sz="1600" b="0" i="1" strike="noStrike" spc="-1" dirty="0">
                <a:latin typeface="Droid Sans Fallback"/>
              </a:rPr>
              <a:t> </a:t>
            </a:r>
            <a:r>
              <a:rPr lang="en-US" sz="1600" b="0" i="1" strike="noStrike" spc="-1" dirty="0" err="1">
                <a:latin typeface="Droid Sans Fallback"/>
              </a:rPr>
              <a:t>serão</a:t>
            </a:r>
            <a:r>
              <a:rPr lang="en-US" sz="1600" b="0" i="1" strike="noStrike" spc="-1" dirty="0">
                <a:latin typeface="Droid Sans Fallback"/>
              </a:rPr>
              <a:t> </a:t>
            </a:r>
            <a:r>
              <a:rPr lang="en-US" sz="1600" b="0" i="1" strike="noStrike" spc="-1" dirty="0" err="1">
                <a:latin typeface="Droid Sans Fallback"/>
              </a:rPr>
              <a:t>usados</a:t>
            </a:r>
            <a:r>
              <a:rPr lang="en-US" sz="1600" b="0" i="1" strike="noStrike" spc="-1" dirty="0">
                <a:latin typeface="Droid Sans Fallback"/>
              </a:rPr>
              <a:t> </a:t>
            </a:r>
            <a:r>
              <a:rPr lang="en-US" sz="1600" b="0" i="1" strike="noStrike" spc="-1" dirty="0" err="1">
                <a:latin typeface="Droid Sans Fallback"/>
              </a:rPr>
              <a:t>na</a:t>
            </a:r>
            <a:r>
              <a:rPr lang="en-US" sz="1600" b="0" i="1" strike="noStrike" spc="-1" dirty="0">
                <a:latin typeface="Droid Sans Fallback"/>
              </a:rPr>
              <a:t> </a:t>
            </a:r>
            <a:r>
              <a:rPr lang="en-US" sz="1600" b="0" i="1" strike="noStrike" spc="-1" dirty="0" err="1">
                <a:latin typeface="Droid Sans Fallback"/>
              </a:rPr>
              <a:t>aplicação</a:t>
            </a:r>
            <a:r>
              <a:rPr lang="en-US" sz="1600" b="0" i="1" strike="noStrike" spc="-1" dirty="0">
                <a:latin typeface="Droid Sans Fallback"/>
              </a:rPr>
              <a:t> e do ORM</a:t>
            </a:r>
          </a:p>
          <a:p>
            <a:pPr algn="just"/>
            <a:endParaRPr lang="en-US" sz="1600" b="0" i="1" strike="noStrike" spc="-1" dirty="0">
              <a:latin typeface="Droid Sans Fallback"/>
            </a:endParaRPr>
          </a:p>
          <a:p>
            <a:pPr algn="just"/>
            <a:r>
              <a:rPr lang="en-US" sz="1600" b="0" i="1" strike="noStrike" spc="-1" dirty="0">
                <a:latin typeface="Droid Sans Fallback"/>
              </a:rPr>
              <a:t>- </a:t>
            </a:r>
            <a:r>
              <a:rPr lang="en-US" sz="1600" b="0" i="1" strike="noStrike" spc="-1" dirty="0" err="1">
                <a:latin typeface="Droid Sans Fallback"/>
              </a:rPr>
              <a:t>Injeta</a:t>
            </a:r>
            <a:r>
              <a:rPr lang="en-US" sz="1600" b="0" i="1" strike="noStrike" spc="-1" dirty="0">
                <a:latin typeface="Droid Sans Fallback"/>
              </a:rPr>
              <a:t> no </a:t>
            </a:r>
            <a:r>
              <a:rPr lang="en-US" sz="1600" b="0" i="1" strike="noStrike" spc="-1" dirty="0" err="1">
                <a:latin typeface="Droid Sans Fallback"/>
              </a:rPr>
              <a:t>app.module</a:t>
            </a:r>
            <a:r>
              <a:rPr lang="en-US" sz="1600" b="0" i="1" strike="noStrike" spc="-1" dirty="0">
                <a:latin typeface="Droid Sans Fallback"/>
              </a:rPr>
              <a:t> as </a:t>
            </a:r>
            <a:r>
              <a:rPr lang="en-US" sz="1600" b="0" i="1" strike="noStrike" spc="-1" dirty="0" err="1">
                <a:latin typeface="Droid Sans Fallback"/>
              </a:rPr>
              <a:t>configurações</a:t>
            </a:r>
            <a:r>
              <a:rPr lang="en-US" sz="1600" b="0" i="1" strike="noStrike" spc="-1" dirty="0">
                <a:latin typeface="Droid Sans Fallback"/>
              </a:rPr>
              <a:t> do </a:t>
            </a:r>
            <a:r>
              <a:rPr lang="en-US" sz="1600" b="0" i="1" strike="noStrike" spc="-1" dirty="0" err="1">
                <a:latin typeface="Droid Sans Fallback"/>
              </a:rPr>
              <a:t>banco</a:t>
            </a:r>
            <a:r>
              <a:rPr lang="en-US" sz="1600" b="0" i="1" strike="noStrike" spc="-1" dirty="0">
                <a:latin typeface="Droid Sans Fallback"/>
              </a:rPr>
              <a:t> de dados e </a:t>
            </a:r>
            <a:r>
              <a:rPr lang="en-US" sz="1600" b="0" i="1" strike="noStrike" spc="-1" dirty="0" err="1">
                <a:latin typeface="Droid Sans Fallback"/>
              </a:rPr>
              <a:t>os</a:t>
            </a:r>
            <a:r>
              <a:rPr lang="en-US" sz="1600" b="0" i="1" strike="noStrike" spc="-1" dirty="0">
                <a:latin typeface="Droid Sans Fallback"/>
              </a:rPr>
              <a:t> </a:t>
            </a:r>
            <a:r>
              <a:rPr lang="en-US" sz="1600" b="0" i="1" strike="noStrike" spc="-1" dirty="0" err="1">
                <a:latin typeface="Droid Sans Fallback"/>
              </a:rPr>
              <a:t>módulos</a:t>
            </a:r>
            <a:r>
              <a:rPr lang="en-US" sz="1600" b="0" i="1" strike="noStrike" spc="-1" dirty="0">
                <a:latin typeface="Droid Sans Fallback"/>
              </a:rPr>
              <a:t> </a:t>
            </a:r>
            <a:r>
              <a:rPr lang="en-US" sz="1600" b="0" i="1" strike="noStrike" spc="-1" dirty="0" err="1">
                <a:latin typeface="Droid Sans Fallback"/>
              </a:rPr>
              <a:t>importados</a:t>
            </a:r>
            <a:endParaRPr lang="en-US" sz="1600" b="0" i="1" strike="noStrike" spc="-1" dirty="0">
              <a:latin typeface="Droid Sans Fallback"/>
            </a:endParaRPr>
          </a:p>
          <a:p>
            <a:pPr algn="just"/>
            <a:endParaRPr lang="en-US" sz="1600" b="0" i="1" strike="noStrike" spc="-1" dirty="0">
              <a:latin typeface="Droid Sans Fallback"/>
            </a:endParaRPr>
          </a:p>
          <a:p>
            <a:pPr algn="just"/>
            <a:r>
              <a:rPr lang="en-US" sz="1600" b="0" i="1" strike="noStrike" spc="-1" dirty="0">
                <a:latin typeface="Droid Sans Fallback"/>
              </a:rPr>
              <a:t>- </a:t>
            </a:r>
            <a:r>
              <a:rPr lang="en-US" sz="1600" b="0" i="1" strike="noStrike" spc="-1" dirty="0" err="1">
                <a:latin typeface="Droid Sans Fallback"/>
              </a:rPr>
              <a:t>exporta</a:t>
            </a:r>
            <a:r>
              <a:rPr lang="en-US" sz="1600" b="0" i="1" strike="noStrike" spc="-1" dirty="0">
                <a:latin typeface="Droid Sans Fallback"/>
              </a:rPr>
              <a:t> o </a:t>
            </a:r>
            <a:r>
              <a:rPr lang="en-US" sz="1600" b="0" i="1" strike="noStrike" spc="-1" dirty="0" err="1">
                <a:latin typeface="Droid Sans Fallback"/>
              </a:rPr>
              <a:t>módulo</a:t>
            </a:r>
            <a:r>
              <a:rPr lang="en-US" sz="1600" b="0" i="1" strike="noStrike" spc="-1" dirty="0">
                <a:latin typeface="Droid Sans Fallback"/>
              </a:rPr>
              <a:t> root com a </a:t>
            </a:r>
            <a:r>
              <a:rPr lang="en-US" sz="1600" b="0" i="1" strike="noStrike" spc="-1" dirty="0" err="1">
                <a:latin typeface="Droid Sans Fallback"/>
              </a:rPr>
              <a:t>conexão</a:t>
            </a:r>
            <a:r>
              <a:rPr lang="en-US" sz="1600" b="0" i="1" strike="noStrike" spc="-1" dirty="0">
                <a:latin typeface="Droid Sans Fallback"/>
              </a:rPr>
              <a:t> </a:t>
            </a:r>
            <a:r>
              <a:rPr lang="en-US" sz="1600" b="0" i="1" strike="noStrike" spc="-1" dirty="0" err="1">
                <a:latin typeface="Droid Sans Fallback"/>
              </a:rPr>
              <a:t>ativa</a:t>
            </a:r>
            <a:r>
              <a:rPr lang="en-US" sz="1600" b="0" i="1" strike="noStrike" spc="-1" dirty="0">
                <a:latin typeface="Droid Sans Fallback"/>
              </a:rPr>
              <a:t> com o </a:t>
            </a:r>
            <a:r>
              <a:rPr lang="en-US" sz="1600" b="0" i="1" strike="noStrike" spc="-1" dirty="0" err="1">
                <a:latin typeface="Droid Sans Fallback"/>
              </a:rPr>
              <a:t>banco</a:t>
            </a:r>
            <a:r>
              <a:rPr lang="en-US" sz="1600" b="0" i="1" strike="noStrike" spc="-1" dirty="0">
                <a:latin typeface="Droid Sans Fallback"/>
              </a:rPr>
              <a:t> de dados</a:t>
            </a:r>
          </a:p>
          <a:p>
            <a:endParaRPr lang="en-US" sz="1600" b="0" strike="noStrike" spc="-1" dirty="0"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3657960" y="144720"/>
            <a:ext cx="3748680" cy="626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1" strike="noStrike" spc="-1">
                <a:latin typeface="Noto Mono"/>
              </a:rPr>
              <a:t>/app.module - Módulo Root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60" name="Imagem 59"/>
          <p:cNvPicPr/>
          <p:nvPr/>
        </p:nvPicPr>
        <p:blipFill>
          <a:blip r:embed="rId2"/>
          <a:srcRect l="69554" t="12613" r="6857" b="19623"/>
          <a:stretch/>
        </p:blipFill>
        <p:spPr>
          <a:xfrm>
            <a:off x="91440" y="562680"/>
            <a:ext cx="4937760" cy="4557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m 60"/>
          <p:cNvPicPr/>
          <p:nvPr/>
        </p:nvPicPr>
        <p:blipFill>
          <a:blip r:embed="rId2"/>
          <a:srcRect l="69846" t="12467" r="4749" b="50822"/>
          <a:stretch/>
        </p:blipFill>
        <p:spPr>
          <a:xfrm>
            <a:off x="4725720" y="3164040"/>
            <a:ext cx="5329800" cy="2474280"/>
          </a:xfrm>
          <a:prstGeom prst="rect">
            <a:avLst/>
          </a:prstGeom>
          <a:ln>
            <a:noFill/>
          </a:ln>
        </p:spPr>
      </p:pic>
      <p:sp>
        <p:nvSpPr>
          <p:cNvPr id="62" name="TextShape 1"/>
          <p:cNvSpPr txBox="1"/>
          <p:nvPr/>
        </p:nvSpPr>
        <p:spPr>
          <a:xfrm>
            <a:off x="930960" y="3383280"/>
            <a:ext cx="2377440" cy="626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en-US" sz="1800" b="1" strike="noStrike" spc="-1">
                <a:latin typeface="Noto Mono"/>
              </a:rPr>
              <a:t>/cep.entity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433840" y="166320"/>
            <a:ext cx="3291840" cy="894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en-US" sz="1800" b="1" strike="noStrike" spc="-1">
                <a:latin typeface="Noto Mono"/>
              </a:rPr>
              <a:t>/cep.module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64" name="Imagem 63"/>
          <p:cNvPicPr/>
          <p:nvPr/>
        </p:nvPicPr>
        <p:blipFill>
          <a:blip r:embed="rId3"/>
          <a:srcRect l="69846" t="11286" r="10193" b="46356"/>
          <a:stretch/>
        </p:blipFill>
        <p:spPr>
          <a:xfrm>
            <a:off x="55800" y="36000"/>
            <a:ext cx="4597920" cy="3134880"/>
          </a:xfrm>
          <a:prstGeom prst="rect">
            <a:avLst/>
          </a:prstGeom>
          <a:ln>
            <a:noFill/>
          </a:ln>
        </p:spPr>
      </p:pic>
      <p:sp>
        <p:nvSpPr>
          <p:cNvPr id="65" name="TextShape 3"/>
          <p:cNvSpPr txBox="1"/>
          <p:nvPr/>
        </p:nvSpPr>
        <p:spPr>
          <a:xfrm>
            <a:off x="4754880" y="822960"/>
            <a:ext cx="4725720" cy="92187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en-US" sz="1800" b="0" i="1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- </a:t>
            </a:r>
            <a:r>
              <a:rPr lang="en-US" sz="1800" b="0" i="1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Importa</a:t>
            </a:r>
            <a:r>
              <a:rPr lang="en-US" sz="1800" b="0" i="1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o ORM para </a:t>
            </a:r>
            <a:r>
              <a:rPr lang="en-US" sz="1800" b="0" i="1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consulta</a:t>
            </a:r>
            <a:r>
              <a:rPr lang="en-US" sz="1800" b="0" i="1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com o </a:t>
            </a:r>
            <a:r>
              <a:rPr lang="en-US" sz="1800" b="0" i="1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modelo</a:t>
            </a:r>
            <a:r>
              <a:rPr lang="en-US" sz="1800" b="0" i="1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da </a:t>
            </a:r>
            <a:r>
              <a:rPr lang="en-US" sz="1800" b="0" i="1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entidade</a:t>
            </a:r>
            <a:r>
              <a:rPr lang="en-US" sz="1800" b="0" i="1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1800" b="0" i="1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Cep</a:t>
            </a:r>
            <a:r>
              <a:rPr lang="en-US" sz="1800" b="0" i="1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1800" b="0" i="1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criada</a:t>
            </a:r>
            <a:r>
              <a:rPr lang="en-US" sz="1800" b="0" i="1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e </a:t>
            </a:r>
            <a:r>
              <a:rPr lang="en-US" sz="1800" b="0" i="1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importada</a:t>
            </a:r>
            <a:r>
              <a:rPr lang="en-US" sz="1800" b="0" i="1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do </a:t>
            </a:r>
            <a:r>
              <a:rPr lang="en-US" sz="1800" b="0" i="1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arquivo</a:t>
            </a:r>
            <a:r>
              <a:rPr lang="en-US" sz="1800" b="0" i="1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1800" b="0" i="1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cep.entity</a:t>
            </a:r>
            <a:endParaRPr lang="en-US" sz="1800" b="0" i="1" strike="noStrike" spc="-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6" name="TextShape 4"/>
          <p:cNvSpPr txBox="1"/>
          <p:nvPr/>
        </p:nvSpPr>
        <p:spPr>
          <a:xfrm>
            <a:off x="254880" y="4092480"/>
            <a:ext cx="4389120" cy="64487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i="1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- Define a </a:t>
            </a:r>
            <a:r>
              <a:rPr lang="en-US" sz="1800" b="0" i="1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estrutura</a:t>
            </a:r>
            <a:r>
              <a:rPr lang="en-US" sz="1800" b="0" i="1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no </a:t>
            </a:r>
            <a:r>
              <a:rPr lang="en-US" sz="1800" b="0" i="1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banco</a:t>
            </a:r>
            <a:r>
              <a:rPr lang="en-US" sz="1800" b="0" i="1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de dados</a:t>
            </a:r>
          </a:p>
        </p:txBody>
      </p:sp>
      <p:sp>
        <p:nvSpPr>
          <p:cNvPr id="67" name="TextShape 5"/>
          <p:cNvSpPr txBox="1"/>
          <p:nvPr/>
        </p:nvSpPr>
        <p:spPr>
          <a:xfrm>
            <a:off x="4764600" y="1920240"/>
            <a:ext cx="4689720" cy="64487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en-US" sz="1800" b="0" i="1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- </a:t>
            </a:r>
            <a:r>
              <a:rPr lang="en-US" sz="1800" b="0" i="1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importa</a:t>
            </a:r>
            <a:r>
              <a:rPr lang="en-US" sz="1800" b="0" i="1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1800" b="0" i="1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os</a:t>
            </a:r>
            <a:r>
              <a:rPr lang="en-US" sz="1800" b="0" i="1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1800" b="0" i="1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controladores</a:t>
            </a:r>
            <a:r>
              <a:rPr lang="en-US" sz="1800" b="0" i="1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e </a:t>
            </a:r>
            <a:r>
              <a:rPr lang="en-US" sz="1800" b="0" i="1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os</a:t>
            </a:r>
            <a:r>
              <a:rPr lang="en-US" sz="1800" b="0" i="1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1800" b="0" i="1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serviços</a:t>
            </a:r>
            <a:r>
              <a:rPr lang="en-US" sz="1800" b="0" i="1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1800" b="0" i="1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que</a:t>
            </a:r>
            <a:r>
              <a:rPr lang="en-US" sz="1800" b="0" i="1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for </a:t>
            </a:r>
            <a:r>
              <a:rPr lang="en-US" sz="1800" b="0" i="1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usar</a:t>
            </a:r>
            <a:endParaRPr lang="en-US" sz="1800" b="0" i="1" strike="noStrike" spc="-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m 67"/>
          <p:cNvPicPr/>
          <p:nvPr/>
        </p:nvPicPr>
        <p:blipFill>
          <a:blip r:embed="rId2"/>
          <a:srcRect l="70057" t="21919" r="9980" b="4012"/>
          <a:stretch/>
        </p:blipFill>
        <p:spPr>
          <a:xfrm>
            <a:off x="150120" y="548640"/>
            <a:ext cx="4147560" cy="4945680"/>
          </a:xfrm>
          <a:prstGeom prst="rect">
            <a:avLst/>
          </a:prstGeom>
          <a:ln>
            <a:noFill/>
          </a:ln>
        </p:spPr>
      </p:pic>
      <p:sp>
        <p:nvSpPr>
          <p:cNvPr id="69" name="TextShape 1"/>
          <p:cNvSpPr txBox="1"/>
          <p:nvPr/>
        </p:nvSpPr>
        <p:spPr>
          <a:xfrm>
            <a:off x="182880" y="110880"/>
            <a:ext cx="9576000" cy="894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600" b="1" strike="noStrike" spc="-1">
                <a:latin typeface="Noto Mono"/>
              </a:rPr>
              <a:t>/app.controller</a:t>
            </a:r>
            <a:r>
              <a:rPr lang="en-US" sz="1800" b="1" strike="noStrike" spc="-1">
                <a:latin typeface="Noto Mono"/>
              </a:rPr>
              <a:t>  </a:t>
            </a:r>
            <a:r>
              <a:rPr lang="en-US" sz="1300" b="0" strike="noStrike" spc="-1">
                <a:latin typeface="Droid Sans Fallback"/>
              </a:rPr>
              <a:t>estrutura repostas do servidor utilizando métodos definido no</a:t>
            </a:r>
            <a:r>
              <a:rPr lang="en-US" sz="1100" b="0" strike="noStrike" spc="-1">
                <a:latin typeface="Noto Mono"/>
              </a:rPr>
              <a:t>   </a:t>
            </a:r>
            <a:r>
              <a:rPr lang="en-US" sz="1800" b="1" strike="noStrike" spc="-1">
                <a:latin typeface="Noto Mono"/>
              </a:rPr>
              <a:t>/app.service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70" name="Imagem 69"/>
          <p:cNvPicPr/>
          <p:nvPr/>
        </p:nvPicPr>
        <p:blipFill>
          <a:blip r:embed="rId3"/>
          <a:srcRect l="70965" t="18587" r="6352" b="10823"/>
          <a:stretch/>
        </p:blipFill>
        <p:spPr>
          <a:xfrm>
            <a:off x="4821120" y="548640"/>
            <a:ext cx="4937760" cy="4937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92"/>
            <a:ext cx="10080625" cy="12482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091" y="1084445"/>
            <a:ext cx="5260339" cy="266583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809" y="4032680"/>
            <a:ext cx="5664176" cy="146044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81" y="1125389"/>
            <a:ext cx="4757016" cy="270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9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91440" y="112320"/>
            <a:ext cx="9897120" cy="76798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en-US" sz="2200" b="1" strike="noStrike" spc="-1" dirty="0">
                <a:latin typeface="Droid Sans Fallback"/>
              </a:rPr>
              <a:t>O </a:t>
            </a:r>
            <a:r>
              <a:rPr lang="en-US" sz="2200" b="1" strike="noStrike" spc="-1" dirty="0" err="1">
                <a:latin typeface="Droid Sans Fallback"/>
              </a:rPr>
              <a:t>projeto</a:t>
            </a:r>
            <a:r>
              <a:rPr lang="en-US" sz="2200" b="1" strike="noStrike" spc="-1" dirty="0">
                <a:latin typeface="Droid Sans Fallback"/>
              </a:rPr>
              <a:t> </a:t>
            </a:r>
            <a:r>
              <a:rPr lang="en-US" sz="2200" b="1" strike="noStrike" spc="-1" dirty="0" err="1">
                <a:latin typeface="Droid Sans Fallback"/>
              </a:rPr>
              <a:t>criado</a:t>
            </a:r>
            <a:r>
              <a:rPr lang="en-US" sz="2200" b="1" strike="noStrike" spc="-1" dirty="0">
                <a:latin typeface="Droid Sans Fallback"/>
              </a:rPr>
              <a:t> </a:t>
            </a:r>
            <a:r>
              <a:rPr lang="en-US" sz="2200" b="1" strike="noStrike" spc="-1" dirty="0" err="1">
                <a:latin typeface="Droid Sans Fallback"/>
              </a:rPr>
              <a:t>pode</a:t>
            </a:r>
            <a:r>
              <a:rPr lang="en-US" sz="2200" b="1" strike="noStrike" spc="-1" dirty="0">
                <a:latin typeface="Droid Sans Fallback"/>
              </a:rPr>
              <a:t> </a:t>
            </a:r>
            <a:r>
              <a:rPr lang="en-US" sz="2200" b="1" strike="noStrike" spc="-1" dirty="0" err="1">
                <a:latin typeface="Droid Sans Fallback"/>
              </a:rPr>
              <a:t>ser</a:t>
            </a:r>
            <a:r>
              <a:rPr lang="en-US" sz="2200" b="1" strike="noStrike" spc="-1" dirty="0">
                <a:latin typeface="Droid Sans Fallback"/>
              </a:rPr>
              <a:t> </a:t>
            </a:r>
            <a:r>
              <a:rPr lang="en-US" sz="2200" b="1" strike="noStrike" spc="-1" dirty="0" err="1">
                <a:latin typeface="Droid Sans Fallback"/>
              </a:rPr>
              <a:t>usada</a:t>
            </a:r>
            <a:r>
              <a:rPr lang="en-US" sz="2200" b="1" strike="noStrike" spc="-1" dirty="0">
                <a:latin typeface="Droid Sans Fallback"/>
              </a:rPr>
              <a:t> </a:t>
            </a:r>
            <a:r>
              <a:rPr lang="en-US" sz="2200" b="1" strike="noStrike" spc="-1" dirty="0" err="1">
                <a:latin typeface="Droid Sans Fallback"/>
              </a:rPr>
              <a:t>como</a:t>
            </a:r>
            <a:r>
              <a:rPr lang="en-US" sz="2200" b="1" strike="noStrike" spc="-1" dirty="0">
                <a:latin typeface="Droid Sans Fallback"/>
              </a:rPr>
              <a:t> backend para </a:t>
            </a:r>
            <a:r>
              <a:rPr lang="en-US" sz="2200" b="1" strike="noStrike" spc="-1" dirty="0" err="1">
                <a:latin typeface="Droid Sans Fallback"/>
              </a:rPr>
              <a:t>aplicações</a:t>
            </a:r>
            <a:r>
              <a:rPr lang="en-US" sz="2200" b="1" strike="noStrike" spc="-1" dirty="0">
                <a:latin typeface="Droid Sans Fallback"/>
              </a:rPr>
              <a:t> web </a:t>
            </a:r>
            <a:r>
              <a:rPr lang="en-US" sz="2200" b="1" strike="noStrike" spc="-1" dirty="0" err="1">
                <a:latin typeface="Droid Sans Fallback"/>
              </a:rPr>
              <a:t>ou</a:t>
            </a:r>
            <a:r>
              <a:rPr lang="en-US" sz="2200" b="1" strike="noStrike" spc="-1" dirty="0">
                <a:latin typeface="Droid Sans Fallback"/>
              </a:rPr>
              <a:t> </a:t>
            </a:r>
            <a:r>
              <a:rPr lang="en-US" sz="2200" b="1" strike="noStrike" spc="-1" dirty="0" err="1">
                <a:latin typeface="Droid Sans Fallback"/>
              </a:rPr>
              <a:t>em</a:t>
            </a:r>
            <a:r>
              <a:rPr lang="en-US" sz="2200" b="1" strike="noStrike" spc="-1" dirty="0">
                <a:latin typeface="Droid Sans Fallback"/>
              </a:rPr>
              <a:t> </a:t>
            </a:r>
            <a:r>
              <a:rPr lang="en-US" sz="2200" b="1" strike="noStrike" spc="-1" dirty="0" err="1">
                <a:latin typeface="Droid Sans Fallback"/>
              </a:rPr>
              <a:t>conjunto</a:t>
            </a:r>
            <a:r>
              <a:rPr lang="en-US" sz="2200" b="1" strike="noStrike" spc="-1" dirty="0">
                <a:latin typeface="Droid Sans Fallback"/>
              </a:rPr>
              <a:t> com </a:t>
            </a:r>
            <a:r>
              <a:rPr lang="en-US" sz="2200" b="1" strike="noStrike" spc="-1" dirty="0" err="1">
                <a:latin typeface="Droid Sans Fallback"/>
              </a:rPr>
              <a:t>qualquer</a:t>
            </a:r>
            <a:r>
              <a:rPr lang="en-US" sz="2200" b="1" strike="noStrike" spc="-1" dirty="0">
                <a:latin typeface="Droid Sans Fallback"/>
              </a:rPr>
              <a:t> </a:t>
            </a:r>
            <a:r>
              <a:rPr lang="en-US" sz="2200" b="1" strike="noStrike" spc="-1" dirty="0" err="1">
                <a:latin typeface="Droid Sans Fallback"/>
              </a:rPr>
              <a:t>outra</a:t>
            </a:r>
            <a:r>
              <a:rPr lang="en-US" sz="2200" b="1" strike="noStrike" spc="-1" dirty="0">
                <a:latin typeface="Droid Sans Fallback"/>
              </a:rPr>
              <a:t> </a:t>
            </a:r>
            <a:r>
              <a:rPr lang="en-US" sz="2200" b="1" strike="noStrike" spc="-1" dirty="0" err="1">
                <a:latin typeface="Droid Sans Fallback"/>
              </a:rPr>
              <a:t>aplicação</a:t>
            </a:r>
            <a:r>
              <a:rPr lang="en-US" sz="2200" b="1" strike="noStrike" spc="-1" dirty="0">
                <a:latin typeface="Droid Sans Fallback"/>
              </a:rPr>
              <a:t> </a:t>
            </a:r>
            <a:r>
              <a:rPr lang="en-US" sz="2200" b="1" strike="noStrike" spc="-1" dirty="0" err="1">
                <a:latin typeface="Droid Sans Fallback"/>
              </a:rPr>
              <a:t>que</a:t>
            </a:r>
            <a:r>
              <a:rPr lang="en-US" sz="2200" b="1" strike="noStrike" spc="-1" dirty="0">
                <a:latin typeface="Droid Sans Fallback"/>
              </a:rPr>
              <a:t> </a:t>
            </a:r>
            <a:r>
              <a:rPr lang="en-US" sz="2200" b="1" strike="noStrike" spc="-1" dirty="0" err="1">
                <a:latin typeface="Droid Sans Fallback"/>
              </a:rPr>
              <a:t>mande</a:t>
            </a:r>
            <a:r>
              <a:rPr lang="en-US" sz="2200" b="1" strike="noStrike" spc="-1" dirty="0">
                <a:latin typeface="Droid Sans Fallback"/>
              </a:rPr>
              <a:t> requests </a:t>
            </a:r>
            <a:r>
              <a:rPr lang="en-US" sz="2200" b="1" strike="noStrike" spc="-1" dirty="0" smtClean="0">
                <a:latin typeface="Droid Sans Fallback"/>
              </a:rPr>
              <a:t>HTTP</a:t>
            </a:r>
            <a:endParaRPr lang="en-US" sz="2200" b="1" strike="noStrike" spc="-1" dirty="0">
              <a:latin typeface="Droid Sans Fallback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412570" y="1147858"/>
            <a:ext cx="2903836" cy="230687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en-US" sz="1600" strike="noStrike" spc="-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curl -X POST -H 'Content-Type: application/</a:t>
            </a:r>
            <a:r>
              <a:rPr lang="en-US" sz="1600" strike="noStrike" spc="-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json</a:t>
            </a:r>
            <a:r>
              <a:rPr lang="en-US" sz="1600" strike="noStrike" spc="-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' -d '{</a:t>
            </a:r>
          </a:p>
          <a:p>
            <a:r>
              <a:rPr lang="en-US" sz="1600" strike="noStrike" spc="-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 "</a:t>
            </a:r>
            <a:r>
              <a:rPr lang="en-US" sz="1600" strike="noStrike" spc="-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cep</a:t>
            </a:r>
            <a:r>
              <a:rPr lang="en-US" sz="1600" strike="noStrike" spc="-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": "125-789",</a:t>
            </a:r>
          </a:p>
          <a:p>
            <a:r>
              <a:rPr lang="en-US" sz="1600" strike="noStrike" spc="-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   "</a:t>
            </a:r>
            <a:r>
              <a:rPr lang="en-US" sz="1600" strike="noStrike" spc="-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cidade</a:t>
            </a:r>
            <a:r>
              <a:rPr lang="en-US" sz="1600" strike="noStrike" spc="-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":"</a:t>
            </a:r>
            <a:r>
              <a:rPr lang="en-US" sz="1600" strike="noStrike" spc="-1" dirty="0" err="1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Gothan</a:t>
            </a:r>
            <a:r>
              <a:rPr lang="en-US" sz="1600" strike="noStrike" spc="-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"</a:t>
            </a:r>
          </a:p>
          <a:p>
            <a:r>
              <a:rPr lang="en-US" sz="1600" strike="noStrike" spc="-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  }</a:t>
            </a:r>
          </a:p>
          <a:p>
            <a:r>
              <a:rPr lang="en-US" sz="1600" strike="noStrike" spc="-1" dirty="0">
                <a:latin typeface="Courier New" panose="02070309020205020404" pitchFamily="49" charset="0"/>
                <a:ea typeface="Batang" panose="02030600000101010101" pitchFamily="18" charset="-127"/>
                <a:cs typeface="Courier New" panose="02070309020205020404" pitchFamily="49" charset="0"/>
              </a:rPr>
              <a:t>}' http://localhost:3000</a:t>
            </a:r>
          </a:p>
        </p:txBody>
      </p:sp>
      <p:pic>
        <p:nvPicPr>
          <p:cNvPr id="73" name="Imagem 72"/>
          <p:cNvPicPr/>
          <p:nvPr/>
        </p:nvPicPr>
        <p:blipFill>
          <a:blip r:embed="rId2"/>
          <a:srcRect l="57147" t="14112" r="4749" b="23767"/>
          <a:stretch/>
        </p:blipFill>
        <p:spPr>
          <a:xfrm>
            <a:off x="3789994" y="1147859"/>
            <a:ext cx="5790737" cy="2306870"/>
          </a:xfrm>
          <a:prstGeom prst="rect">
            <a:avLst/>
          </a:prstGeom>
          <a:ln>
            <a:noFill/>
          </a:ln>
        </p:spPr>
      </p:pic>
      <p:sp>
        <p:nvSpPr>
          <p:cNvPr id="5" name="TextShape 4"/>
          <p:cNvSpPr txBox="1"/>
          <p:nvPr/>
        </p:nvSpPr>
        <p:spPr>
          <a:xfrm>
            <a:off x="105088" y="3694194"/>
            <a:ext cx="9668055" cy="192214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en-US" sz="1400" b="1" strike="noStrike" spc="-1" dirty="0" smtClean="0">
                <a:latin typeface="Droid Sans Fallback"/>
              </a:rPr>
              <a:t>PERCEPÇÕES…</a:t>
            </a:r>
            <a:endParaRPr lang="en-US" sz="1400" b="1" strike="noStrike" spc="-1" dirty="0">
              <a:latin typeface="Droid Sans Fallback"/>
            </a:endParaRPr>
          </a:p>
          <a:p>
            <a:pPr algn="just">
              <a:lnSpc>
                <a:spcPct val="150000"/>
              </a:lnSpc>
            </a:pPr>
            <a:r>
              <a:rPr lang="en-US" sz="1400" b="0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Foi</a:t>
            </a:r>
            <a:r>
              <a:rPr lang="en-US" sz="1400" b="0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1400" b="0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meu</a:t>
            </a:r>
            <a:r>
              <a:rPr lang="en-US" sz="1400" b="0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1400" b="0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primeiro</a:t>
            </a:r>
            <a:r>
              <a:rPr lang="en-US" sz="1400" b="0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1400" b="0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contato</a:t>
            </a:r>
            <a:r>
              <a:rPr lang="en-US" sz="1400" b="0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com o </a:t>
            </a:r>
            <a:r>
              <a:rPr lang="en-US" sz="1400" b="0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TypeScript</a:t>
            </a:r>
            <a:r>
              <a:rPr lang="en-US" sz="1400" b="0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e </a:t>
            </a:r>
            <a:r>
              <a:rPr lang="en-US" sz="1400" b="0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achei</a:t>
            </a:r>
            <a:r>
              <a:rPr lang="en-US" sz="1400" b="0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1400" b="0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uma</a:t>
            </a:r>
            <a:r>
              <a:rPr lang="en-US" sz="1400" b="0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1400" b="0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linguagem</a:t>
            </a:r>
            <a:r>
              <a:rPr lang="en-US" sz="1400" b="0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1400" b="0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muito</a:t>
            </a:r>
            <a:r>
              <a:rPr lang="en-US" sz="1400" b="0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1400" b="0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concisa</a:t>
            </a:r>
            <a:r>
              <a:rPr lang="en-US" sz="1400" b="0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e </a:t>
            </a:r>
            <a:r>
              <a:rPr lang="en-US" sz="1400" b="0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gostosa</a:t>
            </a:r>
            <a:r>
              <a:rPr lang="en-US" sz="1400" b="0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de se </a:t>
            </a:r>
            <a:r>
              <a:rPr lang="en-US" sz="1400" b="0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escrever</a:t>
            </a:r>
            <a:r>
              <a:rPr lang="en-US" sz="1400" b="0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1400" b="0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Percebi</a:t>
            </a:r>
            <a:r>
              <a:rPr lang="en-US" sz="1400" b="0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1400" b="0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semelhança</a:t>
            </a:r>
            <a:r>
              <a:rPr lang="en-US" sz="1400" b="0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entre </a:t>
            </a:r>
            <a:r>
              <a:rPr lang="en-US" sz="1400" b="0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algumas</a:t>
            </a:r>
            <a:r>
              <a:rPr lang="en-US" sz="1400" b="0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1400" b="0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lógicas</a:t>
            </a:r>
            <a:r>
              <a:rPr lang="en-US" sz="1400" b="0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1400" b="0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estruturais</a:t>
            </a:r>
            <a:r>
              <a:rPr lang="en-US" sz="1400" b="0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do Java e me </a:t>
            </a:r>
            <a:r>
              <a:rPr lang="en-US" sz="1400" b="0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senti</a:t>
            </a:r>
            <a:r>
              <a:rPr lang="en-US" sz="1400" b="0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1400" b="0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confortável</a:t>
            </a:r>
            <a:r>
              <a:rPr lang="en-US" sz="1400" b="0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1400" b="0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na</a:t>
            </a:r>
            <a:r>
              <a:rPr lang="en-US" sz="1400" b="0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1400" b="0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utilização</a:t>
            </a:r>
            <a:r>
              <a:rPr lang="en-US" sz="1400" b="0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de Decorators para </a:t>
            </a:r>
            <a:r>
              <a:rPr lang="en-US" sz="1400" b="0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agregar</a:t>
            </a:r>
            <a:r>
              <a:rPr lang="en-US" sz="1400" b="0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1400" b="0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funcionalidades</a:t>
            </a:r>
            <a:r>
              <a:rPr lang="en-US" sz="1400" b="0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1400" b="0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às</a:t>
            </a:r>
            <a:r>
              <a:rPr lang="en-US" sz="1400" b="0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1400" b="0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variaveis</a:t>
            </a:r>
            <a:r>
              <a:rPr lang="en-US" sz="1400" b="0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e com as </a:t>
            </a:r>
            <a:r>
              <a:rPr lang="en-US" sz="1400" b="0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formas</a:t>
            </a:r>
            <a:r>
              <a:rPr lang="en-US" sz="1400" b="0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de </a:t>
            </a:r>
            <a:r>
              <a:rPr lang="en-US" sz="1400" b="0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lidar</a:t>
            </a:r>
            <a:r>
              <a:rPr lang="en-US" sz="1400" b="0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com </a:t>
            </a:r>
            <a:r>
              <a:rPr lang="en-US" sz="1400" b="0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erros</a:t>
            </a:r>
            <a:r>
              <a:rPr lang="en-US" sz="1400" b="0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en-US" sz="1400" b="0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que</a:t>
            </a:r>
            <a:r>
              <a:rPr lang="en-US" sz="1400" b="0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se </a:t>
            </a:r>
            <a:r>
              <a:rPr lang="en-US" sz="1400" b="0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assemelham</a:t>
            </a:r>
            <a:r>
              <a:rPr lang="en-US" sz="1400" b="0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1400" b="0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ao</a:t>
            </a:r>
            <a:r>
              <a:rPr lang="en-US" sz="1400" b="0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1400" b="0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utilizado</a:t>
            </a:r>
            <a:r>
              <a:rPr lang="en-US" sz="1400" b="0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no Python</a:t>
            </a:r>
            <a:r>
              <a:rPr lang="en-US" sz="1400" b="0" strike="noStrike" spc="-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endParaRPr lang="en-US" sz="1400" b="0" strike="noStrike" spc="-1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sz="1400" b="0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Gosto</a:t>
            </a:r>
            <a:r>
              <a:rPr lang="en-US" sz="1400" b="0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da </a:t>
            </a:r>
            <a:r>
              <a:rPr lang="en-US" sz="1400" b="0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ideia</a:t>
            </a:r>
            <a:r>
              <a:rPr lang="en-US" sz="1400" b="0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de </a:t>
            </a:r>
            <a:r>
              <a:rPr lang="en-US" sz="1400" b="0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trabalhar</a:t>
            </a:r>
            <a:r>
              <a:rPr lang="en-US" sz="1400" b="0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e me </a:t>
            </a:r>
            <a:r>
              <a:rPr lang="en-US" sz="1400" b="0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aperfeiçoar</a:t>
            </a:r>
            <a:r>
              <a:rPr lang="en-US" sz="1400" b="0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1400" b="0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em</a:t>
            </a:r>
            <a:r>
              <a:rPr lang="en-US" sz="1400" b="0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JavaScript, </a:t>
            </a:r>
            <a:r>
              <a:rPr lang="en-US" sz="1400" b="0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já</a:t>
            </a:r>
            <a:r>
              <a:rPr lang="en-US" sz="1400" b="0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1400" b="0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havia</a:t>
            </a:r>
            <a:r>
              <a:rPr lang="en-US" sz="1400" b="0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1400" b="0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usado</a:t>
            </a:r>
            <a:r>
              <a:rPr lang="en-US" sz="1400" b="0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a </a:t>
            </a:r>
            <a:r>
              <a:rPr lang="en-US" sz="1400" b="0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linguagem</a:t>
            </a:r>
            <a:r>
              <a:rPr lang="en-US" sz="1400" b="0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1400" b="0" strike="noStrike" spc="-1" dirty="0" err="1">
                <a:latin typeface="Batang" panose="02030600000101010101" pitchFamily="18" charset="-127"/>
                <a:ea typeface="Batang" panose="02030600000101010101" pitchFamily="18" charset="-127"/>
              </a:rPr>
              <a:t>como</a:t>
            </a:r>
            <a:r>
              <a:rPr lang="en-US" sz="1400" b="0" strike="noStrike" spc="-1" dirty="0">
                <a:latin typeface="Batang" panose="02030600000101010101" pitchFamily="18" charset="-127"/>
                <a:ea typeface="Batang" panose="02030600000101010101" pitchFamily="18" charset="-127"/>
              </a:rPr>
              <a:t> hobby.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1879296" y="38588"/>
            <a:ext cx="7680960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2000" b="1" u="sng" strike="noStrike" spc="-1" dirty="0">
                <a:latin typeface="Cantarell Extra Bold"/>
              </a:rPr>
              <a:t>Tempo para </a:t>
            </a:r>
            <a:r>
              <a:rPr lang="en-US" sz="2000" b="1" u="sng" strike="noStrike" spc="-1" dirty="0" err="1">
                <a:latin typeface="Cantarell Extra Bold"/>
              </a:rPr>
              <a:t>desenvolver</a:t>
            </a:r>
            <a:r>
              <a:rPr lang="en-US" sz="2000" b="1" u="sng" strike="noStrike" spc="-1" dirty="0">
                <a:latin typeface="Cantarell Extra Bold"/>
              </a:rPr>
              <a:t> o </a:t>
            </a:r>
            <a:r>
              <a:rPr lang="en-US" sz="2000" b="1" u="sng" strike="noStrike" spc="-1" dirty="0" err="1" smtClean="0">
                <a:latin typeface="Cantarell Extra Bold"/>
              </a:rPr>
              <a:t>estudo</a:t>
            </a:r>
            <a:r>
              <a:rPr lang="en-US" sz="2000" b="1" u="sng" spc="-1" dirty="0">
                <a:latin typeface="Cantarell Extra Bold"/>
              </a:rPr>
              <a:t> </a:t>
            </a:r>
            <a:r>
              <a:rPr lang="en-US" sz="2000" b="1" u="sng" spc="-1" dirty="0" smtClean="0">
                <a:latin typeface="Cantarell Extra Bold"/>
              </a:rPr>
              <a:t>   ( </a:t>
            </a:r>
            <a:r>
              <a:rPr lang="en-US" sz="2000" b="1" u="sng" strike="noStrike" spc="-1" dirty="0" smtClean="0">
                <a:latin typeface="Cantarell Extra Bold"/>
              </a:rPr>
              <a:t>~ ) </a:t>
            </a:r>
            <a:r>
              <a:rPr lang="en-US" sz="2000" b="1" u="sng" strike="noStrike" spc="-1" dirty="0">
                <a:latin typeface="Cantarell Extra Bold"/>
              </a:rPr>
              <a:t>8 </a:t>
            </a:r>
            <a:r>
              <a:rPr lang="en-US" sz="2000" b="1" u="sng" strike="noStrike" spc="-1" dirty="0" err="1">
                <a:latin typeface="Cantarell Extra Bold"/>
              </a:rPr>
              <a:t>horas</a:t>
            </a:r>
            <a:endParaRPr lang="en-US" sz="2000" b="0" u="sng" strike="noStrike" spc="-1" dirty="0"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91439" y="957471"/>
            <a:ext cx="4846321" cy="378419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strike="noStrike" spc="-1" dirty="0" smtClean="0">
                <a:latin typeface="Noto Mono"/>
              </a:rPr>
              <a:t>→ </a:t>
            </a:r>
            <a:r>
              <a:rPr lang="en-US" sz="1400" b="1" u="sng" strike="noStrike" spc="-1" dirty="0" err="1">
                <a:uFillTx/>
                <a:latin typeface="Noto Mono"/>
              </a:rPr>
              <a:t>Incompatibilidade</a:t>
            </a:r>
            <a:r>
              <a:rPr lang="en-US" sz="1400" b="1" u="sng" strike="noStrike" spc="-1" dirty="0">
                <a:uFillTx/>
                <a:latin typeface="Noto Mono"/>
              </a:rPr>
              <a:t> de </a:t>
            </a:r>
            <a:r>
              <a:rPr lang="en-US" sz="1400" b="1" u="sng" strike="noStrike" spc="-1" dirty="0" err="1">
                <a:uFillTx/>
                <a:latin typeface="Noto Mono"/>
              </a:rPr>
              <a:t>versão</a:t>
            </a:r>
            <a:r>
              <a:rPr lang="en-US" sz="1400" b="1" strike="noStrike" spc="-1" dirty="0">
                <a:latin typeface="Noto Mono"/>
              </a:rPr>
              <a:t> {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1" strike="noStrike" spc="-1" dirty="0">
                <a:latin typeface="Noto Mono"/>
              </a:rPr>
              <a:t>	node | </a:t>
            </a:r>
            <a:r>
              <a:rPr lang="en-US" sz="1400" b="1" strike="noStrike" spc="-1" dirty="0" err="1">
                <a:latin typeface="Noto Mono"/>
              </a:rPr>
              <a:t>npm</a:t>
            </a:r>
            <a:r>
              <a:rPr lang="en-US" sz="1400" b="1" strike="noStrike" spc="-1" dirty="0">
                <a:latin typeface="Noto Mono"/>
              </a:rPr>
              <a:t>,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1" strike="noStrike" spc="-1" dirty="0">
                <a:latin typeface="Noto Mono"/>
                <a:ea typeface="DejaVu Sans"/>
              </a:rPr>
              <a:t>	</a:t>
            </a:r>
            <a:r>
              <a:rPr lang="en-US" sz="1400" b="1" strike="noStrike" spc="-1" dirty="0" err="1">
                <a:latin typeface="Noto Mono"/>
                <a:ea typeface="DejaVu Sans"/>
              </a:rPr>
              <a:t>problema</a:t>
            </a:r>
            <a:r>
              <a:rPr lang="en-US" sz="1400" b="1" strike="noStrike" spc="-1" dirty="0">
                <a:latin typeface="Noto Mono"/>
                <a:ea typeface="DejaVu Sans"/>
              </a:rPr>
              <a:t> : </a:t>
            </a:r>
            <a:r>
              <a:rPr lang="en-US" sz="1400" b="1" strike="noStrike" spc="-1" dirty="0">
                <a:latin typeface="Noto Mono"/>
              </a:rPr>
              <a:t>node-</a:t>
            </a:r>
            <a:r>
              <a:rPr lang="en-US" sz="1400" b="1" strike="noStrike" spc="-1" dirty="0" err="1">
                <a:latin typeface="Noto Mono"/>
              </a:rPr>
              <a:t>api</a:t>
            </a:r>
            <a:r>
              <a:rPr lang="en-US" sz="1400" b="1" strike="noStrike" spc="-1" dirty="0">
                <a:latin typeface="Noto Mono"/>
              </a:rPr>
              <a:t>@ ELIFECYCLE,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1" strike="noStrike" spc="-1" dirty="0">
                <a:latin typeface="Noto Mono"/>
              </a:rPr>
              <a:t>	</a:t>
            </a:r>
            <a:r>
              <a:rPr lang="en-US" sz="1400" b="1" strike="noStrike" spc="-1" dirty="0" err="1">
                <a:latin typeface="Noto Mono"/>
              </a:rPr>
              <a:t>solucao</a:t>
            </a:r>
            <a:r>
              <a:rPr lang="en-US" sz="1400" b="1" strike="noStrike" spc="-1" dirty="0">
                <a:latin typeface="Noto Mono"/>
              </a:rPr>
              <a:t> : </a:t>
            </a:r>
            <a:r>
              <a:rPr lang="en-US" sz="1400" b="1" strike="noStrike" spc="-1" dirty="0" err="1">
                <a:latin typeface="Noto Mono"/>
              </a:rPr>
              <a:t>basicamente</a:t>
            </a:r>
            <a:r>
              <a:rPr lang="en-US" sz="1400" b="1" strike="noStrike" spc="-1" dirty="0">
                <a:latin typeface="Noto Mono"/>
              </a:rPr>
              <a:t> </a:t>
            </a:r>
            <a:r>
              <a:rPr lang="en-US" sz="1400" b="1" strike="noStrike" spc="-1" dirty="0" err="1">
                <a:latin typeface="Noto Mono"/>
              </a:rPr>
              <a:t>coloquei</a:t>
            </a:r>
            <a:r>
              <a:rPr lang="en-US" sz="1400" b="1" strike="noStrike" spc="-1" dirty="0">
                <a:latin typeface="Noto Mono"/>
              </a:rPr>
              <a:t> v10.15.2 no node e v6.13.2 no </a:t>
            </a:r>
            <a:r>
              <a:rPr lang="en-US" sz="1400" b="1" strike="noStrike" spc="-1" dirty="0" err="1">
                <a:latin typeface="Noto Mono"/>
              </a:rPr>
              <a:t>npm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1" strike="noStrike" spc="-1" dirty="0">
                <a:latin typeface="Noto Mono"/>
              </a:rPr>
              <a:t>}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1" strike="noStrike" spc="-1" dirty="0" smtClean="0">
              <a:latin typeface="Noto Mono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 dirty="0" smtClean="0">
                <a:latin typeface="Noto Mono"/>
              </a:rPr>
              <a:t>@</a:t>
            </a:r>
            <a:r>
              <a:rPr lang="en-US" sz="1400" b="1" strike="noStrike" spc="-1" dirty="0" err="1">
                <a:latin typeface="Noto Mono"/>
              </a:rPr>
              <a:t>fonte</a:t>
            </a:r>
            <a:r>
              <a:rPr lang="en-US" sz="1400" b="1" strike="noStrike" spc="-1" dirty="0">
                <a:latin typeface="Noto Mono"/>
              </a:rPr>
              <a:t>(</a:t>
            </a:r>
            <a:r>
              <a:rPr lang="en-US" sz="1400" b="1" strike="noStrike" spc="-1" dirty="0" err="1">
                <a:latin typeface="Noto Mono"/>
              </a:rPr>
              <a:t>msm</a:t>
            </a:r>
            <a:r>
              <a:rPr lang="en-US" sz="1400" b="1" strike="noStrike" spc="-1" dirty="0">
                <a:latin typeface="Noto Mono"/>
              </a:rPr>
              <a:t> </a:t>
            </a:r>
            <a:r>
              <a:rPr lang="en-US" sz="1400" b="1" strike="noStrike" spc="-1" dirty="0" err="1">
                <a:latin typeface="Noto Mono"/>
              </a:rPr>
              <a:t>problema</a:t>
            </a:r>
            <a:r>
              <a:rPr lang="en-US" sz="1400" b="1" strike="noStrike" spc="-1" dirty="0">
                <a:latin typeface="Noto Mono"/>
              </a:rPr>
              <a:t>)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 dirty="0">
                <a:uFillTx/>
                <a:latin typeface="Arial"/>
                <a:hlinkClick r:id="rId2"/>
              </a:rPr>
              <a:t>https://stackoverflow.com/questions/30239752/npm-start-fails-because-of-node-api-elifecycle/30240160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u="sng" strike="noStrike" spc="-1" dirty="0">
                <a:uFillTx/>
                <a:latin typeface="Noto Mono"/>
              </a:rPr>
              <a:t>@</a:t>
            </a:r>
            <a:r>
              <a:rPr lang="en-US" sz="1400" b="1" u="sng" strike="noStrike" spc="-1" dirty="0" err="1">
                <a:uFillTx/>
                <a:latin typeface="Noto Mono"/>
              </a:rPr>
              <a:t>fonte</a:t>
            </a:r>
            <a:r>
              <a:rPr lang="en-US" sz="1400" b="1" u="sng" strike="noStrike" spc="-1" dirty="0">
                <a:uFillTx/>
                <a:latin typeface="Noto Mono"/>
              </a:rPr>
              <a:t>(</a:t>
            </a:r>
            <a:r>
              <a:rPr lang="en-US" sz="1400" b="1" u="sng" strike="noStrike" spc="-1" dirty="0" err="1">
                <a:uFillTx/>
                <a:latin typeface="Noto Mono"/>
              </a:rPr>
              <a:t>suporte</a:t>
            </a:r>
            <a:r>
              <a:rPr lang="en-US" sz="1400" b="1" u="sng" strike="noStrike" spc="-1" dirty="0">
                <a:uFillTx/>
                <a:latin typeface="Noto Mono"/>
              </a:rPr>
              <a:t>)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 dirty="0">
                <a:uFillTx/>
                <a:latin typeface="Arial"/>
                <a:hlinkClick r:id="rId3"/>
              </a:rPr>
              <a:t>https://scotch.io/@vishalbiradar/how-to-install-specific-version-of-nodejs</a:t>
            </a:r>
            <a:endParaRPr lang="en-US" sz="1200" b="0" strike="noStrike" spc="-1" dirty="0">
              <a:latin typeface="Arial"/>
            </a:endParaRPr>
          </a:p>
          <a:p>
            <a:endParaRPr lang="en-US" sz="1200" b="0" strike="noStrike" spc="-1" dirty="0">
              <a:latin typeface="Arial"/>
            </a:endParaRPr>
          </a:p>
        </p:txBody>
      </p:sp>
      <p:sp>
        <p:nvSpPr>
          <p:cNvPr id="76" name="TextShape 3"/>
          <p:cNvSpPr txBox="1"/>
          <p:nvPr/>
        </p:nvSpPr>
        <p:spPr>
          <a:xfrm>
            <a:off x="245663" y="4508290"/>
            <a:ext cx="8847253" cy="1168097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i="1" strike="noStrike" spc="-1" dirty="0" err="1" smtClean="0">
                <a:latin typeface="Arial"/>
              </a:rPr>
              <a:t>Outras</a:t>
            </a:r>
            <a:r>
              <a:rPr lang="en-US" sz="1100" b="1" i="1" strike="noStrike" spc="-1" dirty="0" smtClean="0">
                <a:latin typeface="Arial"/>
              </a:rPr>
              <a:t> </a:t>
            </a:r>
            <a:r>
              <a:rPr lang="en-US" sz="1100" b="1" i="1" strike="noStrike" spc="-1" dirty="0" err="1" smtClean="0">
                <a:latin typeface="Arial"/>
              </a:rPr>
              <a:t>referências</a:t>
            </a:r>
            <a:r>
              <a:rPr lang="en-US" sz="1100" b="1" i="1" strike="noStrike" spc="-1" dirty="0" smtClean="0">
                <a:latin typeface="Arial"/>
              </a:rPr>
              <a:t> de </a:t>
            </a:r>
            <a:r>
              <a:rPr lang="en-US" sz="1100" b="1" i="1" strike="noStrike" spc="-1" dirty="0" err="1">
                <a:latin typeface="Arial"/>
              </a:rPr>
              <a:t>estudo</a:t>
            </a:r>
            <a:endParaRPr lang="en-US" sz="11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100" b="0" strike="noStrike" spc="-1" dirty="0">
                <a:latin typeface="Arial"/>
                <a:hlinkClick r:id="rId4"/>
              </a:rPr>
              <a:t>https://docs.nestjs.com/</a:t>
            </a:r>
            <a:endParaRPr lang="en-US" sz="1100" b="0" strike="noStrike" spc="-1" dirty="0">
              <a:latin typeface="Arial"/>
            </a:endParaRPr>
          </a:p>
          <a:p>
            <a:pPr algn="ctr"/>
            <a:r>
              <a:rPr lang="en-US" sz="1100" b="0" strike="noStrike" spc="-1" dirty="0">
                <a:latin typeface="Arial"/>
                <a:hlinkClick r:id="rId5"/>
              </a:rPr>
              <a:t>https://medium.com/javascript-in-plain-english/a-crash-course-in-nestjs-cccfc0090a16</a:t>
            </a:r>
            <a:endParaRPr lang="en-US" sz="1100" b="0" strike="noStrike" spc="-1" dirty="0">
              <a:latin typeface="Arial"/>
            </a:endParaRPr>
          </a:p>
          <a:p>
            <a:pPr algn="ctr"/>
            <a:r>
              <a:rPr lang="en-US" sz="1000" b="0" strike="noStrike" spc="-1" dirty="0">
                <a:latin typeface="Arial"/>
                <a:hlinkClick r:id="rId6"/>
              </a:rPr>
              <a:t>https://www.thewebdevcoach.com/stand-up-a-node-js-server-with-nestjs-including-typescript-and-graphql</a:t>
            </a:r>
            <a:endParaRPr lang="en-US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900" b="0" strike="noStrike" spc="-1" dirty="0">
                <a:latin typeface="Arial"/>
                <a:hlinkClick r:id="rId7"/>
              </a:rPr>
              <a:t>https://auth0.com/blog/developing-a-secure-api-with-nestjs-creating-endpoints/</a:t>
            </a:r>
            <a:endParaRPr lang="en-US" sz="9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900" b="0" strike="noStrike" spc="-1" dirty="0">
                <a:latin typeface="Arial"/>
                <a:hlinkClick r:id="rId8"/>
              </a:rPr>
              <a:t>https://blog.theodo.com/2019/06/test-nestjs-with-jest-typescript/</a:t>
            </a:r>
            <a:endParaRPr lang="en-US" sz="900" b="0" strike="noStrike" spc="-1" dirty="0">
              <a:latin typeface="Arial"/>
            </a:endParaRPr>
          </a:p>
          <a:p>
            <a:pPr algn="ctr"/>
            <a:r>
              <a:rPr lang="en-US" sz="900" b="0" strike="noStrike" spc="-1" dirty="0">
                <a:latin typeface="Arial"/>
                <a:hlinkClick r:id="rId9"/>
              </a:rPr>
              <a:t>https://typeorm.io/#/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000928" y="1021721"/>
            <a:ext cx="50832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trike="noStrike" spc="-1" dirty="0" smtClean="0">
                <a:latin typeface="Noto Mono"/>
              </a:rPr>
              <a:t>→ </a:t>
            </a:r>
            <a:r>
              <a:rPr lang="en-US" sz="1400" b="1" u="sng" strike="noStrike" spc="-1" dirty="0" smtClean="0">
                <a:uFillTx/>
                <a:latin typeface="Noto Mono"/>
              </a:rPr>
              <a:t>Error 404 </a:t>
            </a:r>
            <a:r>
              <a:rPr lang="en-US" sz="1400" b="1" u="sng" strike="noStrike" spc="-1" dirty="0" err="1" smtClean="0">
                <a:uFillTx/>
                <a:latin typeface="Noto Mono"/>
              </a:rPr>
              <a:t>em</a:t>
            </a:r>
            <a:r>
              <a:rPr lang="en-US" sz="1400" b="1" u="sng" strike="noStrike" spc="-1" dirty="0" smtClean="0">
                <a:uFillTx/>
                <a:latin typeface="Noto Mono"/>
              </a:rPr>
              <a:t> </a:t>
            </a:r>
            <a:r>
              <a:rPr lang="en-US" sz="1400" b="1" u="sng" strike="noStrike" spc="-1" dirty="0" err="1" smtClean="0">
                <a:uFillTx/>
                <a:latin typeface="Noto Mono"/>
              </a:rPr>
              <a:t>toda</a:t>
            </a:r>
            <a:r>
              <a:rPr lang="en-US" sz="1400" b="1" u="sng" strike="noStrike" spc="-1" dirty="0" smtClean="0">
                <a:uFillTx/>
                <a:latin typeface="Noto Mono"/>
              </a:rPr>
              <a:t> </a:t>
            </a:r>
            <a:r>
              <a:rPr lang="en-US" sz="1400" b="1" u="sng" strike="noStrike" spc="-1" dirty="0" err="1" smtClean="0">
                <a:uFillTx/>
                <a:latin typeface="Noto Mono"/>
              </a:rPr>
              <a:t>chamada</a:t>
            </a:r>
            <a:r>
              <a:rPr lang="en-US" sz="1400" b="1" u="sng" strike="noStrike" spc="-1" dirty="0" smtClean="0">
                <a:uFillTx/>
                <a:latin typeface="Noto Mono"/>
              </a:rPr>
              <a:t> do app</a:t>
            </a:r>
            <a:r>
              <a:rPr lang="en-US" sz="1400" b="1" strike="noStrike" spc="-1" dirty="0" smtClean="0">
                <a:latin typeface="Noto Mono"/>
              </a:rPr>
              <a:t> {</a:t>
            </a:r>
            <a:endParaRPr lang="en-US" sz="1400" spc="-1" dirty="0"/>
          </a:p>
          <a:p>
            <a:pPr>
              <a:lnSpc>
                <a:spcPct val="150000"/>
              </a:lnSpc>
            </a:pPr>
            <a:r>
              <a:rPr lang="en-US" sz="1400" b="1" strike="noStrike" spc="-1" dirty="0" smtClean="0">
                <a:latin typeface="Noto Mono"/>
              </a:rPr>
              <a:t>	GET | POST,</a:t>
            </a:r>
            <a:endParaRPr lang="en-US" sz="1400" spc="-1" dirty="0"/>
          </a:p>
          <a:p>
            <a:pPr>
              <a:lnSpc>
                <a:spcPct val="150000"/>
              </a:lnSpc>
            </a:pPr>
            <a:r>
              <a:rPr lang="en-US" sz="1400" b="1" spc="-1" dirty="0">
                <a:latin typeface="Noto Mono"/>
              </a:rPr>
              <a:t>	</a:t>
            </a:r>
            <a:r>
              <a:rPr lang="en-US" sz="1400" b="1" spc="-1" dirty="0" err="1">
                <a:latin typeface="Noto Mono"/>
              </a:rPr>
              <a:t>problema</a:t>
            </a:r>
            <a:r>
              <a:rPr lang="en-US" sz="1400" b="1" spc="-1" dirty="0">
                <a:latin typeface="Noto Mono"/>
              </a:rPr>
              <a:t> : {"statusCode":404,"error":"Not </a:t>
            </a:r>
            <a:r>
              <a:rPr lang="en-US" sz="1400" b="1" spc="-1" dirty="0" err="1">
                <a:latin typeface="Noto Mono"/>
              </a:rPr>
              <a:t>Found","message":"Cannot</a:t>
            </a:r>
            <a:r>
              <a:rPr lang="en-US" sz="1400" b="1" spc="-1" dirty="0">
                <a:latin typeface="Noto Mono"/>
              </a:rPr>
              <a:t> OPTIONS /authenticate"}</a:t>
            </a:r>
            <a:r>
              <a:rPr lang="en-US" sz="1400" b="1" strike="noStrike" spc="-1" dirty="0" smtClean="0">
                <a:latin typeface="Noto Mono"/>
              </a:rPr>
              <a:t>,</a:t>
            </a:r>
            <a:endParaRPr lang="en-US" sz="1400" spc="-1" dirty="0"/>
          </a:p>
          <a:p>
            <a:pPr>
              <a:lnSpc>
                <a:spcPct val="150000"/>
              </a:lnSpc>
            </a:pPr>
            <a:r>
              <a:rPr lang="en-US" sz="1400" b="1" strike="noStrike" spc="-1" dirty="0" smtClean="0">
                <a:latin typeface="Noto Mono"/>
              </a:rPr>
              <a:t>	</a:t>
            </a:r>
            <a:r>
              <a:rPr lang="en-US" sz="1400" b="1" strike="noStrike" spc="-1" dirty="0" err="1" smtClean="0">
                <a:latin typeface="Noto Mono"/>
              </a:rPr>
              <a:t>solucao</a:t>
            </a:r>
            <a:r>
              <a:rPr lang="en-US" sz="1400" b="1" strike="noStrike" spc="-1" dirty="0" smtClean="0">
                <a:latin typeface="Noto Mono"/>
              </a:rPr>
              <a:t> : </a:t>
            </a:r>
            <a:r>
              <a:rPr lang="en-US" sz="1400" b="1" strike="noStrike" spc="-1" dirty="0" err="1" smtClean="0">
                <a:latin typeface="Noto Mono"/>
              </a:rPr>
              <a:t>passei</a:t>
            </a:r>
            <a:r>
              <a:rPr lang="en-US" sz="1400" b="1" strike="noStrike" spc="-1" dirty="0" smtClean="0">
                <a:latin typeface="Noto Mono"/>
              </a:rPr>
              <a:t> o </a:t>
            </a:r>
            <a:r>
              <a:rPr lang="en-US" sz="1400" b="1" strike="noStrike" spc="-1" dirty="0" err="1" smtClean="0">
                <a:latin typeface="Noto Mono"/>
              </a:rPr>
              <a:t>parametro</a:t>
            </a:r>
            <a:r>
              <a:rPr lang="en-US" sz="1400" b="1" strike="noStrike" spc="-1" dirty="0" smtClean="0">
                <a:latin typeface="Noto Mono"/>
              </a:rPr>
              <a:t> {</a:t>
            </a:r>
            <a:r>
              <a:rPr lang="en-US" sz="1400" b="1" strike="noStrike" spc="-1" dirty="0" err="1" smtClean="0">
                <a:latin typeface="Noto Mono"/>
              </a:rPr>
              <a:t>cors</a:t>
            </a:r>
            <a:r>
              <a:rPr lang="en-US" sz="1400" b="1" strike="noStrike" spc="-1" dirty="0" smtClean="0">
                <a:latin typeface="Noto Mono"/>
              </a:rPr>
              <a:t>:{origin: true, </a:t>
            </a:r>
            <a:r>
              <a:rPr lang="en-US" sz="1400" b="1" strike="noStrike" spc="-1" dirty="0" err="1" smtClean="0">
                <a:latin typeface="Noto Mono"/>
              </a:rPr>
              <a:t>preflightContinue</a:t>
            </a:r>
            <a:r>
              <a:rPr lang="en-US" sz="1400" b="1" strike="noStrike" spc="-1" dirty="0" smtClean="0">
                <a:latin typeface="Noto Mono"/>
              </a:rPr>
              <a:t>: false} para o app e </a:t>
            </a:r>
            <a:r>
              <a:rPr lang="en-US" sz="1400" b="1" strike="noStrike" spc="-1" dirty="0" err="1" smtClean="0">
                <a:latin typeface="Noto Mono"/>
              </a:rPr>
              <a:t>coloquei</a:t>
            </a:r>
            <a:r>
              <a:rPr lang="en-US" sz="1400" b="1" strike="noStrike" spc="-1" dirty="0" smtClean="0">
                <a:latin typeface="Noto Mono"/>
              </a:rPr>
              <a:t> a </a:t>
            </a:r>
            <a:r>
              <a:rPr lang="en-US" sz="1400" b="1" strike="noStrike" spc="-1" dirty="0" err="1" smtClean="0">
                <a:latin typeface="Noto Mono"/>
              </a:rPr>
              <a:t>mesma</a:t>
            </a:r>
            <a:r>
              <a:rPr lang="en-US" sz="1400" b="1" strike="noStrike" spc="-1" dirty="0" smtClean="0">
                <a:latin typeface="Noto Mono"/>
              </a:rPr>
              <a:t> </a:t>
            </a:r>
            <a:r>
              <a:rPr lang="en-US" sz="1400" b="1" strike="noStrike" spc="-1" dirty="0" err="1" smtClean="0">
                <a:latin typeface="Noto Mono"/>
              </a:rPr>
              <a:t>rota</a:t>
            </a:r>
            <a:r>
              <a:rPr lang="en-US" sz="1400" b="1" strike="noStrike" spc="-1" dirty="0" smtClean="0">
                <a:latin typeface="Noto Mono"/>
              </a:rPr>
              <a:t> no controller() e no get()</a:t>
            </a:r>
            <a:endParaRPr lang="en-US" sz="1400" spc="-1" dirty="0"/>
          </a:p>
          <a:p>
            <a:pPr>
              <a:lnSpc>
                <a:spcPct val="150000"/>
              </a:lnSpc>
            </a:pPr>
            <a:r>
              <a:rPr lang="en-US" sz="1400" b="1" strike="noStrike" spc="-1" dirty="0" smtClean="0">
                <a:latin typeface="Noto Mono"/>
              </a:rPr>
              <a:t>} </a:t>
            </a:r>
            <a:endParaRPr lang="en-US" sz="1400" spc="-1" dirty="0"/>
          </a:p>
          <a:p>
            <a:endParaRPr lang="en-US" sz="1400" spc="-1" dirty="0"/>
          </a:p>
          <a:p>
            <a:r>
              <a:rPr lang="en-US" sz="1400" b="1" strike="noStrike" spc="-1" dirty="0" smtClean="0">
                <a:latin typeface="Noto Mono"/>
              </a:rPr>
              <a:t>@</a:t>
            </a:r>
            <a:r>
              <a:rPr lang="en-US" sz="1400" b="1" strike="noStrike" spc="-1" dirty="0" err="1" smtClean="0">
                <a:latin typeface="Noto Mono"/>
              </a:rPr>
              <a:t>fonte</a:t>
            </a:r>
            <a:r>
              <a:rPr lang="en-US" sz="1400" b="1" strike="noStrike" spc="-1" dirty="0" smtClean="0">
                <a:latin typeface="Noto Mono"/>
              </a:rPr>
              <a:t>(</a:t>
            </a:r>
            <a:r>
              <a:rPr lang="en-US" sz="1400" b="1" strike="noStrike" spc="-1" dirty="0" err="1" smtClean="0">
                <a:latin typeface="Noto Mono"/>
              </a:rPr>
              <a:t>msm</a:t>
            </a:r>
            <a:r>
              <a:rPr lang="en-US" sz="1400" b="1" strike="noStrike" spc="-1" dirty="0" smtClean="0">
                <a:latin typeface="Noto Mono"/>
              </a:rPr>
              <a:t> </a:t>
            </a:r>
            <a:r>
              <a:rPr lang="en-US" sz="1400" b="1" strike="noStrike" spc="-1" dirty="0" err="1" smtClean="0">
                <a:latin typeface="Noto Mono"/>
              </a:rPr>
              <a:t>problema</a:t>
            </a:r>
            <a:r>
              <a:rPr lang="en-US" sz="1400" b="1" strike="noStrike" spc="-1" dirty="0" smtClean="0">
                <a:latin typeface="Noto Mono"/>
              </a:rPr>
              <a:t>)</a:t>
            </a:r>
            <a:endParaRPr lang="en-US" sz="1400" spc="-1" dirty="0"/>
          </a:p>
          <a:p>
            <a:r>
              <a:rPr lang="en-US" sz="1200" u="sng" spc="-1" dirty="0">
                <a:hlinkClick r:id="rId10"/>
              </a:rPr>
              <a:t>https://stackoverflow.com/questions/50354176/getting-404-not-found-on-options-with-nestjs</a:t>
            </a:r>
            <a:endParaRPr lang="en-US" sz="1600" spc="-1" dirty="0"/>
          </a:p>
          <a:p>
            <a:endParaRPr lang="en-US" sz="1200" spc="-1" dirty="0"/>
          </a:p>
        </p:txBody>
      </p:sp>
      <p:sp>
        <p:nvSpPr>
          <p:cNvPr id="3" name="Retângulo 2"/>
          <p:cNvSpPr/>
          <p:nvPr/>
        </p:nvSpPr>
        <p:spPr>
          <a:xfrm>
            <a:off x="105087" y="545543"/>
            <a:ext cx="2209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strike="noStrike" spc="-1" dirty="0" smtClean="0">
                <a:latin typeface="Noto Mono"/>
              </a:rPr>
              <a:t>CONTRA-TEMPOS</a:t>
            </a:r>
            <a:endParaRPr lang="en-US" b="1" spc="-1" dirty="0">
              <a:latin typeface="Noto Mono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91439" y="930175"/>
            <a:ext cx="9352812" cy="0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247706" y="4526340"/>
            <a:ext cx="9352812" cy="0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ta para a direita 9"/>
          <p:cNvSpPr/>
          <p:nvPr/>
        </p:nvSpPr>
        <p:spPr>
          <a:xfrm>
            <a:off x="622830" y="183814"/>
            <a:ext cx="1173707" cy="1976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Words>537</Words>
  <Application>Microsoft Office PowerPoint</Application>
  <PresentationFormat>Personalizar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22" baseType="lpstr">
      <vt:lpstr>Batang</vt:lpstr>
      <vt:lpstr>Aharoni</vt:lpstr>
      <vt:lpstr>Arial</vt:lpstr>
      <vt:lpstr>Arial Narrow</vt:lpstr>
      <vt:lpstr>Cantarell Extra Bold</vt:lpstr>
      <vt:lpstr>Courier New</vt:lpstr>
      <vt:lpstr>DejaVu Sans</vt:lpstr>
      <vt:lpstr>Droid Sans Fallback</vt:lpstr>
      <vt:lpstr>Noto Mono</vt:lpstr>
      <vt:lpstr>Symbol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Sup-Andre</cp:lastModifiedBy>
  <cp:revision>67</cp:revision>
  <dcterms:created xsi:type="dcterms:W3CDTF">2019-12-10T22:52:05Z</dcterms:created>
  <dcterms:modified xsi:type="dcterms:W3CDTF">2019-12-12T14:57:06Z</dcterms:modified>
  <dc:language>en-US</dc:language>
</cp:coreProperties>
</file>