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  <p:sldMasterId id="2147483822" r:id="rId2"/>
    <p:sldMasterId id="2147483858" r:id="rId3"/>
    <p:sldMasterId id="2147483882" r:id="rId4"/>
  </p:sldMasterIdLst>
  <p:notesMasterIdLst>
    <p:notesMasterId r:id="rId29"/>
  </p:notesMasterIdLst>
  <p:sldIdLst>
    <p:sldId id="256" r:id="rId5"/>
    <p:sldId id="257" r:id="rId6"/>
    <p:sldId id="259" r:id="rId7"/>
    <p:sldId id="285" r:id="rId8"/>
    <p:sldId id="260" r:id="rId9"/>
    <p:sldId id="262" r:id="rId10"/>
    <p:sldId id="263" r:id="rId11"/>
    <p:sldId id="264" r:id="rId12"/>
    <p:sldId id="289" r:id="rId13"/>
    <p:sldId id="290" r:id="rId14"/>
    <p:sldId id="291" r:id="rId15"/>
    <p:sldId id="287" r:id="rId16"/>
    <p:sldId id="265" r:id="rId17"/>
    <p:sldId id="266" r:id="rId18"/>
    <p:sldId id="271" r:id="rId19"/>
    <p:sldId id="273" r:id="rId20"/>
    <p:sldId id="275" r:id="rId21"/>
    <p:sldId id="276" r:id="rId22"/>
    <p:sldId id="278" r:id="rId23"/>
    <p:sldId id="280" r:id="rId24"/>
    <p:sldId id="282" r:id="rId25"/>
    <p:sldId id="283" r:id="rId26"/>
    <p:sldId id="28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Egger" initials="AE" lastIdx="1" clrIdx="0">
    <p:extLst>
      <p:ext uri="{19B8F6BF-5375-455C-9EA6-DF929625EA0E}">
        <p15:presenceInfo xmlns:p15="http://schemas.microsoft.com/office/powerpoint/2012/main" userId="2560eb86eae07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0952" autoAdjust="0"/>
  </p:normalViewPr>
  <p:slideViewPr>
    <p:cSldViewPr snapToGrid="0">
      <p:cViewPr varScale="1">
        <p:scale>
          <a:sx n="73" d="100"/>
          <a:sy n="73" d="100"/>
        </p:scale>
        <p:origin x="77" y="45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1029-03E9-48EA-8086-9DA734F08BF8}" type="datetimeFigureOut">
              <a:rPr lang="de-AT" smtClean="0"/>
              <a:t>11.03.2016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CCDE-0474-493F-A1B6-CDA118949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083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846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533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3823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484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05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7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Different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accuracy</a:t>
            </a:r>
            <a:r>
              <a:rPr lang="de-AT" dirty="0" smtClean="0"/>
              <a:t> </a:t>
            </a:r>
            <a:r>
              <a:rPr lang="de-AT" dirty="0" err="1" smtClean="0"/>
              <a:t>metric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de-AT" dirty="0" smtClean="0"/>
              <a:t> RMSE, ARIMA -&gt; 2 </a:t>
            </a:r>
            <a:r>
              <a:rPr lang="de-AT" dirty="0" err="1" smtClean="0"/>
              <a:t>weeks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trainings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Forecast </a:t>
            </a:r>
            <a:r>
              <a:rPr lang="de-AT" dirty="0" err="1" smtClean="0"/>
              <a:t>horizon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minimal RMSE: 24 </a:t>
            </a:r>
            <a:r>
              <a:rPr lang="de-AT" dirty="0" err="1" smtClean="0"/>
              <a:t>hours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Model </a:t>
            </a:r>
            <a:r>
              <a:rPr lang="de-AT" dirty="0" err="1" smtClean="0"/>
              <a:t>with</a:t>
            </a:r>
            <a:r>
              <a:rPr lang="de-AT" dirty="0" smtClean="0"/>
              <a:t> minimal RMSE: ARIMA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TODO !! </a:t>
            </a:r>
            <a:r>
              <a:rPr lang="de-AT" dirty="0" err="1" smtClean="0"/>
              <a:t>Evaluate</a:t>
            </a:r>
            <a:r>
              <a:rPr lang="de-AT" dirty="0" smtClean="0"/>
              <a:t> </a:t>
            </a:r>
            <a:r>
              <a:rPr lang="de-AT" dirty="0" err="1" smtClean="0"/>
              <a:t>results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1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0607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8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6560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36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0290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051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33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7415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7371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412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Angeles Power Consumption 2010 [1]: 68.255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TWh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of Los Angeles [2]: 18,550,288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US city power consumption http://ecdms.energy.ca.gov/elecbycounty.aspx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https://www.quora.com/How-much-electricity-does-an-industrialized-city-of-1-million-people-consume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https://en.wikipedia.org/wiki/Demography_of_the_United_States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027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Angeles Power Consumption 2010 [1]: 68.255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TWh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of Los Angeles [2]: 18,550,288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US city power consumption http://ecdms.energy.ca.gov/elecbycounty.aspx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https://www.quora.com/How-much-electricity-does-an-industrialized-city-of-1-million-people-consume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https://en.wikipedia.org/wiki/Demography_of_the_United_States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680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05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661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94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02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406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4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6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62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0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60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3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4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53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9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57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42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4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13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92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99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59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06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76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33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71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17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71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31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326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23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2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80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9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3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87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62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89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425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36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7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1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7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6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49600" y="1498600"/>
            <a:ext cx="8395755" cy="1684866"/>
          </a:xfrm>
        </p:spPr>
        <p:txBody>
          <a:bodyPr>
            <a:normAutofit/>
          </a:bodyPr>
          <a:lstStyle/>
          <a:p>
            <a:pPr algn="r"/>
            <a:r>
              <a:rPr lang="de-AT" sz="4000" dirty="0" err="1" smtClean="0"/>
              <a:t>Cost</a:t>
            </a:r>
            <a:r>
              <a:rPr lang="de-AT" sz="4000" dirty="0" smtClean="0"/>
              <a:t> </a:t>
            </a:r>
            <a:r>
              <a:rPr lang="de-AT" sz="4000" dirty="0" err="1" smtClean="0"/>
              <a:t>aware</a:t>
            </a:r>
            <a:r>
              <a:rPr lang="de-AT" sz="4000" dirty="0" smtClean="0"/>
              <a:t> </a:t>
            </a:r>
            <a:r>
              <a:rPr lang="de-AT" sz="4000" dirty="0" err="1" smtClean="0"/>
              <a:t>resource</a:t>
            </a:r>
            <a:r>
              <a:rPr lang="de-AT" sz="4000" dirty="0" smtClean="0"/>
              <a:t> </a:t>
            </a:r>
            <a:r>
              <a:rPr lang="de-AT" sz="4000" dirty="0" err="1" smtClean="0"/>
              <a:t>management</a:t>
            </a:r>
            <a:r>
              <a:rPr lang="de-AT" sz="4000" dirty="0" smtClean="0"/>
              <a:t> in </a:t>
            </a:r>
            <a:r>
              <a:rPr lang="de-AT" sz="4000" dirty="0" err="1" smtClean="0"/>
              <a:t>distributed</a:t>
            </a:r>
            <a:r>
              <a:rPr lang="de-AT" sz="4000" dirty="0" smtClean="0"/>
              <a:t> </a:t>
            </a:r>
            <a:r>
              <a:rPr lang="de-AT" sz="4000" dirty="0" err="1" smtClean="0"/>
              <a:t>cloud</a:t>
            </a:r>
            <a:r>
              <a:rPr lang="de-AT" sz="4000" dirty="0" smtClean="0"/>
              <a:t> </a:t>
            </a:r>
            <a:r>
              <a:rPr lang="de-AT" sz="4000" dirty="0" err="1" smtClean="0"/>
              <a:t>data</a:t>
            </a:r>
            <a:r>
              <a:rPr lang="de-AT" sz="4000" dirty="0" smtClean="0"/>
              <a:t> </a:t>
            </a:r>
            <a:r>
              <a:rPr lang="de-AT" sz="4000" dirty="0" err="1" smtClean="0"/>
              <a:t>centers</a:t>
            </a:r>
            <a:endParaRPr lang="de-AT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77885" y="4461934"/>
            <a:ext cx="4755089" cy="19219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AT" dirty="0" smtClean="0"/>
              <a:t>Master Thesis</a:t>
            </a:r>
          </a:p>
          <a:p>
            <a:pPr algn="l"/>
            <a:r>
              <a:rPr lang="de-AT" dirty="0" smtClean="0"/>
              <a:t>Technical University </a:t>
            </a:r>
            <a:r>
              <a:rPr lang="de-AT" dirty="0" err="1" smtClean="0"/>
              <a:t>of</a:t>
            </a:r>
            <a:r>
              <a:rPr lang="de-AT" dirty="0" smtClean="0"/>
              <a:t> Vienna</a:t>
            </a:r>
            <a:endParaRPr lang="de-AT" dirty="0"/>
          </a:p>
          <a:p>
            <a:pPr algn="l"/>
            <a:r>
              <a:rPr lang="de-AT" dirty="0" err="1" smtClean="0"/>
              <a:t>Author</a:t>
            </a:r>
            <a:r>
              <a:rPr lang="de-AT" dirty="0" smtClean="0"/>
              <a:t>:  Andreas Egger</a:t>
            </a:r>
          </a:p>
          <a:p>
            <a:pPr algn="l"/>
            <a:r>
              <a:rPr lang="de-AT" dirty="0" err="1" smtClean="0"/>
              <a:t>MatrNr</a:t>
            </a:r>
            <a:r>
              <a:rPr lang="de-AT" dirty="0" smtClean="0"/>
              <a:t>.: 0626885</a:t>
            </a:r>
          </a:p>
          <a:p>
            <a:pPr algn="l"/>
            <a:r>
              <a:rPr lang="de-AT" dirty="0" smtClean="0"/>
              <a:t>Supervisor: </a:t>
            </a:r>
            <a:r>
              <a:rPr lang="de-AT" dirty="0"/>
              <a:t>Univ. Prof. </a:t>
            </a:r>
            <a:r>
              <a:rPr lang="de-AT" dirty="0" smtClean="0"/>
              <a:t>Dr</a:t>
            </a:r>
            <a:r>
              <a:rPr lang="de-AT" dirty="0"/>
              <a:t>. </a:t>
            </a:r>
            <a:r>
              <a:rPr lang="de-AT" dirty="0" smtClean="0"/>
              <a:t>Ivona Brandic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81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194" y="1691322"/>
            <a:ext cx="8621386" cy="47401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Forecast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 smtClean="0"/>
              <a:t>building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statistical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SES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SES + Trend (Holt)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SES + Trend + </a:t>
            </a:r>
            <a:r>
              <a:rPr lang="de-AT" dirty="0" err="1" smtClean="0"/>
              <a:t>Seasonal</a:t>
            </a:r>
            <a:r>
              <a:rPr lang="de-AT" dirty="0" smtClean="0"/>
              <a:t> (</a:t>
            </a:r>
            <a:r>
              <a:rPr lang="de-AT" dirty="0" err="1" smtClean="0"/>
              <a:t>HoltWinters</a:t>
            </a:r>
            <a:r>
              <a:rPr lang="de-AT" dirty="0" smtClean="0"/>
              <a:t>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ARIMA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 smtClean="0"/>
              <a:t>TBATS (Multiple </a:t>
            </a:r>
            <a:r>
              <a:rPr lang="de-AT" dirty="0" err="1" smtClean="0"/>
              <a:t>Seasonality</a:t>
            </a:r>
            <a:r>
              <a:rPr lang="de-AT" dirty="0" smtClean="0"/>
              <a:t>)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/>
              <a:t>Generate</a:t>
            </a:r>
            <a:r>
              <a:rPr lang="de-AT" dirty="0"/>
              <a:t> ARIMA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Box-Jenkins </a:t>
            </a:r>
            <a:r>
              <a:rPr lang="de-AT" dirty="0" err="1"/>
              <a:t>approach</a:t>
            </a:r>
            <a:endParaRPr lang="de-AT" dirty="0"/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Populate</a:t>
            </a:r>
            <a:r>
              <a:rPr lang="de-AT" dirty="0" smtClean="0"/>
              <a:t> </a:t>
            </a:r>
            <a:r>
              <a:rPr lang="de-AT" dirty="0" err="1" smtClean="0"/>
              <a:t>general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(</a:t>
            </a:r>
            <a:r>
              <a:rPr lang="de-AT" dirty="0" err="1" smtClean="0"/>
              <a:t>trend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seasonality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evaluated</a:t>
            </a:r>
            <a:r>
              <a:rPr lang="de-AT" dirty="0" smtClean="0"/>
              <a:t> (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Estimate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in </a:t>
            </a:r>
            <a:r>
              <a:rPr lang="de-AT" dirty="0" err="1" smtClean="0"/>
              <a:t>identified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(</a:t>
            </a:r>
            <a:r>
              <a:rPr lang="de-AT" dirty="0" err="1" smtClean="0"/>
              <a:t>maximum</a:t>
            </a:r>
            <a:r>
              <a:rPr lang="de-AT" dirty="0" smtClean="0"/>
              <a:t> </a:t>
            </a:r>
            <a:r>
              <a:rPr lang="de-AT" dirty="0" err="1" smtClean="0"/>
              <a:t>likelihood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smtClean="0"/>
              <a:t>Diagnosis </a:t>
            </a:r>
            <a:r>
              <a:rPr lang="de-AT" dirty="0" err="1" smtClean="0"/>
              <a:t>checking</a:t>
            </a:r>
            <a:r>
              <a:rPr lang="de-AT" dirty="0" smtClean="0"/>
              <a:t> (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appropriateness</a:t>
            </a:r>
            <a:r>
              <a:rPr lang="de-AT" dirty="0" smtClean="0"/>
              <a:t>)</a:t>
            </a:r>
          </a:p>
          <a:p>
            <a:pPr marL="1714500" lvl="3" indent="-342900">
              <a:buFont typeface="+mj-lt"/>
              <a:buAutoNum type="arabicParenR"/>
            </a:pPr>
            <a:r>
              <a:rPr lang="de-AT" dirty="0" err="1" smtClean="0"/>
              <a:t>Apply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16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194" y="1691322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dirty="0"/>
              <a:t> Forecast </a:t>
            </a:r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evaluation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12" y="2255014"/>
            <a:ext cx="5381567" cy="42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111194" y="1691322"/>
                <a:ext cx="8621386" cy="4740165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 smtClean="0"/>
                  <a:t> Cloud </a:t>
                </a:r>
                <a:r>
                  <a:rPr lang="de-AT" dirty="0" err="1"/>
                  <a:t>scheduling</a:t>
                </a:r>
                <a:r>
                  <a:rPr lang="de-AT" dirty="0"/>
                  <a:t> </a:t>
                </a:r>
                <a:r>
                  <a:rPr lang="de-AT" dirty="0" err="1"/>
                  <a:t>and</a:t>
                </a:r>
                <a:r>
                  <a:rPr lang="de-AT" dirty="0"/>
                  <a:t> </a:t>
                </a:r>
                <a:r>
                  <a:rPr lang="de-AT" dirty="0" err="1"/>
                  <a:t>utility</a:t>
                </a:r>
                <a:r>
                  <a:rPr lang="de-AT" dirty="0"/>
                  <a:t> </a:t>
                </a:r>
                <a:r>
                  <a:rPr lang="de-AT" dirty="0" err="1"/>
                  <a:t>function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Define</a:t>
                </a:r>
                <a:r>
                  <a:rPr lang="de-AT" dirty="0"/>
                  <a:t> </a:t>
                </a:r>
                <a:r>
                  <a:rPr lang="de-AT" dirty="0" err="1"/>
                  <a:t>criteria</a:t>
                </a:r>
                <a:r>
                  <a:rPr lang="de-AT" dirty="0"/>
                  <a:t> </a:t>
                </a:r>
                <a:r>
                  <a:rPr lang="de-AT" dirty="0" err="1"/>
                  <a:t>values</a:t>
                </a:r>
                <a:r>
                  <a:rPr lang="de-AT" dirty="0"/>
                  <a:t> </a:t>
                </a:r>
                <a:r>
                  <a:rPr lang="de-AT" dirty="0" err="1"/>
                  <a:t>to</a:t>
                </a:r>
                <a:r>
                  <a:rPr lang="de-AT" dirty="0"/>
                  <a:t> </a:t>
                </a:r>
                <a:r>
                  <a:rPr lang="de-AT" dirty="0" err="1"/>
                  <a:t>include</a:t>
                </a:r>
                <a:r>
                  <a:rPr lang="de-AT" dirty="0"/>
                  <a:t> in </a:t>
                </a:r>
                <a:r>
                  <a:rPr lang="de-AT" dirty="0" err="1"/>
                  <a:t>utility</a:t>
                </a:r>
                <a:r>
                  <a:rPr lang="de-AT" dirty="0"/>
                  <a:t> </a:t>
                </a:r>
                <a:r>
                  <a:rPr lang="de-AT" dirty="0" err="1"/>
                  <a:t>function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Define</a:t>
                </a:r>
                <a:r>
                  <a:rPr lang="de-AT" dirty="0"/>
                  <a:t> </a:t>
                </a:r>
                <a:r>
                  <a:rPr lang="de-AT" dirty="0" err="1"/>
                  <a:t>utility</a:t>
                </a:r>
                <a:r>
                  <a:rPr lang="de-AT" dirty="0"/>
                  <a:t> </a:t>
                </a:r>
                <a:r>
                  <a:rPr lang="de-AT" dirty="0" err="1"/>
                  <a:t>function</a:t>
                </a:r>
                <a:r>
                  <a:rPr lang="de-AT" dirty="0"/>
                  <a:t> </a:t>
                </a:r>
                <a:r>
                  <a:rPr lang="de-AT" dirty="0" err="1"/>
                  <a:t>for</a:t>
                </a:r>
                <a:r>
                  <a:rPr lang="de-AT" dirty="0"/>
                  <a:t> </a:t>
                </a:r>
                <a:r>
                  <a:rPr lang="de-AT" dirty="0" err="1" smtClean="0"/>
                  <a:t>scheduler</a:t>
                </a:r>
                <a:endParaRPr lang="de-AT" dirty="0" smtClean="0"/>
              </a:p>
              <a:p>
                <a:pPr lvl="3"/>
                <a:r>
                  <a:rPr lang="en-GB" dirty="0" smtClean="0"/>
                  <a:t>different </a:t>
                </a:r>
                <a:r>
                  <a:rPr lang="en-GB" dirty="0" err="1"/>
                  <a:t>critera</a:t>
                </a:r>
                <a:r>
                  <a:rPr lang="en-GB" dirty="0"/>
                  <a:t> c</a:t>
                </a:r>
                <a:r>
                  <a:rPr lang="en-GB" baseline="-25000" dirty="0"/>
                  <a:t>i</a:t>
                </a:r>
                <a:r>
                  <a:rPr lang="en-GB" dirty="0"/>
                  <a:t> with attached weight </a:t>
                </a:r>
                <a:r>
                  <a:rPr lang="en-GB" dirty="0" err="1"/>
                  <a:t>w</a:t>
                </a:r>
                <a:r>
                  <a:rPr lang="en-GB" baseline="-25000" dirty="0" err="1"/>
                  <a:t>i</a:t>
                </a:r>
                <a:r>
                  <a:rPr lang="en-GB" dirty="0"/>
                  <a:t> </a:t>
                </a:r>
                <a:endParaRPr lang="de-AT" dirty="0"/>
              </a:p>
              <a:p>
                <a:pPr lvl="3"/>
                <a:r>
                  <a:rPr lang="en-GB" dirty="0"/>
                  <a:t>formula for </a:t>
                </a:r>
                <a:r>
                  <a:rPr lang="en-GB" dirty="0" smtClean="0"/>
                  <a:t>utilization </a:t>
                </a:r>
                <a:r>
                  <a:rPr lang="en-GB" dirty="0"/>
                  <a:t>with k criteria values</a:t>
                </a:r>
                <a:endParaRPr lang="de-AT" dirty="0"/>
              </a:p>
              <a:p>
                <a:pPr lvl="4"/>
                <a14:m>
                  <m:oMath xmlns:m="http://schemas.openxmlformats.org/officeDocument/2006/math">
                    <m:r>
                      <a:rPr lang="en-GB" i="1"/>
                      <m:t>𝑈</m:t>
                    </m:r>
                    <m:r>
                      <a:rPr lang="en-GB" i="1"/>
                      <m:t>(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/>
                      <m:t>,</m:t>
                    </m:r>
                    <m:r>
                      <a:rPr lang="en-GB" i="1"/>
                      <m:t>𝑡</m:t>
                    </m:r>
                    <m:r>
                      <a:rPr lang="en-GB" i="1"/>
                      <m:t>)=</m:t>
                    </m:r>
                    <m:nary>
                      <m:naryPr>
                        <m:chr m:val="∑"/>
                        <m:grow m:val="on"/>
                        <m:ctrlPr>
                          <a:rPr lang="de-AT" i="1"/>
                        </m:ctrlPr>
                      </m:naryPr>
                      <m:sub>
                        <m:r>
                          <a:rPr lang="en-GB" i="1"/>
                          <m:t>𝑖</m:t>
                        </m:r>
                        <m:r>
                          <a:rPr lang="en-GB" i="1"/>
                          <m:t>=1</m:t>
                        </m:r>
                      </m:sub>
                      <m:sup>
                        <m:r>
                          <a:rPr lang="en-GB" i="1"/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de-AT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w</m:t>
                            </m:r>
                          </m:e>
                          <m:sub>
                            <m:r>
                              <a:rPr lang="en-GB" i="1"/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AT" i="1"/>
                            </m:ctrlPr>
                          </m:sSubPr>
                          <m:e>
                            <m:r>
                              <a:rPr lang="en-GB" i="1"/>
                              <m:t>𝑐</m:t>
                            </m:r>
                          </m:e>
                          <m:sub>
                            <m:r>
                              <a:rPr lang="en-GB" i="1"/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de-AT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 smtClean="0"/>
                  <a:t> </a:t>
                </a:r>
                <a:r>
                  <a:rPr lang="de-AT" dirty="0" err="1" smtClean="0"/>
                  <a:t>Scheduling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scenarios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smtClean="0"/>
                  <a:t>Not </a:t>
                </a:r>
                <a:r>
                  <a:rPr lang="de-AT" dirty="0" err="1" smtClean="0"/>
                  <a:t>cost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aware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Cost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aware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request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assignment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Cost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aware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request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assignment</a:t>
                </a:r>
                <a:r>
                  <a:rPr lang="de-AT" dirty="0" smtClean="0"/>
                  <a:t> + </a:t>
                </a:r>
                <a:r>
                  <a:rPr lang="de-AT" dirty="0" err="1" smtClean="0"/>
                  <a:t>forecasts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Cost</a:t>
                </a:r>
                <a:r>
                  <a:rPr lang="de-AT" dirty="0"/>
                  <a:t> </a:t>
                </a:r>
                <a:r>
                  <a:rPr lang="de-AT" dirty="0" err="1"/>
                  <a:t>aware</a:t>
                </a:r>
                <a:r>
                  <a:rPr lang="de-AT" dirty="0"/>
                  <a:t> </a:t>
                </a:r>
                <a:r>
                  <a:rPr lang="de-AT" dirty="0" err="1"/>
                  <a:t>request</a:t>
                </a:r>
                <a:r>
                  <a:rPr lang="de-AT" dirty="0"/>
                  <a:t> </a:t>
                </a:r>
                <a:r>
                  <a:rPr lang="de-AT" dirty="0" err="1"/>
                  <a:t>assignment</a:t>
                </a:r>
                <a:r>
                  <a:rPr lang="de-AT" dirty="0"/>
                  <a:t> + </a:t>
                </a:r>
                <a:r>
                  <a:rPr lang="de-AT" dirty="0" smtClean="0"/>
                  <a:t>ideal </a:t>
                </a:r>
                <a:r>
                  <a:rPr lang="de-AT" dirty="0" err="1" smtClean="0"/>
                  <a:t>forecasts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Migrations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based</a:t>
                </a:r>
                <a:r>
                  <a:rPr lang="de-AT" dirty="0" smtClean="0"/>
                  <a:t> on </a:t>
                </a:r>
                <a:r>
                  <a:rPr lang="de-AT" dirty="0" err="1" smtClean="0"/>
                  <a:t>current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energy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prices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Migrations</a:t>
                </a:r>
                <a:r>
                  <a:rPr lang="de-AT" dirty="0"/>
                  <a:t> </a:t>
                </a:r>
                <a:r>
                  <a:rPr lang="de-AT" dirty="0" err="1"/>
                  <a:t>based</a:t>
                </a:r>
                <a:r>
                  <a:rPr lang="de-AT" dirty="0"/>
                  <a:t> on </a:t>
                </a:r>
                <a:r>
                  <a:rPr lang="de-AT" dirty="0" err="1" smtClean="0"/>
                  <a:t>forecasted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energy</a:t>
                </a:r>
                <a:r>
                  <a:rPr lang="de-AT" dirty="0" smtClean="0"/>
                  <a:t> </a:t>
                </a:r>
                <a:r>
                  <a:rPr lang="de-AT" dirty="0" err="1"/>
                  <a:t>prices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Migrations</a:t>
                </a:r>
                <a:r>
                  <a:rPr lang="de-AT" dirty="0"/>
                  <a:t> </a:t>
                </a:r>
                <a:r>
                  <a:rPr lang="de-AT" dirty="0" err="1"/>
                  <a:t>based</a:t>
                </a:r>
                <a:r>
                  <a:rPr lang="de-AT" dirty="0"/>
                  <a:t> on </a:t>
                </a:r>
                <a:r>
                  <a:rPr lang="de-AT" dirty="0" err="1"/>
                  <a:t>forecasted</a:t>
                </a:r>
                <a:r>
                  <a:rPr lang="de-AT" dirty="0"/>
                  <a:t> </a:t>
                </a:r>
                <a:r>
                  <a:rPr lang="de-AT" dirty="0" err="1" smtClean="0"/>
                  <a:t>energy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prices</a:t>
                </a:r>
                <a:r>
                  <a:rPr lang="de-AT" dirty="0" smtClean="0"/>
                  <a:t> (ideal)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1194" y="1691322"/>
                <a:ext cx="8621386" cy="4740165"/>
              </a:xfrm>
              <a:blipFill rotWithShape="0">
                <a:blip r:embed="rId3"/>
                <a:stretch>
                  <a:fillRect t="-2442" b="-179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0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152" y="1691322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Goals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Build</a:t>
            </a:r>
            <a:r>
              <a:rPr lang="de-AT" dirty="0" smtClean="0"/>
              <a:t> Forecast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prediction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Suitable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Automated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Large </a:t>
            </a:r>
            <a:r>
              <a:rPr lang="de-AT" dirty="0" err="1" smtClean="0"/>
              <a:t>scale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relevant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baseline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Performance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</a:t>
            </a:r>
            <a:r>
              <a:rPr lang="de-AT" dirty="0" err="1" smtClean="0"/>
              <a:t>extended</a:t>
            </a:r>
            <a:r>
              <a:rPr lang="de-AT" dirty="0" smtClean="0"/>
              <a:t> time </a:t>
            </a:r>
            <a:r>
              <a:rPr lang="de-AT" dirty="0" err="1" smtClean="0"/>
              <a:t>range</a:t>
            </a:r>
            <a:endParaRPr lang="de-AT" dirty="0" smtClean="0"/>
          </a:p>
          <a:p>
            <a:pPr marL="914400" lvl="2" indent="0">
              <a:buNone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07" y="3073847"/>
            <a:ext cx="2564525" cy="1003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25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45127" y="1488524"/>
                <a:ext cx="8621386" cy="4740165"/>
              </a:xfrm>
            </p:spPr>
            <p:txBody>
              <a:bodyPr>
                <a:normAutofit fontScale="77500" lnSpcReduction="20000"/>
              </a:bodyPr>
              <a:lstStyle/>
              <a:p>
                <a:pPr marL="457200" lvl="1" indent="0">
                  <a:buNone/>
                </a:pPr>
                <a:r>
                  <a:rPr lang="de-AT" dirty="0" smtClean="0"/>
                  <a:t> </a:t>
                </a:r>
                <a:r>
                  <a:rPr lang="de-AT" sz="2400" dirty="0" err="1" smtClean="0"/>
                  <a:t>Automated</a:t>
                </a:r>
                <a:r>
                  <a:rPr lang="de-AT" sz="2400" dirty="0" smtClean="0"/>
                  <a:t> ARIMA </a:t>
                </a:r>
                <a:r>
                  <a:rPr lang="de-AT" sz="2400" dirty="0" err="1" smtClean="0"/>
                  <a:t>model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selection</a:t>
                </a:r>
                <a:endParaRPr lang="de-AT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/>
                  <a:t> </a:t>
                </a:r>
                <a:r>
                  <a:rPr lang="de-AT" dirty="0" smtClean="0"/>
                  <a:t>Data </a:t>
                </a:r>
                <a:r>
                  <a:rPr lang="de-AT" dirty="0" err="1" smtClean="0"/>
                  <a:t>Preprocessing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Algorithm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Spectral analysis via </a:t>
                </a:r>
                <a:r>
                  <a:rPr lang="en-US" dirty="0"/>
                  <a:t>periodogram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Sort frequencies </a:t>
                </a:r>
                <a:r>
                  <a:rPr lang="en-US" dirty="0"/>
                  <a:t>from </a:t>
                </a:r>
                <a:r>
                  <a:rPr lang="en-US" dirty="0" smtClean="0"/>
                  <a:t>most to least frequent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Retrieve the </a:t>
                </a:r>
                <a:r>
                  <a:rPr lang="en-US" dirty="0"/>
                  <a:t>x most common </a:t>
                </a:r>
                <a:r>
                  <a:rPr lang="en-US" dirty="0" smtClean="0"/>
                  <a:t>frequencies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Invert frequencies </a:t>
                </a:r>
                <a:r>
                  <a:rPr lang="en-US" dirty="0"/>
                  <a:t>to obtain </a:t>
                </a:r>
                <a:r>
                  <a:rPr lang="en-US" dirty="0" smtClean="0"/>
                  <a:t>periods   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sz="800" dirty="0"/>
              </a:p>
              <a:p>
                <a:pPr marL="457200" lvl="1" indent="0">
                  <a:buNone/>
                </a:pPr>
                <a:r>
                  <a:rPr lang="de-AT" dirty="0"/>
                  <a:t> </a:t>
                </a:r>
                <a:r>
                  <a:rPr lang="de-AT" dirty="0" err="1"/>
                  <a:t>Automated</a:t>
                </a:r>
                <a:r>
                  <a:rPr lang="de-AT" dirty="0"/>
                  <a:t> ARIMA </a:t>
                </a:r>
                <a:r>
                  <a:rPr lang="de-AT" dirty="0" err="1"/>
                  <a:t>model</a:t>
                </a:r>
                <a:r>
                  <a:rPr lang="de-AT" dirty="0"/>
                  <a:t> </a:t>
                </a:r>
                <a:r>
                  <a:rPr lang="de-AT" dirty="0" err="1"/>
                  <a:t>selection</a:t>
                </a:r>
                <a:endParaRPr lang="de-AT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/>
                  <a:t> </a:t>
                </a:r>
                <a:r>
                  <a:rPr lang="de-AT" dirty="0" err="1"/>
                  <a:t>Generate</a:t>
                </a:r>
                <a:r>
                  <a:rPr lang="de-AT" dirty="0"/>
                  <a:t> </a:t>
                </a:r>
                <a:r>
                  <a:rPr lang="de-AT" dirty="0" err="1"/>
                  <a:t>model</a:t>
                </a:r>
                <a:r>
                  <a:rPr lang="de-AT" dirty="0"/>
                  <a:t> </a:t>
                </a:r>
                <a:r>
                  <a:rPr lang="de-AT" dirty="0" err="1"/>
                  <a:t>algorithm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/>
                  <a:t>Create time </a:t>
                </a:r>
                <a:r>
                  <a:rPr lang="de-AT" dirty="0" err="1"/>
                  <a:t>series</a:t>
                </a:r>
                <a:r>
                  <a:rPr lang="de-AT" dirty="0"/>
                  <a:t> </a:t>
                </a:r>
                <a:r>
                  <a:rPr lang="de-AT" dirty="0" err="1"/>
                  <a:t>objects</a:t>
                </a:r>
                <a:r>
                  <a:rPr lang="de-AT" dirty="0"/>
                  <a:t> </a:t>
                </a:r>
                <a:r>
                  <a:rPr lang="de-AT" dirty="0" err="1"/>
                  <a:t>for</a:t>
                </a:r>
                <a:r>
                  <a:rPr lang="de-AT" dirty="0"/>
                  <a:t> </a:t>
                </a:r>
                <a:r>
                  <a:rPr lang="de-AT" dirty="0" err="1"/>
                  <a:t>each</a:t>
                </a:r>
                <a:r>
                  <a:rPr lang="de-AT" dirty="0"/>
                  <a:t> </a:t>
                </a:r>
                <a:r>
                  <a:rPr lang="de-AT" dirty="0" err="1"/>
                  <a:t>returned</a:t>
                </a:r>
                <a:r>
                  <a:rPr lang="de-AT" dirty="0"/>
                  <a:t> </a:t>
                </a:r>
                <a:r>
                  <a:rPr lang="de-AT" dirty="0" err="1"/>
                  <a:t>period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/>
                  <a:t>Calculate the </a:t>
                </a:r>
                <a:r>
                  <a:rPr lang="en-GB" dirty="0"/>
                  <a:t>BC Box-Cox </a:t>
                </a:r>
                <a:r>
                  <a:rPr lang="en-GB" dirty="0"/>
                  <a:t>transformation parameter </a:t>
                </a:r>
                <a:endParaRPr lang="en-GB" dirty="0"/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If</a:t>
                </a:r>
                <a:r>
                  <a:rPr lang="de-AT" dirty="0"/>
                  <a:t> BC = 1  -&gt;  </a:t>
                </a:r>
                <a:r>
                  <a:rPr lang="de-AT" dirty="0" err="1"/>
                  <a:t>omit</a:t>
                </a:r>
                <a:r>
                  <a:rPr lang="de-AT" dirty="0"/>
                  <a:t> Box Cox </a:t>
                </a:r>
                <a:r>
                  <a:rPr lang="de-AT" dirty="0" err="1"/>
                  <a:t>transformation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Generate</a:t>
                </a:r>
                <a:r>
                  <a:rPr lang="de-AT" dirty="0"/>
                  <a:t> ARIMA </a:t>
                </a:r>
                <a:r>
                  <a:rPr lang="de-AT" dirty="0" err="1"/>
                  <a:t>models</a:t>
                </a:r>
                <a:r>
                  <a:rPr lang="de-AT" dirty="0"/>
                  <a:t> </a:t>
                </a:r>
                <a:r>
                  <a:rPr lang="de-AT" dirty="0" err="1"/>
                  <a:t>with</a:t>
                </a:r>
                <a:r>
                  <a:rPr lang="de-AT" dirty="0"/>
                  <a:t>/out Box Cox </a:t>
                </a:r>
                <a:r>
                  <a:rPr lang="de-AT" dirty="0" err="1"/>
                  <a:t>transformation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Generate</a:t>
                </a:r>
                <a:r>
                  <a:rPr lang="de-AT" dirty="0"/>
                  <a:t> </a:t>
                </a:r>
                <a:r>
                  <a:rPr lang="de-AT" dirty="0" err="1"/>
                  <a:t>AICc</a:t>
                </a:r>
                <a:r>
                  <a:rPr lang="de-AT" dirty="0"/>
                  <a:t> </a:t>
                </a:r>
                <a:r>
                  <a:rPr lang="de-AT" dirty="0" err="1"/>
                  <a:t>and</a:t>
                </a:r>
                <a:r>
                  <a:rPr lang="de-AT" dirty="0"/>
                  <a:t> </a:t>
                </a:r>
                <a:r>
                  <a:rPr lang="de-AT" dirty="0" err="1"/>
                  <a:t>Ljung</a:t>
                </a:r>
                <a:r>
                  <a:rPr lang="de-AT" dirty="0"/>
                  <a:t> Box </a:t>
                </a:r>
                <a:r>
                  <a:rPr lang="de-AT" dirty="0" err="1"/>
                  <a:t>test</a:t>
                </a:r>
                <a:r>
                  <a:rPr lang="de-AT" dirty="0"/>
                  <a:t> </a:t>
                </a:r>
                <a:r>
                  <a:rPr lang="de-AT" dirty="0" err="1"/>
                  <a:t>values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Evaluate</a:t>
                </a:r>
                <a:r>
                  <a:rPr lang="de-AT" dirty="0"/>
                  <a:t> </a:t>
                </a:r>
                <a:r>
                  <a:rPr lang="de-AT" dirty="0" err="1"/>
                  <a:t>goodness</a:t>
                </a:r>
                <a:r>
                  <a:rPr lang="de-AT" dirty="0"/>
                  <a:t>-</a:t>
                </a:r>
                <a:r>
                  <a:rPr lang="de-AT" dirty="0" err="1"/>
                  <a:t>of</a:t>
                </a:r>
                <a:r>
                  <a:rPr lang="de-AT" dirty="0"/>
                  <a:t>-fit </a:t>
                </a:r>
                <a:r>
                  <a:rPr lang="de-AT" dirty="0" err="1"/>
                  <a:t>function</a:t>
                </a:r>
                <a:r>
                  <a:rPr lang="de-AT" dirty="0"/>
                  <a:t> </a:t>
                </a:r>
                <a:r>
                  <a:rPr lang="de-AT" dirty="0" err="1"/>
                  <a:t>for</a:t>
                </a:r>
                <a:r>
                  <a:rPr lang="de-AT" dirty="0"/>
                  <a:t> </a:t>
                </a:r>
                <a:r>
                  <a:rPr lang="de-AT" dirty="0" err="1"/>
                  <a:t>each</a:t>
                </a:r>
                <a:r>
                  <a:rPr lang="de-AT" dirty="0"/>
                  <a:t> </a:t>
                </a:r>
                <a:r>
                  <a:rPr lang="de-AT" dirty="0" err="1"/>
                  <a:t>model</a:t>
                </a:r>
                <a:endParaRPr lang="de-AT" dirty="0"/>
              </a:p>
              <a:p>
                <a:pPr marL="0" indent="0">
                  <a:buNone/>
                </a:pPr>
                <a:r>
                  <a:rPr lang="de-AT" sz="2600" dirty="0"/>
                  <a:t>		</a:t>
                </a:r>
                <a14:m>
                  <m:oMath xmlns:m="http://schemas.openxmlformats.org/officeDocument/2006/math">
                    <m:r>
                      <a:rPr lang="de-AT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AT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AT" sz="2200" dirty="0"/>
                  <a:t> ,   </a:t>
                </a:r>
                <a:r>
                  <a:rPr lang="de-AT" sz="1900" dirty="0" err="1"/>
                  <a:t>return</a:t>
                </a:r>
                <a:r>
                  <a:rPr lang="de-AT" sz="19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AT" sz="1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AT" sz="1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AT" sz="19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AT" sz="1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AT" sz="19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AT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r>
                          <a:rPr lang="de-AT" sz="19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AT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19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sz="1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AT" sz="2200" dirty="0"/>
              </a:p>
              <a:p>
                <a:pPr marL="0" indent="0">
                  <a:buNone/>
                </a:pPr>
                <a:r>
                  <a:rPr lang="de-AT" sz="2200" dirty="0" smtClean="0"/>
                  <a:t>	</a:t>
                </a:r>
                <a:r>
                  <a:rPr lang="de-AT" sz="2200" dirty="0" err="1" smtClean="0"/>
                  <a:t>Where</a:t>
                </a:r>
                <a:r>
                  <a:rPr lang="de-AT" sz="2200" dirty="0" smtClean="0"/>
                  <a:t> </a:t>
                </a:r>
                <a:r>
                  <a:rPr lang="de-AT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AT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200" i="1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</m:e>
                              <m:sub>
                                <m:r>
                                  <a:rPr lang="de-AT" sz="2200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de-AT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200" i="1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</m:e>
                              <m:sub>
                                <m:r>
                                  <a:rPr lang="de-AT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 + 2</m:t>
                        </m:r>
                      </m:den>
                    </m:f>
                  </m:oMath>
                </a14:m>
                <a:r>
                  <a:rPr lang="de-AT" sz="2200" dirty="0"/>
                  <a:t>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sub>
                        </m:sSub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 − 0.05</m:t>
                        </m:r>
                      </m:num>
                      <m:den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1  −  0.05</m:t>
                        </m:r>
                      </m:den>
                    </m:f>
                  </m:oMath>
                </a14:m>
                <a:r>
                  <a:rPr lang="de-AT" sz="2200" dirty="0"/>
                  <a:t> , </a:t>
                </a:r>
              </a:p>
              <a:p>
                <a:pPr marL="0" indent="0">
                  <a:buNone/>
                </a:pPr>
                <a:r>
                  <a:rPr lang="de-AT" sz="2200" dirty="0"/>
                  <a:t>	</a:t>
                </a:r>
                <a:r>
                  <a:rPr lang="de-AT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AT" sz="2200" dirty="0"/>
                  <a:t>,</a:t>
                </a:r>
                <a:r>
                  <a:rPr lang="de-AT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de-AT" sz="2200" dirty="0"/>
              </a:p>
              <a:p>
                <a:pPr marL="1028700" lvl="2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488524"/>
                <a:ext cx="8621386" cy="4740165"/>
              </a:xfrm>
              <a:blipFill rotWithShape="0">
                <a:blip r:embed="rId3"/>
                <a:stretch>
                  <a:fillRect t="-218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71" y="1560780"/>
            <a:ext cx="3772850" cy="2297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23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0409" y="119089"/>
            <a:ext cx="10018713" cy="1752599"/>
          </a:xfrm>
        </p:spPr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311443" y="1318907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			Large </a:t>
            </a:r>
            <a:r>
              <a:rPr lang="de-AT" sz="2400" dirty="0" err="1" smtClean="0"/>
              <a:t>scale</a:t>
            </a:r>
            <a:r>
              <a:rPr lang="de-AT" sz="2400" dirty="0" smtClean="0"/>
              <a:t> </a:t>
            </a:r>
            <a:r>
              <a:rPr lang="de-AT" sz="2400" dirty="0" err="1"/>
              <a:t>f</a:t>
            </a:r>
            <a:r>
              <a:rPr lang="de-AT" sz="2400" dirty="0" err="1" smtClean="0"/>
              <a:t>orecast</a:t>
            </a:r>
            <a:r>
              <a:rPr lang="de-AT" sz="2400" dirty="0" smtClean="0"/>
              <a:t> </a:t>
            </a:r>
            <a:r>
              <a:rPr lang="de-AT" sz="2400" dirty="0" err="1" smtClean="0"/>
              <a:t>evaluation</a:t>
            </a:r>
            <a:r>
              <a:rPr lang="de-AT" sz="2400" dirty="0" smtClean="0"/>
              <a:t> – </a:t>
            </a:r>
            <a:r>
              <a:rPr lang="de-AT" sz="2400" dirty="0" err="1" smtClean="0"/>
              <a:t>Results</a:t>
            </a: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29" y="2102066"/>
            <a:ext cx="4950038" cy="4524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Gerade Verbindung mit Pfeil 7"/>
          <p:cNvCxnSpPr/>
          <p:nvPr/>
        </p:nvCxnSpPr>
        <p:spPr>
          <a:xfrm>
            <a:off x="2491394" y="2736628"/>
            <a:ext cx="1345324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feld 11"/>
          <p:cNvSpPr txBox="1"/>
          <p:nvPr/>
        </p:nvSpPr>
        <p:spPr>
          <a:xfrm>
            <a:off x="2295677" y="2166261"/>
            <a:ext cx="17367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de-AT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Nord </a:t>
            </a:r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 </a:t>
            </a:r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(DA)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491394" y="3992693"/>
            <a:ext cx="1345324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/>
          <p:cNvSpPr txBox="1"/>
          <p:nvPr/>
        </p:nvSpPr>
        <p:spPr>
          <a:xfrm>
            <a:off x="2464825" y="3433106"/>
            <a:ext cx="13984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de-AT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Belpex</a:t>
            </a:r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(DA)</a:t>
            </a:r>
            <a:endParaRPr lang="de-AT" sz="2000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491394" y="5248758"/>
            <a:ext cx="1345324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feld 15"/>
          <p:cNvSpPr txBox="1"/>
          <p:nvPr/>
        </p:nvSpPr>
        <p:spPr>
          <a:xfrm>
            <a:off x="2460304" y="4690417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ISO-NE (RT)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491394" y="6386950"/>
            <a:ext cx="1345324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feld 17"/>
          <p:cNvSpPr txBox="1"/>
          <p:nvPr/>
        </p:nvSpPr>
        <p:spPr>
          <a:xfrm>
            <a:off x="2612525" y="5792407"/>
            <a:ext cx="107837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PJM (RT)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713076" y="1996765"/>
            <a:ext cx="536028" cy="121843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/>
          <p:cNvSpPr/>
          <p:nvPr/>
        </p:nvSpPr>
        <p:spPr>
          <a:xfrm>
            <a:off x="8081593" y="3104217"/>
            <a:ext cx="536028" cy="1169547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8081593" y="4273764"/>
            <a:ext cx="536028" cy="125073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/>
          <p:cNvSpPr/>
          <p:nvPr/>
        </p:nvSpPr>
        <p:spPr>
          <a:xfrm>
            <a:off x="8035157" y="5443311"/>
            <a:ext cx="582464" cy="115868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01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5842" y="1798578"/>
            <a:ext cx="8621386" cy="505942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de-AT" sz="2400" dirty="0" smtClean="0"/>
              <a:t>Definition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simulation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parameters</a:t>
            </a:r>
            <a:endParaRPr lang="de-AT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Different </a:t>
            </a:r>
            <a:r>
              <a:rPr lang="de-AT" dirty="0" err="1"/>
              <a:t>types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workload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Uniform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 smtClean="0"/>
              <a:t>values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Server Cores: 4 – 8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Server Memory: 8 – 16 </a:t>
            </a:r>
            <a:endParaRPr lang="de-AT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 VM Cores: 1 – 4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 VM Memory: 1 – 4 GB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VM Durations:   1 </a:t>
            </a:r>
            <a:r>
              <a:rPr lang="de-AT" dirty="0" smtClean="0"/>
              <a:t>/ </a:t>
            </a:r>
            <a:r>
              <a:rPr lang="de-AT" dirty="0"/>
              <a:t>2 /</a:t>
            </a:r>
            <a:r>
              <a:rPr lang="de-AT" dirty="0" smtClean="0"/>
              <a:t> </a:t>
            </a:r>
            <a:r>
              <a:rPr lang="de-AT" dirty="0"/>
              <a:t>5 /</a:t>
            </a:r>
            <a:r>
              <a:rPr lang="de-AT" dirty="0" smtClean="0"/>
              <a:t> </a:t>
            </a:r>
            <a:r>
              <a:rPr lang="de-AT" dirty="0"/>
              <a:t>8 /</a:t>
            </a:r>
            <a:r>
              <a:rPr lang="de-AT" dirty="0" smtClean="0"/>
              <a:t> </a:t>
            </a:r>
            <a:r>
              <a:rPr lang="de-AT" dirty="0"/>
              <a:t>12 /</a:t>
            </a:r>
            <a:r>
              <a:rPr lang="de-AT" dirty="0" smtClean="0"/>
              <a:t> </a:t>
            </a:r>
            <a:r>
              <a:rPr lang="de-AT" dirty="0"/>
              <a:t>24 /</a:t>
            </a:r>
            <a:r>
              <a:rPr lang="de-AT" dirty="0" smtClean="0"/>
              <a:t> </a:t>
            </a:r>
            <a:r>
              <a:rPr lang="de-AT" dirty="0"/>
              <a:t>48 </a:t>
            </a:r>
            <a:r>
              <a:rPr lang="de-AT" dirty="0" err="1" smtClean="0"/>
              <a:t>hours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VM </a:t>
            </a:r>
            <a:r>
              <a:rPr lang="de-AT" dirty="0" err="1" smtClean="0"/>
              <a:t>Dirty</a:t>
            </a:r>
            <a:r>
              <a:rPr lang="de-AT" dirty="0" smtClean="0"/>
              <a:t> </a:t>
            </a:r>
            <a:r>
              <a:rPr lang="de-AT" dirty="0" err="1" smtClean="0"/>
              <a:t>page</a:t>
            </a:r>
            <a:r>
              <a:rPr lang="de-AT" dirty="0" smtClean="0"/>
              <a:t> </a:t>
            </a:r>
            <a:r>
              <a:rPr lang="de-AT" dirty="0" err="1" smtClean="0"/>
              <a:t>rates</a:t>
            </a:r>
            <a:r>
              <a:rPr lang="de-AT" dirty="0"/>
              <a:t>: </a:t>
            </a:r>
            <a:r>
              <a:rPr lang="de-AT" dirty="0" smtClean="0"/>
              <a:t>20 </a:t>
            </a:r>
            <a:r>
              <a:rPr lang="de-AT" dirty="0"/>
              <a:t>/</a:t>
            </a:r>
            <a:r>
              <a:rPr lang="de-AT" dirty="0" smtClean="0"/>
              <a:t> 40 </a:t>
            </a:r>
            <a:r>
              <a:rPr lang="de-AT" dirty="0"/>
              <a:t>/</a:t>
            </a:r>
            <a:r>
              <a:rPr lang="de-AT" dirty="0" smtClean="0"/>
              <a:t> 70 </a:t>
            </a:r>
            <a:r>
              <a:rPr lang="de-AT" dirty="0"/>
              <a:t>/</a:t>
            </a:r>
            <a:r>
              <a:rPr lang="de-AT" dirty="0" smtClean="0"/>
              <a:t> 90  MB/s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Additional </a:t>
            </a:r>
            <a:r>
              <a:rPr lang="de-AT" dirty="0" err="1" smtClean="0"/>
              <a:t>parameters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sz="1600" dirty="0" smtClean="0"/>
              <a:t>VM SLA </a:t>
            </a:r>
            <a:r>
              <a:rPr lang="de-AT" sz="1600" dirty="0" err="1" smtClean="0"/>
              <a:t>availability</a:t>
            </a:r>
            <a:r>
              <a:rPr lang="de-AT" sz="1600" dirty="0" smtClean="0"/>
              <a:t> </a:t>
            </a:r>
            <a:r>
              <a:rPr lang="de-AT" sz="1600" dirty="0" err="1" smtClean="0"/>
              <a:t>level</a:t>
            </a:r>
            <a:r>
              <a:rPr lang="de-AT" sz="1600" dirty="0" smtClean="0"/>
              <a:t>: 99.95 %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sz="1600" dirty="0" smtClean="0"/>
              <a:t> Penalty </a:t>
            </a:r>
            <a:r>
              <a:rPr lang="de-AT" sz="1600" dirty="0" err="1" smtClean="0"/>
              <a:t>costs</a:t>
            </a:r>
            <a:r>
              <a:rPr lang="de-AT" sz="1600" dirty="0" smtClean="0"/>
              <a:t>: </a:t>
            </a:r>
            <a:r>
              <a:rPr lang="en-US" sz="1600" dirty="0"/>
              <a:t>	</a:t>
            </a:r>
            <a:r>
              <a:rPr lang="en-US" sz="1600" dirty="0" smtClean="0"/>
              <a:t>99.00</a:t>
            </a:r>
            <a:r>
              <a:rPr lang="en-US" sz="1600" dirty="0"/>
              <a:t>% - &lt; 99.95%          </a:t>
            </a:r>
            <a:r>
              <a:rPr lang="en-US" sz="1600" dirty="0" smtClean="0"/>
              <a:t>	-&gt; </a:t>
            </a:r>
            <a:r>
              <a:rPr lang="en-US" sz="1600" dirty="0"/>
              <a:t>10% penalty </a:t>
            </a:r>
            <a:r>
              <a:rPr lang="en-US" sz="1600" dirty="0" smtClean="0"/>
              <a:t>refund</a:t>
            </a:r>
          </a:p>
          <a:p>
            <a:pPr marL="10287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/>
              <a:t>95.00</a:t>
            </a:r>
            <a:r>
              <a:rPr lang="en-US" sz="1600" dirty="0"/>
              <a:t>% - &lt; 99.00%          </a:t>
            </a:r>
            <a:r>
              <a:rPr lang="en-US" sz="1600" dirty="0" smtClean="0"/>
              <a:t>	-&gt; </a:t>
            </a:r>
            <a:r>
              <a:rPr lang="en-US" sz="1600" dirty="0"/>
              <a:t>25% penalty refund</a:t>
            </a:r>
          </a:p>
          <a:p>
            <a:pPr marL="10287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/>
              <a:t>&lt; </a:t>
            </a:r>
            <a:r>
              <a:rPr lang="en-US" sz="1600" dirty="0"/>
              <a:t>95.00%                          </a:t>
            </a:r>
            <a:r>
              <a:rPr lang="en-US" sz="1600" dirty="0" smtClean="0"/>
              <a:t>	-&gt; </a:t>
            </a:r>
            <a:r>
              <a:rPr lang="en-US" sz="1600" dirty="0"/>
              <a:t>50% penalty </a:t>
            </a:r>
            <a:r>
              <a:rPr lang="en-US" sz="1600" dirty="0" smtClean="0"/>
              <a:t>refund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Bandwidth costs: 0.1 c / GB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Price VM: 0.04 $ / h</a:t>
            </a:r>
            <a:endParaRPr lang="de-AT" sz="1600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23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038" y="2406868"/>
            <a:ext cx="10011517" cy="4130567"/>
          </a:xfrm>
        </p:spPr>
        <p:txBody>
          <a:bodyPr numCol="2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1: BFD </a:t>
            </a:r>
            <a:r>
              <a:rPr lang="de-AT" sz="1800" dirty="0" err="1" smtClean="0"/>
              <a:t>baseline</a:t>
            </a:r>
            <a:r>
              <a:rPr lang="de-AT" sz="1800" dirty="0" smtClean="0"/>
              <a:t> </a:t>
            </a:r>
            <a:r>
              <a:rPr lang="de-AT" sz="1800" dirty="0" err="1" smtClean="0"/>
              <a:t>scheduler</a:t>
            </a:r>
            <a:endParaRPr lang="de-AT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smtClean="0"/>
              <a:t>Request </a:t>
            </a:r>
            <a:r>
              <a:rPr lang="de-AT" sz="1600" dirty="0" err="1" smtClean="0"/>
              <a:t>assignment</a:t>
            </a:r>
            <a:r>
              <a:rPr lang="de-AT" sz="1600" dirty="0" smtClean="0"/>
              <a:t>: not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based</a:t>
            </a:r>
            <a:r>
              <a:rPr lang="de-AT" sz="1600" dirty="0" smtClean="0"/>
              <a:t> on </a:t>
            </a:r>
            <a:r>
              <a:rPr lang="de-AT" sz="1600" dirty="0" err="1" smtClean="0"/>
              <a:t>load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 Scenario 2: BCU </a:t>
            </a:r>
            <a:r>
              <a:rPr lang="de-AT" sz="1800" dirty="0" err="1" smtClean="0"/>
              <a:t>scheduler</a:t>
            </a:r>
            <a:endParaRPr lang="de-AT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/>
              <a:t>: None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3: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smtClean="0"/>
              <a:t>Request </a:t>
            </a:r>
            <a:r>
              <a:rPr lang="de-AT" sz="1600" dirty="0" err="1" smtClean="0"/>
              <a:t>assignment</a:t>
            </a:r>
            <a:r>
              <a:rPr lang="de-AT" sz="1600" dirty="0" smtClean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  <a:endParaRPr lang="de-AT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4: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Ideal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  <a:endParaRPr lang="de-AT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5: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/>
              <a:t>Scenario </a:t>
            </a:r>
            <a:r>
              <a:rPr lang="de-AT" sz="1800" dirty="0" smtClean="0"/>
              <a:t>6: </a:t>
            </a:r>
            <a:r>
              <a:rPr lang="de-AT" sz="1800" dirty="0"/>
              <a:t>BCU </a:t>
            </a:r>
            <a:r>
              <a:rPr lang="de-AT" sz="1800" dirty="0" err="1"/>
              <a:t>scheduler</a:t>
            </a:r>
            <a:r>
              <a:rPr lang="de-AT" sz="1800" dirty="0"/>
              <a:t> + </a:t>
            </a:r>
            <a:r>
              <a:rPr lang="de-AT" sz="1800" dirty="0" smtClean="0"/>
              <a:t>M + FC</a:t>
            </a:r>
            <a:endParaRPr lang="de-AT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7: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M + ideal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523038" y="1808568"/>
            <a:ext cx="403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AT" sz="2400" dirty="0" smtClean="0"/>
              <a:t>Definition </a:t>
            </a:r>
            <a:r>
              <a:rPr lang="de-AT" sz="2400" dirty="0" err="1" smtClean="0"/>
              <a:t>of</a:t>
            </a:r>
            <a:r>
              <a:rPr lang="de-AT" sz="2400" dirty="0" smtClean="0"/>
              <a:t> Scenarios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566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5842" y="1908936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Utility </a:t>
            </a:r>
            <a:r>
              <a:rPr lang="de-AT" sz="2400" dirty="0" err="1" smtClean="0"/>
              <a:t>Function</a:t>
            </a: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57117"/>
              </p:ext>
            </p:extLst>
          </p:nvPr>
        </p:nvGraphicFramePr>
        <p:xfrm>
          <a:off x="2436674" y="2625613"/>
          <a:ext cx="8177048" cy="3075586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114371"/>
                <a:gridCol w="2505451"/>
                <a:gridCol w="4557226"/>
              </a:tblGrid>
              <a:tr h="30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effectLst/>
                        </a:rPr>
                        <a:t>Criteria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Name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Description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c1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probability of SLA penalty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probability that an SLA penalty will occur after migration (based on experienced downtime)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c2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estimated </a:t>
                      </a:r>
                      <a:r>
                        <a:rPr lang="de-AT" sz="1600">
                          <a:effectLst/>
                        </a:rPr>
                        <a:t>migration energy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the expected migration energy depending on VM memory, bandwidth and dirty page rate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c3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remaining VM duration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number of unit time spans the job or VM is still running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c4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data center load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investigate current DC loads, focus on load balancing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c5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estimated cost benefit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expected migration benefit (cost savings) given the current conditions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388" y="165668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sz="2400" dirty="0" err="1" smtClean="0"/>
              <a:t>Evaluate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r>
              <a:rPr lang="de-AT" sz="2400" dirty="0" smtClean="0"/>
              <a:t> </a:t>
            </a:r>
            <a:r>
              <a:rPr lang="de-AT" sz="2400" dirty="0" err="1" smtClean="0"/>
              <a:t>function</a:t>
            </a:r>
            <a:r>
              <a:rPr lang="de-AT" sz="2400" dirty="0"/>
              <a:t> </a:t>
            </a:r>
            <a:r>
              <a:rPr lang="de-AT" sz="2400" dirty="0" smtClean="0"/>
              <a:t>– </a:t>
            </a:r>
            <a:r>
              <a:rPr lang="de-AT" sz="2400" dirty="0" err="1" smtClean="0"/>
              <a:t>cost</a:t>
            </a:r>
            <a:r>
              <a:rPr lang="de-AT" sz="2400" dirty="0" smtClean="0"/>
              <a:t> </a:t>
            </a:r>
            <a:r>
              <a:rPr lang="de-AT" sz="2400" dirty="0" err="1" smtClean="0"/>
              <a:t>vs</a:t>
            </a:r>
            <a:r>
              <a:rPr lang="de-AT" sz="2400" dirty="0" smtClean="0"/>
              <a:t> </a:t>
            </a:r>
            <a:r>
              <a:rPr lang="de-AT" sz="2400" dirty="0" err="1" smtClean="0"/>
              <a:t>best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29" y="4478004"/>
            <a:ext cx="3064972" cy="2032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24" y="4516544"/>
            <a:ext cx="5605191" cy="2026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38" y="2270233"/>
            <a:ext cx="5605191" cy="2027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42" y="2270233"/>
            <a:ext cx="3064972" cy="2027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feld 9"/>
          <p:cNvSpPr txBox="1"/>
          <p:nvPr/>
        </p:nvSpPr>
        <p:spPr>
          <a:xfrm>
            <a:off x="696946" y="2499165"/>
            <a:ext cx="159210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600" dirty="0"/>
              <a:t>w_sla = 0.3</a:t>
            </a:r>
          </a:p>
          <a:p>
            <a:r>
              <a:rPr lang="pl-PL" sz="1600" dirty="0"/>
              <a:t>w_energy = 0.4</a:t>
            </a:r>
          </a:p>
          <a:p>
            <a:r>
              <a:rPr lang="pl-PL" sz="1600" dirty="0"/>
              <a:t>w_vm_rem = 0.2</a:t>
            </a:r>
          </a:p>
          <a:p>
            <a:r>
              <a:rPr lang="pl-PL" sz="1600" dirty="0"/>
              <a:t>w_dcload = 0.1</a:t>
            </a:r>
          </a:p>
          <a:p>
            <a:r>
              <a:rPr lang="pl-PL" sz="1600" dirty="0"/>
              <a:t>w_cost = </a:t>
            </a:r>
            <a:r>
              <a:rPr lang="pl-PL" sz="1600" dirty="0" smtClean="0"/>
              <a:t>1.0</a:t>
            </a:r>
            <a:endParaRPr lang="de-AT" sz="1600" dirty="0" smtClean="0"/>
          </a:p>
          <a:p>
            <a:r>
              <a:rPr lang="de-AT" sz="1600" dirty="0"/>
              <a:t>TH = 1.4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92" y="4709226"/>
            <a:ext cx="159210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600" dirty="0"/>
              <a:t>w_sla = </a:t>
            </a:r>
            <a:r>
              <a:rPr lang="de-AT" sz="1600" dirty="0" smtClean="0"/>
              <a:t>1.0</a:t>
            </a:r>
            <a:endParaRPr lang="pl-PL" sz="1600" dirty="0"/>
          </a:p>
          <a:p>
            <a:r>
              <a:rPr lang="pl-PL" sz="1600" dirty="0"/>
              <a:t>w_energy = </a:t>
            </a:r>
            <a:r>
              <a:rPr lang="pl-PL" sz="1600" dirty="0" smtClean="0"/>
              <a:t>0.</a:t>
            </a:r>
            <a:r>
              <a:rPr lang="de-AT" sz="1600" dirty="0" smtClean="0"/>
              <a:t>1</a:t>
            </a:r>
            <a:endParaRPr lang="pl-PL" sz="1600" dirty="0"/>
          </a:p>
          <a:p>
            <a:r>
              <a:rPr lang="pl-PL" sz="1600" dirty="0"/>
              <a:t>w_vm_rem = 0.2</a:t>
            </a:r>
          </a:p>
          <a:p>
            <a:r>
              <a:rPr lang="pl-PL" sz="1600" dirty="0"/>
              <a:t>w_dcload = 0.1</a:t>
            </a:r>
          </a:p>
          <a:p>
            <a:r>
              <a:rPr lang="pl-PL" sz="1600" dirty="0"/>
              <a:t>w_cost = </a:t>
            </a:r>
            <a:r>
              <a:rPr lang="pl-PL" sz="1600" dirty="0" smtClean="0"/>
              <a:t>1.0</a:t>
            </a:r>
            <a:endParaRPr lang="de-AT" sz="1600" dirty="0" smtClean="0"/>
          </a:p>
          <a:p>
            <a:r>
              <a:rPr lang="de-AT" sz="1600" dirty="0"/>
              <a:t>TH = </a:t>
            </a:r>
            <a:r>
              <a:rPr lang="de-AT" sz="1600" dirty="0" smtClean="0"/>
              <a:t>2.0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5382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52172" y="1964851"/>
            <a:ext cx="5620683" cy="3605633"/>
          </a:xfrm>
        </p:spPr>
        <p:txBody>
          <a:bodyPr>
            <a:normAutofit/>
          </a:bodyPr>
          <a:lstStyle/>
          <a:p>
            <a:r>
              <a:rPr lang="de-AT" dirty="0" err="1" smtClean="0"/>
              <a:t>Introduction</a:t>
            </a:r>
            <a:endParaRPr lang="de-AT" dirty="0" smtClean="0"/>
          </a:p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 smtClean="0"/>
          </a:p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</a:p>
          <a:p>
            <a:r>
              <a:rPr lang="de-AT" dirty="0" err="1" smtClean="0"/>
              <a:t>Forecasting</a:t>
            </a:r>
            <a:endParaRPr lang="de-AT" dirty="0" smtClean="0"/>
          </a:p>
          <a:p>
            <a:r>
              <a:rPr lang="de-AT" dirty="0" smtClean="0"/>
              <a:t>Simulation Scenario</a:t>
            </a:r>
          </a:p>
          <a:p>
            <a:r>
              <a:rPr lang="de-AT" dirty="0" err="1" smtClean="0"/>
              <a:t>Results</a:t>
            </a:r>
            <a:endParaRPr lang="de-AT" dirty="0" smtClean="0"/>
          </a:p>
          <a:p>
            <a:r>
              <a:rPr lang="de-AT" dirty="0" err="1" smtClean="0"/>
              <a:t>Conclusion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96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0835" y="0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8064" y="1152193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sz="2400" dirty="0" smtClean="0"/>
              <a:t>		Simulation „RT Spring“ (4 </a:t>
            </a:r>
            <a:r>
              <a:rPr lang="de-AT" sz="2400" dirty="0" err="1" smtClean="0"/>
              <a:t>months</a:t>
            </a:r>
            <a:r>
              <a:rPr lang="de-AT" sz="2400" dirty="0" smtClean="0"/>
              <a:t> 2013)</a:t>
            </a: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94" y="1633075"/>
            <a:ext cx="8593934" cy="2690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3" y="4531021"/>
            <a:ext cx="3227375" cy="2089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94" y="4531021"/>
            <a:ext cx="5696485" cy="2089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31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437713" y="1194233"/>
            <a:ext cx="8621386" cy="474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/>
              <a:buNone/>
            </a:pPr>
            <a:r>
              <a:rPr lang="de-AT" sz="2400" dirty="0" smtClean="0"/>
              <a:t>	      </a:t>
            </a:r>
            <a:r>
              <a:rPr lang="de-AT" sz="2400" dirty="0" err="1" smtClean="0"/>
              <a:t>Aggregated</a:t>
            </a:r>
            <a:r>
              <a:rPr lang="de-AT" sz="2400" dirty="0" smtClean="0"/>
              <a:t> </a:t>
            </a:r>
            <a:r>
              <a:rPr lang="de-AT" sz="2400" dirty="0" err="1" smtClean="0"/>
              <a:t>results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smtClean="0"/>
              <a:t>all </a:t>
            </a:r>
            <a:r>
              <a:rPr lang="de-AT" sz="2400" dirty="0" err="1" smtClean="0"/>
              <a:t>simulations</a:t>
            </a: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45" y="4671915"/>
            <a:ext cx="6530906" cy="1752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11" y="2545053"/>
            <a:ext cx="6850974" cy="1783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24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1" y="307423"/>
            <a:ext cx="10018713" cy="1752599"/>
          </a:xfrm>
        </p:spPr>
        <p:txBody>
          <a:bodyPr/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144941" y="1646179"/>
            <a:ext cx="8598149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/>
              <a:buNone/>
            </a:pPr>
            <a:r>
              <a:rPr lang="de-AT" sz="2000" dirty="0" err="1" smtClean="0"/>
              <a:t>Results</a:t>
            </a:r>
            <a:r>
              <a:rPr lang="de-AT" sz="2000" dirty="0" smtClean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Significant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savings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centers</a:t>
            </a:r>
            <a:r>
              <a:rPr lang="de-AT" dirty="0" smtClean="0"/>
              <a:t> </a:t>
            </a:r>
            <a:r>
              <a:rPr lang="de-AT" dirty="0" err="1" smtClean="0"/>
              <a:t>connected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power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Promising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both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Best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term</a:t>
            </a:r>
            <a:r>
              <a:rPr lang="de-AT" dirty="0" smtClean="0"/>
              <a:t> </a:t>
            </a:r>
            <a:r>
              <a:rPr lang="de-AT" dirty="0" err="1" smtClean="0"/>
              <a:t>simulations</a:t>
            </a:r>
            <a:endParaRPr lang="de-AT" dirty="0" smtClean="0"/>
          </a:p>
          <a:p>
            <a:pPr marL="914400" lvl="2" indent="0">
              <a:buNone/>
            </a:pPr>
            <a:endParaRPr lang="de-AT" dirty="0"/>
          </a:p>
          <a:p>
            <a:pPr marL="914400" lvl="2" indent="0">
              <a:buNone/>
            </a:pPr>
            <a:r>
              <a:rPr lang="de-AT" dirty="0" smtClean="0"/>
              <a:t>Future Outlook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/>
              <a:t>of</a:t>
            </a:r>
            <a:r>
              <a:rPr lang="de-AT" dirty="0"/>
              <a:t> additional </a:t>
            </a:r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markets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/ </a:t>
            </a:r>
            <a:r>
              <a:rPr lang="de-AT" dirty="0" err="1"/>
              <a:t>or</a:t>
            </a:r>
            <a:r>
              <a:rPr lang="de-AT" dirty="0"/>
              <a:t> time </a:t>
            </a:r>
            <a:r>
              <a:rPr lang="de-AT" dirty="0" err="1"/>
              <a:t>ranges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dirty="0" err="1"/>
              <a:t>temperature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cooling</a:t>
            </a:r>
            <a:r>
              <a:rPr lang="de-AT" dirty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dirty="0" err="1" smtClean="0"/>
              <a:t>Optimize</a:t>
            </a:r>
            <a:r>
              <a:rPr lang="de-AT" dirty="0" smtClean="0"/>
              <a:t>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automatic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Evaluate</a:t>
            </a:r>
            <a:r>
              <a:rPr lang="de-AT" dirty="0" smtClean="0"/>
              <a:t> additional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methods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additional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criteria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 Evaluation </a:t>
            </a:r>
            <a:r>
              <a:rPr lang="de-AT" dirty="0" err="1" smtClean="0"/>
              <a:t>for</a:t>
            </a:r>
            <a:r>
              <a:rPr lang="de-AT" dirty="0" smtClean="0"/>
              <a:t> different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(</a:t>
            </a:r>
            <a:r>
              <a:rPr lang="de-AT" dirty="0" err="1" smtClean="0"/>
              <a:t>bandwidth</a:t>
            </a:r>
            <a:r>
              <a:rPr lang="de-AT" dirty="0" smtClean="0"/>
              <a:t>, </a:t>
            </a:r>
            <a:r>
              <a:rPr lang="de-AT" dirty="0" err="1" smtClean="0"/>
              <a:t>dpr</a:t>
            </a:r>
            <a:r>
              <a:rPr lang="de-AT" dirty="0" smtClean="0"/>
              <a:t>, </a:t>
            </a:r>
            <a:r>
              <a:rPr lang="de-AT" dirty="0" err="1"/>
              <a:t>vm</a:t>
            </a:r>
            <a:r>
              <a:rPr lang="de-AT" dirty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, </a:t>
            </a:r>
            <a:r>
              <a:rPr lang="de-AT" dirty="0" err="1" smtClean="0"/>
              <a:t>bw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r>
              <a:rPr lang="de-AT" dirty="0" smtClean="0"/>
              <a:t>)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6136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err="1"/>
              <a:t>Bibliography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859644" y="374428"/>
            <a:ext cx="8621386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sz="1600" dirty="0"/>
              <a:t>[</a:t>
            </a:r>
            <a:r>
              <a:rPr lang="de-AT" sz="1600" dirty="0" smtClean="0"/>
              <a:t>1] Google Data Center Efficiency: </a:t>
            </a:r>
            <a:r>
              <a:rPr lang="de-AT" sz="1600" dirty="0" err="1" smtClean="0"/>
              <a:t>Measuring</a:t>
            </a:r>
            <a:r>
              <a:rPr lang="de-AT" sz="1600" dirty="0" smtClean="0"/>
              <a:t> Power </a:t>
            </a:r>
            <a:r>
              <a:rPr lang="de-AT" sz="1600" dirty="0" err="1" smtClean="0"/>
              <a:t>Usage</a:t>
            </a:r>
            <a:r>
              <a:rPr lang="de-AT" sz="1600" dirty="0" smtClean="0"/>
              <a:t> </a:t>
            </a:r>
            <a:r>
              <a:rPr lang="de-AT" sz="1600" dirty="0" err="1" smtClean="0"/>
              <a:t>Effectiveness</a:t>
            </a:r>
            <a:r>
              <a:rPr lang="de-AT" sz="1600" dirty="0" smtClean="0"/>
              <a:t> http</a:t>
            </a:r>
            <a:r>
              <a:rPr lang="de-AT" sz="1600" dirty="0"/>
              <a:t>://www.google.com/about/datacenters/efficiency/internal/#</a:t>
            </a:r>
            <a:r>
              <a:rPr lang="de-AT" sz="1600" dirty="0" smtClean="0"/>
              <a:t>measuring-efficiency</a:t>
            </a:r>
          </a:p>
          <a:p>
            <a:pPr marL="0" indent="0">
              <a:buNone/>
            </a:pPr>
            <a:r>
              <a:rPr lang="de-AT" sz="1600" dirty="0"/>
              <a:t>[</a:t>
            </a:r>
            <a:r>
              <a:rPr lang="de-AT" sz="1600" dirty="0" smtClean="0"/>
              <a:t>2] </a:t>
            </a:r>
            <a:r>
              <a:rPr lang="en-US" sz="1600" dirty="0"/>
              <a:t>Data Center World. Data center trends: Optimizing power markets. http://</a:t>
            </a:r>
            <a:r>
              <a:rPr lang="en-US" sz="1600" dirty="0" smtClean="0"/>
              <a:t>www.datacenterworld.com/fall2013/account/Uploader/uploader_files/show/335</a:t>
            </a:r>
            <a:r>
              <a:rPr lang="en-US" sz="1600" dirty="0"/>
              <a:t>/, 2013. </a:t>
            </a:r>
            <a:r>
              <a:rPr lang="en-US" sz="1600" dirty="0" err="1" smtClean="0"/>
              <a:t>Online;accessed</a:t>
            </a:r>
            <a:r>
              <a:rPr lang="en-US" sz="1600" dirty="0" smtClean="0"/>
              <a:t> </a:t>
            </a:r>
            <a:r>
              <a:rPr lang="en-US" sz="1600" dirty="0"/>
              <a:t>28-February-2016.</a:t>
            </a:r>
            <a:endParaRPr lang="de-AT" sz="1600" dirty="0" smtClean="0"/>
          </a:p>
          <a:p>
            <a:pPr marL="0" indent="0">
              <a:buNone/>
            </a:pPr>
            <a:r>
              <a:rPr lang="de-AT" sz="1600" dirty="0"/>
              <a:t>[3] </a:t>
            </a:r>
            <a:r>
              <a:rPr lang="de-AT" sz="1600" dirty="0" err="1"/>
              <a:t>Sanjeev</a:t>
            </a:r>
            <a:r>
              <a:rPr lang="de-AT" sz="1600" dirty="0"/>
              <a:t> Kumar </a:t>
            </a:r>
            <a:r>
              <a:rPr lang="de-AT" sz="1600" dirty="0" err="1"/>
              <a:t>Aggarwal</a:t>
            </a:r>
            <a:r>
              <a:rPr lang="de-AT" sz="1600" dirty="0"/>
              <a:t>, </a:t>
            </a:r>
            <a:r>
              <a:rPr lang="de-AT" sz="1600" dirty="0" err="1"/>
              <a:t>Lalit</a:t>
            </a:r>
            <a:r>
              <a:rPr lang="de-AT" sz="1600" dirty="0"/>
              <a:t> Mohan </a:t>
            </a:r>
            <a:r>
              <a:rPr lang="de-AT" sz="1600" dirty="0" err="1"/>
              <a:t>Saini</a:t>
            </a:r>
            <a:r>
              <a:rPr lang="de-AT" sz="1600" dirty="0"/>
              <a:t>, </a:t>
            </a:r>
            <a:r>
              <a:rPr lang="de-AT" sz="1600" dirty="0" err="1"/>
              <a:t>and</a:t>
            </a:r>
            <a:r>
              <a:rPr lang="de-AT" sz="1600" dirty="0"/>
              <a:t> </a:t>
            </a:r>
            <a:r>
              <a:rPr lang="de-AT" sz="1600" dirty="0" err="1"/>
              <a:t>Ashwani</a:t>
            </a:r>
            <a:r>
              <a:rPr lang="de-AT" sz="1600" dirty="0"/>
              <a:t> Kumar. </a:t>
            </a:r>
            <a:r>
              <a:rPr lang="de-AT" sz="1600" dirty="0" err="1"/>
              <a:t>Electricity</a:t>
            </a:r>
            <a:r>
              <a:rPr lang="de-AT" sz="1600" dirty="0"/>
              <a:t> </a:t>
            </a:r>
            <a:r>
              <a:rPr lang="de-AT" sz="1600" dirty="0" err="1"/>
              <a:t>price</a:t>
            </a:r>
            <a:r>
              <a:rPr lang="de-AT" sz="1600" dirty="0"/>
              <a:t> </a:t>
            </a:r>
            <a:r>
              <a:rPr lang="de-AT" sz="1600" dirty="0" err="1" smtClean="0"/>
              <a:t>forecasting</a:t>
            </a:r>
            <a:r>
              <a:rPr lang="de-AT" sz="1600" dirty="0"/>
              <a:t> </a:t>
            </a:r>
            <a:r>
              <a:rPr lang="de-AT" sz="1600" dirty="0" smtClean="0"/>
              <a:t>in </a:t>
            </a:r>
            <a:r>
              <a:rPr lang="de-AT" sz="1600" dirty="0" err="1"/>
              <a:t>deregulated</a:t>
            </a:r>
            <a:r>
              <a:rPr lang="de-AT" sz="1600" dirty="0"/>
              <a:t> </a:t>
            </a:r>
            <a:r>
              <a:rPr lang="de-AT" sz="1600" dirty="0" err="1"/>
              <a:t>markets</a:t>
            </a:r>
            <a:r>
              <a:rPr lang="de-AT" sz="1600" dirty="0"/>
              <a:t>: A </a:t>
            </a:r>
            <a:r>
              <a:rPr lang="de-AT" sz="1600" dirty="0" err="1"/>
              <a:t>review</a:t>
            </a:r>
            <a:r>
              <a:rPr lang="de-AT" sz="1600" dirty="0"/>
              <a:t> </a:t>
            </a:r>
            <a:r>
              <a:rPr lang="de-AT" sz="1600" dirty="0" err="1"/>
              <a:t>and</a:t>
            </a:r>
            <a:r>
              <a:rPr lang="de-AT" sz="1600" dirty="0"/>
              <a:t> </a:t>
            </a:r>
            <a:r>
              <a:rPr lang="de-AT" sz="1600" dirty="0" err="1"/>
              <a:t>evaluation</a:t>
            </a:r>
            <a:r>
              <a:rPr lang="de-AT" sz="1600" dirty="0"/>
              <a:t>. International Journal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 smtClean="0"/>
              <a:t>Electrical</a:t>
            </a:r>
            <a:r>
              <a:rPr lang="de-AT" sz="1600" dirty="0"/>
              <a:t> </a:t>
            </a:r>
            <a:r>
              <a:rPr lang="de-AT" sz="1600" dirty="0" smtClean="0"/>
              <a:t>Power </a:t>
            </a:r>
            <a:r>
              <a:rPr lang="de-AT" sz="1600" dirty="0"/>
              <a:t>&amp; </a:t>
            </a:r>
            <a:r>
              <a:rPr lang="de-AT" sz="1600" dirty="0" err="1"/>
              <a:t>Energy</a:t>
            </a:r>
            <a:r>
              <a:rPr lang="de-AT" sz="1600" dirty="0"/>
              <a:t> Systems, 31(1):13–22, 2009.</a:t>
            </a:r>
          </a:p>
          <a:p>
            <a:pPr marL="914400" lvl="2" indent="0">
              <a:buFont typeface="Arial"/>
              <a:buNone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2119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0933" y="1635668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468270" y="689735"/>
            <a:ext cx="8621386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ctr">
              <a:buFont typeface="Arial"/>
              <a:buNone/>
            </a:pPr>
            <a:r>
              <a:rPr lang="de-AT" sz="4000" dirty="0" err="1" smtClean="0"/>
              <a:t>Thank</a:t>
            </a:r>
            <a:r>
              <a:rPr lang="de-AT" sz="4000" dirty="0" smtClean="0"/>
              <a:t> </a:t>
            </a:r>
            <a:r>
              <a:rPr lang="de-AT" sz="4000" dirty="0" err="1" smtClean="0"/>
              <a:t>You</a:t>
            </a:r>
            <a:r>
              <a:rPr lang="de-AT" sz="4000" dirty="0" smtClean="0"/>
              <a:t> </a:t>
            </a:r>
            <a:r>
              <a:rPr lang="de-AT" sz="4000" dirty="0" err="1" smtClean="0"/>
              <a:t>for</a:t>
            </a:r>
            <a:r>
              <a:rPr lang="de-AT" sz="4000" dirty="0" smtClean="0"/>
              <a:t> </a:t>
            </a:r>
            <a:r>
              <a:rPr lang="de-AT" sz="4000" dirty="0" err="1" smtClean="0"/>
              <a:t>Your</a:t>
            </a:r>
            <a:r>
              <a:rPr lang="de-AT" sz="4000" dirty="0" smtClean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850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3570" y="1691322"/>
            <a:ext cx="10018713" cy="4419601"/>
          </a:xfrm>
        </p:spPr>
        <p:txBody>
          <a:bodyPr>
            <a:normAutofit/>
          </a:bodyPr>
          <a:lstStyle/>
          <a:p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in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centers</a:t>
            </a:r>
            <a:endParaRPr lang="de-AT" dirty="0" smtClean="0"/>
          </a:p>
          <a:p>
            <a:pPr lvl="1"/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efficiency</a:t>
            </a:r>
            <a:endParaRPr lang="de-AT" dirty="0" smtClean="0"/>
          </a:p>
          <a:p>
            <a:pPr lvl="1"/>
            <a:r>
              <a:rPr lang="de-AT" dirty="0" err="1" smtClean="0"/>
              <a:t>Reduce</a:t>
            </a:r>
            <a:r>
              <a:rPr lang="de-AT" dirty="0" smtClean="0"/>
              <a:t> power </a:t>
            </a:r>
            <a:r>
              <a:rPr lang="de-AT" dirty="0" err="1" smtClean="0"/>
              <a:t>consumption</a:t>
            </a:r>
            <a:endParaRPr lang="de-AT" dirty="0" smtClean="0"/>
          </a:p>
          <a:p>
            <a:pPr lvl="1"/>
            <a:r>
              <a:rPr lang="de-AT" dirty="0" err="1" smtClean="0"/>
              <a:t>Resource</a:t>
            </a:r>
            <a:r>
              <a:rPr lang="de-AT" dirty="0" smtClean="0"/>
              <a:t> </a:t>
            </a:r>
            <a:r>
              <a:rPr lang="de-AT" dirty="0" err="1" smtClean="0"/>
              <a:t>scheduling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 smtClean="0"/>
          </a:p>
          <a:p>
            <a:r>
              <a:rPr lang="de-AT" dirty="0" err="1" smtClean="0"/>
              <a:t>Huge</a:t>
            </a:r>
            <a:r>
              <a:rPr lang="de-AT" dirty="0" smtClean="0"/>
              <a:t> power </a:t>
            </a:r>
            <a:r>
              <a:rPr lang="de-AT" dirty="0" err="1" smtClean="0"/>
              <a:t>consumption</a:t>
            </a:r>
            <a:endParaRPr lang="de-AT" dirty="0"/>
          </a:p>
          <a:p>
            <a:pPr lvl="1"/>
            <a:r>
              <a:rPr lang="de-AT" dirty="0" smtClean="0"/>
              <a:t>1.3% </a:t>
            </a:r>
            <a:r>
              <a:rPr lang="de-AT" dirty="0" err="1" smtClean="0"/>
              <a:t>of</a:t>
            </a:r>
            <a:r>
              <a:rPr lang="de-AT" dirty="0" smtClean="0"/>
              <a:t> global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in 2010</a:t>
            </a:r>
          </a:p>
          <a:p>
            <a:pPr lvl="1"/>
            <a:r>
              <a:rPr lang="de-AT" dirty="0" smtClean="0"/>
              <a:t>198 </a:t>
            </a:r>
            <a:r>
              <a:rPr lang="de-AT" dirty="0" err="1" smtClean="0"/>
              <a:t>TWh</a:t>
            </a:r>
            <a:r>
              <a:rPr lang="de-AT" dirty="0" smtClean="0"/>
              <a:t> -&gt; 3 x City </a:t>
            </a:r>
            <a:r>
              <a:rPr lang="de-AT" dirty="0" err="1" smtClean="0"/>
              <a:t>of</a:t>
            </a:r>
            <a:r>
              <a:rPr lang="de-AT" dirty="0" smtClean="0"/>
              <a:t> Los Angeles</a:t>
            </a:r>
          </a:p>
          <a:p>
            <a:pPr lvl="1"/>
            <a:r>
              <a:rPr lang="de-AT" dirty="0" smtClean="0"/>
              <a:t>$9.9B @ 50 $ / MWh</a:t>
            </a:r>
          </a:p>
          <a:p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92" y="2474038"/>
            <a:ext cx="5090601" cy="2225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6598699" y="4851099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Source: Google Data Center Efficiency [1]</a:t>
            </a:r>
          </a:p>
        </p:txBody>
      </p:sp>
    </p:spTree>
    <p:extLst>
      <p:ext uri="{BB962C8B-B14F-4D97-AF65-F5344CB8AC3E}">
        <p14:creationId xmlns:p14="http://schemas.microsoft.com/office/powerpoint/2010/main" val="16492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3570" y="1691322"/>
            <a:ext cx="10018713" cy="441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Goals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endParaRPr lang="de-AT" dirty="0" smtClean="0"/>
          </a:p>
          <a:p>
            <a:pPr lvl="1"/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</a:t>
            </a:r>
            <a:r>
              <a:rPr lang="de-AT" dirty="0" smtClean="0"/>
              <a:t> </a:t>
            </a:r>
            <a:r>
              <a:rPr lang="de-AT" dirty="0" err="1" smtClean="0"/>
              <a:t>through</a:t>
            </a:r>
            <a:r>
              <a:rPr lang="de-AT" dirty="0" smtClean="0"/>
              <a:t> intelligent </a:t>
            </a:r>
            <a:r>
              <a:rPr lang="de-AT" dirty="0" err="1" smtClean="0"/>
              <a:t>resource</a:t>
            </a:r>
            <a:r>
              <a:rPr lang="de-AT" dirty="0" smtClean="0"/>
              <a:t> </a:t>
            </a:r>
            <a:r>
              <a:rPr lang="de-AT" dirty="0" err="1" smtClean="0"/>
              <a:t>scheduling</a:t>
            </a:r>
            <a:endParaRPr lang="de-AT" dirty="0" smtClean="0"/>
          </a:p>
          <a:p>
            <a:pPr lvl="1"/>
            <a:r>
              <a:rPr lang="de-AT" dirty="0" err="1" smtClean="0"/>
              <a:t>Utilize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volatility</a:t>
            </a:r>
            <a:r>
              <a:rPr lang="de-AT" dirty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save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1"/>
            <a:r>
              <a:rPr lang="de-AT" dirty="0" smtClean="0"/>
              <a:t>Data </a:t>
            </a:r>
            <a:r>
              <a:rPr lang="de-AT" dirty="0" err="1" smtClean="0"/>
              <a:t>analysis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power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1"/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prediction</a:t>
            </a:r>
            <a:endParaRPr lang="de-AT" dirty="0" smtClean="0"/>
          </a:p>
          <a:p>
            <a:pPr lvl="1"/>
            <a:r>
              <a:rPr lang="de-AT" dirty="0" smtClean="0"/>
              <a:t>Simulation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evaluate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savings</a:t>
            </a:r>
            <a:r>
              <a:rPr lang="de-AT" dirty="0" smtClean="0"/>
              <a:t> in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environments</a:t>
            </a:r>
            <a:endParaRPr lang="de-AT" dirty="0" smtClean="0"/>
          </a:p>
          <a:p>
            <a:pPr lvl="1"/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scheduler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trade</a:t>
            </a:r>
            <a:r>
              <a:rPr lang="de-AT" dirty="0" smtClean="0"/>
              <a:t> off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SLA </a:t>
            </a:r>
            <a:r>
              <a:rPr lang="de-AT" dirty="0" err="1" smtClean="0"/>
              <a:t>penalties</a:t>
            </a:r>
            <a:endParaRPr lang="de-AT" dirty="0" smtClean="0"/>
          </a:p>
          <a:p>
            <a:pPr lvl="1"/>
            <a:r>
              <a:rPr lang="de-AT" dirty="0" err="1" smtClean="0"/>
              <a:t>Provide</a:t>
            </a:r>
            <a:r>
              <a:rPr lang="de-AT" dirty="0" smtClean="0"/>
              <a:t> </a:t>
            </a:r>
            <a:r>
              <a:rPr lang="de-AT" dirty="0" err="1" smtClean="0"/>
              <a:t>decision</a:t>
            </a:r>
            <a:r>
              <a:rPr lang="de-AT" dirty="0" smtClean="0"/>
              <a:t> </a:t>
            </a:r>
            <a:r>
              <a:rPr lang="de-AT" dirty="0" err="1" smtClean="0"/>
              <a:t>aid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providers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optimal VM </a:t>
            </a:r>
            <a:r>
              <a:rPr lang="de-AT" dirty="0" err="1" smtClean="0"/>
              <a:t>migration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8913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6846" y="1691322"/>
            <a:ext cx="10018713" cy="44353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dirty="0" smtClean="0"/>
              <a:t>Need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r>
              <a:rPr lang="de-AT" dirty="0" smtClean="0"/>
              <a:t> – 2 </a:t>
            </a:r>
            <a:r>
              <a:rPr lang="de-AT" dirty="0" err="1" smtClean="0"/>
              <a:t>approaches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marL="914400" lvl="1" indent="-457200">
              <a:buAutoNum type="arabicParenR"/>
            </a:pPr>
            <a:r>
              <a:rPr lang="de-AT" dirty="0" err="1" smtClean="0"/>
              <a:t>Increase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efficiency</a:t>
            </a:r>
            <a:endParaRPr lang="de-AT" dirty="0" smtClean="0"/>
          </a:p>
          <a:p>
            <a:pPr lvl="2"/>
            <a:r>
              <a:rPr lang="de-AT" sz="2000" dirty="0" err="1" smtClean="0"/>
              <a:t>Improve</a:t>
            </a:r>
            <a:r>
              <a:rPr lang="de-AT" sz="2000" dirty="0" smtClean="0"/>
              <a:t> power </a:t>
            </a:r>
            <a:r>
              <a:rPr lang="de-AT" sz="2000" dirty="0" err="1" smtClean="0"/>
              <a:t>usage</a:t>
            </a:r>
            <a:r>
              <a:rPr lang="de-AT" sz="2000" dirty="0" smtClean="0"/>
              <a:t> </a:t>
            </a:r>
            <a:r>
              <a:rPr lang="de-AT" sz="2000" dirty="0" err="1" smtClean="0"/>
              <a:t>effectiveness</a:t>
            </a:r>
            <a:r>
              <a:rPr lang="de-AT" sz="2000" dirty="0" smtClean="0"/>
              <a:t> (PUE)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data</a:t>
            </a:r>
            <a:r>
              <a:rPr lang="de-AT" sz="2000" dirty="0" smtClean="0"/>
              <a:t> </a:t>
            </a:r>
            <a:r>
              <a:rPr lang="de-AT" sz="2000" dirty="0" err="1" smtClean="0"/>
              <a:t>centers</a:t>
            </a:r>
            <a:endParaRPr lang="de-AT" sz="2000" dirty="0" smtClean="0"/>
          </a:p>
          <a:p>
            <a:pPr lvl="2"/>
            <a:r>
              <a:rPr lang="de-AT" sz="2000" dirty="0" err="1" smtClean="0"/>
              <a:t>Increase</a:t>
            </a:r>
            <a:r>
              <a:rPr lang="de-AT" sz="2000" dirty="0" smtClean="0"/>
              <a:t> </a:t>
            </a:r>
            <a:r>
              <a:rPr lang="de-AT" sz="2000" dirty="0" err="1" smtClean="0"/>
              <a:t>efficiency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data</a:t>
            </a:r>
            <a:r>
              <a:rPr lang="de-AT" sz="2000" dirty="0" smtClean="0"/>
              <a:t> </a:t>
            </a:r>
            <a:r>
              <a:rPr lang="de-AT" sz="2000" dirty="0" err="1" smtClean="0"/>
              <a:t>center</a:t>
            </a:r>
            <a:r>
              <a:rPr lang="de-AT" sz="2000" dirty="0" smtClean="0"/>
              <a:t> </a:t>
            </a:r>
            <a:r>
              <a:rPr lang="de-AT" sz="2000" dirty="0" err="1" smtClean="0"/>
              <a:t>equipment</a:t>
            </a:r>
            <a:r>
              <a:rPr lang="de-AT" sz="2000" dirty="0" smtClean="0"/>
              <a:t> (</a:t>
            </a:r>
            <a:r>
              <a:rPr lang="de-AT" sz="2000" dirty="0" err="1" smtClean="0"/>
              <a:t>servers</a:t>
            </a:r>
            <a:r>
              <a:rPr lang="de-AT" sz="2000" dirty="0" smtClean="0"/>
              <a:t>, </a:t>
            </a:r>
            <a:r>
              <a:rPr lang="de-AT" sz="2000" dirty="0" err="1" smtClean="0"/>
              <a:t>cooling</a:t>
            </a:r>
            <a:r>
              <a:rPr lang="de-AT" sz="2000" dirty="0" smtClean="0"/>
              <a:t> </a:t>
            </a:r>
            <a:r>
              <a:rPr lang="de-AT" sz="2000" dirty="0" err="1" smtClean="0"/>
              <a:t>system</a:t>
            </a:r>
            <a:r>
              <a:rPr lang="de-AT" sz="2000" dirty="0" smtClean="0"/>
              <a:t> etc.)</a:t>
            </a:r>
          </a:p>
          <a:p>
            <a:pPr lvl="2"/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r>
              <a:rPr lang="de-AT" dirty="0" smtClean="0"/>
              <a:t> </a:t>
            </a:r>
            <a:r>
              <a:rPr lang="de-AT" dirty="0" err="1" smtClean="0"/>
              <a:t>servers</a:t>
            </a:r>
            <a:r>
              <a:rPr lang="de-AT" dirty="0" smtClean="0"/>
              <a:t> (</a:t>
            </a:r>
            <a:r>
              <a:rPr lang="de-AT" dirty="0" err="1" smtClean="0"/>
              <a:t>low</a:t>
            </a:r>
            <a:r>
              <a:rPr lang="de-AT" dirty="0" smtClean="0"/>
              <a:t> power </a:t>
            </a:r>
            <a:r>
              <a:rPr lang="de-AT" dirty="0" err="1" smtClean="0"/>
              <a:t>mode</a:t>
            </a:r>
            <a:r>
              <a:rPr lang="de-AT" dirty="0" smtClean="0"/>
              <a:t>, DVFS)</a:t>
            </a:r>
          </a:p>
          <a:p>
            <a:pPr lvl="2"/>
            <a:r>
              <a:rPr lang="de-AT" sz="2000" dirty="0" err="1" smtClean="0"/>
              <a:t>Energy</a:t>
            </a:r>
            <a:r>
              <a:rPr lang="de-AT" sz="2000" dirty="0" smtClean="0"/>
              <a:t> </a:t>
            </a:r>
            <a:r>
              <a:rPr lang="de-AT" sz="2000" dirty="0" err="1" smtClean="0"/>
              <a:t>aware</a:t>
            </a:r>
            <a:r>
              <a:rPr lang="de-AT" sz="2000" dirty="0" smtClean="0"/>
              <a:t> </a:t>
            </a:r>
            <a:r>
              <a:rPr lang="de-AT" sz="2000" dirty="0" err="1" smtClean="0"/>
              <a:t>load</a:t>
            </a:r>
            <a:r>
              <a:rPr lang="de-AT" sz="2000" dirty="0" smtClean="0"/>
              <a:t> </a:t>
            </a:r>
            <a:r>
              <a:rPr lang="de-AT" sz="2000" dirty="0" err="1" smtClean="0"/>
              <a:t>distribution</a:t>
            </a:r>
            <a:r>
              <a:rPr lang="de-AT" sz="2000" dirty="0" smtClean="0"/>
              <a:t> </a:t>
            </a:r>
            <a:r>
              <a:rPr lang="de-AT" sz="2000" dirty="0" err="1" smtClean="0"/>
              <a:t>policies</a:t>
            </a:r>
            <a:endParaRPr lang="de-AT" sz="2000" dirty="0" smtClean="0"/>
          </a:p>
          <a:p>
            <a:pPr marL="914400" lvl="1" indent="-457200">
              <a:buAutoNum type="arabicParenR"/>
            </a:pPr>
            <a:r>
              <a:rPr lang="de-AT" dirty="0" err="1" smtClean="0"/>
              <a:t>Reduce</a:t>
            </a:r>
            <a:r>
              <a:rPr lang="de-AT" dirty="0" smtClean="0"/>
              <a:t>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/>
            <a:r>
              <a:rPr lang="de-AT" sz="2000" dirty="0" err="1" smtClean="0"/>
              <a:t>Cost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power </a:t>
            </a:r>
            <a:r>
              <a:rPr lang="de-AT" sz="2000" dirty="0" err="1" smtClean="0"/>
              <a:t>aware</a:t>
            </a:r>
            <a:r>
              <a:rPr lang="de-AT" sz="2000" dirty="0" smtClean="0"/>
              <a:t> </a:t>
            </a:r>
            <a:r>
              <a:rPr lang="de-AT" sz="2000" dirty="0" err="1" smtClean="0"/>
              <a:t>scheduling</a:t>
            </a:r>
            <a:r>
              <a:rPr lang="de-AT" sz="2000" dirty="0" smtClean="0"/>
              <a:t> </a:t>
            </a:r>
            <a:r>
              <a:rPr lang="de-AT" sz="2000" dirty="0" err="1" smtClean="0"/>
              <a:t>algorithms</a:t>
            </a:r>
            <a:endParaRPr lang="de-AT" sz="2000" dirty="0" smtClean="0"/>
          </a:p>
          <a:p>
            <a:pPr lvl="2"/>
            <a:r>
              <a:rPr lang="de-AT" sz="2000" dirty="0" err="1" smtClean="0"/>
              <a:t>Utilization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energy</a:t>
            </a:r>
            <a:r>
              <a:rPr lang="de-AT" sz="2000" dirty="0" smtClean="0"/>
              <a:t> </a:t>
            </a:r>
            <a:r>
              <a:rPr lang="de-AT" sz="2000" dirty="0" err="1" smtClean="0"/>
              <a:t>price</a:t>
            </a:r>
            <a:r>
              <a:rPr lang="de-AT" sz="2000" dirty="0" smtClean="0"/>
              <a:t> </a:t>
            </a:r>
            <a:r>
              <a:rPr lang="de-AT" sz="2000" dirty="0" err="1" smtClean="0"/>
              <a:t>differences</a:t>
            </a:r>
            <a:r>
              <a:rPr lang="de-AT" sz="2000" dirty="0" smtClean="0"/>
              <a:t> </a:t>
            </a:r>
            <a:r>
              <a:rPr lang="de-AT" sz="2000" dirty="0" err="1" smtClean="0"/>
              <a:t>across</a:t>
            </a:r>
            <a:r>
              <a:rPr lang="de-AT" sz="2000" dirty="0" smtClean="0"/>
              <a:t> power </a:t>
            </a:r>
            <a:r>
              <a:rPr lang="de-AT" sz="2000" dirty="0" err="1" smtClean="0"/>
              <a:t>markets</a:t>
            </a:r>
            <a:endParaRPr lang="de-AT" sz="2000" dirty="0" smtClean="0"/>
          </a:p>
          <a:p>
            <a:pPr lvl="2"/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increase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savings</a:t>
            </a:r>
            <a:endParaRPr lang="de-AT" sz="2000" dirty="0" smtClean="0"/>
          </a:p>
          <a:p>
            <a:pPr lvl="2"/>
            <a:r>
              <a:rPr lang="de-AT" dirty="0" smtClean="0"/>
              <a:t>Load </a:t>
            </a:r>
            <a:r>
              <a:rPr lang="de-AT" dirty="0" err="1" smtClean="0"/>
              <a:t>distribution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reduce</a:t>
            </a:r>
            <a:r>
              <a:rPr lang="de-AT" dirty="0" smtClean="0"/>
              <a:t> </a:t>
            </a:r>
            <a:r>
              <a:rPr lang="de-AT" dirty="0" err="1" smtClean="0"/>
              <a:t>cooling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/>
            <a:endParaRPr lang="de-AT" sz="2000" dirty="0" smtClean="0"/>
          </a:p>
        </p:txBody>
      </p:sp>
    </p:spTree>
    <p:extLst>
      <p:ext uri="{BB962C8B-B14F-4D97-AF65-F5344CB8AC3E}">
        <p14:creationId xmlns:p14="http://schemas.microsoft.com/office/powerpoint/2010/main" val="90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5" y="1527370"/>
            <a:ext cx="4519052" cy="368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277021" y="1527370"/>
                <a:ext cx="4914134" cy="3098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400" dirty="0" smtClean="0"/>
                  <a:t>Improvements </a:t>
                </a:r>
                <a:r>
                  <a:rPr lang="de-AT" sz="2400" dirty="0" err="1" smtClean="0"/>
                  <a:t>of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energy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efficiency</a:t>
                </a:r>
                <a:endParaRPr lang="de-AT" sz="2400" dirty="0" smtClean="0"/>
              </a:p>
              <a:p>
                <a:endParaRPr lang="de-AT" sz="2000" dirty="0"/>
              </a:p>
              <a:p>
                <a:r>
                  <a:rPr lang="de-AT" sz="2000" dirty="0" smtClean="0"/>
                  <a:t>	Data </a:t>
                </a:r>
                <a:r>
                  <a:rPr lang="de-AT" sz="2000" dirty="0" err="1" smtClean="0"/>
                  <a:t>center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efficiency</a:t>
                </a:r>
                <a:r>
                  <a:rPr lang="de-AT" sz="2000" dirty="0" smtClean="0"/>
                  <a:t> </a:t>
                </a:r>
                <a:r>
                  <a:rPr lang="de-AT" sz="2000" dirty="0" err="1" smtClean="0"/>
                  <a:t>measure</a:t>
                </a:r>
                <a:endParaRPr lang="de-AT" sz="2000" dirty="0" smtClean="0"/>
              </a:p>
              <a:p>
                <a:endParaRPr lang="de-AT" sz="2000" dirty="0" smtClean="0"/>
              </a:p>
              <a:p>
                <a:r>
                  <a:rPr lang="de-AT" sz="2000" dirty="0" smtClean="0"/>
                  <a:t>	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𝑃𝑈𝐸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𝐹𝑎𝑐𝑖𝑙𝑖𝑡𝑦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𝐸𝑛𝑒𝑟𝑔𝑦</m:t>
                        </m:r>
                      </m:num>
                      <m:den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𝐼𝑇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𝐸𝑞𝑢𝑖𝑝𝑚𝑒𝑛𝑡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𝐸𝑛𝑒𝑟𝑔𝑦</m:t>
                        </m:r>
                      </m:den>
                    </m:f>
                  </m:oMath>
                </a14:m>
                <a:endParaRPr lang="de-AT" sz="2000" dirty="0"/>
              </a:p>
              <a:p>
                <a:endParaRPr lang="de-AT" sz="2000" dirty="0" smtClean="0"/>
              </a:p>
              <a:p>
                <a:r>
                  <a:rPr lang="de-AT" sz="2000" dirty="0" smtClean="0"/>
                  <a:t>Capital </a:t>
                </a:r>
                <a:r>
                  <a:rPr lang="de-AT" sz="2000" dirty="0" err="1" smtClean="0"/>
                  <a:t>Expenditures</a:t>
                </a:r>
                <a:r>
                  <a:rPr lang="de-AT" sz="2000" dirty="0" smtClean="0"/>
                  <a:t> (CAPEX) </a:t>
                </a:r>
                <a:r>
                  <a:rPr lang="de-AT" sz="2000" dirty="0" err="1" smtClean="0"/>
                  <a:t>vs</a:t>
                </a:r>
                <a:endParaRPr lang="de-AT" sz="2000" dirty="0" smtClean="0"/>
              </a:p>
              <a:p>
                <a:r>
                  <a:rPr lang="de-AT" sz="2000" dirty="0" smtClean="0"/>
                  <a:t>Operational </a:t>
                </a:r>
                <a:r>
                  <a:rPr lang="de-AT" sz="2000" dirty="0" err="1" smtClean="0"/>
                  <a:t>Expenditures</a:t>
                </a:r>
                <a:r>
                  <a:rPr lang="de-AT" sz="2000" dirty="0" smtClean="0"/>
                  <a:t> (OPEX)</a:t>
                </a:r>
              </a:p>
              <a:p>
                <a:endParaRPr lang="de-AT" sz="200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1" y="1527370"/>
                <a:ext cx="4914134" cy="3098990"/>
              </a:xfrm>
              <a:prstGeom prst="rect">
                <a:avLst/>
              </a:prstGeom>
              <a:blipFill rotWithShape="0">
                <a:blip r:embed="rId4"/>
                <a:stretch>
                  <a:fillRect l="-1859" t="-15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6364491" y="5312829"/>
            <a:ext cx="30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Source: Data Center Trends [2]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45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7111" y="1691322"/>
            <a:ext cx="8641858" cy="4577255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Framework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in Multi Cloud Environments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support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handling</a:t>
            </a:r>
            <a:r>
              <a:rPr lang="de-AT" dirty="0"/>
              <a:t> VM </a:t>
            </a:r>
            <a:r>
              <a:rPr lang="de-AT" dirty="0" err="1" smtClean="0"/>
              <a:t>migrations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 smtClean="0"/>
              <a:t>Advanced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scheduler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r>
              <a:rPr lang="de-AT" dirty="0" smtClean="0"/>
              <a:t> </a:t>
            </a:r>
            <a:r>
              <a:rPr lang="de-AT" dirty="0" err="1" smtClean="0"/>
              <a:t>tradeoff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SLA </a:t>
            </a:r>
            <a:r>
              <a:rPr lang="de-AT" dirty="0" err="1" smtClean="0"/>
              <a:t>penalties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 smtClean="0"/>
              <a:t>Advanced</a:t>
            </a:r>
            <a:r>
              <a:rPr lang="de-AT" dirty="0" smtClean="0"/>
              <a:t> </a:t>
            </a:r>
            <a:r>
              <a:rPr lang="de-AT" dirty="0" err="1" smtClean="0"/>
              <a:t>simulation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modeling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Data Analysis </a:t>
            </a:r>
            <a:r>
              <a:rPr lang="de-AT" dirty="0" err="1" smtClean="0"/>
              <a:t>of</a:t>
            </a:r>
            <a:r>
              <a:rPr lang="de-AT" dirty="0" smtClean="0"/>
              <a:t> power </a:t>
            </a:r>
            <a:r>
              <a:rPr lang="de-AT" dirty="0" err="1" smtClean="0"/>
              <a:t>market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Forecast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data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Large </a:t>
            </a:r>
            <a:r>
              <a:rPr lang="de-AT" dirty="0" err="1" smtClean="0"/>
              <a:t>scale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various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2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4995" y="1751139"/>
            <a:ext cx="5608225" cy="378456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Day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price</a:t>
            </a:r>
            <a:r>
              <a:rPr lang="de-AT" dirty="0" smtClean="0"/>
              <a:t> time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Estimate</a:t>
            </a:r>
            <a:r>
              <a:rPr lang="de-AT" dirty="0" smtClean="0"/>
              <a:t> </a:t>
            </a:r>
            <a:r>
              <a:rPr lang="de-AT" dirty="0" err="1" smtClean="0"/>
              <a:t>seasonality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frequency</a:t>
            </a:r>
            <a:r>
              <a:rPr lang="de-AT" dirty="0" smtClean="0"/>
              <a:t> </a:t>
            </a:r>
            <a:r>
              <a:rPr lang="de-AT" dirty="0" err="1" smtClean="0"/>
              <a:t>analysis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Determine</a:t>
            </a:r>
            <a:r>
              <a:rPr lang="de-AT" dirty="0" smtClean="0"/>
              <a:t> </a:t>
            </a:r>
            <a:r>
              <a:rPr lang="de-AT" dirty="0" err="1" smtClean="0"/>
              <a:t>auto</a:t>
            </a:r>
            <a:r>
              <a:rPr lang="de-AT" dirty="0" smtClean="0"/>
              <a:t> </a:t>
            </a:r>
            <a:r>
              <a:rPr lang="de-AT" dirty="0" err="1" smtClean="0"/>
              <a:t>correlations</a:t>
            </a:r>
            <a:r>
              <a:rPr lang="de-AT" dirty="0" smtClean="0"/>
              <a:t> in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characteristics</a:t>
            </a:r>
            <a:r>
              <a:rPr lang="de-AT" dirty="0" smtClean="0"/>
              <a:t> in different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Estimation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trend</a:t>
            </a:r>
            <a:r>
              <a:rPr lang="de-AT" dirty="0" smtClean="0"/>
              <a:t>, </a:t>
            </a:r>
            <a:r>
              <a:rPr lang="de-AT" dirty="0" err="1" smtClean="0"/>
              <a:t>seasonal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cycle</a:t>
            </a:r>
            <a:r>
              <a:rPr lang="de-AT" dirty="0" smtClean="0"/>
              <a:t> </a:t>
            </a:r>
            <a:r>
              <a:rPr lang="de-AT" dirty="0" err="1" smtClean="0"/>
              <a:t>components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20" y="1800782"/>
            <a:ext cx="5889545" cy="358698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154917" y="1691322"/>
            <a:ext cx="396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err="1" smtClean="0"/>
              <a:t>Two</a:t>
            </a:r>
            <a:r>
              <a:rPr lang="de-AT" sz="1600" dirty="0" smtClean="0"/>
              <a:t> </a:t>
            </a:r>
            <a:r>
              <a:rPr lang="de-AT" sz="1600" dirty="0" err="1" smtClean="0"/>
              <a:t>weeks</a:t>
            </a:r>
            <a:r>
              <a:rPr lang="de-AT" sz="1600" dirty="0" smtClean="0"/>
              <a:t> </a:t>
            </a:r>
            <a:r>
              <a:rPr lang="de-AT" sz="1600" dirty="0" err="1" smtClean="0"/>
              <a:t>of</a:t>
            </a:r>
            <a:r>
              <a:rPr lang="de-AT" sz="1600" dirty="0" smtClean="0"/>
              <a:t> </a:t>
            </a:r>
            <a:r>
              <a:rPr lang="de-AT" sz="1600" dirty="0" err="1" smtClean="0"/>
              <a:t>day</a:t>
            </a:r>
            <a:r>
              <a:rPr lang="de-AT" sz="1600" dirty="0" smtClean="0"/>
              <a:t> </a:t>
            </a:r>
            <a:r>
              <a:rPr lang="de-AT" sz="1600" dirty="0" err="1" smtClean="0"/>
              <a:t>ahead</a:t>
            </a:r>
            <a:r>
              <a:rPr lang="de-AT" sz="1600" dirty="0" smtClean="0"/>
              <a:t> </a:t>
            </a:r>
            <a:r>
              <a:rPr lang="de-AT" sz="1600" dirty="0" err="1" smtClean="0"/>
              <a:t>price</a:t>
            </a:r>
            <a:r>
              <a:rPr lang="de-AT" sz="1600" dirty="0" smtClean="0"/>
              <a:t> </a:t>
            </a:r>
            <a:r>
              <a:rPr lang="de-AT" sz="1600" dirty="0" err="1" smtClean="0"/>
              <a:t>data</a:t>
            </a:r>
            <a:r>
              <a:rPr lang="de-AT" sz="1600" dirty="0" smtClean="0"/>
              <a:t>, </a:t>
            </a:r>
            <a:r>
              <a:rPr lang="de-AT" sz="1600" dirty="0" err="1" smtClean="0"/>
              <a:t>July</a:t>
            </a:r>
            <a:r>
              <a:rPr lang="de-AT" sz="1600" dirty="0" smtClean="0"/>
              <a:t> 2014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3163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194" y="1691322"/>
            <a:ext cx="8621386" cy="47401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Forecast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evaluation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Forecast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Analysis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statistical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/>
              <a:t>models</a:t>
            </a: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  <a:p>
            <a:pPr lvl="2">
              <a:buFont typeface="Wingdings" panose="05000000000000000000" pitchFamily="2" charset="2"/>
              <a:buChar char="§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01" y="2795988"/>
            <a:ext cx="6521100" cy="346617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46572" y="6262210"/>
            <a:ext cx="451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Classification </a:t>
            </a:r>
            <a:r>
              <a:rPr lang="en-US" sz="1600" dirty="0"/>
              <a:t>of price forecasting models </a:t>
            </a:r>
            <a:r>
              <a:rPr lang="en-US" sz="1600" dirty="0" smtClean="0"/>
              <a:t>[3]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2354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1322</Words>
  <Application>Microsoft Office PowerPoint</Application>
  <PresentationFormat>Breitbild</PresentationFormat>
  <Paragraphs>338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Cost aware resource management in distributed cloud data centers</vt:lpstr>
      <vt:lpstr>Overview</vt:lpstr>
      <vt:lpstr>Introduction</vt:lpstr>
      <vt:lpstr>Introduction</vt:lpstr>
      <vt:lpstr>Introduction</vt:lpstr>
      <vt:lpstr>Introduction</vt:lpstr>
      <vt:lpstr>Main Contributions</vt:lpstr>
      <vt:lpstr>Methodological Approach</vt:lpstr>
      <vt:lpstr>Methodological Approach</vt:lpstr>
      <vt:lpstr>Methodological Approach</vt:lpstr>
      <vt:lpstr>Methodological Approach</vt:lpstr>
      <vt:lpstr>Methodological Approach</vt:lpstr>
      <vt:lpstr>Forecasting</vt:lpstr>
      <vt:lpstr>Forecasting</vt:lpstr>
      <vt:lpstr>Forecasting</vt:lpstr>
      <vt:lpstr>Simulation Scenario</vt:lpstr>
      <vt:lpstr>Simulation Scenario</vt:lpstr>
      <vt:lpstr>Simulation Scenario</vt:lpstr>
      <vt:lpstr>Simulation Results</vt:lpstr>
      <vt:lpstr>Simulation Results</vt:lpstr>
      <vt:lpstr>Simulation Results</vt:lpstr>
      <vt:lpstr>Conclusion</vt:lpstr>
      <vt:lpstr>Bibliography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aware resource management in distributed cloud data centers</dc:title>
  <dc:creator>Andreas Egger</dc:creator>
  <cp:lastModifiedBy>Andreas Egger</cp:lastModifiedBy>
  <cp:revision>181</cp:revision>
  <dcterms:created xsi:type="dcterms:W3CDTF">2016-03-01T03:39:56Z</dcterms:created>
  <dcterms:modified xsi:type="dcterms:W3CDTF">2016-03-11T06:02:16Z</dcterms:modified>
</cp:coreProperties>
</file>