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0" r:id="rId1"/>
    <p:sldMasterId id="2147483822" r:id="rId2"/>
    <p:sldMasterId id="2147483858" r:id="rId3"/>
    <p:sldMasterId id="2147483882" r:id="rId4"/>
  </p:sldMasterIdLst>
  <p:notesMasterIdLst>
    <p:notesMasterId r:id="rId36"/>
  </p:notesMasterIdLst>
  <p:sldIdLst>
    <p:sldId id="256" r:id="rId5"/>
    <p:sldId id="257" r:id="rId6"/>
    <p:sldId id="259" r:id="rId7"/>
    <p:sldId id="285" r:id="rId8"/>
    <p:sldId id="260" r:id="rId9"/>
    <p:sldId id="262" r:id="rId10"/>
    <p:sldId id="263" r:id="rId11"/>
    <p:sldId id="264" r:id="rId12"/>
    <p:sldId id="289" r:id="rId13"/>
    <p:sldId id="290" r:id="rId14"/>
    <p:sldId id="287" r:id="rId15"/>
    <p:sldId id="265" r:id="rId16"/>
    <p:sldId id="266" r:id="rId17"/>
    <p:sldId id="267" r:id="rId18"/>
    <p:sldId id="268" r:id="rId19"/>
    <p:sldId id="269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6" r:id="rId34"/>
    <p:sldId id="28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Egger" initials="AE" lastIdx="1" clrIdx="0">
    <p:extLst>
      <p:ext uri="{19B8F6BF-5375-455C-9EA6-DF929625EA0E}">
        <p15:presenceInfo xmlns:p15="http://schemas.microsoft.com/office/powerpoint/2012/main" userId="2560eb86eae076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952" autoAdjust="0"/>
  </p:normalViewPr>
  <p:slideViewPr>
    <p:cSldViewPr snapToGrid="0">
      <p:cViewPr varScale="1">
        <p:scale>
          <a:sx n="73" d="100"/>
          <a:sy n="73" d="100"/>
        </p:scale>
        <p:origin x="1070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01029-03E9-48EA-8086-9DA734F08BF8}" type="datetimeFigureOut">
              <a:rPr lang="de-AT" smtClean="0"/>
              <a:t>10.03.2016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CCDE-0474-493F-A1B6-CDA1189492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083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8466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5334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484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050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71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Weighted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AICc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Ljung</a:t>
            </a:r>
            <a:r>
              <a:rPr lang="de-AT" dirty="0" smtClean="0"/>
              <a:t> Box p-</a:t>
            </a:r>
            <a:r>
              <a:rPr lang="de-AT" dirty="0" err="1" smtClean="0"/>
              <a:t>values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err="1" smtClean="0"/>
              <a:t>AICc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corrected</a:t>
            </a:r>
            <a:r>
              <a:rPr lang="de-AT" baseline="0" dirty="0" smtClean="0"/>
              <a:t> </a:t>
            </a:r>
            <a:r>
              <a:rPr lang="de-AT" dirty="0" err="1" smtClean="0"/>
              <a:t>Akaike</a:t>
            </a:r>
            <a:r>
              <a:rPr lang="de-AT" dirty="0" smtClean="0"/>
              <a:t> Information </a:t>
            </a:r>
            <a:r>
              <a:rPr lang="de-AT" dirty="0" err="1" smtClean="0"/>
              <a:t>Criterion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measure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goodness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fit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ARIMA </a:t>
            </a:r>
            <a:r>
              <a:rPr lang="de-AT" baseline="0" dirty="0" err="1" smtClean="0"/>
              <a:t>models</a:t>
            </a:r>
            <a:endParaRPr lang="de-AT" baseline="0" dirty="0" smtClean="0"/>
          </a:p>
          <a:p>
            <a:pPr marL="171450" indent="-171450">
              <a:buFontTx/>
              <a:buChar char="-"/>
            </a:pPr>
            <a:r>
              <a:rPr lang="de-AT" baseline="0" dirty="0" err="1" smtClean="0"/>
              <a:t>Ljung</a:t>
            </a:r>
            <a:r>
              <a:rPr lang="de-AT" baseline="0" dirty="0" smtClean="0"/>
              <a:t> Box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test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white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noise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property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data</a:t>
            </a:r>
            <a:r>
              <a:rPr lang="de-AT" baseline="0" dirty="0" smtClean="0"/>
              <a:t>. </a:t>
            </a:r>
          </a:p>
          <a:p>
            <a:pPr marL="457200" lvl="1" indent="0">
              <a:buFontTx/>
              <a:buNone/>
            </a:pPr>
            <a:r>
              <a:rPr lang="de-AT" baseline="0" dirty="0" smtClean="0"/>
              <a:t>H_0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hypothesis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time </a:t>
            </a:r>
            <a:r>
              <a:rPr lang="de-AT" baseline="0" dirty="0" err="1" smtClean="0"/>
              <a:t>series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white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noise</a:t>
            </a:r>
            <a:r>
              <a:rPr lang="de-AT" baseline="0" dirty="0" smtClean="0"/>
              <a:t> (</a:t>
            </a:r>
            <a:r>
              <a:rPr lang="de-AT" baseline="0" dirty="0" err="1" smtClean="0"/>
              <a:t>identically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independently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distributed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iid</a:t>
            </a:r>
            <a:r>
              <a:rPr lang="de-AT" baseline="0" dirty="0" smtClean="0"/>
              <a:t>). </a:t>
            </a:r>
          </a:p>
          <a:p>
            <a:pPr marL="457200" lvl="1" indent="0">
              <a:buFontTx/>
              <a:buNone/>
            </a:pPr>
            <a:r>
              <a:rPr lang="de-AT" baseline="0" dirty="0" err="1" smtClean="0"/>
              <a:t>H_a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inverse </a:t>
            </a:r>
            <a:r>
              <a:rPr lang="de-AT" baseline="0" dirty="0" err="1" smtClean="0"/>
              <a:t>assumption</a:t>
            </a:r>
            <a:r>
              <a:rPr lang="de-AT" baseline="0" dirty="0" smtClean="0"/>
              <a:t>, i.e.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correlations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exist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data</a:t>
            </a:r>
            <a:r>
              <a:rPr lang="de-AT" baseline="0" dirty="0" smtClean="0"/>
              <a:t>. </a:t>
            </a:r>
          </a:p>
          <a:p>
            <a:pPr marL="457200" lvl="1" indent="0">
              <a:buFontTx/>
              <a:buNone/>
            </a:pPr>
            <a:r>
              <a:rPr lang="de-AT" baseline="0" dirty="0" err="1" smtClean="0"/>
              <a:t>If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p-</a:t>
            </a:r>
            <a:r>
              <a:rPr lang="de-AT" baseline="0" dirty="0" err="1" smtClean="0"/>
              <a:t>value</a:t>
            </a:r>
            <a:r>
              <a:rPr lang="de-AT" baseline="0" dirty="0" smtClean="0"/>
              <a:t> falls </a:t>
            </a:r>
            <a:r>
              <a:rPr lang="de-AT" baseline="0" dirty="0" err="1" smtClean="0"/>
              <a:t>below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threshold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0.05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said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white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noise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hypothesis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rejected</a:t>
            </a:r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2849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1246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3727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de-AT" dirty="0" smtClean="0"/>
              <a:t> Different </a:t>
            </a:r>
            <a:r>
              <a:rPr lang="de-AT" dirty="0" err="1" smtClean="0"/>
              <a:t>results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accuracy</a:t>
            </a:r>
            <a:r>
              <a:rPr lang="de-AT" dirty="0" smtClean="0"/>
              <a:t> </a:t>
            </a:r>
            <a:r>
              <a:rPr lang="de-AT" dirty="0" err="1" smtClean="0"/>
              <a:t>metric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de-AT" dirty="0" smtClean="0"/>
              <a:t> RMSE, ARIMA -&gt; 2 </a:t>
            </a:r>
            <a:r>
              <a:rPr lang="de-AT" dirty="0" err="1" smtClean="0"/>
              <a:t>weeks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trainings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de-AT" dirty="0" smtClean="0"/>
              <a:t> Forecast </a:t>
            </a:r>
            <a:r>
              <a:rPr lang="de-AT" dirty="0" err="1" smtClean="0"/>
              <a:t>horizon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minimal RMSE: 24 </a:t>
            </a:r>
            <a:r>
              <a:rPr lang="de-AT" dirty="0" err="1" smtClean="0"/>
              <a:t>hours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de-AT" dirty="0" smtClean="0"/>
              <a:t> Model </a:t>
            </a:r>
            <a:r>
              <a:rPr lang="de-AT" dirty="0" err="1" smtClean="0"/>
              <a:t>with</a:t>
            </a:r>
            <a:r>
              <a:rPr lang="de-AT" dirty="0" smtClean="0"/>
              <a:t> minimal RMSE: ARIMA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de-AT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de-AT" dirty="0" smtClean="0"/>
              <a:t>TODO !! </a:t>
            </a:r>
            <a:r>
              <a:rPr lang="de-AT" dirty="0" err="1" smtClean="0"/>
              <a:t>Evaluate</a:t>
            </a:r>
            <a:r>
              <a:rPr lang="de-AT" dirty="0" smtClean="0"/>
              <a:t> </a:t>
            </a:r>
            <a:r>
              <a:rPr lang="de-AT" dirty="0" err="1" smtClean="0"/>
              <a:t>results</a:t>
            </a:r>
            <a:endParaRPr lang="de-AT" dirty="0" smtClean="0"/>
          </a:p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314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Simulation</a:t>
            </a:r>
            <a:r>
              <a:rPr lang="de-AT" baseline="0" dirty="0" smtClean="0"/>
              <a:t> Summer (</a:t>
            </a:r>
            <a:r>
              <a:rPr lang="de-AT" baseline="0" dirty="0" err="1" smtClean="0"/>
              <a:t>hours</a:t>
            </a:r>
            <a:r>
              <a:rPr lang="de-AT" baseline="0" dirty="0" smtClean="0"/>
              <a:t>): </a:t>
            </a:r>
            <a:r>
              <a:rPr lang="de-AT" dirty="0" smtClean="0"/>
              <a:t>24*38</a:t>
            </a:r>
            <a:r>
              <a:rPr lang="de-AT" baseline="0" dirty="0" smtClean="0"/>
              <a:t> = 912, </a:t>
            </a:r>
          </a:p>
          <a:p>
            <a:r>
              <a:rPr lang="de-AT" baseline="0" dirty="0" err="1" smtClean="0"/>
              <a:t>Avg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duration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VMs: 8 </a:t>
            </a:r>
            <a:r>
              <a:rPr lang="de-AT" baseline="0" dirty="0" err="1" smtClean="0"/>
              <a:t>hours</a:t>
            </a:r>
            <a:endParaRPr lang="de-AT" baseline="0" dirty="0" smtClean="0"/>
          </a:p>
          <a:p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time </a:t>
            </a:r>
            <a:r>
              <a:rPr lang="de-AT" dirty="0" err="1" smtClean="0"/>
              <a:t>spans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different VMs 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avg</a:t>
            </a:r>
            <a:r>
              <a:rPr lang="de-AT" baseline="0" dirty="0" smtClean="0"/>
              <a:t>: </a:t>
            </a:r>
            <a:r>
              <a:rPr lang="de-AT" dirty="0" smtClean="0"/>
              <a:t>912 / 8 = 114</a:t>
            </a:r>
          </a:p>
          <a:p>
            <a:endParaRPr lang="de-A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baseline="0" dirty="0" smtClean="0"/>
              <a:t>DA Summer: 1000 VMs / </a:t>
            </a:r>
            <a:r>
              <a:rPr lang="de-AT" baseline="0" dirty="0" err="1" smtClean="0"/>
              <a:t>location</a:t>
            </a:r>
            <a:r>
              <a:rPr lang="de-AT" baseline="0" dirty="0" smtClean="0"/>
              <a:t> = 5000 VMs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VMs</a:t>
            </a:r>
            <a:r>
              <a:rPr lang="de-AT" baseline="0" dirty="0" smtClean="0"/>
              <a:t> per </a:t>
            </a:r>
            <a:r>
              <a:rPr lang="de-AT" baseline="0" dirty="0" err="1" smtClean="0"/>
              <a:t>avg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duration</a:t>
            </a:r>
            <a:r>
              <a:rPr lang="de-AT" baseline="0" dirty="0" smtClean="0"/>
              <a:t>:</a:t>
            </a:r>
          </a:p>
          <a:p>
            <a:r>
              <a:rPr lang="de-AT" baseline="0" dirty="0" smtClean="0"/>
              <a:t>DA Summer: 5000 / 114 = 43.8 ~ 44 VMs on </a:t>
            </a:r>
            <a:r>
              <a:rPr lang="de-AT" baseline="0" dirty="0" err="1" smtClean="0"/>
              <a:t>avg</a:t>
            </a:r>
            <a:r>
              <a:rPr lang="de-AT" baseline="0" dirty="0" smtClean="0"/>
              <a:t> at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same time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baseline="0" dirty="0" smtClean="0"/>
              <a:t>DA Summer: 1000 / 114 = 8.77 ~ 9 VMs on </a:t>
            </a:r>
            <a:r>
              <a:rPr lang="de-AT" baseline="0" dirty="0" err="1" smtClean="0"/>
              <a:t>avg</a:t>
            </a:r>
            <a:r>
              <a:rPr lang="de-AT" baseline="0" dirty="0" smtClean="0"/>
              <a:t> at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same time per </a:t>
            </a:r>
            <a:r>
              <a:rPr lang="de-AT" baseline="0" dirty="0" err="1" smtClean="0"/>
              <a:t>location</a:t>
            </a:r>
            <a:endParaRPr lang="de-AT" baseline="0" dirty="0" smtClean="0"/>
          </a:p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7959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060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0290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4621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858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65608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4536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5361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2882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1051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2161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333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7415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Angeles Power Consumption 2010 [1]: 68.255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TWh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Population of Los Angeles [2]: 18,550,288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US city power consumption http://ecdms.energy.ca.gov/elecbycounty.aspx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https://www.quora.com/How-much-electricity-does-an-industrialized-city-of-1-million-people-consume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https://en.wikipedia.org/wiki/Demography_of_the_United_States</a:t>
            </a:r>
          </a:p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02782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73716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4121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Angeles Power Consumption 2010 [1]: 68.255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TWh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Population of Los Angeles [2]: 18,550,288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US city power consumption http://ecdms.energy.ca.gov/elecbycounty.aspx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https://www.quora.com/How-much-electricity-does-an-industrialized-city-of-1-million-people-consume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https://en.wikipedia.org/wiki/Demography_of_the_United_States</a:t>
            </a:r>
          </a:p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6807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050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661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6940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4025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406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4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3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47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65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62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00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60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39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34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53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9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57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42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14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13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92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99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59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06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766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335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3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711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17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715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313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13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326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238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826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808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693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3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872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062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289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425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364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8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1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7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1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7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7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6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49600" y="1498600"/>
            <a:ext cx="8395755" cy="1684866"/>
          </a:xfrm>
        </p:spPr>
        <p:txBody>
          <a:bodyPr>
            <a:normAutofit/>
          </a:bodyPr>
          <a:lstStyle/>
          <a:p>
            <a:pPr algn="r"/>
            <a:r>
              <a:rPr lang="de-AT" sz="4000" dirty="0" err="1" smtClean="0"/>
              <a:t>Cost</a:t>
            </a:r>
            <a:r>
              <a:rPr lang="de-AT" sz="4000" dirty="0" smtClean="0"/>
              <a:t> </a:t>
            </a:r>
            <a:r>
              <a:rPr lang="de-AT" sz="4000" dirty="0" err="1" smtClean="0"/>
              <a:t>aware</a:t>
            </a:r>
            <a:r>
              <a:rPr lang="de-AT" sz="4000" dirty="0" smtClean="0"/>
              <a:t> </a:t>
            </a:r>
            <a:r>
              <a:rPr lang="de-AT" sz="4000" dirty="0" err="1" smtClean="0"/>
              <a:t>resource</a:t>
            </a:r>
            <a:r>
              <a:rPr lang="de-AT" sz="4000" dirty="0" smtClean="0"/>
              <a:t> </a:t>
            </a:r>
            <a:r>
              <a:rPr lang="de-AT" sz="4000" dirty="0" err="1" smtClean="0"/>
              <a:t>management</a:t>
            </a:r>
            <a:r>
              <a:rPr lang="de-AT" sz="4000" dirty="0" smtClean="0"/>
              <a:t> in </a:t>
            </a:r>
            <a:r>
              <a:rPr lang="de-AT" sz="4000" dirty="0" err="1" smtClean="0"/>
              <a:t>distributed</a:t>
            </a:r>
            <a:r>
              <a:rPr lang="de-AT" sz="4000" dirty="0" smtClean="0"/>
              <a:t> </a:t>
            </a:r>
            <a:r>
              <a:rPr lang="de-AT" sz="4000" dirty="0" err="1" smtClean="0"/>
              <a:t>cloud</a:t>
            </a:r>
            <a:r>
              <a:rPr lang="de-AT" sz="4000" dirty="0" smtClean="0"/>
              <a:t> </a:t>
            </a:r>
            <a:r>
              <a:rPr lang="de-AT" sz="4000" dirty="0" err="1" smtClean="0"/>
              <a:t>data</a:t>
            </a:r>
            <a:r>
              <a:rPr lang="de-AT" sz="4000" dirty="0" smtClean="0"/>
              <a:t> </a:t>
            </a:r>
            <a:r>
              <a:rPr lang="de-AT" sz="4000" dirty="0" err="1" smtClean="0"/>
              <a:t>centers</a:t>
            </a:r>
            <a:endParaRPr lang="de-AT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277885" y="4461934"/>
            <a:ext cx="4755089" cy="192193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de-AT" dirty="0" smtClean="0"/>
              <a:t>Master Thesis</a:t>
            </a:r>
          </a:p>
          <a:p>
            <a:pPr algn="l"/>
            <a:r>
              <a:rPr lang="de-AT" dirty="0" smtClean="0"/>
              <a:t>Technical University </a:t>
            </a:r>
            <a:r>
              <a:rPr lang="de-AT" dirty="0" err="1" smtClean="0"/>
              <a:t>of</a:t>
            </a:r>
            <a:r>
              <a:rPr lang="de-AT" dirty="0" smtClean="0"/>
              <a:t> Vienna</a:t>
            </a:r>
            <a:endParaRPr lang="de-AT" dirty="0"/>
          </a:p>
          <a:p>
            <a:pPr algn="l"/>
            <a:r>
              <a:rPr lang="de-AT" dirty="0" err="1" smtClean="0"/>
              <a:t>Author</a:t>
            </a:r>
            <a:r>
              <a:rPr lang="de-AT" dirty="0" smtClean="0"/>
              <a:t>:  </a:t>
            </a:r>
            <a:r>
              <a:rPr lang="de-AT" dirty="0" smtClean="0"/>
              <a:t>Andreas </a:t>
            </a:r>
            <a:r>
              <a:rPr lang="de-AT" dirty="0" smtClean="0"/>
              <a:t>Egger</a:t>
            </a:r>
          </a:p>
          <a:p>
            <a:pPr algn="l"/>
            <a:r>
              <a:rPr lang="de-AT" dirty="0" err="1" smtClean="0"/>
              <a:t>MatrNr</a:t>
            </a:r>
            <a:r>
              <a:rPr lang="de-AT" dirty="0" smtClean="0"/>
              <a:t>.: 0626885</a:t>
            </a:r>
            <a:endParaRPr lang="de-AT" dirty="0" smtClean="0"/>
          </a:p>
          <a:p>
            <a:pPr algn="l"/>
            <a:r>
              <a:rPr lang="de-AT" dirty="0" smtClean="0"/>
              <a:t>Supervisor: </a:t>
            </a:r>
            <a:r>
              <a:rPr lang="de-AT" dirty="0"/>
              <a:t>Univ. Prof. </a:t>
            </a:r>
            <a:r>
              <a:rPr lang="de-AT" dirty="0" smtClean="0"/>
              <a:t>Dr</a:t>
            </a:r>
            <a:r>
              <a:rPr lang="de-AT" dirty="0"/>
              <a:t>. </a:t>
            </a:r>
            <a:r>
              <a:rPr lang="de-AT" dirty="0" smtClean="0"/>
              <a:t>Ivona Brandic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9812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Methodological</a:t>
            </a:r>
            <a:r>
              <a:rPr lang="de-AT" dirty="0" smtClean="0"/>
              <a:t> Approach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1194" y="1691322"/>
            <a:ext cx="8621386" cy="4740165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Forecast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 smtClean="0"/>
              <a:t>building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Definition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statistical</a:t>
            </a:r>
            <a:r>
              <a:rPr lang="de-AT" dirty="0" smtClean="0"/>
              <a:t> </a:t>
            </a:r>
            <a:r>
              <a:rPr lang="de-AT" dirty="0" err="1" smtClean="0"/>
              <a:t>forecasting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endParaRPr lang="de-AT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de-AT" dirty="0" smtClean="0"/>
              <a:t>SES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de-AT" dirty="0" smtClean="0"/>
              <a:t>SES + Trend (Holt)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de-AT" dirty="0" smtClean="0"/>
              <a:t>SES + Trend + </a:t>
            </a:r>
            <a:r>
              <a:rPr lang="de-AT" dirty="0" err="1" smtClean="0"/>
              <a:t>Seasonal</a:t>
            </a:r>
            <a:r>
              <a:rPr lang="de-AT" dirty="0" smtClean="0"/>
              <a:t> (</a:t>
            </a:r>
            <a:r>
              <a:rPr lang="de-AT" dirty="0" err="1" smtClean="0"/>
              <a:t>HoltWinters</a:t>
            </a:r>
            <a:r>
              <a:rPr lang="de-AT" dirty="0" smtClean="0"/>
              <a:t>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de-AT" dirty="0" smtClean="0"/>
              <a:t>ARIMA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de-AT" dirty="0" smtClean="0"/>
              <a:t>TBATS (Multiple </a:t>
            </a:r>
            <a:r>
              <a:rPr lang="de-AT" dirty="0" err="1" smtClean="0"/>
              <a:t>Seasonality</a:t>
            </a:r>
            <a:r>
              <a:rPr lang="de-AT" dirty="0" smtClean="0"/>
              <a:t>)</a:t>
            </a:r>
            <a:endParaRPr lang="de-AT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err="1"/>
              <a:t>Generate</a:t>
            </a:r>
            <a:r>
              <a:rPr lang="de-AT" dirty="0"/>
              <a:t> ARIMA </a:t>
            </a:r>
            <a:r>
              <a:rPr lang="de-AT" dirty="0" err="1"/>
              <a:t>models</a:t>
            </a:r>
            <a:r>
              <a:rPr lang="de-AT" dirty="0"/>
              <a:t> </a:t>
            </a:r>
            <a:r>
              <a:rPr lang="de-AT" dirty="0" err="1"/>
              <a:t>based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Box-Jenkins </a:t>
            </a:r>
            <a:r>
              <a:rPr lang="de-AT" dirty="0" err="1"/>
              <a:t>approach</a:t>
            </a:r>
            <a:endParaRPr lang="de-AT" dirty="0"/>
          </a:p>
          <a:p>
            <a:pPr marL="1714500" lvl="3" indent="-342900">
              <a:buFont typeface="+mj-lt"/>
              <a:buAutoNum type="arabicParenR"/>
            </a:pPr>
            <a:r>
              <a:rPr lang="de-AT" dirty="0" err="1" smtClean="0"/>
              <a:t>Populate</a:t>
            </a:r>
            <a:r>
              <a:rPr lang="de-AT" dirty="0" smtClean="0"/>
              <a:t> </a:t>
            </a:r>
            <a:r>
              <a:rPr lang="de-AT" dirty="0" err="1" smtClean="0"/>
              <a:t>general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r>
              <a:rPr lang="de-AT" dirty="0" smtClean="0"/>
              <a:t> (</a:t>
            </a:r>
            <a:r>
              <a:rPr lang="de-AT" dirty="0" err="1" smtClean="0"/>
              <a:t>trend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seasonality</a:t>
            </a:r>
            <a:r>
              <a:rPr lang="de-AT" dirty="0" smtClean="0"/>
              <a:t>)</a:t>
            </a:r>
          </a:p>
          <a:p>
            <a:pPr marL="1714500" lvl="3" indent="-342900">
              <a:buFont typeface="+mj-lt"/>
              <a:buAutoNum type="arabicParenR"/>
            </a:pPr>
            <a:r>
              <a:rPr lang="de-AT" dirty="0" err="1" smtClean="0"/>
              <a:t>Identify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evaluated</a:t>
            </a:r>
            <a:r>
              <a:rPr lang="de-AT" dirty="0" smtClean="0"/>
              <a:t> (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parameters</a:t>
            </a:r>
            <a:r>
              <a:rPr lang="de-AT" dirty="0" smtClean="0"/>
              <a:t>)</a:t>
            </a:r>
          </a:p>
          <a:p>
            <a:pPr marL="1714500" lvl="3" indent="-342900">
              <a:buFont typeface="+mj-lt"/>
              <a:buAutoNum type="arabicParenR"/>
            </a:pPr>
            <a:r>
              <a:rPr lang="de-AT" dirty="0" err="1" smtClean="0"/>
              <a:t>Estimate</a:t>
            </a:r>
            <a:r>
              <a:rPr lang="de-AT" dirty="0" smtClean="0"/>
              <a:t> </a:t>
            </a:r>
            <a:r>
              <a:rPr lang="de-AT" dirty="0" err="1" smtClean="0"/>
              <a:t>parameters</a:t>
            </a:r>
            <a:r>
              <a:rPr lang="de-AT" dirty="0" smtClean="0"/>
              <a:t> in </a:t>
            </a:r>
            <a:r>
              <a:rPr lang="de-AT" dirty="0" err="1" smtClean="0"/>
              <a:t>identified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(</a:t>
            </a:r>
            <a:r>
              <a:rPr lang="de-AT" dirty="0" err="1" smtClean="0"/>
              <a:t>maximum</a:t>
            </a:r>
            <a:r>
              <a:rPr lang="de-AT" dirty="0" smtClean="0"/>
              <a:t> </a:t>
            </a:r>
            <a:r>
              <a:rPr lang="de-AT" dirty="0" err="1" smtClean="0"/>
              <a:t>likelihood</a:t>
            </a:r>
            <a:r>
              <a:rPr lang="de-AT" dirty="0" smtClean="0"/>
              <a:t>)</a:t>
            </a:r>
          </a:p>
          <a:p>
            <a:pPr marL="1714500" lvl="3" indent="-342900">
              <a:buFont typeface="+mj-lt"/>
              <a:buAutoNum type="arabicParenR"/>
            </a:pPr>
            <a:r>
              <a:rPr lang="de-AT" dirty="0" smtClean="0"/>
              <a:t>Diagnosis </a:t>
            </a:r>
            <a:r>
              <a:rPr lang="de-AT" dirty="0" err="1" smtClean="0"/>
              <a:t>checking</a:t>
            </a:r>
            <a:r>
              <a:rPr lang="de-AT" dirty="0" smtClean="0"/>
              <a:t> (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appropriateness</a:t>
            </a:r>
            <a:r>
              <a:rPr lang="de-AT" dirty="0" smtClean="0"/>
              <a:t>)</a:t>
            </a:r>
          </a:p>
          <a:p>
            <a:pPr marL="1714500" lvl="3" indent="-342900">
              <a:buFont typeface="+mj-lt"/>
              <a:buAutoNum type="arabicParenR"/>
            </a:pPr>
            <a:r>
              <a:rPr lang="de-AT" dirty="0" err="1" smtClean="0"/>
              <a:t>Apply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forecasting</a:t>
            </a:r>
            <a:endParaRPr lang="de-AT" dirty="0" smtClean="0"/>
          </a:p>
          <a:p>
            <a:pPr marL="1714500" lvl="3" indent="-342900">
              <a:buFont typeface="+mj-lt"/>
              <a:buAutoNum type="arabicParenR"/>
            </a:pPr>
            <a:endParaRPr lang="de-AT" dirty="0"/>
          </a:p>
          <a:p>
            <a:pPr marL="457200" lvl="1" indent="0">
              <a:buNone/>
            </a:pPr>
            <a:r>
              <a:rPr lang="de-AT" dirty="0" smtClean="0"/>
              <a:t>Forecast </a:t>
            </a:r>
            <a:r>
              <a:rPr lang="de-AT" dirty="0" err="1"/>
              <a:t>accuracy</a:t>
            </a:r>
            <a:r>
              <a:rPr lang="de-AT" dirty="0"/>
              <a:t> </a:t>
            </a:r>
            <a:r>
              <a:rPr lang="de-AT" dirty="0" err="1"/>
              <a:t>evaluation</a:t>
            </a:r>
            <a:endParaRPr lang="de-AT" dirty="0"/>
          </a:p>
          <a:p>
            <a:pPr lvl="2">
              <a:buFont typeface="Wingdings" panose="05000000000000000000" pitchFamily="2" charset="2"/>
              <a:buChar char="§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167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Methodological</a:t>
            </a:r>
            <a:r>
              <a:rPr lang="de-AT" dirty="0" smtClean="0"/>
              <a:t> Approach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1194" y="1691322"/>
            <a:ext cx="8621386" cy="474016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/>
              <a:t>Cloud </a:t>
            </a:r>
            <a:r>
              <a:rPr lang="de-AT" dirty="0" err="1"/>
              <a:t>scheduling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utility</a:t>
            </a:r>
            <a:r>
              <a:rPr lang="de-AT" dirty="0"/>
              <a:t> </a:t>
            </a:r>
            <a:r>
              <a:rPr lang="de-AT" dirty="0" err="1"/>
              <a:t>function</a:t>
            </a:r>
            <a:endParaRPr lang="de-AT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err="1"/>
              <a:t>Define</a:t>
            </a:r>
            <a:r>
              <a:rPr lang="de-AT" dirty="0"/>
              <a:t> </a:t>
            </a:r>
            <a:r>
              <a:rPr lang="de-AT" dirty="0" err="1"/>
              <a:t>criteria</a:t>
            </a:r>
            <a:r>
              <a:rPr lang="de-AT" dirty="0"/>
              <a:t> </a:t>
            </a:r>
            <a:r>
              <a:rPr lang="de-AT" dirty="0" err="1"/>
              <a:t>values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include</a:t>
            </a:r>
            <a:r>
              <a:rPr lang="de-AT" dirty="0"/>
              <a:t> in </a:t>
            </a:r>
            <a:r>
              <a:rPr lang="de-AT" dirty="0" err="1"/>
              <a:t>utility</a:t>
            </a:r>
            <a:r>
              <a:rPr lang="de-AT" dirty="0"/>
              <a:t> </a:t>
            </a:r>
            <a:r>
              <a:rPr lang="de-AT" dirty="0" err="1"/>
              <a:t>function</a:t>
            </a:r>
            <a:endParaRPr lang="de-AT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err="1"/>
              <a:t>Define</a:t>
            </a:r>
            <a:r>
              <a:rPr lang="de-AT" dirty="0"/>
              <a:t> </a:t>
            </a:r>
            <a:r>
              <a:rPr lang="de-AT" dirty="0" err="1"/>
              <a:t>utility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scheduler</a:t>
            </a:r>
            <a:endParaRPr lang="de-A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Simulation </a:t>
            </a:r>
            <a:r>
              <a:rPr lang="de-AT" dirty="0" err="1"/>
              <a:t>scenario</a:t>
            </a:r>
            <a:endParaRPr lang="de-AT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/>
              <a:t>Set </a:t>
            </a:r>
            <a:r>
              <a:rPr lang="de-AT" dirty="0" err="1"/>
              <a:t>simulation</a:t>
            </a:r>
            <a:r>
              <a:rPr lang="de-AT" dirty="0"/>
              <a:t> </a:t>
            </a:r>
            <a:r>
              <a:rPr lang="de-AT" dirty="0" err="1"/>
              <a:t>parameters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boundary</a:t>
            </a:r>
            <a:r>
              <a:rPr lang="de-AT" dirty="0"/>
              <a:t> </a:t>
            </a:r>
            <a:r>
              <a:rPr lang="de-AT" dirty="0" err="1"/>
              <a:t>conditions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160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Forecasting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72738" y="1944414"/>
            <a:ext cx="8621386" cy="474016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sz="2400" dirty="0" smtClean="0"/>
              <a:t>Goals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err="1" smtClean="0"/>
              <a:t>Build</a:t>
            </a:r>
            <a:r>
              <a:rPr lang="de-AT" dirty="0" smtClean="0"/>
              <a:t> Forecast </a:t>
            </a:r>
            <a:r>
              <a:rPr lang="de-AT" dirty="0" err="1" smtClean="0"/>
              <a:t>models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prediction</a:t>
            </a:r>
            <a:endParaRPr lang="de-AT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err="1" smtClean="0"/>
              <a:t>Suitable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day</a:t>
            </a:r>
            <a:r>
              <a:rPr lang="de-AT" dirty="0" smtClean="0"/>
              <a:t> </a:t>
            </a:r>
            <a:r>
              <a:rPr lang="de-AT" dirty="0" err="1" smtClean="0"/>
              <a:t>ahead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real time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err="1" smtClean="0"/>
              <a:t>Automated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selection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 Large </a:t>
            </a:r>
            <a:r>
              <a:rPr lang="de-AT" dirty="0" err="1" smtClean="0"/>
              <a:t>scale</a:t>
            </a:r>
            <a:r>
              <a:rPr lang="de-AT" dirty="0" smtClean="0"/>
              <a:t> </a:t>
            </a:r>
            <a:r>
              <a:rPr lang="de-AT" dirty="0" err="1" smtClean="0"/>
              <a:t>forecast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evaluation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err="1" smtClean="0"/>
              <a:t>Selection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relevant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baseline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smtClean="0"/>
              <a:t>Performance </a:t>
            </a:r>
            <a:r>
              <a:rPr lang="de-AT" dirty="0" err="1" smtClean="0"/>
              <a:t>evaluation</a:t>
            </a:r>
            <a:r>
              <a:rPr lang="de-AT" dirty="0" smtClean="0"/>
              <a:t> </a:t>
            </a:r>
            <a:r>
              <a:rPr lang="de-AT" dirty="0" err="1" smtClean="0"/>
              <a:t>over</a:t>
            </a:r>
            <a:r>
              <a:rPr lang="de-AT" dirty="0" smtClean="0"/>
              <a:t> </a:t>
            </a:r>
            <a:r>
              <a:rPr lang="de-AT" dirty="0" err="1" smtClean="0"/>
              <a:t>extended</a:t>
            </a:r>
            <a:r>
              <a:rPr lang="de-AT" dirty="0" smtClean="0"/>
              <a:t> time </a:t>
            </a:r>
            <a:r>
              <a:rPr lang="de-AT" dirty="0" err="1" smtClean="0"/>
              <a:t>range</a:t>
            </a:r>
            <a:endParaRPr lang="de-AT" dirty="0" smtClean="0"/>
          </a:p>
          <a:p>
            <a:pPr marL="914400" lvl="2" indent="0">
              <a:buNone/>
            </a:pPr>
            <a:endParaRPr lang="de-AT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026" y="3697013"/>
            <a:ext cx="2564525" cy="1003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25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Forecasting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846643" y="1488525"/>
                <a:ext cx="8621386" cy="474016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de-AT" dirty="0" smtClean="0"/>
                  <a:t> </a:t>
                </a:r>
                <a:r>
                  <a:rPr lang="de-AT" sz="2400" dirty="0" err="1" smtClean="0"/>
                  <a:t>Automated</a:t>
                </a:r>
                <a:r>
                  <a:rPr lang="de-AT" sz="2400" dirty="0" smtClean="0"/>
                  <a:t> ARIMA </a:t>
                </a:r>
                <a:r>
                  <a:rPr lang="de-AT" sz="2400" dirty="0" err="1" smtClean="0"/>
                  <a:t>model</a:t>
                </a:r>
                <a:r>
                  <a:rPr lang="de-AT" sz="2400" dirty="0" smtClean="0"/>
                  <a:t> </a:t>
                </a:r>
                <a:r>
                  <a:rPr lang="de-AT" sz="2400" dirty="0" err="1" smtClean="0"/>
                  <a:t>selection</a:t>
                </a:r>
                <a:endParaRPr lang="de-AT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AT" dirty="0"/>
                  <a:t> </a:t>
                </a:r>
                <a:r>
                  <a:rPr lang="de-AT" dirty="0" smtClean="0"/>
                  <a:t>Data </a:t>
                </a:r>
                <a:r>
                  <a:rPr lang="de-AT" dirty="0" err="1" smtClean="0"/>
                  <a:t>Preprocessing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Algorithm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Spectral analysis via </a:t>
                </a:r>
                <a:r>
                  <a:rPr lang="en-US" dirty="0"/>
                  <a:t>periodogram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Sort frequencies </a:t>
                </a:r>
                <a:r>
                  <a:rPr lang="en-US" dirty="0"/>
                  <a:t>from </a:t>
                </a:r>
                <a:r>
                  <a:rPr lang="en-US" dirty="0" smtClean="0"/>
                  <a:t>most to least frequent</a:t>
                </a:r>
                <a:endParaRPr lang="en-US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Retrieve the </a:t>
                </a:r>
                <a:r>
                  <a:rPr lang="en-US" dirty="0"/>
                  <a:t>x most common </a:t>
                </a:r>
                <a:r>
                  <a:rPr lang="en-US" dirty="0" smtClean="0"/>
                  <a:t>frequencies</a:t>
                </a:r>
                <a:endParaRPr lang="en-US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Invert frequencies </a:t>
                </a:r>
                <a:r>
                  <a:rPr lang="en-US" dirty="0"/>
                  <a:t>to obtain </a:t>
                </a:r>
                <a:r>
                  <a:rPr lang="en-US" dirty="0" smtClean="0"/>
                  <a:t>periods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US" sz="800" dirty="0"/>
              </a:p>
              <a:p>
                <a:pPr marL="10287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AT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de-A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de-AT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6643" y="1488525"/>
                <a:ext cx="8621386" cy="474016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081" y="2709694"/>
            <a:ext cx="3772850" cy="2297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623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err="1" smtClean="0"/>
              <a:t>Forecasting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519305" y="1866897"/>
                <a:ext cx="8621386" cy="474016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de-AT" dirty="0" smtClean="0"/>
                  <a:t> </a:t>
                </a:r>
                <a:r>
                  <a:rPr lang="de-AT" sz="2400" dirty="0" err="1" smtClean="0"/>
                  <a:t>Automated</a:t>
                </a:r>
                <a:r>
                  <a:rPr lang="de-AT" sz="2400" dirty="0" smtClean="0"/>
                  <a:t> ARIMA </a:t>
                </a:r>
                <a:r>
                  <a:rPr lang="de-AT" sz="2400" dirty="0" err="1" smtClean="0"/>
                  <a:t>model</a:t>
                </a:r>
                <a:r>
                  <a:rPr lang="de-AT" sz="2400" dirty="0" smtClean="0"/>
                  <a:t> </a:t>
                </a:r>
                <a:r>
                  <a:rPr lang="de-AT" sz="2400" dirty="0" err="1" smtClean="0"/>
                  <a:t>selection</a:t>
                </a:r>
                <a:endParaRPr lang="de-AT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AT" dirty="0"/>
                  <a:t> </a:t>
                </a:r>
                <a:r>
                  <a:rPr lang="de-AT" dirty="0" err="1" smtClean="0"/>
                  <a:t>Generate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model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algorithm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smtClean="0"/>
                  <a:t>Create time </a:t>
                </a:r>
                <a:r>
                  <a:rPr lang="de-AT" dirty="0" err="1" smtClean="0"/>
                  <a:t>series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objects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for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each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returned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period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/>
                  <a:t>Calculate the </a:t>
                </a:r>
                <a:r>
                  <a:rPr lang="en-GB" dirty="0" smtClean="0"/>
                  <a:t>BC Box-Cox </a:t>
                </a:r>
                <a:r>
                  <a:rPr lang="en-GB" dirty="0"/>
                  <a:t>transformation parameter </a:t>
                </a:r>
                <a:endParaRPr lang="en-GB" dirty="0" smtClean="0"/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de-AT" dirty="0" err="1" smtClean="0"/>
                  <a:t>If</a:t>
                </a:r>
                <a:r>
                  <a:rPr lang="de-AT" dirty="0" smtClean="0"/>
                  <a:t> BC = 1  -&gt;  </a:t>
                </a:r>
                <a:r>
                  <a:rPr lang="de-AT" dirty="0" err="1" smtClean="0"/>
                  <a:t>omit</a:t>
                </a:r>
                <a:r>
                  <a:rPr lang="de-AT" dirty="0" smtClean="0"/>
                  <a:t> Box Cox </a:t>
                </a:r>
                <a:r>
                  <a:rPr lang="de-AT" dirty="0" err="1" smtClean="0"/>
                  <a:t>transformation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 smtClean="0"/>
                  <a:t>Generate</a:t>
                </a:r>
                <a:r>
                  <a:rPr lang="de-AT" dirty="0" smtClean="0"/>
                  <a:t> ARIMA </a:t>
                </a:r>
                <a:r>
                  <a:rPr lang="de-AT" dirty="0" err="1" smtClean="0"/>
                  <a:t>models</a:t>
                </a:r>
                <a:r>
                  <a:rPr lang="de-AT" dirty="0"/>
                  <a:t> </a:t>
                </a:r>
                <a:r>
                  <a:rPr lang="de-AT" dirty="0" err="1" smtClean="0"/>
                  <a:t>with</a:t>
                </a:r>
                <a:r>
                  <a:rPr lang="de-AT" dirty="0" smtClean="0"/>
                  <a:t>/out Box Cox </a:t>
                </a:r>
                <a:r>
                  <a:rPr lang="de-AT" dirty="0" err="1" smtClean="0"/>
                  <a:t>transformation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 smtClean="0"/>
                  <a:t>Generate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AICc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and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Ljung</a:t>
                </a:r>
                <a:r>
                  <a:rPr lang="de-AT" dirty="0" smtClean="0"/>
                  <a:t> Box </a:t>
                </a:r>
                <a:r>
                  <a:rPr lang="de-AT" dirty="0" err="1" smtClean="0"/>
                  <a:t>test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values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 smtClean="0"/>
                  <a:t>Evaluate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goodness</a:t>
                </a:r>
                <a:r>
                  <a:rPr lang="de-AT" dirty="0" smtClean="0"/>
                  <a:t>-</a:t>
                </a:r>
                <a:r>
                  <a:rPr lang="de-AT" dirty="0" err="1" smtClean="0"/>
                  <a:t>of</a:t>
                </a:r>
                <a:r>
                  <a:rPr lang="de-AT" dirty="0" smtClean="0"/>
                  <a:t>-fit </a:t>
                </a:r>
                <a:r>
                  <a:rPr lang="de-AT" dirty="0" err="1" smtClean="0"/>
                  <a:t>function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for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each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model</a:t>
                </a:r>
                <a:endParaRPr lang="de-AT" dirty="0" smtClean="0"/>
              </a:p>
              <a:p>
                <a:pPr marL="0" indent="0">
                  <a:buNone/>
                </a:pPr>
                <a:r>
                  <a:rPr lang="de-AT" sz="2600" b="0" dirty="0" smtClean="0"/>
                  <a:t>		</a:t>
                </a:r>
                <a14:m>
                  <m:oMath xmlns:m="http://schemas.openxmlformats.org/officeDocument/2006/math">
                    <m:r>
                      <a:rPr lang="de-AT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e-AT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de-AT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AT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𝑎𝑖𝑐𝑐</m:t>
                            </m:r>
                          </m:e>
                          <m:sub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de-AT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AT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𝑎𝑖𝑐𝑐</m:t>
                            </m:r>
                          </m:e>
                          <m:sub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de-AT" sz="22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AT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𝑙𝑗𝑢𝑛𝑔</m:t>
                            </m:r>
                          </m:e>
                          <m:sub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de-AT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AT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𝑙𝑗𝑢𝑛𝑔</m:t>
                            </m:r>
                          </m:e>
                          <m:sub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AT" sz="2200" dirty="0" smtClean="0"/>
                  <a:t> ,   </a:t>
                </a:r>
                <a:r>
                  <a:rPr lang="de-AT" sz="1900" dirty="0" err="1" smtClean="0"/>
                  <a:t>return</a:t>
                </a:r>
                <a:r>
                  <a:rPr lang="de-AT" sz="19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AT" sz="19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AT" sz="19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AT" sz="19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e-AT" sz="19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AT" sz="1900" b="0" i="1" smtClean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de-AT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lim>
                        </m:limLow>
                      </m:fName>
                      <m:e>
                        <m:r>
                          <a:rPr lang="de-AT" sz="19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AT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19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AT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de-AT" sz="2200" dirty="0" smtClean="0"/>
              </a:p>
              <a:p>
                <a:pPr marL="0" indent="0">
                  <a:buNone/>
                </a:pPr>
                <a:r>
                  <a:rPr lang="de-AT" sz="2200" dirty="0" err="1" smtClean="0"/>
                  <a:t>Where</a:t>
                </a:r>
                <a:r>
                  <a:rPr lang="de-AT" sz="2200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de-AT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𝑎𝑖𝑐𝑐</m:t>
                            </m:r>
                          </m:e>
                          <m:sub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AT" sz="2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AT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de-AT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2200" b="0" i="1" smtClean="0">
                                    <a:latin typeface="Cambria Math" panose="02040503050406030204" pitchFamily="18" charset="0"/>
                                  </a:rPr>
                                  <m:t>𝐴𝐼𝐶</m:t>
                                </m:r>
                              </m:e>
                              <m:sub>
                                <m:r>
                                  <a:rPr lang="de-AT" sz="2200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de-AT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2200" b="0" i="1" smtClean="0">
                                    <a:latin typeface="Cambria Math" panose="02040503050406030204" pitchFamily="18" charset="0"/>
                                  </a:rPr>
                                  <m:t>𝐴𝐼𝐶</m:t>
                                </m:r>
                              </m:e>
                              <m:sub>
                                <m:r>
                                  <a:rPr lang="de-AT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de-AT" sz="2200" b="0" i="1" smtClean="0">
                            <a:latin typeface="Cambria Math" panose="02040503050406030204" pitchFamily="18" charset="0"/>
                          </a:rPr>
                          <m:t> + 2</m:t>
                        </m:r>
                      </m:den>
                    </m:f>
                  </m:oMath>
                </a14:m>
                <a:r>
                  <a:rPr lang="de-AT" sz="2200" dirty="0" smtClean="0"/>
                  <a:t>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de-AT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𝑙𝑗𝑢𝑛𝑔</m:t>
                            </m:r>
                          </m:e>
                          <m:sub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AT" sz="2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AT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</m:sub>
                        </m:sSub>
                        <m:r>
                          <a:rPr lang="de-AT" sz="2200" b="0" i="1" smtClean="0">
                            <a:latin typeface="Cambria Math" panose="02040503050406030204" pitchFamily="18" charset="0"/>
                          </a:rPr>
                          <m:t> − 0.05</m:t>
                        </m:r>
                      </m:num>
                      <m:den>
                        <m:r>
                          <a:rPr lang="de-AT" sz="2200" b="0" i="1" smtClean="0">
                            <a:latin typeface="Cambria Math" panose="02040503050406030204" pitchFamily="18" charset="0"/>
                          </a:rPr>
                          <m:t>1  −  0.05</m:t>
                        </m:r>
                      </m:den>
                    </m:f>
                  </m:oMath>
                </a14:m>
                <a:r>
                  <a:rPr lang="de-AT" sz="2200" dirty="0" smtClean="0"/>
                  <a:t> , </a:t>
                </a:r>
              </a:p>
              <a:p>
                <a:pPr marL="0" indent="0">
                  <a:buNone/>
                </a:pPr>
                <a:r>
                  <a:rPr lang="de-AT" sz="2200" dirty="0"/>
                  <a:t>	</a:t>
                </a:r>
                <a:r>
                  <a:rPr lang="de-AT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de-A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𝑎𝑖𝑐𝑐</m:t>
                            </m:r>
                          </m:e>
                          <m: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AT" sz="2200" dirty="0" smtClean="0"/>
                  <a:t>,</a:t>
                </a:r>
                <a:r>
                  <a:rPr lang="de-AT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de-A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𝑙𝑗𝑢𝑛𝑔</m:t>
                            </m:r>
                          </m:e>
                          <m: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de-A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endParaRPr lang="de-AT" sz="22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9305" y="1866897"/>
                <a:ext cx="8621386" cy="4740165"/>
              </a:xfrm>
              <a:blipFill rotWithShape="0">
                <a:blip r:embed="rId3"/>
                <a:stretch>
                  <a:fillRect l="-919" t="-1799" b="-115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8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err="1" smtClean="0"/>
              <a:t>Forecasting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908938"/>
            <a:ext cx="8621386" cy="4740165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de-AT" sz="2400" dirty="0" smtClean="0"/>
              <a:t>Large </a:t>
            </a:r>
            <a:r>
              <a:rPr lang="de-AT" sz="2400" dirty="0" err="1" smtClean="0"/>
              <a:t>scale</a:t>
            </a:r>
            <a:r>
              <a:rPr lang="de-AT" sz="2400" dirty="0" smtClean="0"/>
              <a:t> </a:t>
            </a:r>
            <a:r>
              <a:rPr lang="de-AT" sz="2400" dirty="0" err="1"/>
              <a:t>f</a:t>
            </a:r>
            <a:r>
              <a:rPr lang="de-AT" sz="2400" dirty="0" err="1" smtClean="0"/>
              <a:t>orecast</a:t>
            </a:r>
            <a:r>
              <a:rPr lang="de-AT" sz="2400" dirty="0" smtClean="0"/>
              <a:t> </a:t>
            </a:r>
            <a:r>
              <a:rPr lang="de-AT" sz="2400" dirty="0" err="1" smtClean="0"/>
              <a:t>evaluation</a:t>
            </a:r>
            <a:endParaRPr lang="de-AT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 Evaluation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six</a:t>
            </a:r>
            <a:r>
              <a:rPr lang="de-AT" dirty="0" smtClean="0"/>
              <a:t> different </a:t>
            </a:r>
            <a:r>
              <a:rPr lang="de-AT" dirty="0" err="1" smtClean="0"/>
              <a:t>forecast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err="1" smtClean="0"/>
              <a:t>Mean</a:t>
            </a:r>
            <a:r>
              <a:rPr lang="de-AT" dirty="0" smtClean="0"/>
              <a:t>, SES, Holts, </a:t>
            </a:r>
            <a:r>
              <a:rPr lang="de-AT" dirty="0" err="1" smtClean="0"/>
              <a:t>Holtwinters</a:t>
            </a:r>
            <a:r>
              <a:rPr lang="de-AT" dirty="0" smtClean="0"/>
              <a:t>, TBATS, ARIMA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4 different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markets</a:t>
            </a:r>
            <a:r>
              <a:rPr lang="de-AT" dirty="0" smtClean="0"/>
              <a:t> (DA + RT)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Nord Pool Spot, </a:t>
            </a:r>
            <a:r>
              <a:rPr lang="de-AT" dirty="0" err="1" smtClean="0"/>
              <a:t>Belpex</a:t>
            </a:r>
            <a:r>
              <a:rPr lang="de-AT" dirty="0"/>
              <a:t> </a:t>
            </a:r>
            <a:r>
              <a:rPr lang="de-AT" dirty="0" smtClean="0"/>
              <a:t>(DA), ISO-NE, PJM (RT)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smtClean="0"/>
              <a:t>Model </a:t>
            </a:r>
            <a:r>
              <a:rPr lang="de-AT" dirty="0" err="1" smtClean="0"/>
              <a:t>generation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three</a:t>
            </a:r>
            <a:r>
              <a:rPr lang="de-AT" dirty="0" smtClean="0"/>
              <a:t> different </a:t>
            </a:r>
            <a:r>
              <a:rPr lang="de-AT" dirty="0" err="1" smtClean="0"/>
              <a:t>trainings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periods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2 </a:t>
            </a:r>
            <a:r>
              <a:rPr lang="de-AT" dirty="0" err="1" smtClean="0"/>
              <a:t>weeks</a:t>
            </a:r>
            <a:r>
              <a:rPr lang="de-AT" dirty="0" smtClean="0"/>
              <a:t>, 3 </a:t>
            </a:r>
            <a:r>
              <a:rPr lang="de-AT" dirty="0" err="1" smtClean="0"/>
              <a:t>weeks</a:t>
            </a:r>
            <a:r>
              <a:rPr lang="de-AT" dirty="0" smtClean="0"/>
              <a:t>, 4 </a:t>
            </a:r>
            <a:r>
              <a:rPr lang="de-AT" dirty="0" err="1" smtClean="0"/>
              <a:t>weeks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 Forecast </a:t>
            </a:r>
            <a:r>
              <a:rPr lang="de-AT" dirty="0" err="1" smtClean="0"/>
              <a:t>evaluation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ten</a:t>
            </a:r>
            <a:r>
              <a:rPr lang="de-AT" dirty="0" smtClean="0"/>
              <a:t> different </a:t>
            </a:r>
            <a:r>
              <a:rPr lang="de-AT" dirty="0" err="1" smtClean="0"/>
              <a:t>forecast</a:t>
            </a:r>
            <a:r>
              <a:rPr lang="de-AT" dirty="0" smtClean="0"/>
              <a:t> </a:t>
            </a:r>
            <a:r>
              <a:rPr lang="de-AT" dirty="0" err="1" smtClean="0"/>
              <a:t>horizons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1,3,6,12,18,24,36,48,96,168 </a:t>
            </a:r>
            <a:r>
              <a:rPr lang="de-AT" dirty="0" err="1" smtClean="0"/>
              <a:t>hours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 Forecast </a:t>
            </a:r>
            <a:r>
              <a:rPr lang="de-AT" dirty="0" err="1" smtClean="0"/>
              <a:t>comparison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five</a:t>
            </a:r>
            <a:r>
              <a:rPr lang="de-AT" dirty="0" smtClean="0"/>
              <a:t> different </a:t>
            </a:r>
            <a:r>
              <a:rPr lang="de-AT" dirty="0" err="1" smtClean="0"/>
              <a:t>accuracy</a:t>
            </a:r>
            <a:r>
              <a:rPr lang="de-AT" dirty="0" smtClean="0"/>
              <a:t> </a:t>
            </a:r>
            <a:r>
              <a:rPr lang="de-AT" dirty="0" err="1" smtClean="0"/>
              <a:t>measures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ME, RMSE, MAE, MPE, MAPE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 Evaluation </a:t>
            </a:r>
            <a:r>
              <a:rPr lang="de-AT" dirty="0" err="1" smtClean="0"/>
              <a:t>over</a:t>
            </a:r>
            <a:r>
              <a:rPr lang="de-AT" dirty="0" smtClean="0"/>
              <a:t> a time </a:t>
            </a:r>
            <a:r>
              <a:rPr lang="de-AT" dirty="0" err="1" smtClean="0"/>
              <a:t>range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3 </a:t>
            </a:r>
            <a:r>
              <a:rPr lang="de-AT" dirty="0" err="1" smtClean="0"/>
              <a:t>years</a:t>
            </a:r>
            <a:r>
              <a:rPr lang="de-AT" dirty="0" smtClean="0"/>
              <a:t> (2012 – 2014)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err="1" smtClean="0"/>
              <a:t>Intervals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1 </a:t>
            </a:r>
            <a:r>
              <a:rPr lang="de-AT" dirty="0" err="1" smtClean="0"/>
              <a:t>week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26273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4809" y="149771"/>
            <a:ext cx="10018713" cy="1752599"/>
          </a:xfrm>
        </p:spPr>
        <p:txBody>
          <a:bodyPr/>
          <a:lstStyle/>
          <a:p>
            <a:r>
              <a:rPr lang="de-AT" dirty="0" err="1" smtClean="0"/>
              <a:t>Forecasting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4604" y="595146"/>
            <a:ext cx="8621386" cy="474016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sz="2400" dirty="0" smtClean="0"/>
              <a:t>			Large </a:t>
            </a:r>
            <a:r>
              <a:rPr lang="de-AT" sz="2400" dirty="0" err="1" smtClean="0"/>
              <a:t>scale</a:t>
            </a:r>
            <a:r>
              <a:rPr lang="de-AT" sz="2400" dirty="0" smtClean="0"/>
              <a:t> </a:t>
            </a:r>
            <a:r>
              <a:rPr lang="de-AT" sz="2400" dirty="0" err="1"/>
              <a:t>f</a:t>
            </a:r>
            <a:r>
              <a:rPr lang="de-AT" sz="2400" dirty="0" err="1" smtClean="0"/>
              <a:t>orecast</a:t>
            </a:r>
            <a:r>
              <a:rPr lang="de-AT" sz="2400" dirty="0" smtClean="0"/>
              <a:t> </a:t>
            </a:r>
            <a:r>
              <a:rPr lang="de-AT" sz="2400" dirty="0" err="1" smtClean="0"/>
              <a:t>evaluation</a:t>
            </a:r>
            <a:r>
              <a:rPr lang="de-AT" sz="2400" dirty="0" smtClean="0"/>
              <a:t> – </a:t>
            </a:r>
            <a:r>
              <a:rPr lang="de-AT" sz="2400" dirty="0" err="1" smtClean="0"/>
              <a:t>Results</a:t>
            </a:r>
            <a:endParaRPr lang="de-AT" sz="2400" dirty="0" smtClean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10" y="2123090"/>
            <a:ext cx="4482786" cy="4377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749" y="2123090"/>
            <a:ext cx="4482785" cy="4377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hteck 8"/>
          <p:cNvSpPr/>
          <p:nvPr/>
        </p:nvSpPr>
        <p:spPr>
          <a:xfrm>
            <a:off x="4784896" y="2456713"/>
            <a:ext cx="375683" cy="395459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9764109" y="3962399"/>
            <a:ext cx="378373" cy="94593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420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4809" y="149771"/>
            <a:ext cx="10018713" cy="1752599"/>
          </a:xfrm>
        </p:spPr>
        <p:txBody>
          <a:bodyPr/>
          <a:lstStyle/>
          <a:p>
            <a:r>
              <a:rPr lang="de-AT" dirty="0" err="1" smtClean="0"/>
              <a:t>Forecasting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36646" y="784333"/>
            <a:ext cx="8621386" cy="474016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sz="2400" dirty="0" smtClean="0"/>
              <a:t>			Large </a:t>
            </a:r>
            <a:r>
              <a:rPr lang="de-AT" sz="2400" dirty="0" err="1" smtClean="0"/>
              <a:t>scale</a:t>
            </a:r>
            <a:r>
              <a:rPr lang="de-AT" sz="2400" dirty="0" smtClean="0"/>
              <a:t> </a:t>
            </a:r>
            <a:r>
              <a:rPr lang="de-AT" sz="2400" dirty="0" err="1"/>
              <a:t>f</a:t>
            </a:r>
            <a:r>
              <a:rPr lang="de-AT" sz="2400" dirty="0" err="1" smtClean="0"/>
              <a:t>orecast</a:t>
            </a:r>
            <a:r>
              <a:rPr lang="de-AT" sz="2400" dirty="0" smtClean="0"/>
              <a:t> </a:t>
            </a:r>
            <a:r>
              <a:rPr lang="de-AT" sz="2400" dirty="0" err="1" smtClean="0"/>
              <a:t>evaluation</a:t>
            </a:r>
            <a:r>
              <a:rPr lang="de-AT" sz="2400" dirty="0" smtClean="0"/>
              <a:t> – </a:t>
            </a:r>
            <a:r>
              <a:rPr lang="de-AT" sz="2400" dirty="0" err="1" smtClean="0"/>
              <a:t>Results</a:t>
            </a:r>
            <a:endParaRPr lang="de-AT" sz="2400" dirty="0" smtClean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229" y="2102066"/>
            <a:ext cx="4950038" cy="4524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Gerade Verbindung mit Pfeil 7"/>
          <p:cNvCxnSpPr/>
          <p:nvPr/>
        </p:nvCxnSpPr>
        <p:spPr>
          <a:xfrm>
            <a:off x="2491394" y="2736628"/>
            <a:ext cx="1345324" cy="105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158641" y="2144317"/>
            <a:ext cx="2163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AT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Nord </a:t>
            </a:r>
            <a:r>
              <a:rPr lang="de-AT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Pool (DA)</a:t>
            </a:r>
            <a:endParaRPr lang="de-AT" sz="2400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2491394" y="3992693"/>
            <a:ext cx="1345324" cy="105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2332340" y="3391397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AT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Belpex</a:t>
            </a:r>
            <a:r>
              <a:rPr lang="de-AT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(DA)</a:t>
            </a:r>
            <a:endParaRPr lang="de-AT" sz="2400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2491394" y="5248758"/>
            <a:ext cx="1345324" cy="105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289058" y="467973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AT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ISO-NE (RT)</a:t>
            </a:r>
            <a:endParaRPr lang="de-AT" sz="2400" dirty="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2491394" y="6386950"/>
            <a:ext cx="1345324" cy="105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2445969" y="5794639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AT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PJM (RT)</a:t>
            </a:r>
            <a:endParaRPr lang="de-AT" sz="2400" dirty="0"/>
          </a:p>
        </p:txBody>
      </p:sp>
      <p:sp>
        <p:nvSpPr>
          <p:cNvPr id="19" name="Ellipse 18"/>
          <p:cNvSpPr/>
          <p:nvPr/>
        </p:nvSpPr>
        <p:spPr>
          <a:xfrm>
            <a:off x="8713076" y="1996765"/>
            <a:ext cx="536028" cy="1218433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Ellipse 19"/>
          <p:cNvSpPr/>
          <p:nvPr/>
        </p:nvSpPr>
        <p:spPr>
          <a:xfrm>
            <a:off x="8081593" y="3104217"/>
            <a:ext cx="536028" cy="1169547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Ellipse 20"/>
          <p:cNvSpPr/>
          <p:nvPr/>
        </p:nvSpPr>
        <p:spPr>
          <a:xfrm>
            <a:off x="8081593" y="4273764"/>
            <a:ext cx="536028" cy="125073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Ellipse 21"/>
          <p:cNvSpPr/>
          <p:nvPr/>
        </p:nvSpPr>
        <p:spPr>
          <a:xfrm>
            <a:off x="8035157" y="5443311"/>
            <a:ext cx="582464" cy="1158688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014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Scenario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908938"/>
            <a:ext cx="8621386" cy="474016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sz="2400" dirty="0" smtClean="0"/>
              <a:t>Definition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simulation</a:t>
            </a:r>
            <a:r>
              <a:rPr lang="de-AT" sz="2400" dirty="0" smtClean="0"/>
              <a:t> </a:t>
            </a:r>
            <a:r>
              <a:rPr lang="de-AT" sz="2400" dirty="0" err="1" smtClean="0"/>
              <a:t>parameters</a:t>
            </a:r>
            <a:endParaRPr lang="de-AT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 DA </a:t>
            </a:r>
            <a:r>
              <a:rPr lang="de-AT" dirty="0" err="1" smtClean="0"/>
              <a:t>and</a:t>
            </a:r>
            <a:r>
              <a:rPr lang="de-AT" dirty="0" smtClean="0"/>
              <a:t> RT </a:t>
            </a:r>
            <a:r>
              <a:rPr lang="de-AT" dirty="0" err="1" smtClean="0"/>
              <a:t>simulations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/>
              <a:t> </a:t>
            </a:r>
            <a:r>
              <a:rPr lang="de-AT" dirty="0" smtClean="0"/>
              <a:t>5 </a:t>
            </a:r>
            <a:r>
              <a:rPr lang="de-AT" dirty="0" err="1" smtClean="0"/>
              <a:t>weeks</a:t>
            </a:r>
            <a:r>
              <a:rPr lang="de-AT" dirty="0" smtClean="0"/>
              <a:t> / 4 </a:t>
            </a:r>
            <a:r>
              <a:rPr lang="de-AT" dirty="0" err="1" smtClean="0"/>
              <a:t>months</a:t>
            </a:r>
            <a:r>
              <a:rPr lang="de-AT" dirty="0" smtClean="0"/>
              <a:t> in 2013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err="1" smtClean="0"/>
              <a:t>Five</a:t>
            </a:r>
            <a:r>
              <a:rPr lang="de-AT" dirty="0" smtClean="0"/>
              <a:t> different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markets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Nord Pool, </a:t>
            </a:r>
            <a:r>
              <a:rPr lang="de-AT" dirty="0" err="1" smtClean="0"/>
              <a:t>Belpex</a:t>
            </a:r>
            <a:r>
              <a:rPr lang="de-AT" dirty="0" smtClean="0"/>
              <a:t>, </a:t>
            </a:r>
            <a:r>
              <a:rPr lang="de-AT" dirty="0" err="1" smtClean="0"/>
              <a:t>EpexSpot</a:t>
            </a:r>
            <a:r>
              <a:rPr lang="de-AT" dirty="0" smtClean="0"/>
              <a:t>, ISO-NE, PJM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 </a:t>
            </a:r>
            <a:r>
              <a:rPr lang="de-AT" dirty="0" err="1" smtClean="0"/>
              <a:t>Bandwidth</a:t>
            </a:r>
            <a:r>
              <a:rPr lang="de-AT" dirty="0" smtClean="0"/>
              <a:t>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locations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/>
              <a:t> </a:t>
            </a:r>
            <a:r>
              <a:rPr lang="de-AT" dirty="0" smtClean="0"/>
              <a:t>1000 Mbit/s, 800 Mbit/s, 400 Mbit/s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smtClean="0"/>
              <a:t>Cloud </a:t>
            </a:r>
            <a:r>
              <a:rPr lang="de-AT" dirty="0" err="1" smtClean="0"/>
              <a:t>infrastructure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/>
              <a:t> </a:t>
            </a:r>
            <a:r>
              <a:rPr lang="de-AT" dirty="0" smtClean="0"/>
              <a:t>Uniform </a:t>
            </a:r>
            <a:r>
              <a:rPr lang="de-AT" dirty="0" err="1" smtClean="0"/>
              <a:t>distribution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servers</a:t>
            </a:r>
            <a:r>
              <a:rPr lang="de-AT" dirty="0" smtClean="0"/>
              <a:t> / VMs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de-AT" dirty="0"/>
              <a:t> </a:t>
            </a:r>
            <a:r>
              <a:rPr lang="de-AT" dirty="0" smtClean="0"/>
              <a:t>200 / 100 </a:t>
            </a:r>
            <a:r>
              <a:rPr lang="de-AT" dirty="0" err="1" smtClean="0"/>
              <a:t>servers</a:t>
            </a:r>
            <a:r>
              <a:rPr lang="de-AT" dirty="0" smtClean="0"/>
              <a:t> per </a:t>
            </a:r>
            <a:r>
              <a:rPr lang="de-AT" dirty="0" err="1" smtClean="0"/>
              <a:t>location</a:t>
            </a:r>
            <a:r>
              <a:rPr lang="de-AT" dirty="0" smtClean="0"/>
              <a:t> </a:t>
            </a:r>
            <a:r>
              <a:rPr lang="de-AT" dirty="0" err="1" smtClean="0"/>
              <a:t>depending</a:t>
            </a:r>
            <a:r>
              <a:rPr lang="de-AT" dirty="0" smtClean="0"/>
              <a:t> on </a:t>
            </a:r>
            <a:r>
              <a:rPr lang="de-AT" dirty="0" err="1" smtClean="0"/>
              <a:t>scenario</a:t>
            </a:r>
            <a:endParaRPr lang="de-AT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de-AT" dirty="0"/>
              <a:t> </a:t>
            </a:r>
            <a:r>
              <a:rPr lang="de-AT" dirty="0" smtClean="0"/>
              <a:t>400 / 1000 / 3000 VMs per </a:t>
            </a:r>
            <a:r>
              <a:rPr lang="de-AT" dirty="0" err="1" smtClean="0"/>
              <a:t>location</a:t>
            </a:r>
            <a:r>
              <a:rPr lang="de-AT" dirty="0" smtClean="0"/>
              <a:t> </a:t>
            </a:r>
            <a:r>
              <a:rPr lang="de-AT" dirty="0" err="1" smtClean="0"/>
              <a:t>depending</a:t>
            </a:r>
            <a:r>
              <a:rPr lang="de-AT" dirty="0" smtClean="0"/>
              <a:t> on </a:t>
            </a:r>
            <a:r>
              <a:rPr lang="de-AT" dirty="0" err="1" smtClean="0"/>
              <a:t>simulation</a:t>
            </a:r>
            <a:r>
              <a:rPr lang="de-AT" dirty="0" smtClean="0"/>
              <a:t> time </a:t>
            </a:r>
            <a:r>
              <a:rPr lang="de-AT" dirty="0" err="1" smtClean="0"/>
              <a:t>range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21003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Scenario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877407"/>
            <a:ext cx="8621386" cy="5059422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de-AT" sz="2400" dirty="0" smtClean="0"/>
              <a:t>Definition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simulation</a:t>
            </a:r>
            <a:r>
              <a:rPr lang="de-AT" sz="2400" dirty="0" smtClean="0"/>
              <a:t> </a:t>
            </a:r>
            <a:r>
              <a:rPr lang="de-AT" sz="2400" dirty="0" err="1" smtClean="0"/>
              <a:t>parameters</a:t>
            </a:r>
            <a:endParaRPr lang="de-AT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Different </a:t>
            </a:r>
            <a:r>
              <a:rPr lang="de-AT" dirty="0" err="1"/>
              <a:t>types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workload</a:t>
            </a:r>
            <a:endParaRPr lang="de-AT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Uniform </a:t>
            </a:r>
            <a:r>
              <a:rPr lang="de-AT" dirty="0" err="1"/>
              <a:t>distribution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</a:t>
            </a:r>
            <a:r>
              <a:rPr lang="de-AT" dirty="0" err="1" smtClean="0"/>
              <a:t>set</a:t>
            </a:r>
            <a:r>
              <a:rPr lang="de-AT" dirty="0" smtClean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 smtClean="0"/>
              <a:t>values</a:t>
            </a:r>
            <a:endParaRPr lang="de-AT" dirty="0" smtClean="0"/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 smtClean="0"/>
              <a:t>Server Cores: 4 – 8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smtClean="0"/>
              <a:t>Server Memory: 8 – 16 </a:t>
            </a:r>
            <a:endParaRPr lang="de-AT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 smtClean="0"/>
              <a:t> VM Cores: 1 – 4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 smtClean="0"/>
              <a:t> VM Memory: 1 – 4 GB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/>
              <a:t> VM Durations:   1 </a:t>
            </a:r>
            <a:r>
              <a:rPr lang="de-AT" dirty="0" smtClean="0"/>
              <a:t>/ </a:t>
            </a:r>
            <a:r>
              <a:rPr lang="de-AT" dirty="0"/>
              <a:t>2 /</a:t>
            </a:r>
            <a:r>
              <a:rPr lang="de-AT" dirty="0" smtClean="0"/>
              <a:t> </a:t>
            </a:r>
            <a:r>
              <a:rPr lang="de-AT" dirty="0"/>
              <a:t>5 /</a:t>
            </a:r>
            <a:r>
              <a:rPr lang="de-AT" dirty="0" smtClean="0"/>
              <a:t> </a:t>
            </a:r>
            <a:r>
              <a:rPr lang="de-AT" dirty="0"/>
              <a:t>8 /</a:t>
            </a:r>
            <a:r>
              <a:rPr lang="de-AT" dirty="0" smtClean="0"/>
              <a:t> </a:t>
            </a:r>
            <a:r>
              <a:rPr lang="de-AT" dirty="0"/>
              <a:t>12 /</a:t>
            </a:r>
            <a:r>
              <a:rPr lang="de-AT" dirty="0" smtClean="0"/>
              <a:t> </a:t>
            </a:r>
            <a:r>
              <a:rPr lang="de-AT" dirty="0"/>
              <a:t>24 /</a:t>
            </a:r>
            <a:r>
              <a:rPr lang="de-AT" dirty="0" smtClean="0"/>
              <a:t> </a:t>
            </a:r>
            <a:r>
              <a:rPr lang="de-AT" dirty="0"/>
              <a:t>48 </a:t>
            </a:r>
            <a:r>
              <a:rPr lang="de-AT" dirty="0" err="1" smtClean="0"/>
              <a:t>hours</a:t>
            </a:r>
            <a:endParaRPr lang="de-AT" dirty="0" smtClean="0"/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smtClean="0"/>
              <a:t>VM </a:t>
            </a:r>
            <a:r>
              <a:rPr lang="de-AT" dirty="0" err="1" smtClean="0"/>
              <a:t>Dirty</a:t>
            </a:r>
            <a:r>
              <a:rPr lang="de-AT" dirty="0" smtClean="0"/>
              <a:t> </a:t>
            </a:r>
            <a:r>
              <a:rPr lang="de-AT" dirty="0" err="1" smtClean="0"/>
              <a:t>page</a:t>
            </a:r>
            <a:r>
              <a:rPr lang="de-AT" dirty="0" smtClean="0"/>
              <a:t> </a:t>
            </a:r>
            <a:r>
              <a:rPr lang="de-AT" dirty="0" err="1" smtClean="0"/>
              <a:t>rates</a:t>
            </a:r>
            <a:r>
              <a:rPr lang="de-AT" dirty="0"/>
              <a:t>: </a:t>
            </a:r>
            <a:r>
              <a:rPr lang="de-AT" dirty="0" smtClean="0"/>
              <a:t>20 </a:t>
            </a:r>
            <a:r>
              <a:rPr lang="de-AT" dirty="0"/>
              <a:t>/</a:t>
            </a:r>
            <a:r>
              <a:rPr lang="de-AT" dirty="0" smtClean="0"/>
              <a:t> 40 </a:t>
            </a:r>
            <a:r>
              <a:rPr lang="de-AT" dirty="0"/>
              <a:t>/</a:t>
            </a:r>
            <a:r>
              <a:rPr lang="de-AT" dirty="0" smtClean="0"/>
              <a:t> 70 </a:t>
            </a:r>
            <a:r>
              <a:rPr lang="de-AT" dirty="0"/>
              <a:t>/</a:t>
            </a:r>
            <a:r>
              <a:rPr lang="de-AT" dirty="0" smtClean="0"/>
              <a:t> 90  MB/s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Additional </a:t>
            </a:r>
            <a:r>
              <a:rPr lang="de-AT" dirty="0" err="1" smtClean="0"/>
              <a:t>parameters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sz="1600" dirty="0" smtClean="0"/>
              <a:t>VM SLA </a:t>
            </a:r>
            <a:r>
              <a:rPr lang="de-AT" sz="1600" dirty="0" err="1" smtClean="0"/>
              <a:t>availability</a:t>
            </a:r>
            <a:r>
              <a:rPr lang="de-AT" sz="1600" dirty="0" smtClean="0"/>
              <a:t> </a:t>
            </a:r>
            <a:r>
              <a:rPr lang="de-AT" sz="1600" dirty="0" err="1" smtClean="0"/>
              <a:t>level</a:t>
            </a:r>
            <a:r>
              <a:rPr lang="de-AT" sz="1600" dirty="0" smtClean="0"/>
              <a:t>: 99.95 %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de-AT" sz="1600" dirty="0" smtClean="0"/>
              <a:t> Penalty </a:t>
            </a:r>
            <a:r>
              <a:rPr lang="de-AT" sz="1600" dirty="0" err="1" smtClean="0"/>
              <a:t>costs</a:t>
            </a:r>
            <a:r>
              <a:rPr lang="de-AT" sz="1600" dirty="0" smtClean="0"/>
              <a:t>: </a:t>
            </a:r>
            <a:r>
              <a:rPr lang="en-US" sz="1600" dirty="0"/>
              <a:t>	</a:t>
            </a:r>
            <a:r>
              <a:rPr lang="en-US" sz="1600" dirty="0" smtClean="0"/>
              <a:t>	99.00</a:t>
            </a:r>
            <a:r>
              <a:rPr lang="en-US" sz="1600" dirty="0"/>
              <a:t>% - &lt; 99.95%          </a:t>
            </a:r>
            <a:r>
              <a:rPr lang="en-US" sz="1600" dirty="0" smtClean="0"/>
              <a:t>	-&gt; </a:t>
            </a:r>
            <a:r>
              <a:rPr lang="en-US" sz="1600" dirty="0"/>
              <a:t>10% penalty </a:t>
            </a:r>
            <a:r>
              <a:rPr lang="en-US" sz="1600" dirty="0" smtClean="0"/>
              <a:t>refund</a:t>
            </a:r>
          </a:p>
          <a:p>
            <a:pPr marL="10287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95.00</a:t>
            </a:r>
            <a:r>
              <a:rPr lang="en-US" sz="1600" dirty="0"/>
              <a:t>% - &lt; 99.00%          </a:t>
            </a:r>
            <a:r>
              <a:rPr lang="en-US" sz="1600" dirty="0" smtClean="0"/>
              <a:t>	-&gt; </a:t>
            </a:r>
            <a:r>
              <a:rPr lang="en-US" sz="1600" dirty="0"/>
              <a:t>25% penalty refund</a:t>
            </a:r>
          </a:p>
          <a:p>
            <a:pPr marL="10287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&lt; </a:t>
            </a:r>
            <a:r>
              <a:rPr lang="en-US" sz="1600" dirty="0"/>
              <a:t>95.00%                          </a:t>
            </a:r>
            <a:r>
              <a:rPr lang="en-US" sz="1600" dirty="0" smtClean="0"/>
              <a:t>	-&gt; </a:t>
            </a:r>
            <a:r>
              <a:rPr lang="en-US" sz="1600" dirty="0"/>
              <a:t>50% penalty </a:t>
            </a:r>
            <a:r>
              <a:rPr lang="en-US" sz="1600" dirty="0" smtClean="0"/>
              <a:t>refund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 smtClean="0"/>
              <a:t>Bandwidth costs: 0.1 c / GB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 smtClean="0"/>
              <a:t>Price VM: 0.04 $ / h</a:t>
            </a:r>
            <a:endParaRPr lang="de-AT" sz="1600" dirty="0" smtClean="0"/>
          </a:p>
          <a:p>
            <a:pPr lvl="3">
              <a:buFont typeface="Wingdings" panose="05000000000000000000" pitchFamily="2" charset="2"/>
              <a:buChar char="Ø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0234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98103" y="2006893"/>
            <a:ext cx="5620683" cy="3605633"/>
          </a:xfrm>
        </p:spPr>
        <p:txBody>
          <a:bodyPr>
            <a:normAutofit/>
          </a:bodyPr>
          <a:lstStyle/>
          <a:p>
            <a:r>
              <a:rPr lang="de-AT" dirty="0" err="1" smtClean="0"/>
              <a:t>Introduction</a:t>
            </a:r>
            <a:endParaRPr lang="de-AT" dirty="0" smtClean="0"/>
          </a:p>
          <a:p>
            <a:r>
              <a:rPr lang="de-AT" dirty="0" smtClean="0"/>
              <a:t>Main </a:t>
            </a:r>
            <a:r>
              <a:rPr lang="de-AT" dirty="0" err="1" smtClean="0"/>
              <a:t>Contributions</a:t>
            </a:r>
            <a:endParaRPr lang="de-AT" dirty="0" smtClean="0"/>
          </a:p>
          <a:p>
            <a:r>
              <a:rPr lang="de-AT" dirty="0" err="1" smtClean="0"/>
              <a:t>Methodological</a:t>
            </a:r>
            <a:r>
              <a:rPr lang="de-AT" dirty="0" smtClean="0"/>
              <a:t> Approach</a:t>
            </a:r>
          </a:p>
          <a:p>
            <a:r>
              <a:rPr lang="de-AT" dirty="0" err="1" smtClean="0"/>
              <a:t>Forecasting</a:t>
            </a:r>
            <a:endParaRPr lang="de-AT" dirty="0" smtClean="0"/>
          </a:p>
          <a:p>
            <a:r>
              <a:rPr lang="de-AT" dirty="0" smtClean="0"/>
              <a:t>Simulation Scenario</a:t>
            </a:r>
          </a:p>
          <a:p>
            <a:r>
              <a:rPr lang="de-AT" dirty="0" err="1" smtClean="0"/>
              <a:t>Results</a:t>
            </a:r>
            <a:endParaRPr lang="de-AT" dirty="0" smtClean="0"/>
          </a:p>
          <a:p>
            <a:r>
              <a:rPr lang="de-AT" dirty="0" err="1" smtClean="0"/>
              <a:t>Conclusion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2961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Scenario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908938"/>
            <a:ext cx="8621386" cy="474016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sz="2400" dirty="0" smtClean="0"/>
              <a:t>Cloud Scheduler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utility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err="1" smtClean="0"/>
              <a:t>Prioritizing</a:t>
            </a:r>
            <a:r>
              <a:rPr lang="de-AT" dirty="0" smtClean="0"/>
              <a:t> different </a:t>
            </a:r>
            <a:r>
              <a:rPr lang="de-AT" dirty="0" err="1" smtClean="0"/>
              <a:t>criteria</a:t>
            </a:r>
            <a:r>
              <a:rPr lang="de-AT" dirty="0" smtClean="0"/>
              <a:t>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 smtClean="0"/>
              <a:t>e.g.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reductions</a:t>
            </a:r>
            <a:r>
              <a:rPr lang="de-AT" dirty="0" smtClean="0"/>
              <a:t> vs. SLA </a:t>
            </a:r>
            <a:r>
              <a:rPr lang="de-AT" dirty="0" err="1" smtClean="0"/>
              <a:t>penalties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err="1" smtClean="0"/>
              <a:t>Current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future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developments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smtClean="0"/>
              <a:t>Definition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max</a:t>
            </a:r>
            <a:r>
              <a:rPr lang="de-AT" dirty="0" smtClean="0"/>
              <a:t> </a:t>
            </a:r>
            <a:r>
              <a:rPr lang="de-AT" dirty="0" err="1" smtClean="0"/>
              <a:t>fc</a:t>
            </a:r>
            <a:r>
              <a:rPr lang="de-AT" dirty="0" smtClean="0"/>
              <a:t> </a:t>
            </a:r>
            <a:r>
              <a:rPr lang="de-AT" dirty="0" err="1" smtClean="0"/>
              <a:t>horizon</a:t>
            </a:r>
            <a:r>
              <a:rPr lang="de-AT" dirty="0" smtClean="0"/>
              <a:t> </a:t>
            </a:r>
            <a:r>
              <a:rPr lang="de-AT" dirty="0" err="1" smtClean="0"/>
              <a:t>up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consider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smtClean="0"/>
              <a:t>Seven different </a:t>
            </a:r>
            <a:r>
              <a:rPr lang="de-AT" dirty="0" err="1" smtClean="0"/>
              <a:t>scenarios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 </a:t>
            </a:r>
            <a:r>
              <a:rPr lang="de-AT" dirty="0" err="1" smtClean="0"/>
              <a:t>Resulting</a:t>
            </a:r>
            <a:r>
              <a:rPr lang="de-AT" dirty="0" smtClean="0"/>
              <a:t> power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evaluation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66474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Scenario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23131" y="2543502"/>
            <a:ext cx="10011517" cy="4130567"/>
          </a:xfrm>
        </p:spPr>
        <p:txBody>
          <a:bodyPr numCol="2"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AT" sz="1800" dirty="0" smtClean="0"/>
              <a:t>Scenario 1: BFD </a:t>
            </a:r>
            <a:r>
              <a:rPr lang="de-AT" sz="1800" dirty="0" err="1" smtClean="0"/>
              <a:t>baseline</a:t>
            </a:r>
            <a:r>
              <a:rPr lang="de-AT" sz="1800" dirty="0" smtClean="0"/>
              <a:t> </a:t>
            </a:r>
            <a:r>
              <a:rPr lang="de-AT" sz="1800" dirty="0" err="1" smtClean="0"/>
              <a:t>scheduler</a:t>
            </a:r>
            <a:endParaRPr lang="de-AT" sz="1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smtClean="0"/>
              <a:t>Request </a:t>
            </a:r>
            <a:r>
              <a:rPr lang="de-AT" sz="1600" dirty="0" err="1" smtClean="0"/>
              <a:t>assignment</a:t>
            </a:r>
            <a:r>
              <a:rPr lang="de-AT" sz="1600" dirty="0" smtClean="0"/>
              <a:t>: not </a:t>
            </a:r>
            <a:r>
              <a:rPr lang="de-AT" sz="1600" dirty="0" err="1" smtClean="0"/>
              <a:t>cost</a:t>
            </a:r>
            <a:r>
              <a:rPr lang="de-AT" sz="1600" dirty="0" smtClean="0"/>
              <a:t> </a:t>
            </a:r>
            <a:r>
              <a:rPr lang="de-AT" sz="1600" dirty="0" err="1" smtClean="0"/>
              <a:t>aware</a:t>
            </a:r>
            <a:r>
              <a:rPr lang="de-AT" sz="1600" dirty="0" smtClean="0"/>
              <a:t>, </a:t>
            </a:r>
            <a:r>
              <a:rPr lang="de-AT" sz="1600" dirty="0" err="1" smtClean="0"/>
              <a:t>based</a:t>
            </a:r>
            <a:r>
              <a:rPr lang="de-AT" sz="1600" dirty="0" smtClean="0"/>
              <a:t> on </a:t>
            </a:r>
            <a:r>
              <a:rPr lang="de-AT" sz="1600" dirty="0" err="1" smtClean="0"/>
              <a:t>load</a:t>
            </a:r>
            <a:endParaRPr lang="de-AT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 smtClean="0"/>
              <a:t>Migrations</a:t>
            </a:r>
            <a:r>
              <a:rPr lang="de-AT" sz="1600" dirty="0" smtClean="0"/>
              <a:t>: None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800" dirty="0" smtClean="0"/>
              <a:t> Scenario 2: BCU </a:t>
            </a:r>
            <a:r>
              <a:rPr lang="de-AT" sz="1800" dirty="0" err="1" smtClean="0"/>
              <a:t>scheduler</a:t>
            </a:r>
            <a:endParaRPr lang="de-AT" sz="1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/>
              <a:t>Request </a:t>
            </a:r>
            <a:r>
              <a:rPr lang="de-AT" sz="1600" dirty="0" err="1"/>
              <a:t>assignment</a:t>
            </a:r>
            <a:r>
              <a:rPr lang="de-AT" sz="1600" dirty="0"/>
              <a:t>: </a:t>
            </a:r>
            <a:r>
              <a:rPr lang="de-AT" sz="1600" dirty="0" err="1" smtClean="0"/>
              <a:t>cost</a:t>
            </a:r>
            <a:r>
              <a:rPr lang="de-AT" sz="1600" dirty="0" smtClean="0"/>
              <a:t> </a:t>
            </a:r>
            <a:r>
              <a:rPr lang="de-AT" sz="1600" dirty="0" err="1" smtClean="0"/>
              <a:t>aware</a:t>
            </a:r>
            <a:r>
              <a:rPr lang="de-AT" sz="1600" dirty="0" smtClean="0"/>
              <a:t>, </a:t>
            </a:r>
            <a:r>
              <a:rPr lang="de-AT" sz="1600" dirty="0" err="1" smtClean="0"/>
              <a:t>no</a:t>
            </a:r>
            <a:r>
              <a:rPr lang="de-AT" sz="1600" dirty="0" smtClean="0"/>
              <a:t> </a:t>
            </a:r>
            <a:r>
              <a:rPr lang="de-AT" sz="1600" dirty="0" err="1" smtClean="0"/>
              <a:t>forecasts</a:t>
            </a:r>
            <a:endParaRPr lang="de-AT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 smtClean="0"/>
              <a:t>Migrations</a:t>
            </a:r>
            <a:r>
              <a:rPr lang="de-AT" sz="1600" dirty="0"/>
              <a:t>: None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800" dirty="0" smtClean="0"/>
              <a:t>Scenario 3: BCU </a:t>
            </a:r>
            <a:r>
              <a:rPr lang="de-AT" sz="1800" dirty="0" err="1" smtClean="0"/>
              <a:t>scheduler</a:t>
            </a:r>
            <a:r>
              <a:rPr lang="de-AT" sz="1800" dirty="0" smtClean="0"/>
              <a:t> + FC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smtClean="0"/>
              <a:t>Request </a:t>
            </a:r>
            <a:r>
              <a:rPr lang="de-AT" sz="1600" dirty="0" err="1" smtClean="0"/>
              <a:t>assignment</a:t>
            </a:r>
            <a:r>
              <a:rPr lang="de-AT" sz="1600" dirty="0" smtClean="0"/>
              <a:t>: </a:t>
            </a:r>
            <a:r>
              <a:rPr lang="de-AT" sz="1600" dirty="0" err="1" smtClean="0"/>
              <a:t>cost</a:t>
            </a:r>
            <a:r>
              <a:rPr lang="de-AT" sz="1600" dirty="0" smtClean="0"/>
              <a:t> </a:t>
            </a:r>
            <a:r>
              <a:rPr lang="de-AT" sz="1600" dirty="0" err="1" smtClean="0"/>
              <a:t>aware</a:t>
            </a:r>
            <a:r>
              <a:rPr lang="de-AT" sz="1600" dirty="0" smtClean="0"/>
              <a:t>, </a:t>
            </a:r>
            <a:r>
              <a:rPr lang="de-AT" sz="1600" dirty="0" err="1" smtClean="0"/>
              <a:t>forecasts</a:t>
            </a:r>
            <a:endParaRPr lang="de-AT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 smtClean="0"/>
              <a:t>Migrations</a:t>
            </a:r>
            <a:r>
              <a:rPr lang="de-AT" sz="1600" dirty="0" smtClean="0"/>
              <a:t>: None</a:t>
            </a:r>
            <a:endParaRPr lang="de-AT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800" dirty="0" smtClean="0"/>
              <a:t>Scenario 4: BCU </a:t>
            </a:r>
            <a:r>
              <a:rPr lang="de-AT" sz="1800" dirty="0" err="1" smtClean="0"/>
              <a:t>scheduler</a:t>
            </a:r>
            <a:r>
              <a:rPr lang="de-AT" sz="1800" dirty="0" smtClean="0"/>
              <a:t> + Ideal FC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/>
              <a:t>Request </a:t>
            </a:r>
            <a:r>
              <a:rPr lang="de-AT" sz="1600" dirty="0" err="1"/>
              <a:t>assignment</a:t>
            </a:r>
            <a:r>
              <a:rPr lang="de-AT" sz="1600" dirty="0"/>
              <a:t>: </a:t>
            </a:r>
            <a:r>
              <a:rPr lang="de-AT" sz="1600" dirty="0" err="1"/>
              <a:t>cost</a:t>
            </a:r>
            <a:r>
              <a:rPr lang="de-AT" sz="1600" dirty="0"/>
              <a:t> </a:t>
            </a:r>
            <a:r>
              <a:rPr lang="de-AT" sz="1600" dirty="0" err="1"/>
              <a:t>aware</a:t>
            </a:r>
            <a:r>
              <a:rPr lang="de-AT" sz="1600" dirty="0"/>
              <a:t>, </a:t>
            </a:r>
            <a:r>
              <a:rPr lang="de-AT" sz="1600" dirty="0" smtClean="0"/>
              <a:t>ideal </a:t>
            </a:r>
            <a:r>
              <a:rPr lang="de-AT" sz="1600" dirty="0" err="1" smtClean="0"/>
              <a:t>forecasts</a:t>
            </a:r>
            <a:endParaRPr lang="de-AT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 smtClean="0"/>
              <a:t>Migrations</a:t>
            </a:r>
            <a:r>
              <a:rPr lang="de-AT" sz="1600" dirty="0" smtClean="0"/>
              <a:t>: None</a:t>
            </a:r>
            <a:endParaRPr lang="de-AT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800" dirty="0" smtClean="0"/>
              <a:t>Scenario 5: BCU </a:t>
            </a:r>
            <a:r>
              <a:rPr lang="de-AT" sz="1800" dirty="0" err="1" smtClean="0"/>
              <a:t>scheduler</a:t>
            </a:r>
            <a:r>
              <a:rPr lang="de-AT" sz="1800" dirty="0" smtClean="0"/>
              <a:t> + 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/>
              <a:t>Request </a:t>
            </a:r>
            <a:r>
              <a:rPr lang="de-AT" sz="1600" dirty="0" err="1"/>
              <a:t>assignment</a:t>
            </a:r>
            <a:r>
              <a:rPr lang="de-AT" sz="1600" dirty="0"/>
              <a:t>: </a:t>
            </a:r>
            <a:r>
              <a:rPr lang="de-AT" sz="1600" dirty="0" err="1"/>
              <a:t>cost</a:t>
            </a:r>
            <a:r>
              <a:rPr lang="de-AT" sz="1600" dirty="0"/>
              <a:t> </a:t>
            </a:r>
            <a:r>
              <a:rPr lang="de-AT" sz="1600" dirty="0" err="1"/>
              <a:t>aware</a:t>
            </a:r>
            <a:r>
              <a:rPr lang="de-AT" sz="1600" dirty="0"/>
              <a:t>, </a:t>
            </a:r>
            <a:r>
              <a:rPr lang="de-AT" sz="1600" dirty="0" err="1" smtClean="0"/>
              <a:t>no</a:t>
            </a:r>
            <a:r>
              <a:rPr lang="de-AT" sz="1600" dirty="0" smtClean="0"/>
              <a:t> </a:t>
            </a:r>
            <a:r>
              <a:rPr lang="de-AT" sz="1600" dirty="0" err="1" smtClean="0"/>
              <a:t>forecasts</a:t>
            </a:r>
            <a:endParaRPr lang="de-AT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/>
              <a:t>Migrations</a:t>
            </a:r>
            <a:r>
              <a:rPr lang="de-AT" sz="1600" dirty="0"/>
              <a:t>: </a:t>
            </a:r>
            <a:r>
              <a:rPr lang="de-AT" sz="1600" dirty="0" err="1" smtClean="0"/>
              <a:t>cost</a:t>
            </a:r>
            <a:r>
              <a:rPr lang="de-AT" sz="1600" dirty="0" smtClean="0"/>
              <a:t> </a:t>
            </a:r>
            <a:r>
              <a:rPr lang="de-AT" sz="1600" dirty="0" err="1" smtClean="0"/>
              <a:t>aware</a:t>
            </a:r>
            <a:r>
              <a:rPr lang="de-AT" sz="1600" dirty="0" smtClean="0"/>
              <a:t>, </a:t>
            </a:r>
            <a:r>
              <a:rPr lang="de-AT" sz="1600" dirty="0" err="1" smtClean="0"/>
              <a:t>no</a:t>
            </a:r>
            <a:r>
              <a:rPr lang="de-AT" sz="1600" dirty="0" smtClean="0"/>
              <a:t> </a:t>
            </a:r>
            <a:r>
              <a:rPr lang="de-AT" sz="1600" dirty="0" err="1" smtClean="0"/>
              <a:t>forecasts</a:t>
            </a:r>
            <a:endParaRPr lang="de-AT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800" dirty="0"/>
              <a:t>Scenario </a:t>
            </a:r>
            <a:r>
              <a:rPr lang="de-AT" sz="1800" dirty="0" smtClean="0"/>
              <a:t>6: </a:t>
            </a:r>
            <a:r>
              <a:rPr lang="de-AT" sz="1800" dirty="0"/>
              <a:t>BCU </a:t>
            </a:r>
            <a:r>
              <a:rPr lang="de-AT" sz="1800" dirty="0" err="1"/>
              <a:t>scheduler</a:t>
            </a:r>
            <a:r>
              <a:rPr lang="de-AT" sz="1800" dirty="0"/>
              <a:t> + </a:t>
            </a:r>
            <a:r>
              <a:rPr lang="de-AT" sz="1800" dirty="0" smtClean="0"/>
              <a:t>M + FC</a:t>
            </a:r>
            <a:endParaRPr lang="de-AT" sz="1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/>
              <a:t>Request </a:t>
            </a:r>
            <a:r>
              <a:rPr lang="de-AT" sz="1600" dirty="0" err="1"/>
              <a:t>assignment</a:t>
            </a:r>
            <a:r>
              <a:rPr lang="de-AT" sz="1600" dirty="0"/>
              <a:t>: </a:t>
            </a:r>
            <a:r>
              <a:rPr lang="de-AT" sz="1600" dirty="0" err="1"/>
              <a:t>cost</a:t>
            </a:r>
            <a:r>
              <a:rPr lang="de-AT" sz="1600" dirty="0"/>
              <a:t> </a:t>
            </a:r>
            <a:r>
              <a:rPr lang="de-AT" sz="1600" dirty="0" err="1"/>
              <a:t>aware</a:t>
            </a:r>
            <a:r>
              <a:rPr lang="de-AT" sz="1600" dirty="0"/>
              <a:t>, </a:t>
            </a:r>
            <a:r>
              <a:rPr lang="de-AT" sz="1600" dirty="0" err="1" smtClean="0"/>
              <a:t>forecasts</a:t>
            </a:r>
            <a:endParaRPr lang="de-AT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/>
              <a:t>Migrations</a:t>
            </a:r>
            <a:r>
              <a:rPr lang="de-AT" sz="1600" dirty="0"/>
              <a:t>: </a:t>
            </a:r>
            <a:r>
              <a:rPr lang="de-AT" sz="1600" dirty="0" err="1"/>
              <a:t>cost</a:t>
            </a:r>
            <a:r>
              <a:rPr lang="de-AT" sz="1600" dirty="0"/>
              <a:t> </a:t>
            </a:r>
            <a:r>
              <a:rPr lang="de-AT" sz="1600" dirty="0" err="1"/>
              <a:t>aware</a:t>
            </a:r>
            <a:r>
              <a:rPr lang="de-AT" sz="1600" dirty="0"/>
              <a:t>, </a:t>
            </a:r>
            <a:r>
              <a:rPr lang="de-AT" sz="1600" dirty="0" err="1" smtClean="0"/>
              <a:t>forecasts</a:t>
            </a:r>
            <a:endParaRPr lang="de-AT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800" dirty="0" smtClean="0"/>
              <a:t>Scenario 7: BCU </a:t>
            </a:r>
            <a:r>
              <a:rPr lang="de-AT" sz="1800" dirty="0" err="1" smtClean="0"/>
              <a:t>scheduler</a:t>
            </a:r>
            <a:r>
              <a:rPr lang="de-AT" sz="1800" dirty="0" smtClean="0"/>
              <a:t> + M + ideal FC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/>
              <a:t>Request </a:t>
            </a:r>
            <a:r>
              <a:rPr lang="de-AT" sz="1600" dirty="0" err="1"/>
              <a:t>assignment</a:t>
            </a:r>
            <a:r>
              <a:rPr lang="de-AT" sz="1600" dirty="0"/>
              <a:t>: </a:t>
            </a:r>
            <a:r>
              <a:rPr lang="de-AT" sz="1600" dirty="0" err="1"/>
              <a:t>cost</a:t>
            </a:r>
            <a:r>
              <a:rPr lang="de-AT" sz="1600" dirty="0"/>
              <a:t> </a:t>
            </a:r>
            <a:r>
              <a:rPr lang="de-AT" sz="1600" dirty="0" err="1"/>
              <a:t>aware</a:t>
            </a:r>
            <a:r>
              <a:rPr lang="de-AT" sz="1600" dirty="0"/>
              <a:t>, </a:t>
            </a:r>
            <a:r>
              <a:rPr lang="de-AT" sz="1600" dirty="0" smtClean="0"/>
              <a:t>ideal </a:t>
            </a:r>
            <a:r>
              <a:rPr lang="de-AT" sz="1600" dirty="0" err="1" smtClean="0"/>
              <a:t>forecasts</a:t>
            </a:r>
            <a:endParaRPr lang="de-AT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/>
              <a:t>Migrations</a:t>
            </a:r>
            <a:r>
              <a:rPr lang="de-AT" sz="1600" dirty="0"/>
              <a:t>: </a:t>
            </a:r>
            <a:r>
              <a:rPr lang="de-AT" sz="1600" dirty="0" err="1"/>
              <a:t>cost</a:t>
            </a:r>
            <a:r>
              <a:rPr lang="de-AT" sz="1600" dirty="0"/>
              <a:t> </a:t>
            </a:r>
            <a:r>
              <a:rPr lang="de-AT" sz="1600" dirty="0" err="1"/>
              <a:t>aware</a:t>
            </a:r>
            <a:r>
              <a:rPr lang="de-AT" sz="1600" dirty="0"/>
              <a:t>, </a:t>
            </a:r>
            <a:r>
              <a:rPr lang="de-AT" sz="1600" dirty="0" smtClean="0"/>
              <a:t>ideal </a:t>
            </a:r>
            <a:r>
              <a:rPr lang="de-AT" sz="1600" dirty="0" err="1" smtClean="0"/>
              <a:t>forecasts</a:t>
            </a:r>
            <a:endParaRPr lang="de-AT" sz="16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1823131" y="1945202"/>
            <a:ext cx="403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AT" sz="2400" dirty="0" smtClean="0"/>
              <a:t>Definition </a:t>
            </a:r>
            <a:r>
              <a:rPr lang="de-AT" sz="2400" dirty="0" err="1" smtClean="0"/>
              <a:t>of</a:t>
            </a:r>
            <a:r>
              <a:rPr lang="de-AT" sz="2400" dirty="0" smtClean="0"/>
              <a:t> Scenarios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5661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Scenario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908938"/>
            <a:ext cx="8621386" cy="474016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sz="2400" dirty="0" smtClean="0"/>
              <a:t>Utility </a:t>
            </a:r>
            <a:r>
              <a:rPr lang="de-AT" sz="2400" dirty="0" err="1" smtClean="0"/>
              <a:t>Function</a:t>
            </a:r>
            <a:endParaRPr lang="de-AT" sz="2400" dirty="0" smtClean="0"/>
          </a:p>
          <a:p>
            <a:pPr marL="457200" lvl="1" indent="0">
              <a:buNone/>
            </a:pPr>
            <a:endParaRPr lang="de-AT" sz="2400" dirty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7915"/>
              </p:ext>
            </p:extLst>
          </p:nvPr>
        </p:nvGraphicFramePr>
        <p:xfrm>
          <a:off x="2658843" y="2911365"/>
          <a:ext cx="8177048" cy="3075586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114371"/>
                <a:gridCol w="2505451"/>
                <a:gridCol w="4557226"/>
              </a:tblGrid>
              <a:tr h="301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err="1">
                          <a:effectLst/>
                        </a:rPr>
                        <a:t>Criteria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Name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Description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c1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probability of SLA penalty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probability that an SLA penalty will occur after migration (based on experienced downtime)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c2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estimated </a:t>
                      </a:r>
                      <a:r>
                        <a:rPr lang="de-AT" sz="1600">
                          <a:effectLst/>
                        </a:rPr>
                        <a:t>migration energy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the expected migration energy depending on VM memory, bandwidth and dirty page rate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c3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remaining VM duration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number of unit time spans the job or VM is still running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c4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data center load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investigate current DC loads, focus on load balancing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c5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estimated cost benefit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expected migration benefit (cost savings) given the current conditions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3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</a:t>
            </a:r>
            <a:r>
              <a:rPr lang="de-AT" dirty="0" err="1" smtClean="0"/>
              <a:t>Results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646179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de-AT" dirty="0"/>
              <a:t>	</a:t>
            </a:r>
            <a:r>
              <a:rPr lang="de-AT" sz="2400" dirty="0" err="1" smtClean="0"/>
              <a:t>Evaluate</a:t>
            </a:r>
            <a:r>
              <a:rPr lang="de-AT" sz="2400" dirty="0" smtClean="0"/>
              <a:t> </a:t>
            </a:r>
            <a:r>
              <a:rPr lang="de-AT" sz="2400" dirty="0" err="1" smtClean="0"/>
              <a:t>utility</a:t>
            </a:r>
            <a:r>
              <a:rPr lang="de-AT" sz="2400" dirty="0" smtClean="0"/>
              <a:t> </a:t>
            </a:r>
            <a:r>
              <a:rPr lang="de-AT" sz="2400" dirty="0" err="1" smtClean="0"/>
              <a:t>function</a:t>
            </a:r>
            <a:r>
              <a:rPr lang="de-AT" sz="2400" dirty="0"/>
              <a:t> </a:t>
            </a:r>
            <a:r>
              <a:rPr lang="de-AT" sz="2400" dirty="0" smtClean="0"/>
              <a:t>– </a:t>
            </a:r>
            <a:r>
              <a:rPr lang="de-AT" sz="2400" dirty="0" err="1" smtClean="0"/>
              <a:t>energy</a:t>
            </a:r>
            <a:r>
              <a:rPr lang="de-AT" sz="2400" dirty="0" smtClean="0"/>
              <a:t> </a:t>
            </a:r>
            <a:r>
              <a:rPr lang="de-AT" sz="2400" dirty="0" err="1" smtClean="0"/>
              <a:t>vs</a:t>
            </a:r>
            <a:r>
              <a:rPr lang="de-AT" sz="2400" dirty="0" smtClean="0"/>
              <a:t> </a:t>
            </a:r>
            <a:r>
              <a:rPr lang="de-AT" sz="2400" dirty="0" err="1" smtClean="0"/>
              <a:t>cost</a:t>
            </a:r>
            <a:r>
              <a:rPr lang="de-AT" sz="2400" dirty="0" smtClean="0"/>
              <a:t> </a:t>
            </a:r>
            <a:r>
              <a:rPr lang="de-AT" sz="2400" dirty="0" err="1" smtClean="0"/>
              <a:t>utility</a:t>
            </a: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326" y="4478004"/>
            <a:ext cx="5605191" cy="2027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326" y="2354313"/>
            <a:ext cx="5605191" cy="20197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830" y="4478004"/>
            <a:ext cx="3064972" cy="2027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830" y="2352503"/>
            <a:ext cx="3064972" cy="19887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feld 3"/>
          <p:cNvSpPr txBox="1"/>
          <p:nvPr/>
        </p:nvSpPr>
        <p:spPr>
          <a:xfrm>
            <a:off x="916570" y="2562034"/>
            <a:ext cx="158569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600" dirty="0"/>
              <a:t>w_sla = 0.4</a:t>
            </a:r>
          </a:p>
          <a:p>
            <a:r>
              <a:rPr lang="pl-PL" sz="1600" dirty="0"/>
              <a:t>w_energy = 0.7</a:t>
            </a:r>
          </a:p>
          <a:p>
            <a:r>
              <a:rPr lang="pl-PL" sz="1600" dirty="0"/>
              <a:t>w_vm_rem = 0.5</a:t>
            </a:r>
          </a:p>
          <a:p>
            <a:r>
              <a:rPr lang="pl-PL" sz="1600" dirty="0"/>
              <a:t>w_dcload = 0.4</a:t>
            </a:r>
          </a:p>
          <a:p>
            <a:r>
              <a:rPr lang="pl-PL" sz="1600" dirty="0"/>
              <a:t>w_cost = </a:t>
            </a:r>
            <a:r>
              <a:rPr lang="pl-PL" sz="1600" dirty="0" smtClean="0"/>
              <a:t>0.8</a:t>
            </a:r>
            <a:endParaRPr lang="de-AT" sz="1600" dirty="0" smtClean="0"/>
          </a:p>
          <a:p>
            <a:r>
              <a:rPr lang="de-AT" sz="1600" dirty="0" smtClean="0"/>
              <a:t>TH = 1.8</a:t>
            </a:r>
            <a:endParaRPr lang="de-AT" sz="1600" dirty="0"/>
          </a:p>
        </p:txBody>
      </p:sp>
      <p:sp>
        <p:nvSpPr>
          <p:cNvPr id="9" name="Textfeld 8"/>
          <p:cNvSpPr txBox="1"/>
          <p:nvPr/>
        </p:nvSpPr>
        <p:spPr>
          <a:xfrm>
            <a:off x="916570" y="4474189"/>
            <a:ext cx="1592103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600" dirty="0"/>
              <a:t>w_sla = 0.3</a:t>
            </a:r>
          </a:p>
          <a:p>
            <a:r>
              <a:rPr lang="pl-PL" sz="1600" dirty="0"/>
              <a:t>w_energy = 0.4</a:t>
            </a:r>
          </a:p>
          <a:p>
            <a:r>
              <a:rPr lang="pl-PL" sz="1600" dirty="0"/>
              <a:t>w_vm_rem = 0.2</a:t>
            </a:r>
          </a:p>
          <a:p>
            <a:r>
              <a:rPr lang="pl-PL" sz="1600" dirty="0"/>
              <a:t>w_dcload = 0.1</a:t>
            </a:r>
          </a:p>
          <a:p>
            <a:r>
              <a:rPr lang="pl-PL" sz="1600" dirty="0"/>
              <a:t>w_cost = </a:t>
            </a:r>
            <a:r>
              <a:rPr lang="pl-PL" sz="1600" dirty="0" smtClean="0"/>
              <a:t>1.0</a:t>
            </a:r>
            <a:endParaRPr lang="de-AT" sz="1600" dirty="0" smtClean="0"/>
          </a:p>
          <a:p>
            <a:r>
              <a:rPr lang="de-AT" sz="1600" dirty="0"/>
              <a:t>TH = 1.4</a:t>
            </a:r>
          </a:p>
        </p:txBody>
      </p:sp>
    </p:spTree>
    <p:extLst>
      <p:ext uri="{BB962C8B-B14F-4D97-AF65-F5344CB8AC3E}">
        <p14:creationId xmlns:p14="http://schemas.microsoft.com/office/powerpoint/2010/main" val="3046649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</a:t>
            </a:r>
            <a:r>
              <a:rPr lang="de-AT" dirty="0" err="1" smtClean="0"/>
              <a:t>Results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646179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de-AT" dirty="0"/>
              <a:t>	</a:t>
            </a:r>
            <a:r>
              <a:rPr lang="de-AT" dirty="0" smtClean="0"/>
              <a:t>	</a:t>
            </a:r>
            <a:r>
              <a:rPr lang="de-AT" sz="2400" dirty="0" err="1" smtClean="0"/>
              <a:t>Evaluate</a:t>
            </a:r>
            <a:r>
              <a:rPr lang="de-AT" sz="2400" dirty="0" smtClean="0"/>
              <a:t> </a:t>
            </a:r>
            <a:r>
              <a:rPr lang="de-AT" sz="2400" dirty="0" err="1" smtClean="0"/>
              <a:t>utility</a:t>
            </a:r>
            <a:r>
              <a:rPr lang="de-AT" sz="2400" dirty="0" smtClean="0"/>
              <a:t> </a:t>
            </a:r>
            <a:r>
              <a:rPr lang="de-AT" sz="2400" dirty="0" err="1" smtClean="0"/>
              <a:t>function</a:t>
            </a:r>
            <a:r>
              <a:rPr lang="de-AT" sz="2400" dirty="0"/>
              <a:t> </a:t>
            </a:r>
            <a:r>
              <a:rPr lang="de-AT" sz="2400" dirty="0" smtClean="0"/>
              <a:t>– </a:t>
            </a:r>
            <a:r>
              <a:rPr lang="de-AT" sz="2400" dirty="0" err="1" smtClean="0"/>
              <a:t>best</a:t>
            </a:r>
            <a:r>
              <a:rPr lang="de-AT" sz="2400" dirty="0" smtClean="0"/>
              <a:t> </a:t>
            </a:r>
            <a:r>
              <a:rPr lang="de-AT" sz="2400" dirty="0" err="1" smtClean="0"/>
              <a:t>utility</a:t>
            </a: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285" y="3398778"/>
            <a:ext cx="3656270" cy="24241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14" y="3398778"/>
            <a:ext cx="6703558" cy="24241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feld 5"/>
          <p:cNvSpPr txBox="1"/>
          <p:nvPr/>
        </p:nvSpPr>
        <p:spPr>
          <a:xfrm>
            <a:off x="2382671" y="2680617"/>
            <a:ext cx="808822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1400" dirty="0" smtClean="0"/>
              <a:t>w_sla </a:t>
            </a:r>
            <a:r>
              <a:rPr lang="pl-PL" sz="1400" dirty="0"/>
              <a:t>= </a:t>
            </a:r>
            <a:r>
              <a:rPr lang="pl-PL" sz="1400" dirty="0" smtClean="0"/>
              <a:t>1.0</a:t>
            </a:r>
            <a:r>
              <a:rPr lang="de-AT" sz="1400" dirty="0" smtClean="0"/>
              <a:t>	</a:t>
            </a:r>
            <a:r>
              <a:rPr lang="de-AT" sz="1400" dirty="0"/>
              <a:t> </a:t>
            </a:r>
            <a:r>
              <a:rPr lang="de-AT" sz="1400" dirty="0" smtClean="0"/>
              <a:t>    </a:t>
            </a:r>
            <a:r>
              <a:rPr lang="pl-PL" sz="1400" dirty="0" smtClean="0"/>
              <a:t>w_energy </a:t>
            </a:r>
            <a:r>
              <a:rPr lang="pl-PL" sz="1400" dirty="0"/>
              <a:t>= </a:t>
            </a:r>
            <a:r>
              <a:rPr lang="pl-PL" sz="1400" dirty="0" smtClean="0"/>
              <a:t>0.1</a:t>
            </a:r>
            <a:r>
              <a:rPr lang="de-AT" sz="1400" dirty="0" smtClean="0"/>
              <a:t>	</a:t>
            </a:r>
            <a:r>
              <a:rPr lang="de-AT" sz="1400" dirty="0"/>
              <a:t> </a:t>
            </a:r>
            <a:r>
              <a:rPr lang="de-AT" sz="1400" dirty="0" smtClean="0"/>
              <a:t>     </a:t>
            </a:r>
            <a:r>
              <a:rPr lang="pl-PL" sz="1400" dirty="0" smtClean="0"/>
              <a:t>w_vm_rem </a:t>
            </a:r>
            <a:r>
              <a:rPr lang="pl-PL" sz="1400" dirty="0"/>
              <a:t>= </a:t>
            </a:r>
            <a:r>
              <a:rPr lang="pl-PL" sz="1400" dirty="0" smtClean="0"/>
              <a:t>0.2</a:t>
            </a:r>
            <a:r>
              <a:rPr lang="de-AT" sz="1400" dirty="0"/>
              <a:t> </a:t>
            </a:r>
            <a:r>
              <a:rPr lang="de-AT" sz="1400" dirty="0" smtClean="0"/>
              <a:t>          </a:t>
            </a:r>
            <a:r>
              <a:rPr lang="pl-PL" sz="1400" dirty="0" smtClean="0"/>
              <a:t>w_dcload </a:t>
            </a:r>
            <a:r>
              <a:rPr lang="pl-PL" sz="1400" dirty="0"/>
              <a:t>= </a:t>
            </a:r>
            <a:r>
              <a:rPr lang="pl-PL" sz="1400" dirty="0" smtClean="0"/>
              <a:t>0.1</a:t>
            </a:r>
            <a:r>
              <a:rPr lang="de-AT" sz="1400" dirty="0" smtClean="0"/>
              <a:t> 	</a:t>
            </a:r>
            <a:r>
              <a:rPr lang="pl-PL" sz="1400" dirty="0" smtClean="0"/>
              <a:t>w_cost </a:t>
            </a:r>
            <a:r>
              <a:rPr lang="pl-PL" sz="1400" dirty="0"/>
              <a:t>= </a:t>
            </a:r>
            <a:r>
              <a:rPr lang="pl-PL" sz="1400" dirty="0" smtClean="0"/>
              <a:t>1.0</a:t>
            </a:r>
            <a:r>
              <a:rPr lang="de-AT" sz="1400" dirty="0"/>
              <a:t>  </a:t>
            </a:r>
            <a:r>
              <a:rPr lang="de-AT" sz="1400" dirty="0" smtClean="0"/>
              <a:t>           TH </a:t>
            </a:r>
            <a:r>
              <a:rPr lang="de-AT" sz="1400" dirty="0"/>
              <a:t>= </a:t>
            </a:r>
            <a:r>
              <a:rPr lang="de-AT" sz="1400" dirty="0" smtClean="0"/>
              <a:t>2.0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25382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</a:t>
            </a:r>
            <a:r>
              <a:rPr lang="de-AT" dirty="0" err="1" smtClean="0"/>
              <a:t>Results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593627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de-AT" sz="2000" dirty="0" smtClean="0"/>
              <a:t>Simulation Runs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AT" dirty="0" smtClean="0"/>
              <a:t> Small </a:t>
            </a:r>
            <a:r>
              <a:rPr lang="de-AT" dirty="0" err="1" smtClean="0"/>
              <a:t>scale</a:t>
            </a:r>
            <a:r>
              <a:rPr lang="de-AT" dirty="0" smtClean="0"/>
              <a:t> DA </a:t>
            </a:r>
            <a:r>
              <a:rPr lang="de-AT" dirty="0" err="1" smtClean="0"/>
              <a:t>and</a:t>
            </a:r>
            <a:r>
              <a:rPr lang="de-AT" dirty="0" smtClean="0"/>
              <a:t> RT </a:t>
            </a:r>
            <a:r>
              <a:rPr lang="de-AT" dirty="0" err="1" smtClean="0"/>
              <a:t>simulations</a:t>
            </a:r>
            <a:r>
              <a:rPr lang="de-AT" dirty="0" smtClean="0"/>
              <a:t> (5 </a:t>
            </a:r>
            <a:r>
              <a:rPr lang="de-AT" dirty="0" err="1" smtClean="0"/>
              <a:t>weeks</a:t>
            </a:r>
            <a:r>
              <a:rPr lang="de-AT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AT" dirty="0" smtClean="0"/>
              <a:t> Large </a:t>
            </a:r>
            <a:r>
              <a:rPr lang="de-AT" dirty="0" err="1" smtClean="0"/>
              <a:t>scale</a:t>
            </a:r>
            <a:r>
              <a:rPr lang="de-AT" dirty="0" smtClean="0"/>
              <a:t> DA </a:t>
            </a:r>
            <a:r>
              <a:rPr lang="de-AT" dirty="0" err="1" smtClean="0"/>
              <a:t>and</a:t>
            </a:r>
            <a:r>
              <a:rPr lang="de-AT" dirty="0" smtClean="0"/>
              <a:t> RT </a:t>
            </a:r>
            <a:r>
              <a:rPr lang="de-AT" dirty="0" err="1" smtClean="0"/>
              <a:t>simulations</a:t>
            </a:r>
            <a:r>
              <a:rPr lang="de-AT" dirty="0" smtClean="0"/>
              <a:t> (4 </a:t>
            </a:r>
            <a:r>
              <a:rPr lang="de-AT" dirty="0" err="1" smtClean="0"/>
              <a:t>months</a:t>
            </a:r>
            <a:r>
              <a:rPr lang="de-AT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de-AT" dirty="0"/>
          </a:p>
          <a:p>
            <a:pPr marL="914400" lvl="2" indent="0">
              <a:buNone/>
            </a:pPr>
            <a:r>
              <a:rPr lang="de-AT" sz="2000" dirty="0" smtClean="0"/>
              <a:t>Simulation </a:t>
            </a:r>
            <a:r>
              <a:rPr lang="de-AT" sz="2000" dirty="0" err="1" smtClean="0"/>
              <a:t>Configuration</a:t>
            </a:r>
            <a:endParaRPr lang="de-AT" sz="20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dirty="0" smtClean="0"/>
              <a:t> Cloud </a:t>
            </a:r>
            <a:r>
              <a:rPr lang="de-AT" dirty="0" err="1" smtClean="0"/>
              <a:t>generation</a:t>
            </a:r>
            <a:r>
              <a:rPr lang="de-AT" dirty="0" smtClean="0"/>
              <a:t> </a:t>
            </a:r>
            <a:r>
              <a:rPr lang="de-AT" dirty="0" err="1" smtClean="0"/>
              <a:t>depending</a:t>
            </a:r>
            <a:r>
              <a:rPr lang="de-AT" dirty="0" smtClean="0"/>
              <a:t> on </a:t>
            </a:r>
            <a:r>
              <a:rPr lang="de-AT" dirty="0" err="1" smtClean="0"/>
              <a:t>scenario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smtClean="0"/>
              <a:t>Utility </a:t>
            </a:r>
            <a:r>
              <a:rPr lang="de-AT" dirty="0" err="1" smtClean="0"/>
              <a:t>values</a:t>
            </a:r>
            <a:r>
              <a:rPr lang="de-AT" dirty="0" smtClean="0"/>
              <a:t> </a:t>
            </a:r>
            <a:r>
              <a:rPr lang="de-AT" dirty="0" err="1" smtClean="0"/>
              <a:t>taken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Best </a:t>
            </a:r>
            <a:r>
              <a:rPr lang="de-AT" dirty="0" err="1" smtClean="0"/>
              <a:t>utility</a:t>
            </a:r>
            <a:r>
              <a:rPr lang="de-AT" dirty="0" smtClean="0"/>
              <a:t> </a:t>
            </a:r>
            <a:r>
              <a:rPr lang="de-AT" dirty="0" err="1" smtClean="0"/>
              <a:t>evaluation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smtClean="0"/>
              <a:t>Forecast </a:t>
            </a:r>
            <a:r>
              <a:rPr lang="de-AT" dirty="0" err="1" smtClean="0"/>
              <a:t>models</a:t>
            </a:r>
            <a:r>
              <a:rPr lang="de-AT" dirty="0" smtClean="0"/>
              <a:t> </a:t>
            </a:r>
            <a:r>
              <a:rPr lang="de-AT" dirty="0" err="1" smtClean="0"/>
              <a:t>pre-generated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each</a:t>
            </a:r>
            <a:r>
              <a:rPr lang="de-AT" dirty="0"/>
              <a:t> </a:t>
            </a:r>
            <a:r>
              <a:rPr lang="de-AT" dirty="0" err="1" smtClean="0"/>
              <a:t>day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simulation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dirty="0" smtClean="0"/>
              <a:t> </a:t>
            </a:r>
            <a:r>
              <a:rPr lang="de-AT" dirty="0" err="1" smtClean="0"/>
              <a:t>Bandwidth</a:t>
            </a:r>
            <a:r>
              <a:rPr lang="de-AT" dirty="0" smtClean="0"/>
              <a:t> </a:t>
            </a:r>
            <a:r>
              <a:rPr lang="de-AT" dirty="0" err="1" smtClean="0"/>
              <a:t>mapping</a:t>
            </a:r>
            <a:r>
              <a:rPr lang="de-AT" dirty="0" smtClean="0"/>
              <a:t>, VM </a:t>
            </a:r>
            <a:r>
              <a:rPr lang="de-AT" dirty="0" err="1" smtClean="0"/>
              <a:t>price</a:t>
            </a:r>
            <a:r>
              <a:rPr lang="de-AT" dirty="0" smtClean="0"/>
              <a:t>, </a:t>
            </a:r>
            <a:r>
              <a:rPr lang="de-AT" dirty="0" err="1" smtClean="0"/>
              <a:t>bandwidth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, </a:t>
            </a:r>
            <a:r>
              <a:rPr lang="de-AT" dirty="0" err="1" smtClean="0"/>
              <a:t>max</a:t>
            </a:r>
            <a:r>
              <a:rPr lang="de-AT" dirty="0" smtClean="0"/>
              <a:t> </a:t>
            </a:r>
            <a:r>
              <a:rPr lang="de-AT" dirty="0" err="1" smtClean="0"/>
              <a:t>fc</a:t>
            </a:r>
            <a:r>
              <a:rPr lang="de-AT" dirty="0" smtClean="0"/>
              <a:t> </a:t>
            </a:r>
            <a:r>
              <a:rPr lang="de-AT" dirty="0" err="1" smtClean="0"/>
              <a:t>horizon</a:t>
            </a:r>
            <a:r>
              <a:rPr lang="de-AT" dirty="0" smtClean="0"/>
              <a:t>  </a:t>
            </a:r>
            <a:r>
              <a:rPr lang="de-AT" dirty="0" err="1" smtClean="0"/>
              <a:t>fixed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smtClean="0"/>
              <a:t>Evaluation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scenarios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metrics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1689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</a:t>
            </a:r>
            <a:r>
              <a:rPr lang="de-AT" dirty="0" err="1" smtClean="0"/>
              <a:t>Results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509544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de-AT" sz="2400" dirty="0" smtClean="0"/>
              <a:t>		Simulation „RT Spring“ (4 </a:t>
            </a:r>
            <a:r>
              <a:rPr lang="de-AT" sz="2400" dirty="0" err="1" smtClean="0"/>
              <a:t>months</a:t>
            </a:r>
            <a:r>
              <a:rPr lang="de-AT" sz="2400" dirty="0" smtClean="0"/>
              <a:t> 2013)</a:t>
            </a: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0" y="2736661"/>
            <a:ext cx="10529049" cy="32962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331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</a:t>
            </a:r>
            <a:r>
              <a:rPr lang="de-AT" dirty="0" err="1" smtClean="0"/>
              <a:t>Results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646179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493" y="2591526"/>
            <a:ext cx="4390760" cy="2842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1" y="2665098"/>
            <a:ext cx="7348688" cy="26949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2214505" y="1509544"/>
            <a:ext cx="8621386" cy="4740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/>
              <a:buNone/>
            </a:pPr>
            <a:r>
              <a:rPr lang="de-AT" sz="2400" smtClean="0"/>
              <a:t>		Simulation „RT Spring“ (4 months 2013)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de-AT" sz="240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8089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</a:t>
            </a:r>
            <a:r>
              <a:rPr lang="de-AT" dirty="0" err="1" smtClean="0"/>
              <a:t>Results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646179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2563837" y="1183723"/>
            <a:ext cx="8621386" cy="4740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/>
              <a:buNone/>
            </a:pPr>
            <a:r>
              <a:rPr lang="de-AT" sz="2400" dirty="0" smtClean="0"/>
              <a:t>	      </a:t>
            </a:r>
            <a:r>
              <a:rPr lang="de-AT" sz="2400" dirty="0" err="1" smtClean="0"/>
              <a:t>Aggregated</a:t>
            </a:r>
            <a:r>
              <a:rPr lang="de-AT" sz="2400" dirty="0" smtClean="0"/>
              <a:t> </a:t>
            </a:r>
            <a:r>
              <a:rPr lang="de-AT" sz="2400" dirty="0" err="1" smtClean="0"/>
              <a:t>data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all </a:t>
            </a:r>
            <a:r>
              <a:rPr lang="de-AT" sz="2400" dirty="0" err="1" smtClean="0"/>
              <a:t>simulations</a:t>
            </a: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745" y="4671915"/>
            <a:ext cx="6530906" cy="1752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711" y="2545053"/>
            <a:ext cx="6850974" cy="1783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224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err="1" smtClean="0"/>
              <a:t>Conclusion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646179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2563837" y="1530565"/>
            <a:ext cx="8621386" cy="520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/>
              <a:buNone/>
            </a:pPr>
            <a:r>
              <a:rPr lang="de-AT" sz="2000" dirty="0" err="1" smtClean="0"/>
              <a:t>Results</a:t>
            </a:r>
            <a:r>
              <a:rPr lang="de-AT" sz="2000" dirty="0" smtClean="0"/>
              <a:t>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err="1" smtClean="0"/>
              <a:t>Significant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savings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centers</a:t>
            </a:r>
            <a:r>
              <a:rPr lang="de-AT" dirty="0" smtClean="0"/>
              <a:t> </a:t>
            </a:r>
            <a:r>
              <a:rPr lang="de-AT" dirty="0" err="1" smtClean="0"/>
              <a:t>connected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power </a:t>
            </a:r>
            <a:r>
              <a:rPr lang="de-AT" dirty="0" err="1" smtClean="0"/>
              <a:t>markets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smtClean="0"/>
              <a:t>Promising </a:t>
            </a:r>
            <a:r>
              <a:rPr lang="de-AT" dirty="0" err="1" smtClean="0"/>
              <a:t>results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both</a:t>
            </a:r>
            <a:r>
              <a:rPr lang="de-AT" dirty="0" smtClean="0"/>
              <a:t> </a:t>
            </a:r>
            <a:r>
              <a:rPr lang="de-AT" dirty="0" err="1" smtClean="0"/>
              <a:t>day</a:t>
            </a:r>
            <a:r>
              <a:rPr lang="de-AT" dirty="0" smtClean="0"/>
              <a:t> </a:t>
            </a:r>
            <a:r>
              <a:rPr lang="de-AT" dirty="0" err="1" smtClean="0"/>
              <a:t>ahead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real time </a:t>
            </a:r>
            <a:r>
              <a:rPr lang="de-AT" dirty="0" err="1" smtClean="0"/>
              <a:t>markets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err="1" smtClean="0"/>
              <a:t>Good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selected</a:t>
            </a:r>
            <a:r>
              <a:rPr lang="de-AT" dirty="0" smtClean="0"/>
              <a:t> </a:t>
            </a:r>
            <a:r>
              <a:rPr lang="de-AT" dirty="0" err="1" smtClean="0"/>
              <a:t>forecast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smtClean="0"/>
              <a:t>Best </a:t>
            </a:r>
            <a:r>
              <a:rPr lang="de-AT" dirty="0" err="1" smtClean="0"/>
              <a:t>results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long</a:t>
            </a:r>
            <a:r>
              <a:rPr lang="de-AT" dirty="0" smtClean="0"/>
              <a:t> </a:t>
            </a:r>
            <a:r>
              <a:rPr lang="de-AT" dirty="0" err="1" smtClean="0"/>
              <a:t>term</a:t>
            </a:r>
            <a:r>
              <a:rPr lang="de-AT" dirty="0" smtClean="0"/>
              <a:t> </a:t>
            </a:r>
            <a:r>
              <a:rPr lang="de-AT" dirty="0" err="1" smtClean="0"/>
              <a:t>simulations</a:t>
            </a:r>
            <a:endParaRPr lang="de-AT" dirty="0" smtClean="0"/>
          </a:p>
          <a:p>
            <a:pPr marL="914400" lvl="2" indent="0">
              <a:buNone/>
            </a:pPr>
            <a:endParaRPr lang="de-AT" dirty="0"/>
          </a:p>
          <a:p>
            <a:pPr marL="914400" lvl="2" indent="0">
              <a:buNone/>
            </a:pPr>
            <a:r>
              <a:rPr lang="de-AT" dirty="0" smtClean="0"/>
              <a:t>Future Outlook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err="1" smtClean="0"/>
              <a:t>Selection</a:t>
            </a:r>
            <a:r>
              <a:rPr lang="de-AT" dirty="0" smtClean="0"/>
              <a:t> </a:t>
            </a:r>
            <a:r>
              <a:rPr lang="de-AT" dirty="0" err="1"/>
              <a:t>of</a:t>
            </a:r>
            <a:r>
              <a:rPr lang="de-AT" dirty="0"/>
              <a:t> additional </a:t>
            </a:r>
            <a:r>
              <a:rPr lang="de-AT" dirty="0" err="1"/>
              <a:t>energy</a:t>
            </a:r>
            <a:r>
              <a:rPr lang="de-AT" dirty="0"/>
              <a:t> </a:t>
            </a:r>
            <a:r>
              <a:rPr lang="de-AT" dirty="0" err="1"/>
              <a:t>markets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/ </a:t>
            </a:r>
            <a:r>
              <a:rPr lang="de-AT" dirty="0" err="1"/>
              <a:t>or</a:t>
            </a:r>
            <a:r>
              <a:rPr lang="de-AT" dirty="0"/>
              <a:t> time </a:t>
            </a:r>
            <a:r>
              <a:rPr lang="de-AT" dirty="0" err="1"/>
              <a:t>ranges</a:t>
            </a:r>
            <a:endParaRPr lang="de-AT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err="1"/>
              <a:t>Include</a:t>
            </a:r>
            <a:r>
              <a:rPr lang="de-AT" dirty="0"/>
              <a:t> </a:t>
            </a:r>
            <a:r>
              <a:rPr lang="de-AT" dirty="0" err="1"/>
              <a:t>temperature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cooling</a:t>
            </a:r>
            <a:r>
              <a:rPr lang="de-AT" dirty="0"/>
              <a:t> </a:t>
            </a:r>
            <a:r>
              <a:rPr lang="de-AT" dirty="0" err="1" smtClean="0"/>
              <a:t>costs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smtClean="0"/>
              <a:t> </a:t>
            </a:r>
            <a:r>
              <a:rPr lang="de-AT" dirty="0" err="1" smtClean="0"/>
              <a:t>Optimize</a:t>
            </a:r>
            <a:r>
              <a:rPr lang="de-AT" dirty="0" smtClean="0"/>
              <a:t> </a:t>
            </a:r>
            <a:r>
              <a:rPr lang="de-AT" dirty="0" err="1" smtClean="0"/>
              <a:t>utility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automatic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selection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smtClean="0"/>
              <a:t>Definition </a:t>
            </a:r>
            <a:r>
              <a:rPr lang="de-AT" dirty="0" err="1" smtClean="0"/>
              <a:t>of</a:t>
            </a:r>
            <a:r>
              <a:rPr lang="de-AT" dirty="0" smtClean="0"/>
              <a:t> additional </a:t>
            </a:r>
            <a:r>
              <a:rPr lang="de-AT" dirty="0" err="1" smtClean="0"/>
              <a:t>utility</a:t>
            </a:r>
            <a:r>
              <a:rPr lang="de-AT" dirty="0" smtClean="0"/>
              <a:t> </a:t>
            </a:r>
            <a:r>
              <a:rPr lang="de-AT" dirty="0" err="1" smtClean="0"/>
              <a:t>criteria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smtClean="0"/>
              <a:t> Evaluation </a:t>
            </a:r>
            <a:r>
              <a:rPr lang="de-AT" dirty="0" err="1" smtClean="0"/>
              <a:t>for</a:t>
            </a:r>
            <a:r>
              <a:rPr lang="de-AT" dirty="0" smtClean="0"/>
              <a:t> different </a:t>
            </a:r>
            <a:r>
              <a:rPr lang="de-AT" dirty="0" err="1" smtClean="0"/>
              <a:t>bandwidth</a:t>
            </a:r>
            <a:r>
              <a:rPr lang="de-AT" dirty="0" smtClean="0"/>
              <a:t> / </a:t>
            </a:r>
            <a:r>
              <a:rPr lang="de-AT" dirty="0" err="1" smtClean="0"/>
              <a:t>dirty</a:t>
            </a:r>
            <a:r>
              <a:rPr lang="de-AT" dirty="0" smtClean="0"/>
              <a:t> </a:t>
            </a:r>
            <a:r>
              <a:rPr lang="de-AT" dirty="0" err="1" smtClean="0"/>
              <a:t>page</a:t>
            </a:r>
            <a:r>
              <a:rPr lang="de-AT" dirty="0" smtClean="0"/>
              <a:t> rate </a:t>
            </a:r>
            <a:r>
              <a:rPr lang="de-AT" dirty="0" err="1" smtClean="0"/>
              <a:t>combinations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err="1" smtClean="0"/>
              <a:t>Adjustments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fixed</a:t>
            </a:r>
            <a:r>
              <a:rPr lang="de-AT" dirty="0" smtClean="0"/>
              <a:t> </a:t>
            </a:r>
            <a:r>
              <a:rPr lang="de-AT" dirty="0" err="1" smtClean="0"/>
              <a:t>parameters</a:t>
            </a:r>
            <a:r>
              <a:rPr lang="de-AT" dirty="0" smtClean="0"/>
              <a:t> (</a:t>
            </a:r>
            <a:r>
              <a:rPr lang="de-AT" dirty="0" err="1" smtClean="0"/>
              <a:t>vm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, </a:t>
            </a:r>
            <a:r>
              <a:rPr lang="de-AT" dirty="0" err="1" smtClean="0"/>
              <a:t>bandwidth</a:t>
            </a:r>
            <a:r>
              <a:rPr lang="de-AT" dirty="0" smtClean="0"/>
              <a:t> </a:t>
            </a:r>
            <a:r>
              <a:rPr lang="de-AT" dirty="0" err="1" smtClean="0"/>
              <a:t>costs</a:t>
            </a:r>
            <a:r>
              <a:rPr lang="de-AT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36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3570" y="1691322"/>
            <a:ext cx="10018713" cy="4419601"/>
          </a:xfrm>
        </p:spPr>
        <p:txBody>
          <a:bodyPr>
            <a:normAutofit/>
          </a:bodyPr>
          <a:lstStyle/>
          <a:p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optimization</a:t>
            </a:r>
            <a:r>
              <a:rPr lang="de-AT" dirty="0" smtClean="0"/>
              <a:t> in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centers</a:t>
            </a:r>
            <a:endParaRPr lang="de-AT" dirty="0" smtClean="0"/>
          </a:p>
          <a:p>
            <a:pPr lvl="1"/>
            <a:r>
              <a:rPr lang="de-AT" dirty="0" err="1" smtClean="0"/>
              <a:t>Improve</a:t>
            </a:r>
            <a:r>
              <a:rPr lang="de-AT" dirty="0" smtClean="0"/>
              <a:t> </a:t>
            </a:r>
            <a:r>
              <a:rPr lang="de-AT" dirty="0" err="1" smtClean="0"/>
              <a:t>efficiency</a:t>
            </a:r>
            <a:endParaRPr lang="de-AT" dirty="0" smtClean="0"/>
          </a:p>
          <a:p>
            <a:pPr lvl="1"/>
            <a:r>
              <a:rPr lang="de-AT" dirty="0" err="1" smtClean="0"/>
              <a:t>Reduce</a:t>
            </a:r>
            <a:r>
              <a:rPr lang="de-AT" dirty="0" smtClean="0"/>
              <a:t> power </a:t>
            </a:r>
            <a:r>
              <a:rPr lang="de-AT" dirty="0" err="1" smtClean="0"/>
              <a:t>consumption</a:t>
            </a:r>
            <a:endParaRPr lang="de-AT" dirty="0" smtClean="0"/>
          </a:p>
          <a:p>
            <a:pPr lvl="1"/>
            <a:r>
              <a:rPr lang="de-AT" dirty="0" err="1" smtClean="0"/>
              <a:t>Resource</a:t>
            </a:r>
            <a:r>
              <a:rPr lang="de-AT" dirty="0" smtClean="0"/>
              <a:t> </a:t>
            </a:r>
            <a:r>
              <a:rPr lang="de-AT" dirty="0" err="1" smtClean="0"/>
              <a:t>scheduling</a:t>
            </a:r>
            <a:r>
              <a:rPr lang="de-AT" dirty="0" smtClean="0"/>
              <a:t> </a:t>
            </a:r>
            <a:r>
              <a:rPr lang="de-AT" dirty="0" err="1" smtClean="0"/>
              <a:t>algorithms</a:t>
            </a:r>
            <a:endParaRPr lang="de-AT" dirty="0" smtClean="0"/>
          </a:p>
          <a:p>
            <a:r>
              <a:rPr lang="de-AT" dirty="0" err="1" smtClean="0"/>
              <a:t>Huge</a:t>
            </a:r>
            <a:r>
              <a:rPr lang="de-AT" dirty="0" smtClean="0"/>
              <a:t> </a:t>
            </a:r>
            <a:r>
              <a:rPr lang="de-AT" dirty="0" smtClean="0"/>
              <a:t>power </a:t>
            </a:r>
            <a:r>
              <a:rPr lang="de-AT" dirty="0" err="1" smtClean="0"/>
              <a:t>consumption</a:t>
            </a:r>
            <a:endParaRPr lang="de-AT" dirty="0"/>
          </a:p>
          <a:p>
            <a:pPr lvl="1"/>
            <a:r>
              <a:rPr lang="de-AT" dirty="0" smtClean="0"/>
              <a:t>1.3</a:t>
            </a:r>
            <a:r>
              <a:rPr lang="de-AT" dirty="0" smtClean="0"/>
              <a:t>% </a:t>
            </a:r>
            <a:r>
              <a:rPr lang="de-AT" dirty="0" err="1" smtClean="0"/>
              <a:t>of</a:t>
            </a:r>
            <a:r>
              <a:rPr lang="de-AT" dirty="0" smtClean="0"/>
              <a:t> global </a:t>
            </a:r>
            <a:r>
              <a:rPr lang="de-AT" dirty="0" err="1" smtClean="0"/>
              <a:t>electricity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in 2010</a:t>
            </a:r>
          </a:p>
          <a:p>
            <a:pPr lvl="1"/>
            <a:r>
              <a:rPr lang="de-AT" dirty="0" smtClean="0"/>
              <a:t>198 </a:t>
            </a:r>
            <a:r>
              <a:rPr lang="de-AT" dirty="0" err="1" smtClean="0"/>
              <a:t>TWh</a:t>
            </a:r>
            <a:r>
              <a:rPr lang="de-AT" dirty="0" smtClean="0"/>
              <a:t> -&gt; 3 x City </a:t>
            </a:r>
            <a:r>
              <a:rPr lang="de-AT" dirty="0" err="1" smtClean="0"/>
              <a:t>of</a:t>
            </a:r>
            <a:r>
              <a:rPr lang="de-AT" dirty="0" smtClean="0"/>
              <a:t> Los Angeles</a:t>
            </a:r>
          </a:p>
          <a:p>
            <a:pPr lvl="1"/>
            <a:r>
              <a:rPr lang="de-AT" dirty="0" smtClean="0"/>
              <a:t>$9.9B @ 50 $ / </a:t>
            </a:r>
            <a:r>
              <a:rPr lang="de-AT" dirty="0" smtClean="0"/>
              <a:t>MWh</a:t>
            </a:r>
          </a:p>
          <a:p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292" y="2474038"/>
            <a:ext cx="5090601" cy="22252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feld 4"/>
          <p:cNvSpPr txBox="1"/>
          <p:nvPr/>
        </p:nvSpPr>
        <p:spPr>
          <a:xfrm>
            <a:off x="6598699" y="4851099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Source: Google Data Center Efficiency [1]</a:t>
            </a:r>
          </a:p>
        </p:txBody>
      </p:sp>
    </p:spTree>
    <p:extLst>
      <p:ext uri="{BB962C8B-B14F-4D97-AF65-F5344CB8AC3E}">
        <p14:creationId xmlns:p14="http://schemas.microsoft.com/office/powerpoint/2010/main" val="164929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err="1" smtClean="0"/>
              <a:t>Conclusion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646179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838623" y="1541076"/>
            <a:ext cx="8621386" cy="520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AT" dirty="0" err="1" smtClean="0"/>
              <a:t>Bibliography</a:t>
            </a:r>
            <a:endParaRPr lang="de-AT" dirty="0" smtClean="0"/>
          </a:p>
          <a:p>
            <a:pPr marL="0" indent="0">
              <a:buNone/>
            </a:pPr>
            <a:r>
              <a:rPr lang="de-AT" sz="1600" dirty="0"/>
              <a:t>[</a:t>
            </a:r>
            <a:r>
              <a:rPr lang="de-AT" sz="1600" dirty="0" smtClean="0"/>
              <a:t>1] Google Data Center Efficiency: </a:t>
            </a:r>
            <a:r>
              <a:rPr lang="de-AT" sz="1600" dirty="0" err="1" smtClean="0"/>
              <a:t>Measuring</a:t>
            </a:r>
            <a:r>
              <a:rPr lang="de-AT" sz="1600" dirty="0" smtClean="0"/>
              <a:t> Power </a:t>
            </a:r>
            <a:r>
              <a:rPr lang="de-AT" sz="1600" dirty="0" err="1" smtClean="0"/>
              <a:t>Usage</a:t>
            </a:r>
            <a:r>
              <a:rPr lang="de-AT" sz="1600" dirty="0" smtClean="0"/>
              <a:t> </a:t>
            </a:r>
            <a:r>
              <a:rPr lang="de-AT" sz="1600" dirty="0" err="1" smtClean="0"/>
              <a:t>Effectiveness</a:t>
            </a:r>
            <a:r>
              <a:rPr lang="de-AT" sz="1600" dirty="0" smtClean="0"/>
              <a:t> http</a:t>
            </a:r>
            <a:r>
              <a:rPr lang="de-AT" sz="1600" dirty="0"/>
              <a:t>://www.google.com/about/datacenters/efficiency/internal/#</a:t>
            </a:r>
            <a:r>
              <a:rPr lang="de-AT" sz="1600" dirty="0" smtClean="0"/>
              <a:t>measuring-efficiency</a:t>
            </a:r>
          </a:p>
          <a:p>
            <a:pPr marL="0" indent="0">
              <a:buNone/>
            </a:pPr>
            <a:r>
              <a:rPr lang="de-AT" sz="1600" dirty="0"/>
              <a:t>[</a:t>
            </a:r>
            <a:r>
              <a:rPr lang="de-AT" sz="1600" dirty="0" smtClean="0"/>
              <a:t>2] </a:t>
            </a:r>
            <a:r>
              <a:rPr lang="en-US" sz="1600" dirty="0"/>
              <a:t>Data Center World. Data center trends: Optimizing power markets. http://</a:t>
            </a:r>
            <a:r>
              <a:rPr lang="en-US" sz="1600" dirty="0" smtClean="0"/>
              <a:t>www.datacenterworld.com/fall2013/account/Uploader/uploader_files/show/335</a:t>
            </a:r>
            <a:r>
              <a:rPr lang="en-US" sz="1600" dirty="0"/>
              <a:t>/, 2013. </a:t>
            </a:r>
            <a:r>
              <a:rPr lang="en-US" sz="1600" dirty="0" err="1" smtClean="0"/>
              <a:t>Online;accessed</a:t>
            </a:r>
            <a:r>
              <a:rPr lang="en-US" sz="1600" dirty="0" smtClean="0"/>
              <a:t> </a:t>
            </a:r>
            <a:r>
              <a:rPr lang="en-US" sz="1600" dirty="0"/>
              <a:t>28-February-2016.</a:t>
            </a:r>
            <a:endParaRPr lang="de-AT" sz="1600" dirty="0" smtClean="0"/>
          </a:p>
          <a:p>
            <a:pPr marL="0" indent="0">
              <a:buNone/>
            </a:pPr>
            <a:endParaRPr lang="de-AT" dirty="0" smtClean="0"/>
          </a:p>
          <a:p>
            <a:pPr marL="914400" lvl="2" indent="0">
              <a:buFont typeface="Arial"/>
              <a:buNone/>
            </a:pP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42119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0933" y="1635668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2214505" y="1404439"/>
            <a:ext cx="8621386" cy="520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ctr">
              <a:buFont typeface="Arial"/>
              <a:buNone/>
            </a:pPr>
            <a:r>
              <a:rPr lang="de-AT" sz="4000" dirty="0" err="1" smtClean="0"/>
              <a:t>Thank</a:t>
            </a:r>
            <a:r>
              <a:rPr lang="de-AT" sz="4000" dirty="0" smtClean="0"/>
              <a:t> </a:t>
            </a:r>
            <a:r>
              <a:rPr lang="de-AT" sz="4000" dirty="0" err="1" smtClean="0"/>
              <a:t>You</a:t>
            </a:r>
            <a:r>
              <a:rPr lang="de-AT" sz="4000" dirty="0" smtClean="0"/>
              <a:t> </a:t>
            </a:r>
            <a:r>
              <a:rPr lang="de-AT" sz="4000" dirty="0" err="1" smtClean="0"/>
              <a:t>for</a:t>
            </a:r>
            <a:r>
              <a:rPr lang="de-AT" sz="4000" dirty="0" smtClean="0"/>
              <a:t> </a:t>
            </a:r>
            <a:r>
              <a:rPr lang="de-AT" sz="4000" dirty="0" err="1" smtClean="0"/>
              <a:t>Your</a:t>
            </a:r>
            <a:r>
              <a:rPr lang="de-AT" sz="4000" dirty="0" smtClean="0"/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28506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3570" y="1691322"/>
            <a:ext cx="10018713" cy="4419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 smtClean="0"/>
              <a:t>Goals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this</a:t>
            </a:r>
            <a:r>
              <a:rPr lang="de-AT" dirty="0" smtClean="0"/>
              <a:t> </a:t>
            </a:r>
            <a:r>
              <a:rPr lang="de-AT" dirty="0" err="1" smtClean="0"/>
              <a:t>thesis</a:t>
            </a:r>
            <a:endParaRPr lang="de-AT" dirty="0" smtClean="0"/>
          </a:p>
          <a:p>
            <a:pPr lvl="1"/>
            <a:r>
              <a:rPr lang="de-AT" dirty="0" err="1" smtClean="0"/>
              <a:t>Electricity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reduction</a:t>
            </a:r>
            <a:r>
              <a:rPr lang="de-AT" dirty="0" smtClean="0"/>
              <a:t> </a:t>
            </a:r>
            <a:r>
              <a:rPr lang="de-AT" dirty="0" err="1" smtClean="0"/>
              <a:t>through</a:t>
            </a:r>
            <a:r>
              <a:rPr lang="de-AT" dirty="0" smtClean="0"/>
              <a:t> intelligent </a:t>
            </a:r>
            <a:r>
              <a:rPr lang="de-AT" dirty="0" err="1" smtClean="0"/>
              <a:t>resource</a:t>
            </a:r>
            <a:r>
              <a:rPr lang="de-AT" dirty="0" smtClean="0"/>
              <a:t> </a:t>
            </a:r>
            <a:r>
              <a:rPr lang="de-AT" dirty="0" err="1" smtClean="0"/>
              <a:t>scheduling</a:t>
            </a:r>
            <a:endParaRPr lang="de-AT" dirty="0" smtClean="0"/>
          </a:p>
          <a:p>
            <a:pPr lvl="1"/>
            <a:r>
              <a:rPr lang="de-AT" dirty="0" err="1" smtClean="0"/>
              <a:t>Utilize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market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volatility</a:t>
            </a:r>
            <a:r>
              <a:rPr lang="de-AT" dirty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save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costs</a:t>
            </a:r>
            <a:endParaRPr lang="de-AT" dirty="0" smtClean="0"/>
          </a:p>
          <a:p>
            <a:pPr lvl="1"/>
            <a:r>
              <a:rPr lang="de-AT" dirty="0" smtClean="0"/>
              <a:t>Data </a:t>
            </a:r>
            <a:r>
              <a:rPr lang="de-AT" dirty="0" err="1" smtClean="0"/>
              <a:t>analysis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day</a:t>
            </a:r>
            <a:r>
              <a:rPr lang="de-AT" dirty="0" smtClean="0"/>
              <a:t> </a:t>
            </a:r>
            <a:r>
              <a:rPr lang="de-AT" dirty="0" err="1" smtClean="0"/>
              <a:t>ahead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real time power </a:t>
            </a:r>
            <a:r>
              <a:rPr lang="de-AT" dirty="0" err="1" smtClean="0"/>
              <a:t>markets</a:t>
            </a:r>
            <a:endParaRPr lang="de-AT" dirty="0" smtClean="0"/>
          </a:p>
          <a:p>
            <a:pPr lvl="1"/>
            <a:r>
              <a:rPr lang="de-AT" dirty="0" err="1" smtClean="0"/>
              <a:t>Selection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forecasting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used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prediction</a:t>
            </a:r>
            <a:endParaRPr lang="de-AT" dirty="0" smtClean="0"/>
          </a:p>
          <a:p>
            <a:pPr lvl="1"/>
            <a:r>
              <a:rPr lang="de-AT" dirty="0" smtClean="0"/>
              <a:t>Simulation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conditions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evaluate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savings</a:t>
            </a:r>
            <a:r>
              <a:rPr lang="de-AT" dirty="0" smtClean="0"/>
              <a:t> in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environments</a:t>
            </a:r>
            <a:endParaRPr lang="de-AT" dirty="0" smtClean="0"/>
          </a:p>
          <a:p>
            <a:pPr lvl="1"/>
            <a:r>
              <a:rPr lang="de-AT" dirty="0" smtClean="0"/>
              <a:t>Definition </a:t>
            </a:r>
            <a:r>
              <a:rPr lang="de-AT" dirty="0" err="1" smtClean="0"/>
              <a:t>of</a:t>
            </a:r>
            <a:r>
              <a:rPr lang="de-AT" dirty="0" smtClean="0"/>
              <a:t> a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scheduler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handling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trade</a:t>
            </a:r>
            <a:r>
              <a:rPr lang="de-AT" dirty="0" smtClean="0"/>
              <a:t> off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reductions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SLA </a:t>
            </a:r>
            <a:r>
              <a:rPr lang="de-AT" dirty="0" err="1" smtClean="0"/>
              <a:t>penalties</a:t>
            </a:r>
            <a:endParaRPr lang="de-AT" dirty="0" smtClean="0"/>
          </a:p>
          <a:p>
            <a:pPr lvl="1"/>
            <a:r>
              <a:rPr lang="de-AT" dirty="0" err="1" smtClean="0"/>
              <a:t>Provide</a:t>
            </a:r>
            <a:r>
              <a:rPr lang="de-AT" dirty="0" smtClean="0"/>
              <a:t> </a:t>
            </a:r>
            <a:r>
              <a:rPr lang="de-AT" dirty="0" err="1" smtClean="0"/>
              <a:t>decision</a:t>
            </a:r>
            <a:r>
              <a:rPr lang="de-AT" dirty="0" smtClean="0"/>
              <a:t> </a:t>
            </a:r>
            <a:r>
              <a:rPr lang="de-AT" dirty="0" err="1" smtClean="0"/>
              <a:t>aid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providers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optimal VM </a:t>
            </a:r>
            <a:r>
              <a:rPr lang="de-AT" dirty="0" err="1" smtClean="0"/>
              <a:t>migration</a:t>
            </a:r>
            <a:r>
              <a:rPr lang="de-AT" dirty="0" smtClean="0"/>
              <a:t> </a:t>
            </a:r>
            <a:r>
              <a:rPr lang="de-AT" dirty="0" err="1" smtClean="0"/>
              <a:t>conditions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89138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6846" y="1691322"/>
            <a:ext cx="10018713" cy="443536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dirty="0" smtClean="0"/>
              <a:t>Need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reductions</a:t>
            </a:r>
            <a:r>
              <a:rPr lang="de-AT" dirty="0" smtClean="0"/>
              <a:t> – 2 </a:t>
            </a:r>
            <a:r>
              <a:rPr lang="de-AT" dirty="0" err="1" smtClean="0"/>
              <a:t>approaches</a:t>
            </a:r>
            <a:endParaRPr lang="de-AT" dirty="0" smtClean="0"/>
          </a:p>
          <a:p>
            <a:pPr marL="457200" lvl="1" indent="0">
              <a:buNone/>
            </a:pPr>
            <a:endParaRPr lang="de-AT" dirty="0" smtClean="0"/>
          </a:p>
          <a:p>
            <a:pPr marL="914400" lvl="1" indent="-457200">
              <a:buAutoNum type="arabicParenR"/>
            </a:pPr>
            <a:r>
              <a:rPr lang="de-AT" dirty="0" err="1" smtClean="0"/>
              <a:t>Increase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efficiency</a:t>
            </a:r>
            <a:endParaRPr lang="de-AT" dirty="0" smtClean="0"/>
          </a:p>
          <a:p>
            <a:pPr lvl="2"/>
            <a:r>
              <a:rPr lang="de-AT" sz="2000" dirty="0" err="1" smtClean="0"/>
              <a:t>Improve</a:t>
            </a:r>
            <a:r>
              <a:rPr lang="de-AT" sz="2000" dirty="0" smtClean="0"/>
              <a:t> power </a:t>
            </a:r>
            <a:r>
              <a:rPr lang="de-AT" sz="2000" dirty="0" err="1" smtClean="0"/>
              <a:t>usage</a:t>
            </a:r>
            <a:r>
              <a:rPr lang="de-AT" sz="2000" dirty="0" smtClean="0"/>
              <a:t> </a:t>
            </a:r>
            <a:r>
              <a:rPr lang="de-AT" sz="2000" dirty="0" err="1" smtClean="0"/>
              <a:t>effectiveness</a:t>
            </a:r>
            <a:r>
              <a:rPr lang="de-AT" sz="2000" dirty="0" smtClean="0"/>
              <a:t> (PUE) </a:t>
            </a:r>
            <a:r>
              <a:rPr lang="de-AT" sz="2000" dirty="0" err="1" smtClean="0"/>
              <a:t>of</a:t>
            </a:r>
            <a:r>
              <a:rPr lang="de-AT" sz="2000" dirty="0" smtClean="0"/>
              <a:t> </a:t>
            </a:r>
            <a:r>
              <a:rPr lang="de-AT" sz="2000" dirty="0" err="1" smtClean="0"/>
              <a:t>data</a:t>
            </a:r>
            <a:r>
              <a:rPr lang="de-AT" sz="2000" dirty="0" smtClean="0"/>
              <a:t> </a:t>
            </a:r>
            <a:r>
              <a:rPr lang="de-AT" sz="2000" dirty="0" err="1" smtClean="0"/>
              <a:t>centers</a:t>
            </a:r>
            <a:endParaRPr lang="de-AT" sz="2000" dirty="0" smtClean="0"/>
          </a:p>
          <a:p>
            <a:pPr lvl="2"/>
            <a:r>
              <a:rPr lang="de-AT" sz="2000" dirty="0" err="1" smtClean="0"/>
              <a:t>Increase</a:t>
            </a:r>
            <a:r>
              <a:rPr lang="de-AT" sz="2000" dirty="0" smtClean="0"/>
              <a:t> </a:t>
            </a:r>
            <a:r>
              <a:rPr lang="de-AT" sz="2000" dirty="0" err="1" smtClean="0"/>
              <a:t>efficiency</a:t>
            </a:r>
            <a:r>
              <a:rPr lang="de-AT" sz="2000" dirty="0" smtClean="0"/>
              <a:t> </a:t>
            </a:r>
            <a:r>
              <a:rPr lang="de-AT" sz="2000" dirty="0" err="1" smtClean="0"/>
              <a:t>of</a:t>
            </a:r>
            <a:r>
              <a:rPr lang="de-AT" sz="2000" dirty="0" smtClean="0"/>
              <a:t> </a:t>
            </a:r>
            <a:r>
              <a:rPr lang="de-AT" sz="2000" dirty="0" err="1" smtClean="0"/>
              <a:t>data</a:t>
            </a:r>
            <a:r>
              <a:rPr lang="de-AT" sz="2000" dirty="0" smtClean="0"/>
              <a:t> </a:t>
            </a:r>
            <a:r>
              <a:rPr lang="de-AT" sz="2000" dirty="0" err="1" smtClean="0"/>
              <a:t>center</a:t>
            </a:r>
            <a:r>
              <a:rPr lang="de-AT" sz="2000" dirty="0" smtClean="0"/>
              <a:t> </a:t>
            </a:r>
            <a:r>
              <a:rPr lang="de-AT" sz="2000" dirty="0" err="1" smtClean="0"/>
              <a:t>equipment</a:t>
            </a:r>
            <a:r>
              <a:rPr lang="de-AT" sz="2000" dirty="0" smtClean="0"/>
              <a:t> (</a:t>
            </a:r>
            <a:r>
              <a:rPr lang="de-AT" sz="2000" dirty="0" err="1" smtClean="0"/>
              <a:t>servers</a:t>
            </a:r>
            <a:r>
              <a:rPr lang="de-AT" sz="2000" dirty="0" smtClean="0"/>
              <a:t>, </a:t>
            </a:r>
            <a:r>
              <a:rPr lang="de-AT" sz="2000" dirty="0" err="1" smtClean="0"/>
              <a:t>cooling</a:t>
            </a:r>
            <a:r>
              <a:rPr lang="de-AT" sz="2000" dirty="0" smtClean="0"/>
              <a:t> </a:t>
            </a:r>
            <a:r>
              <a:rPr lang="de-AT" sz="2000" dirty="0" err="1" smtClean="0"/>
              <a:t>system</a:t>
            </a:r>
            <a:r>
              <a:rPr lang="de-AT" sz="2000" dirty="0" smtClean="0"/>
              <a:t> etc</a:t>
            </a:r>
            <a:r>
              <a:rPr lang="de-AT" sz="2000" dirty="0" smtClean="0"/>
              <a:t>.)</a:t>
            </a:r>
          </a:p>
          <a:p>
            <a:pPr lvl="2"/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efficient</a:t>
            </a:r>
            <a:r>
              <a:rPr lang="de-AT" dirty="0" smtClean="0"/>
              <a:t> </a:t>
            </a:r>
            <a:r>
              <a:rPr lang="de-AT" dirty="0" err="1" smtClean="0"/>
              <a:t>servers</a:t>
            </a:r>
            <a:r>
              <a:rPr lang="de-AT" dirty="0" smtClean="0"/>
              <a:t> (</a:t>
            </a:r>
            <a:r>
              <a:rPr lang="de-AT" dirty="0" err="1" smtClean="0"/>
              <a:t>low</a:t>
            </a:r>
            <a:r>
              <a:rPr lang="de-AT" dirty="0" smtClean="0"/>
              <a:t> power </a:t>
            </a:r>
            <a:r>
              <a:rPr lang="de-AT" dirty="0" err="1" smtClean="0"/>
              <a:t>mode</a:t>
            </a:r>
            <a:r>
              <a:rPr lang="de-AT" dirty="0" smtClean="0"/>
              <a:t>, DVFS)</a:t>
            </a:r>
          </a:p>
          <a:p>
            <a:pPr lvl="2"/>
            <a:r>
              <a:rPr lang="de-AT" sz="2000" dirty="0" err="1" smtClean="0"/>
              <a:t>Energy</a:t>
            </a:r>
            <a:r>
              <a:rPr lang="de-AT" sz="2000" dirty="0" smtClean="0"/>
              <a:t> </a:t>
            </a:r>
            <a:r>
              <a:rPr lang="de-AT" sz="2000" dirty="0" err="1" smtClean="0"/>
              <a:t>aware</a:t>
            </a:r>
            <a:r>
              <a:rPr lang="de-AT" sz="2000" dirty="0" smtClean="0"/>
              <a:t> </a:t>
            </a:r>
            <a:r>
              <a:rPr lang="de-AT" sz="2000" dirty="0" err="1" smtClean="0"/>
              <a:t>load</a:t>
            </a:r>
            <a:r>
              <a:rPr lang="de-AT" sz="2000" dirty="0" smtClean="0"/>
              <a:t> </a:t>
            </a:r>
            <a:r>
              <a:rPr lang="de-AT" sz="2000" dirty="0" err="1" smtClean="0"/>
              <a:t>distribution</a:t>
            </a:r>
            <a:r>
              <a:rPr lang="de-AT" sz="2000" dirty="0" smtClean="0"/>
              <a:t> </a:t>
            </a:r>
            <a:r>
              <a:rPr lang="de-AT" sz="2000" dirty="0" err="1" smtClean="0"/>
              <a:t>policies</a:t>
            </a:r>
            <a:endParaRPr lang="de-AT" sz="2000" dirty="0" smtClean="0"/>
          </a:p>
          <a:p>
            <a:pPr marL="914400" lvl="1" indent="-457200">
              <a:buAutoNum type="arabicParenR"/>
            </a:pPr>
            <a:r>
              <a:rPr lang="de-AT" dirty="0" err="1" smtClean="0"/>
              <a:t>Reduce</a:t>
            </a:r>
            <a:r>
              <a:rPr lang="de-AT" dirty="0" smtClean="0"/>
              <a:t> </a:t>
            </a:r>
            <a:r>
              <a:rPr lang="de-AT" dirty="0" err="1" smtClean="0"/>
              <a:t>electricity</a:t>
            </a:r>
            <a:r>
              <a:rPr lang="de-AT" dirty="0" smtClean="0"/>
              <a:t> </a:t>
            </a:r>
            <a:r>
              <a:rPr lang="de-AT" dirty="0" err="1" smtClean="0"/>
              <a:t>costs</a:t>
            </a:r>
            <a:endParaRPr lang="de-AT" dirty="0" smtClean="0"/>
          </a:p>
          <a:p>
            <a:pPr lvl="2"/>
            <a:r>
              <a:rPr lang="de-AT" sz="2000" dirty="0" err="1" smtClean="0"/>
              <a:t>Cost</a:t>
            </a:r>
            <a:r>
              <a:rPr lang="de-AT" sz="2000" dirty="0" smtClean="0"/>
              <a:t> </a:t>
            </a:r>
            <a:r>
              <a:rPr lang="de-AT" sz="2000" dirty="0" err="1" smtClean="0"/>
              <a:t>and</a:t>
            </a:r>
            <a:r>
              <a:rPr lang="de-AT" sz="2000" dirty="0" smtClean="0"/>
              <a:t> power </a:t>
            </a:r>
            <a:r>
              <a:rPr lang="de-AT" sz="2000" dirty="0" err="1" smtClean="0"/>
              <a:t>aware</a:t>
            </a:r>
            <a:r>
              <a:rPr lang="de-AT" sz="2000" dirty="0" smtClean="0"/>
              <a:t> </a:t>
            </a:r>
            <a:r>
              <a:rPr lang="de-AT" sz="2000" dirty="0" err="1" smtClean="0"/>
              <a:t>scheduling</a:t>
            </a:r>
            <a:r>
              <a:rPr lang="de-AT" sz="2000" dirty="0" smtClean="0"/>
              <a:t> </a:t>
            </a:r>
            <a:r>
              <a:rPr lang="de-AT" sz="2000" dirty="0" err="1" smtClean="0"/>
              <a:t>algorithms</a:t>
            </a:r>
            <a:endParaRPr lang="de-AT" sz="2000" dirty="0" smtClean="0"/>
          </a:p>
          <a:p>
            <a:pPr lvl="2"/>
            <a:r>
              <a:rPr lang="de-AT" sz="2000" dirty="0" err="1" smtClean="0"/>
              <a:t>Utilization</a:t>
            </a:r>
            <a:r>
              <a:rPr lang="de-AT" sz="2000" dirty="0" smtClean="0"/>
              <a:t> </a:t>
            </a:r>
            <a:r>
              <a:rPr lang="de-AT" sz="2000" dirty="0" err="1" smtClean="0"/>
              <a:t>of</a:t>
            </a:r>
            <a:r>
              <a:rPr lang="de-AT" sz="2000" dirty="0" smtClean="0"/>
              <a:t> </a:t>
            </a:r>
            <a:r>
              <a:rPr lang="de-AT" sz="2000" dirty="0" err="1" smtClean="0"/>
              <a:t>energy</a:t>
            </a:r>
            <a:r>
              <a:rPr lang="de-AT" sz="2000" dirty="0" smtClean="0"/>
              <a:t> </a:t>
            </a:r>
            <a:r>
              <a:rPr lang="de-AT" sz="2000" dirty="0" err="1" smtClean="0"/>
              <a:t>price</a:t>
            </a:r>
            <a:r>
              <a:rPr lang="de-AT" sz="2000" dirty="0" smtClean="0"/>
              <a:t> </a:t>
            </a:r>
            <a:r>
              <a:rPr lang="de-AT" sz="2000" dirty="0" err="1" smtClean="0"/>
              <a:t>differences</a:t>
            </a:r>
            <a:r>
              <a:rPr lang="de-AT" sz="2000" dirty="0" smtClean="0"/>
              <a:t> </a:t>
            </a:r>
            <a:r>
              <a:rPr lang="de-AT" sz="2000" dirty="0" err="1" smtClean="0"/>
              <a:t>across</a:t>
            </a:r>
            <a:r>
              <a:rPr lang="de-AT" sz="2000" dirty="0" smtClean="0"/>
              <a:t> </a:t>
            </a:r>
            <a:r>
              <a:rPr lang="de-AT" sz="2000" dirty="0" smtClean="0"/>
              <a:t>power </a:t>
            </a:r>
            <a:r>
              <a:rPr lang="de-AT" sz="2000" dirty="0" err="1" smtClean="0"/>
              <a:t>markets</a:t>
            </a:r>
            <a:endParaRPr lang="de-AT" sz="2000" dirty="0" smtClean="0"/>
          </a:p>
          <a:p>
            <a:pPr lvl="2"/>
            <a:r>
              <a:rPr lang="de-AT" dirty="0" err="1" smtClean="0"/>
              <a:t>Electricity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forecasting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increase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savings</a:t>
            </a:r>
            <a:endParaRPr lang="de-AT" sz="2000" dirty="0" smtClean="0"/>
          </a:p>
          <a:p>
            <a:pPr lvl="2"/>
            <a:r>
              <a:rPr lang="de-AT" dirty="0" smtClean="0"/>
              <a:t>Load </a:t>
            </a:r>
            <a:r>
              <a:rPr lang="de-AT" dirty="0" err="1" smtClean="0"/>
              <a:t>distribution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reduce</a:t>
            </a:r>
            <a:r>
              <a:rPr lang="de-AT" dirty="0" smtClean="0"/>
              <a:t> </a:t>
            </a:r>
            <a:r>
              <a:rPr lang="de-AT" dirty="0" err="1" smtClean="0"/>
              <a:t>cooling</a:t>
            </a:r>
            <a:r>
              <a:rPr lang="de-AT" dirty="0" smtClean="0"/>
              <a:t> </a:t>
            </a:r>
            <a:r>
              <a:rPr lang="de-AT" dirty="0" err="1" smtClean="0"/>
              <a:t>costs</a:t>
            </a:r>
            <a:endParaRPr lang="de-AT" dirty="0" smtClean="0"/>
          </a:p>
          <a:p>
            <a:pPr lvl="2"/>
            <a:endParaRPr lang="de-AT" sz="2000" dirty="0" smtClean="0"/>
          </a:p>
        </p:txBody>
      </p:sp>
    </p:spTree>
    <p:extLst>
      <p:ext uri="{BB962C8B-B14F-4D97-AF65-F5344CB8AC3E}">
        <p14:creationId xmlns:p14="http://schemas.microsoft.com/office/powerpoint/2010/main" val="903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5" y="1527370"/>
            <a:ext cx="4519052" cy="3688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1277021" y="1527370"/>
                <a:ext cx="4914134" cy="3098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400" dirty="0" smtClean="0"/>
                  <a:t>Improvements </a:t>
                </a:r>
                <a:r>
                  <a:rPr lang="de-AT" sz="2400" dirty="0" err="1" smtClean="0"/>
                  <a:t>of</a:t>
                </a:r>
                <a:r>
                  <a:rPr lang="de-AT" sz="2400" dirty="0" smtClean="0"/>
                  <a:t> </a:t>
                </a:r>
                <a:r>
                  <a:rPr lang="de-AT" sz="2400" dirty="0" err="1" smtClean="0"/>
                  <a:t>energy</a:t>
                </a:r>
                <a:r>
                  <a:rPr lang="de-AT" sz="2400" dirty="0" smtClean="0"/>
                  <a:t> </a:t>
                </a:r>
                <a:r>
                  <a:rPr lang="de-AT" sz="2400" dirty="0" err="1" smtClean="0"/>
                  <a:t>efficiency</a:t>
                </a:r>
                <a:endParaRPr lang="de-AT" sz="2400" dirty="0" smtClean="0"/>
              </a:p>
              <a:p>
                <a:endParaRPr lang="de-AT" sz="2000" dirty="0"/>
              </a:p>
              <a:p>
                <a:r>
                  <a:rPr lang="de-AT" sz="2000" dirty="0" smtClean="0"/>
                  <a:t>	Data </a:t>
                </a:r>
                <a:r>
                  <a:rPr lang="de-AT" sz="2000" dirty="0" err="1" smtClean="0"/>
                  <a:t>center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efficiency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measure</a:t>
                </a:r>
                <a:endParaRPr lang="de-AT" sz="2000" dirty="0" smtClean="0"/>
              </a:p>
              <a:p>
                <a:endParaRPr lang="de-AT" sz="2000" dirty="0" smtClean="0"/>
              </a:p>
              <a:p>
                <a:r>
                  <a:rPr lang="de-AT" sz="2000" dirty="0" smtClean="0"/>
                  <a:t>	</a:t>
                </a:r>
                <a14:m>
                  <m:oMath xmlns:m="http://schemas.openxmlformats.org/officeDocument/2006/math"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𝑃𝑈𝐸</m:t>
                    </m:r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A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𝐹𝑎𝑐𝑖𝑙𝑖𝑡𝑦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𝐸𝑛𝑒𝑟𝑔𝑦</m:t>
                        </m:r>
                      </m:num>
                      <m:den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𝐼𝑇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𝐸𝑞𝑢𝑖𝑝𝑚𝑒𝑛𝑡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𝐸𝑛𝑒𝑟𝑔𝑦</m:t>
                        </m:r>
                      </m:den>
                    </m:f>
                  </m:oMath>
                </a14:m>
                <a:endParaRPr lang="de-AT" sz="2000" dirty="0"/>
              </a:p>
              <a:p>
                <a:endParaRPr lang="de-AT" sz="2000" dirty="0" smtClean="0"/>
              </a:p>
              <a:p>
                <a:r>
                  <a:rPr lang="de-AT" sz="2000" dirty="0" smtClean="0"/>
                  <a:t>Capital </a:t>
                </a:r>
                <a:r>
                  <a:rPr lang="de-AT" sz="2000" dirty="0" err="1" smtClean="0"/>
                  <a:t>Expenditures</a:t>
                </a:r>
                <a:r>
                  <a:rPr lang="de-AT" sz="2000" dirty="0" smtClean="0"/>
                  <a:t> (CAPEX) </a:t>
                </a:r>
                <a:r>
                  <a:rPr lang="de-AT" sz="2000" dirty="0" err="1" smtClean="0"/>
                  <a:t>vs</a:t>
                </a:r>
                <a:endParaRPr lang="de-AT" sz="2000" dirty="0" smtClean="0"/>
              </a:p>
              <a:p>
                <a:r>
                  <a:rPr lang="de-AT" sz="2000" dirty="0" smtClean="0"/>
                  <a:t>Operational </a:t>
                </a:r>
                <a:r>
                  <a:rPr lang="de-AT" sz="2000" dirty="0" err="1" smtClean="0"/>
                  <a:t>Expenditures</a:t>
                </a:r>
                <a:r>
                  <a:rPr lang="de-AT" sz="2000" dirty="0" smtClean="0"/>
                  <a:t> (OPEX)</a:t>
                </a:r>
              </a:p>
              <a:p>
                <a:endParaRPr lang="de-AT" sz="2000" dirty="0" smtClean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21" y="1527370"/>
                <a:ext cx="4914134" cy="3098990"/>
              </a:xfrm>
              <a:prstGeom prst="rect">
                <a:avLst/>
              </a:prstGeom>
              <a:blipFill rotWithShape="0">
                <a:blip r:embed="rId4"/>
                <a:stretch>
                  <a:fillRect l="-1859" t="-157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6364491" y="5312829"/>
            <a:ext cx="304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Source: Data Center Trends [2]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0457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Main </a:t>
            </a:r>
            <a:r>
              <a:rPr lang="de-AT" dirty="0" err="1" smtClean="0"/>
              <a:t>Contributions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7111" y="1691322"/>
            <a:ext cx="8641858" cy="4577255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Framework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optimization</a:t>
            </a:r>
            <a:r>
              <a:rPr lang="de-AT" dirty="0" smtClean="0"/>
              <a:t> in Multi Cloud Environments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err="1"/>
              <a:t>Decision</a:t>
            </a:r>
            <a:r>
              <a:rPr lang="de-AT" dirty="0"/>
              <a:t> </a:t>
            </a:r>
            <a:r>
              <a:rPr lang="de-AT" dirty="0" err="1"/>
              <a:t>support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handling</a:t>
            </a:r>
            <a:r>
              <a:rPr lang="de-AT" dirty="0"/>
              <a:t> VM </a:t>
            </a:r>
            <a:r>
              <a:rPr lang="de-AT" dirty="0" err="1" smtClean="0"/>
              <a:t>migrations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err="1" smtClean="0"/>
              <a:t>Advanced</a:t>
            </a:r>
            <a:r>
              <a:rPr lang="de-AT" dirty="0" smtClean="0"/>
              <a:t>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scheduler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handling</a:t>
            </a:r>
            <a:r>
              <a:rPr lang="de-AT" dirty="0" smtClean="0"/>
              <a:t> </a:t>
            </a:r>
            <a:r>
              <a:rPr lang="de-AT" dirty="0" err="1" smtClean="0"/>
              <a:t>tradeoff</a:t>
            </a:r>
            <a:r>
              <a:rPr lang="de-AT" dirty="0" smtClean="0"/>
              <a:t>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optimization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SLA </a:t>
            </a:r>
            <a:r>
              <a:rPr lang="de-AT" dirty="0" err="1" smtClean="0"/>
              <a:t>penalties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err="1" smtClean="0"/>
              <a:t>Advanced</a:t>
            </a:r>
            <a:r>
              <a:rPr lang="de-AT" dirty="0" smtClean="0"/>
              <a:t> </a:t>
            </a:r>
            <a:r>
              <a:rPr lang="de-AT" dirty="0" err="1" smtClean="0"/>
              <a:t>simulation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modeling</a:t>
            </a:r>
            <a:r>
              <a:rPr lang="de-AT" dirty="0" smtClean="0"/>
              <a:t>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conditions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Data Analysis </a:t>
            </a:r>
            <a:r>
              <a:rPr lang="de-AT" dirty="0" err="1" smtClean="0"/>
              <a:t>of</a:t>
            </a:r>
            <a:r>
              <a:rPr lang="de-AT" dirty="0" smtClean="0"/>
              <a:t> power </a:t>
            </a:r>
            <a:r>
              <a:rPr lang="de-AT" dirty="0" err="1" smtClean="0"/>
              <a:t>market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Forecast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selection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data</a:t>
            </a:r>
            <a:endParaRPr lang="de-AT" dirty="0" smtClean="0"/>
          </a:p>
          <a:p>
            <a:pPr marL="457200" lvl="1" indent="0">
              <a:buNone/>
            </a:pP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Large </a:t>
            </a:r>
            <a:r>
              <a:rPr lang="de-AT" dirty="0" err="1" smtClean="0"/>
              <a:t>scale</a:t>
            </a:r>
            <a:r>
              <a:rPr lang="de-AT" dirty="0" smtClean="0"/>
              <a:t> </a:t>
            </a:r>
            <a:r>
              <a:rPr lang="de-AT" dirty="0" err="1" smtClean="0"/>
              <a:t>evaluation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forecasting</a:t>
            </a:r>
            <a:r>
              <a:rPr lang="de-AT" dirty="0" smtClean="0"/>
              <a:t> </a:t>
            </a:r>
            <a:r>
              <a:rPr lang="de-AT" dirty="0" err="1" smtClean="0"/>
              <a:t>methods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</a:t>
            </a:r>
            <a:r>
              <a:rPr lang="de-AT" dirty="0" smtClean="0"/>
              <a:t>on </a:t>
            </a:r>
            <a:r>
              <a:rPr lang="de-AT" dirty="0" err="1" smtClean="0"/>
              <a:t>electricity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</a:t>
            </a:r>
            <a:r>
              <a:rPr lang="de-AT" dirty="0" err="1" smtClean="0"/>
              <a:t>various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markets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028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Methodological</a:t>
            </a:r>
            <a:r>
              <a:rPr lang="de-AT" dirty="0" smtClean="0"/>
              <a:t> Approach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4995" y="1751139"/>
            <a:ext cx="5608225" cy="378456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smtClean="0"/>
              <a:t>Evaluation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Day </a:t>
            </a:r>
            <a:r>
              <a:rPr lang="de-AT" dirty="0" err="1" smtClean="0"/>
              <a:t>ahead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real time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smtClean="0"/>
              <a:t>time </a:t>
            </a:r>
            <a:r>
              <a:rPr lang="de-AT" dirty="0" err="1" smtClean="0"/>
              <a:t>series</a:t>
            </a:r>
            <a:r>
              <a:rPr lang="de-AT" dirty="0" smtClean="0"/>
              <a:t> </a:t>
            </a:r>
            <a:r>
              <a:rPr lang="de-AT" dirty="0" err="1" smtClean="0"/>
              <a:t>evaluation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err="1" smtClean="0"/>
              <a:t>Estimate</a:t>
            </a:r>
            <a:r>
              <a:rPr lang="de-AT" dirty="0" smtClean="0"/>
              <a:t> </a:t>
            </a:r>
            <a:r>
              <a:rPr lang="de-AT" dirty="0" err="1" smtClean="0"/>
              <a:t>seasonality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frequency</a:t>
            </a:r>
            <a:r>
              <a:rPr lang="de-AT" dirty="0" smtClean="0"/>
              <a:t> </a:t>
            </a:r>
            <a:r>
              <a:rPr lang="de-AT" dirty="0" err="1" smtClean="0"/>
              <a:t>analysis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err="1" smtClean="0"/>
              <a:t>Determine</a:t>
            </a:r>
            <a:r>
              <a:rPr lang="de-AT" dirty="0" smtClean="0"/>
              <a:t> </a:t>
            </a:r>
            <a:r>
              <a:rPr lang="de-AT" dirty="0" err="1" smtClean="0"/>
              <a:t>auto</a:t>
            </a:r>
            <a:r>
              <a:rPr lang="de-AT" dirty="0" smtClean="0"/>
              <a:t> </a:t>
            </a:r>
            <a:r>
              <a:rPr lang="de-AT" dirty="0" err="1" smtClean="0"/>
              <a:t>correlations</a:t>
            </a:r>
            <a:r>
              <a:rPr lang="de-AT" dirty="0" smtClean="0"/>
              <a:t> in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Evaluation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characteristics</a:t>
            </a:r>
            <a:r>
              <a:rPr lang="de-AT" dirty="0" smtClean="0"/>
              <a:t> in different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markets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err="1" smtClean="0"/>
              <a:t>Estimation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trend</a:t>
            </a:r>
            <a:r>
              <a:rPr lang="de-AT" dirty="0" smtClean="0"/>
              <a:t>, </a:t>
            </a:r>
            <a:r>
              <a:rPr lang="de-AT" dirty="0" err="1" smtClean="0"/>
              <a:t>seasonal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cycle</a:t>
            </a:r>
            <a:r>
              <a:rPr lang="de-AT" dirty="0" smtClean="0"/>
              <a:t> </a:t>
            </a:r>
            <a:r>
              <a:rPr lang="de-AT" dirty="0" err="1" smtClean="0"/>
              <a:t>components</a:t>
            </a:r>
            <a:endParaRPr lang="de-AT" dirty="0" smtClean="0"/>
          </a:p>
          <a:p>
            <a:pPr marL="457200" lvl="1" indent="0">
              <a:buNone/>
            </a:pPr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220" y="1800782"/>
            <a:ext cx="5889545" cy="358698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154917" y="1691322"/>
            <a:ext cx="3966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 err="1" smtClean="0"/>
              <a:t>Two</a:t>
            </a:r>
            <a:r>
              <a:rPr lang="de-AT" sz="1600" dirty="0" smtClean="0"/>
              <a:t> </a:t>
            </a:r>
            <a:r>
              <a:rPr lang="de-AT" sz="1600" dirty="0" err="1" smtClean="0"/>
              <a:t>weeks</a:t>
            </a:r>
            <a:r>
              <a:rPr lang="de-AT" sz="1600" dirty="0" smtClean="0"/>
              <a:t> </a:t>
            </a:r>
            <a:r>
              <a:rPr lang="de-AT" sz="1600" dirty="0" err="1" smtClean="0"/>
              <a:t>of</a:t>
            </a:r>
            <a:r>
              <a:rPr lang="de-AT" sz="1600" dirty="0" smtClean="0"/>
              <a:t> </a:t>
            </a:r>
            <a:r>
              <a:rPr lang="de-AT" sz="1600" dirty="0" err="1" smtClean="0"/>
              <a:t>day</a:t>
            </a:r>
            <a:r>
              <a:rPr lang="de-AT" sz="1600" dirty="0" smtClean="0"/>
              <a:t> </a:t>
            </a:r>
            <a:r>
              <a:rPr lang="de-AT" sz="1600" dirty="0" err="1" smtClean="0"/>
              <a:t>ahead</a:t>
            </a:r>
            <a:r>
              <a:rPr lang="de-AT" sz="1600" dirty="0" smtClean="0"/>
              <a:t> </a:t>
            </a:r>
            <a:r>
              <a:rPr lang="de-AT" sz="1600" dirty="0" err="1" smtClean="0"/>
              <a:t>price</a:t>
            </a:r>
            <a:r>
              <a:rPr lang="de-AT" sz="1600" dirty="0" smtClean="0"/>
              <a:t> </a:t>
            </a:r>
            <a:r>
              <a:rPr lang="de-AT" sz="1600" dirty="0" err="1" smtClean="0"/>
              <a:t>data</a:t>
            </a:r>
            <a:r>
              <a:rPr lang="de-AT" sz="1600" dirty="0" smtClean="0"/>
              <a:t>, </a:t>
            </a:r>
            <a:r>
              <a:rPr lang="de-AT" sz="1600" dirty="0" err="1" smtClean="0"/>
              <a:t>July</a:t>
            </a:r>
            <a:r>
              <a:rPr lang="de-AT" sz="1600" dirty="0" smtClean="0"/>
              <a:t> 2014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3163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Methodological</a:t>
            </a:r>
            <a:r>
              <a:rPr lang="de-AT" dirty="0" smtClean="0"/>
              <a:t> Approach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1194" y="1691322"/>
            <a:ext cx="8621386" cy="474016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Forecast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evaluation</a:t>
            </a:r>
            <a:endParaRPr lang="de-AT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Forecast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Analysis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statistical</a:t>
            </a:r>
            <a:r>
              <a:rPr lang="de-AT" dirty="0" smtClean="0"/>
              <a:t> </a:t>
            </a:r>
            <a:r>
              <a:rPr lang="de-AT" dirty="0" err="1" smtClean="0"/>
              <a:t>forecasting</a:t>
            </a:r>
            <a:r>
              <a:rPr lang="de-AT" dirty="0" smtClean="0"/>
              <a:t> </a:t>
            </a:r>
            <a:r>
              <a:rPr lang="de-AT" dirty="0" err="1"/>
              <a:t>models</a:t>
            </a:r>
            <a:endParaRPr lang="de-AT" dirty="0"/>
          </a:p>
          <a:p>
            <a:pPr lvl="2">
              <a:buFont typeface="Wingdings" panose="05000000000000000000" pitchFamily="2" charset="2"/>
              <a:buChar char="§"/>
            </a:pPr>
            <a:endParaRPr lang="de-AT" dirty="0"/>
          </a:p>
          <a:p>
            <a:pPr lvl="2">
              <a:buFont typeface="Wingdings" panose="05000000000000000000" pitchFamily="2" charset="2"/>
              <a:buChar char="§"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01" y="2795988"/>
            <a:ext cx="6521100" cy="346617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846572" y="6262210"/>
            <a:ext cx="451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Classification </a:t>
            </a:r>
            <a:r>
              <a:rPr lang="en-US" sz="1600" dirty="0"/>
              <a:t>of price forecasting models [1]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2354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1816</Words>
  <Application>Microsoft Office PowerPoint</Application>
  <PresentationFormat>Breitbild</PresentationFormat>
  <Paragraphs>423</Paragraphs>
  <Slides>31</Slides>
  <Notes>31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31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Times New Roman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Cost aware resource management in distributed cloud data centers</vt:lpstr>
      <vt:lpstr>Overview</vt:lpstr>
      <vt:lpstr>Introduction</vt:lpstr>
      <vt:lpstr>Introduction</vt:lpstr>
      <vt:lpstr>Introduction</vt:lpstr>
      <vt:lpstr>Introduction</vt:lpstr>
      <vt:lpstr>Main Contributions</vt:lpstr>
      <vt:lpstr>Methodological Approach</vt:lpstr>
      <vt:lpstr>Methodological Approach</vt:lpstr>
      <vt:lpstr>Methodological Approach</vt:lpstr>
      <vt:lpstr>Methodological Approach</vt:lpstr>
      <vt:lpstr>Forecasting</vt:lpstr>
      <vt:lpstr>Forecasting</vt:lpstr>
      <vt:lpstr>Forecasting</vt:lpstr>
      <vt:lpstr>Forecasting</vt:lpstr>
      <vt:lpstr>Forecasting</vt:lpstr>
      <vt:lpstr>Forecasting</vt:lpstr>
      <vt:lpstr>Simulation Scenario</vt:lpstr>
      <vt:lpstr>Simulation Scenario</vt:lpstr>
      <vt:lpstr>Simulation Scenario</vt:lpstr>
      <vt:lpstr>Simulation Scenario</vt:lpstr>
      <vt:lpstr>Simulation Scenario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Conclusion</vt:lpstr>
      <vt:lpstr>Conclusion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aware resource management in distributed cloud data centers</dc:title>
  <dc:creator>Andreas Egger</dc:creator>
  <cp:lastModifiedBy>Andreas Egger</cp:lastModifiedBy>
  <cp:revision>159</cp:revision>
  <dcterms:created xsi:type="dcterms:W3CDTF">2016-03-01T03:39:56Z</dcterms:created>
  <dcterms:modified xsi:type="dcterms:W3CDTF">2016-03-11T04:33:42Z</dcterms:modified>
</cp:coreProperties>
</file>