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Egger" initials="AE" lastIdx="1" clrIdx="0">
    <p:extLst>
      <p:ext uri="{19B8F6BF-5375-455C-9EA6-DF929625EA0E}">
        <p15:presenceInfo xmlns:p15="http://schemas.microsoft.com/office/powerpoint/2012/main" userId="2560eb86eae076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52" autoAdjust="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029-03E9-48EA-8086-9DA734F08BF8}" type="datetimeFigureOut">
              <a:rPr lang="de-AT" smtClean="0"/>
              <a:t>09.03.2016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CCDE-0474-493F-A1B6-CDA1189492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083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46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Weighted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AICc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Ljung</a:t>
            </a:r>
            <a:r>
              <a:rPr lang="de-AT" dirty="0" smtClean="0"/>
              <a:t> Box p-</a:t>
            </a:r>
            <a:r>
              <a:rPr lang="de-AT" dirty="0" err="1" smtClean="0"/>
              <a:t>values</a:t>
            </a:r>
            <a:endParaRPr lang="de-AT" dirty="0" smtClean="0"/>
          </a:p>
          <a:p>
            <a:pPr marL="171450" indent="-171450">
              <a:buFontTx/>
              <a:buChar char="-"/>
            </a:pPr>
            <a:r>
              <a:rPr lang="de-AT" dirty="0" err="1" smtClean="0"/>
              <a:t>AICc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corrected</a:t>
            </a:r>
            <a:r>
              <a:rPr lang="de-AT" baseline="0" dirty="0" smtClean="0"/>
              <a:t> </a:t>
            </a:r>
            <a:r>
              <a:rPr lang="de-AT" dirty="0" err="1" smtClean="0"/>
              <a:t>Akaike</a:t>
            </a:r>
            <a:r>
              <a:rPr lang="de-AT" dirty="0" smtClean="0"/>
              <a:t> Information </a:t>
            </a:r>
            <a:r>
              <a:rPr lang="de-AT" dirty="0" err="1" smtClean="0"/>
              <a:t>Criterion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measure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goodness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fit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ARIMA </a:t>
            </a:r>
            <a:r>
              <a:rPr lang="de-AT" baseline="0" dirty="0" err="1" smtClean="0"/>
              <a:t>models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Ljung</a:t>
            </a:r>
            <a:r>
              <a:rPr lang="de-AT" baseline="0" dirty="0" smtClean="0"/>
              <a:t> Box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noise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property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. </a:t>
            </a:r>
          </a:p>
          <a:p>
            <a:pPr marL="457200" lvl="1" indent="0">
              <a:buFontTx/>
              <a:buNone/>
            </a:pPr>
            <a:r>
              <a:rPr lang="de-AT" baseline="0" dirty="0" smtClean="0"/>
              <a:t>H_0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hypothesis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time </a:t>
            </a:r>
            <a:r>
              <a:rPr lang="de-AT" baseline="0" dirty="0" err="1" smtClean="0"/>
              <a:t>series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noise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identically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distributed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iid</a:t>
            </a:r>
            <a:r>
              <a:rPr lang="de-AT" baseline="0" dirty="0" smtClean="0"/>
              <a:t>). </a:t>
            </a:r>
          </a:p>
          <a:p>
            <a:pPr marL="457200" lvl="1" indent="0">
              <a:buFontTx/>
              <a:buNone/>
            </a:pPr>
            <a:r>
              <a:rPr lang="de-AT" baseline="0" dirty="0" err="1" smtClean="0"/>
              <a:t>H_a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inverse </a:t>
            </a:r>
            <a:r>
              <a:rPr lang="de-AT" baseline="0" dirty="0" err="1" smtClean="0"/>
              <a:t>assumption</a:t>
            </a:r>
            <a:r>
              <a:rPr lang="de-AT" baseline="0" dirty="0" smtClean="0"/>
              <a:t>, i.e.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correlations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exist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data</a:t>
            </a:r>
            <a:r>
              <a:rPr lang="de-AT" baseline="0" dirty="0" smtClean="0"/>
              <a:t>. </a:t>
            </a:r>
          </a:p>
          <a:p>
            <a:pPr marL="457200" lvl="1" indent="0">
              <a:buFontTx/>
              <a:buNone/>
            </a:pPr>
            <a:r>
              <a:rPr lang="de-AT" baseline="0" dirty="0" err="1" smtClean="0"/>
              <a:t>If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p-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 falls </a:t>
            </a:r>
            <a:r>
              <a:rPr lang="de-AT" baseline="0" dirty="0" err="1" smtClean="0"/>
              <a:t>below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threshold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0.05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said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noise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hypothesis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rejected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84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124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372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Different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accuracy</a:t>
            </a:r>
            <a:r>
              <a:rPr lang="de-AT" dirty="0" smtClean="0"/>
              <a:t> </a:t>
            </a:r>
            <a:r>
              <a:rPr lang="de-AT" dirty="0" err="1" smtClean="0"/>
              <a:t>metric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AT" dirty="0" smtClean="0"/>
              <a:t> RMSE, ARIMA -&gt; 2 </a:t>
            </a:r>
            <a:r>
              <a:rPr lang="de-AT" dirty="0" err="1" smtClean="0"/>
              <a:t>weeks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trainings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Forecast </a:t>
            </a:r>
            <a:r>
              <a:rPr lang="de-AT" dirty="0" err="1" smtClean="0"/>
              <a:t>horizon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minimal RMSE: 24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 Model </a:t>
            </a:r>
            <a:r>
              <a:rPr lang="de-AT" dirty="0" err="1" smtClean="0"/>
              <a:t>with</a:t>
            </a:r>
            <a:r>
              <a:rPr lang="de-AT" dirty="0" smtClean="0"/>
              <a:t> minimal RMSE: ARIMA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AT" dirty="0" smtClean="0"/>
              <a:t>TODO !! </a:t>
            </a:r>
            <a:r>
              <a:rPr lang="de-AT" dirty="0" err="1" smtClean="0"/>
              <a:t>Evaluate</a:t>
            </a:r>
            <a:r>
              <a:rPr lang="de-AT" dirty="0" smtClean="0"/>
              <a:t> </a:t>
            </a:r>
            <a:r>
              <a:rPr lang="de-AT" dirty="0" err="1" smtClean="0"/>
              <a:t>results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14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Simulation</a:t>
            </a:r>
            <a:r>
              <a:rPr lang="de-AT" baseline="0" dirty="0" smtClean="0"/>
              <a:t> Summer (</a:t>
            </a:r>
            <a:r>
              <a:rPr lang="de-AT" baseline="0" dirty="0" err="1" smtClean="0"/>
              <a:t>hours</a:t>
            </a:r>
            <a:r>
              <a:rPr lang="de-AT" baseline="0" dirty="0" smtClean="0"/>
              <a:t>): </a:t>
            </a:r>
            <a:r>
              <a:rPr lang="de-AT" dirty="0" smtClean="0"/>
              <a:t>24*38</a:t>
            </a:r>
            <a:r>
              <a:rPr lang="de-AT" baseline="0" dirty="0" smtClean="0"/>
              <a:t> = 912, </a:t>
            </a:r>
          </a:p>
          <a:p>
            <a:r>
              <a:rPr lang="de-AT" baseline="0" dirty="0" err="1" smtClean="0"/>
              <a:t>Avg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VMs: 8 </a:t>
            </a:r>
            <a:r>
              <a:rPr lang="de-AT" baseline="0" dirty="0" err="1" smtClean="0"/>
              <a:t>hours</a:t>
            </a:r>
            <a:endParaRPr lang="de-AT" baseline="0" dirty="0" smtClean="0"/>
          </a:p>
          <a:p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time </a:t>
            </a:r>
            <a:r>
              <a:rPr lang="de-AT" dirty="0" err="1" smtClean="0"/>
              <a:t>spans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different VMs 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: </a:t>
            </a:r>
            <a:r>
              <a:rPr lang="de-AT" dirty="0" smtClean="0"/>
              <a:t>912 / 8 = 114</a:t>
            </a:r>
          </a:p>
          <a:p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DA Summer: 1000 VMs / </a:t>
            </a:r>
            <a:r>
              <a:rPr lang="de-AT" baseline="0" dirty="0" err="1" smtClean="0"/>
              <a:t>location</a:t>
            </a:r>
            <a:r>
              <a:rPr lang="de-AT" baseline="0" dirty="0" smtClean="0"/>
              <a:t> = 5000 VMs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VMs</a:t>
            </a:r>
            <a:r>
              <a:rPr lang="de-AT" baseline="0" dirty="0" smtClean="0"/>
              <a:t> per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duration</a:t>
            </a:r>
            <a:r>
              <a:rPr lang="de-AT" baseline="0" dirty="0" smtClean="0"/>
              <a:t>:</a:t>
            </a:r>
          </a:p>
          <a:p>
            <a:r>
              <a:rPr lang="de-AT" baseline="0" dirty="0" smtClean="0"/>
              <a:t>DA Summer: 5000 / 114 = 43.8 ~ 44 VMs on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DA Summer: 1000 / 114 = 8.77 ~ 9 VMs on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same time per </a:t>
            </a:r>
            <a:r>
              <a:rPr lang="de-AT" baseline="0" dirty="0" err="1" smtClean="0"/>
              <a:t>location</a:t>
            </a:r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7959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607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4621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8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656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453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290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361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88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051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2161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3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7415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12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Angeles Power Consumption 2010 [1]: 68.255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TWh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 of Los Angeles [2]: 18,550,288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US city power consumption http://ecdms.energy.ca.gov/elecbycounty.aspx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https://www.quora.com/How-much-electricity-does-an-industrialized-city-of-1-million-people-consume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https://en.wikipedia.org/wiki/Demography_of_the_United_States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027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05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661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940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02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050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CCDE-0474-493F-A1B6-CDA11894926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7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49600" y="1498600"/>
            <a:ext cx="8395755" cy="1684866"/>
          </a:xfrm>
        </p:spPr>
        <p:txBody>
          <a:bodyPr>
            <a:normAutofit/>
          </a:bodyPr>
          <a:lstStyle/>
          <a:p>
            <a:r>
              <a:rPr lang="de-AT" sz="4000" dirty="0" err="1" smtClean="0"/>
              <a:t>Cost</a:t>
            </a:r>
            <a:r>
              <a:rPr lang="de-AT" sz="4000" dirty="0" smtClean="0"/>
              <a:t> </a:t>
            </a:r>
            <a:r>
              <a:rPr lang="de-AT" sz="4000" dirty="0" err="1" smtClean="0"/>
              <a:t>aware</a:t>
            </a:r>
            <a:r>
              <a:rPr lang="de-AT" sz="4000" dirty="0" smtClean="0"/>
              <a:t> </a:t>
            </a:r>
            <a:r>
              <a:rPr lang="de-AT" sz="4000" dirty="0" err="1" smtClean="0"/>
              <a:t>resource</a:t>
            </a:r>
            <a:r>
              <a:rPr lang="de-AT" sz="4000" dirty="0" smtClean="0"/>
              <a:t> </a:t>
            </a:r>
            <a:r>
              <a:rPr lang="de-AT" sz="4000" dirty="0" err="1" smtClean="0"/>
              <a:t>management</a:t>
            </a:r>
            <a:r>
              <a:rPr lang="de-AT" sz="4000" dirty="0" smtClean="0"/>
              <a:t> in </a:t>
            </a:r>
            <a:r>
              <a:rPr lang="de-AT" sz="4000" dirty="0" err="1" smtClean="0"/>
              <a:t>distributed</a:t>
            </a:r>
            <a:r>
              <a:rPr lang="de-AT" sz="4000" dirty="0" smtClean="0"/>
              <a:t> </a:t>
            </a:r>
            <a:r>
              <a:rPr lang="de-AT" sz="4000" dirty="0" err="1" smtClean="0"/>
              <a:t>cloud</a:t>
            </a:r>
            <a:r>
              <a:rPr lang="de-AT" sz="4000" dirty="0" smtClean="0"/>
              <a:t> </a:t>
            </a:r>
            <a:r>
              <a:rPr lang="de-AT" sz="4000" dirty="0" err="1" smtClean="0"/>
              <a:t>data</a:t>
            </a:r>
            <a:r>
              <a:rPr lang="de-AT" sz="4000" dirty="0" smtClean="0"/>
              <a:t> </a:t>
            </a:r>
            <a:r>
              <a:rPr lang="de-AT" sz="4000" dirty="0" err="1" smtClean="0"/>
              <a:t>centers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77885" y="4461934"/>
            <a:ext cx="4755089" cy="19219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de-AT" dirty="0" smtClean="0"/>
              <a:t>Master Thesis</a:t>
            </a:r>
          </a:p>
          <a:p>
            <a:pPr algn="l"/>
            <a:r>
              <a:rPr lang="de-AT" dirty="0" smtClean="0"/>
              <a:t>Technical University </a:t>
            </a:r>
            <a:r>
              <a:rPr lang="de-AT" dirty="0" err="1" smtClean="0"/>
              <a:t>of</a:t>
            </a:r>
            <a:r>
              <a:rPr lang="de-AT" dirty="0" smtClean="0"/>
              <a:t> Vienna</a:t>
            </a:r>
            <a:endParaRPr lang="de-AT" dirty="0"/>
          </a:p>
          <a:p>
            <a:pPr algn="l"/>
            <a:r>
              <a:rPr lang="de-AT" dirty="0" err="1" smtClean="0"/>
              <a:t>Author</a:t>
            </a:r>
            <a:r>
              <a:rPr lang="de-AT" dirty="0" smtClean="0"/>
              <a:t>:  	Andreas Egger</a:t>
            </a:r>
          </a:p>
          <a:p>
            <a:pPr algn="l"/>
            <a:r>
              <a:rPr lang="de-AT" dirty="0" err="1" smtClean="0"/>
              <a:t>MatrNr</a:t>
            </a:r>
            <a:r>
              <a:rPr lang="de-AT" dirty="0" smtClean="0"/>
              <a:t>.:	0626885</a:t>
            </a:r>
          </a:p>
          <a:p>
            <a:pPr algn="l"/>
            <a:r>
              <a:rPr lang="de-AT" dirty="0" smtClean="0"/>
              <a:t>Supervisor: </a:t>
            </a:r>
            <a:r>
              <a:rPr lang="de-AT" dirty="0"/>
              <a:t>Univ. Prof. </a:t>
            </a:r>
            <a:r>
              <a:rPr lang="de-AT" dirty="0" smtClean="0"/>
              <a:t>Dr</a:t>
            </a:r>
            <a:r>
              <a:rPr lang="de-AT" dirty="0"/>
              <a:t>. </a:t>
            </a:r>
            <a:r>
              <a:rPr lang="de-AT" dirty="0" smtClean="0"/>
              <a:t>Ivona Brandic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81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519305" y="1866897"/>
                <a:ext cx="8621386" cy="474016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err="1" smtClean="0"/>
                  <a:t>Generate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model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algorithm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smtClean="0"/>
                  <a:t>Create time </a:t>
                </a:r>
                <a:r>
                  <a:rPr lang="de-AT" dirty="0" err="1" smtClean="0"/>
                  <a:t>series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objects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for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each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returned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period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/>
                  <a:t>Calculate the </a:t>
                </a:r>
                <a:r>
                  <a:rPr lang="en-GB" dirty="0" smtClean="0"/>
                  <a:t>BC Box-Cox </a:t>
                </a:r>
                <a:r>
                  <a:rPr lang="en-GB" dirty="0"/>
                  <a:t>transformation parameter </a:t>
                </a:r>
                <a:endParaRPr lang="en-GB" dirty="0" smtClean="0"/>
              </a:p>
              <a:p>
                <a:pPr lvl="3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If</a:t>
                </a:r>
                <a:r>
                  <a:rPr lang="de-AT" dirty="0" smtClean="0"/>
                  <a:t> BC = 1  -&gt;  </a:t>
                </a:r>
                <a:r>
                  <a:rPr lang="de-AT" dirty="0" err="1" smtClean="0"/>
                  <a:t>omit</a:t>
                </a:r>
                <a:r>
                  <a:rPr lang="de-AT" dirty="0" smtClean="0"/>
                  <a:t> Box Cox </a:t>
                </a:r>
                <a:r>
                  <a:rPr lang="de-AT" dirty="0" err="1" smtClean="0"/>
                  <a:t>transformation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Generate</a:t>
                </a:r>
                <a:r>
                  <a:rPr lang="de-AT" dirty="0" smtClean="0"/>
                  <a:t> ARIMA </a:t>
                </a:r>
                <a:r>
                  <a:rPr lang="de-AT" dirty="0" err="1" smtClean="0"/>
                  <a:t>models</a:t>
                </a:r>
                <a:r>
                  <a:rPr lang="de-AT" dirty="0"/>
                  <a:t> </a:t>
                </a:r>
                <a:r>
                  <a:rPr lang="de-AT" dirty="0" err="1" smtClean="0"/>
                  <a:t>with</a:t>
                </a:r>
                <a:r>
                  <a:rPr lang="de-AT" dirty="0" smtClean="0"/>
                  <a:t>/out Box Cox </a:t>
                </a:r>
                <a:r>
                  <a:rPr lang="de-AT" dirty="0" err="1" smtClean="0"/>
                  <a:t>transformation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Generate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AICc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and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Ljung</a:t>
                </a:r>
                <a:r>
                  <a:rPr lang="de-AT" dirty="0" smtClean="0"/>
                  <a:t> Box </a:t>
                </a:r>
                <a:r>
                  <a:rPr lang="de-AT" dirty="0" err="1" smtClean="0"/>
                  <a:t>test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values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AT" dirty="0" err="1" smtClean="0"/>
                  <a:t>Evaluate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goodness</a:t>
                </a:r>
                <a:r>
                  <a:rPr lang="de-AT" dirty="0" smtClean="0"/>
                  <a:t>-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-fit </a:t>
                </a:r>
                <a:r>
                  <a:rPr lang="de-AT" dirty="0" err="1" smtClean="0"/>
                  <a:t>function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for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each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model</a:t>
                </a:r>
                <a:endParaRPr lang="de-AT" dirty="0" smtClean="0"/>
              </a:p>
              <a:p>
                <a:pPr marL="0" indent="0">
                  <a:buNone/>
                </a:pPr>
                <a:r>
                  <a:rPr lang="de-AT" sz="2600" b="0" dirty="0" smtClean="0"/>
                  <a:t>		</a:t>
                </a:r>
                <a14:m>
                  <m:oMath xmlns:m="http://schemas.openxmlformats.org/officeDocument/2006/math"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 smtClean="0"/>
                  <a:t> ,   </a:t>
                </a:r>
                <a:r>
                  <a:rPr lang="de-AT" sz="1900" dirty="0" err="1" smtClean="0"/>
                  <a:t>return</a:t>
                </a:r>
                <a:r>
                  <a:rPr lang="de-AT" sz="19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AT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AT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AT" sz="19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AT" sz="19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AT" sz="1900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AT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AT" sz="2200" dirty="0" smtClean="0"/>
              </a:p>
              <a:p>
                <a:pPr marL="0" indent="0">
                  <a:buNone/>
                </a:pPr>
                <a:r>
                  <a:rPr lang="de-AT" sz="2200" dirty="0" err="1" smtClean="0"/>
                  <a:t>Where</a:t>
                </a:r>
                <a:r>
                  <a:rPr lang="de-AT" sz="22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𝐴𝐼𝐶</m:t>
                                </m:r>
                              </m:e>
                              <m:sub>
                                <m:r>
                                  <a:rPr lang="de-AT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 + 2</m:t>
                        </m:r>
                      </m:den>
                    </m:f>
                  </m:oMath>
                </a14:m>
                <a:r>
                  <a:rPr lang="de-AT" sz="2200" dirty="0" smtClean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de-AT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AT" sz="2200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</m:sub>
                        </m:sSub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 − 0.05</m:t>
                        </m:r>
                      </m:num>
                      <m:den>
                        <m:r>
                          <a:rPr lang="de-AT" sz="2200" b="0" i="1" smtClean="0">
                            <a:latin typeface="Cambria Math" panose="02040503050406030204" pitchFamily="18" charset="0"/>
                          </a:rPr>
                          <m:t>1  −  0.05</m:t>
                        </m:r>
                      </m:den>
                    </m:f>
                  </m:oMath>
                </a14:m>
                <a:r>
                  <a:rPr lang="de-AT" sz="2200" dirty="0" smtClean="0"/>
                  <a:t> , </a:t>
                </a:r>
              </a:p>
              <a:p>
                <a:pPr marL="0" indent="0">
                  <a:buNone/>
                </a:pPr>
                <a:r>
                  <a:rPr lang="de-AT" sz="2200" dirty="0"/>
                  <a:t>	</a:t>
                </a:r>
                <a:r>
                  <a:rPr lang="de-AT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𝑎𝑖𝑐𝑐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AT" sz="2200" dirty="0" smtClean="0"/>
                  <a:t>,</a:t>
                </a:r>
                <a:r>
                  <a:rPr lang="de-AT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de-AT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𝑙𝑗𝑢𝑛𝑔</m:t>
                            </m:r>
                          </m:e>
                          <m:sub>
                            <m:r>
                              <a:rPr lang="de-AT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de-A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de-AT" sz="22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9305" y="1866897"/>
                <a:ext cx="8621386" cy="4740165"/>
              </a:xfrm>
              <a:blipFill rotWithShape="0">
                <a:blip r:embed="rId3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8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de-AT" sz="2400" dirty="0" smtClean="0"/>
              <a:t>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endParaRPr lang="de-AT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six</a:t>
            </a:r>
            <a:r>
              <a:rPr lang="de-AT" dirty="0" smtClean="0"/>
              <a:t> different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Mean</a:t>
            </a:r>
            <a:r>
              <a:rPr lang="de-AT" dirty="0" smtClean="0"/>
              <a:t>, SES, Holts, </a:t>
            </a:r>
            <a:r>
              <a:rPr lang="de-AT" dirty="0" err="1" smtClean="0"/>
              <a:t>Holtwinters</a:t>
            </a:r>
            <a:r>
              <a:rPr lang="de-AT" dirty="0" smtClean="0"/>
              <a:t>, TBATS, ARIMA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4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r>
              <a:rPr lang="de-AT" dirty="0" smtClean="0"/>
              <a:t> (DA + RT)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Nord Pool Spot, </a:t>
            </a:r>
            <a:r>
              <a:rPr lang="de-AT" dirty="0" err="1" smtClean="0"/>
              <a:t>Belpex</a:t>
            </a:r>
            <a:r>
              <a:rPr lang="de-AT" dirty="0"/>
              <a:t> </a:t>
            </a:r>
            <a:r>
              <a:rPr lang="de-AT" dirty="0" smtClean="0"/>
              <a:t>(DA), ISO-NE, PJM (RT)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Model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three</a:t>
            </a:r>
            <a:r>
              <a:rPr lang="de-AT" dirty="0" smtClean="0"/>
              <a:t> different </a:t>
            </a:r>
            <a:r>
              <a:rPr lang="de-AT" dirty="0" err="1" smtClean="0"/>
              <a:t>trainings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periods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2 </a:t>
            </a:r>
            <a:r>
              <a:rPr lang="de-AT" dirty="0" err="1" smtClean="0"/>
              <a:t>weeks</a:t>
            </a:r>
            <a:r>
              <a:rPr lang="de-AT" dirty="0" smtClean="0"/>
              <a:t>, 3 </a:t>
            </a:r>
            <a:r>
              <a:rPr lang="de-AT" dirty="0" err="1" smtClean="0"/>
              <a:t>weeks</a:t>
            </a:r>
            <a:r>
              <a:rPr lang="de-AT" dirty="0" smtClean="0"/>
              <a:t>, 4 </a:t>
            </a:r>
            <a:r>
              <a:rPr lang="de-AT" dirty="0" err="1" smtClean="0"/>
              <a:t>weeks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Forecast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ten</a:t>
            </a:r>
            <a:r>
              <a:rPr lang="de-AT" dirty="0" smtClean="0"/>
              <a:t> different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horizons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1,3,6,12,18,24,36,48,96,168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Forecast </a:t>
            </a:r>
            <a:r>
              <a:rPr lang="de-AT" dirty="0" err="1" smtClean="0"/>
              <a:t>comparison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five</a:t>
            </a:r>
            <a:r>
              <a:rPr lang="de-AT" dirty="0" smtClean="0"/>
              <a:t> different </a:t>
            </a:r>
            <a:r>
              <a:rPr lang="de-AT" dirty="0" err="1" smtClean="0"/>
              <a:t>accuracy</a:t>
            </a:r>
            <a:r>
              <a:rPr lang="de-AT" dirty="0" smtClean="0"/>
              <a:t> </a:t>
            </a:r>
            <a:r>
              <a:rPr lang="de-AT" dirty="0" err="1" smtClean="0"/>
              <a:t>measures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ME, RMSE, MAE, MPE, MAPE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Evaluation </a:t>
            </a:r>
            <a:r>
              <a:rPr lang="de-AT" dirty="0" err="1" smtClean="0"/>
              <a:t>over</a:t>
            </a:r>
            <a:r>
              <a:rPr lang="de-AT" dirty="0" smtClean="0"/>
              <a:t> a time </a:t>
            </a:r>
            <a:r>
              <a:rPr lang="de-AT" dirty="0" err="1" smtClean="0"/>
              <a:t>range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3 </a:t>
            </a:r>
            <a:r>
              <a:rPr lang="de-AT" dirty="0" err="1" smtClean="0"/>
              <a:t>years</a:t>
            </a:r>
            <a:r>
              <a:rPr lang="de-AT" dirty="0" smtClean="0"/>
              <a:t> (2012 – 2014)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Intervals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1 </a:t>
            </a:r>
            <a:r>
              <a:rPr lang="de-AT" dirty="0" err="1" smtClean="0"/>
              <a:t>week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6273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4809" y="149771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4604" y="595146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			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r>
              <a:rPr lang="de-AT" sz="2400" dirty="0" smtClean="0"/>
              <a:t> – </a:t>
            </a:r>
            <a:r>
              <a:rPr lang="de-AT" sz="2400" dirty="0" err="1" smtClean="0"/>
              <a:t>Results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10" y="2123090"/>
            <a:ext cx="4482786" cy="4377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49" y="2123090"/>
            <a:ext cx="4482785" cy="4377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hteck 8"/>
          <p:cNvSpPr/>
          <p:nvPr/>
        </p:nvSpPr>
        <p:spPr>
          <a:xfrm>
            <a:off x="4784896" y="2456713"/>
            <a:ext cx="375683" cy="395459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9764109" y="3962399"/>
            <a:ext cx="378373" cy="94593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42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4809" y="149771"/>
            <a:ext cx="10018713" cy="1752599"/>
          </a:xfrm>
        </p:spPr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36646" y="784333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			Large </a:t>
            </a:r>
            <a:r>
              <a:rPr lang="de-AT" sz="2400" dirty="0" err="1" smtClean="0"/>
              <a:t>scale</a:t>
            </a:r>
            <a:r>
              <a:rPr lang="de-AT" sz="2400" dirty="0" smtClean="0"/>
              <a:t> </a:t>
            </a:r>
            <a:r>
              <a:rPr lang="de-AT" sz="2400" dirty="0" err="1"/>
              <a:t>f</a:t>
            </a:r>
            <a:r>
              <a:rPr lang="de-AT" sz="2400" dirty="0" err="1" smtClean="0"/>
              <a:t>orecast</a:t>
            </a:r>
            <a:r>
              <a:rPr lang="de-AT" sz="2400" dirty="0" smtClean="0"/>
              <a:t> </a:t>
            </a:r>
            <a:r>
              <a:rPr lang="de-AT" sz="2400" dirty="0" err="1" smtClean="0"/>
              <a:t>evaluation</a:t>
            </a:r>
            <a:r>
              <a:rPr lang="de-AT" sz="2400" dirty="0" smtClean="0"/>
              <a:t> – </a:t>
            </a:r>
            <a:r>
              <a:rPr lang="de-AT" sz="2400" dirty="0" err="1" smtClean="0"/>
              <a:t>Results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9" y="2102066"/>
            <a:ext cx="4950038" cy="452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Gerade Verbindung mit Pfeil 7"/>
          <p:cNvCxnSpPr/>
          <p:nvPr/>
        </p:nvCxnSpPr>
        <p:spPr>
          <a:xfrm>
            <a:off x="2491394" y="2736628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158641" y="2144317"/>
            <a:ext cx="216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Nord </a:t>
            </a:r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Pool (DA)</a:t>
            </a:r>
            <a:endParaRPr lang="de-AT" sz="2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491394" y="3992693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332340" y="3391397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Belpex</a:t>
            </a:r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(DA)</a:t>
            </a:r>
            <a:endParaRPr lang="de-AT" sz="2400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491394" y="5248758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289058" y="467973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ISO-NE (RT)</a:t>
            </a:r>
            <a:endParaRPr lang="de-AT" sz="2400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491394" y="6386950"/>
            <a:ext cx="1345324" cy="10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445969" y="5794639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AT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PJM (RT)</a:t>
            </a:r>
            <a:endParaRPr lang="de-AT" sz="2400" dirty="0"/>
          </a:p>
        </p:txBody>
      </p:sp>
      <p:sp>
        <p:nvSpPr>
          <p:cNvPr id="19" name="Ellipse 18"/>
          <p:cNvSpPr/>
          <p:nvPr/>
        </p:nvSpPr>
        <p:spPr>
          <a:xfrm>
            <a:off x="8713076" y="1996765"/>
            <a:ext cx="536028" cy="121843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/>
          <p:cNvSpPr/>
          <p:nvPr/>
        </p:nvSpPr>
        <p:spPr>
          <a:xfrm>
            <a:off x="8081593" y="3104217"/>
            <a:ext cx="536028" cy="116954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Ellipse 20"/>
          <p:cNvSpPr/>
          <p:nvPr/>
        </p:nvSpPr>
        <p:spPr>
          <a:xfrm>
            <a:off x="8081593" y="4273764"/>
            <a:ext cx="536028" cy="125073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/>
          <p:cNvSpPr/>
          <p:nvPr/>
        </p:nvSpPr>
        <p:spPr>
          <a:xfrm>
            <a:off x="8035157" y="5443311"/>
            <a:ext cx="582464" cy="115868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1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simulation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parameters</a:t>
            </a:r>
            <a:endParaRPr lang="de-AT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DA </a:t>
            </a:r>
            <a:r>
              <a:rPr lang="de-AT" dirty="0" err="1" smtClean="0"/>
              <a:t>and</a:t>
            </a:r>
            <a:r>
              <a:rPr lang="de-AT" dirty="0" smtClean="0"/>
              <a:t> RT </a:t>
            </a:r>
            <a:r>
              <a:rPr lang="de-AT" dirty="0" err="1" smtClean="0"/>
              <a:t>simulations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5 </a:t>
            </a:r>
            <a:r>
              <a:rPr lang="de-AT" dirty="0" err="1" smtClean="0"/>
              <a:t>weeks</a:t>
            </a:r>
            <a:r>
              <a:rPr lang="de-AT" dirty="0" smtClean="0"/>
              <a:t> / 4 </a:t>
            </a:r>
            <a:r>
              <a:rPr lang="de-AT" dirty="0" err="1" smtClean="0"/>
              <a:t>months</a:t>
            </a:r>
            <a:r>
              <a:rPr lang="de-AT" dirty="0" smtClean="0"/>
              <a:t> in 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Five</a:t>
            </a:r>
            <a:r>
              <a:rPr lang="de-AT" dirty="0" smtClean="0"/>
              <a:t> 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Nord Pool, </a:t>
            </a:r>
            <a:r>
              <a:rPr lang="de-AT" dirty="0" err="1" smtClean="0"/>
              <a:t>Belpex</a:t>
            </a:r>
            <a:r>
              <a:rPr lang="de-AT" dirty="0" smtClean="0"/>
              <a:t>, </a:t>
            </a:r>
            <a:r>
              <a:rPr lang="de-AT" dirty="0" err="1" smtClean="0"/>
              <a:t>EpexSpot</a:t>
            </a:r>
            <a:r>
              <a:rPr lang="de-AT" dirty="0" smtClean="0"/>
              <a:t>, ISO-NE, PJM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locations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1000 Mbit/s, 800 Mbit/s, 400 Mbit/s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Cloud </a:t>
            </a:r>
            <a:r>
              <a:rPr lang="de-AT" dirty="0" err="1" smtClean="0"/>
              <a:t>infrastructure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Uniform </a:t>
            </a:r>
            <a:r>
              <a:rPr lang="de-AT" dirty="0" err="1" smtClean="0"/>
              <a:t>distribution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servers</a:t>
            </a:r>
            <a:r>
              <a:rPr lang="de-AT" dirty="0" smtClean="0"/>
              <a:t> / VMs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200 / 100 </a:t>
            </a:r>
            <a:r>
              <a:rPr lang="de-AT" dirty="0" err="1" smtClean="0"/>
              <a:t>servers</a:t>
            </a:r>
            <a:r>
              <a:rPr lang="de-AT" dirty="0" smtClean="0"/>
              <a:t> per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scenario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§"/>
            </a:pPr>
            <a:r>
              <a:rPr lang="de-AT" dirty="0"/>
              <a:t> </a:t>
            </a:r>
            <a:r>
              <a:rPr lang="de-AT" dirty="0" smtClean="0"/>
              <a:t>400 / 1000 / 3000 VMs per </a:t>
            </a:r>
            <a:r>
              <a:rPr lang="de-AT" dirty="0" err="1" smtClean="0"/>
              <a:t>location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simulation</a:t>
            </a:r>
            <a:r>
              <a:rPr lang="de-AT" dirty="0" smtClean="0"/>
              <a:t> time </a:t>
            </a:r>
            <a:r>
              <a:rPr lang="de-AT" dirty="0" err="1" smtClean="0"/>
              <a:t>range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100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877407"/>
            <a:ext cx="8621386" cy="505942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simulation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parameters</a:t>
            </a:r>
            <a:endParaRPr lang="de-AT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Different </a:t>
            </a:r>
            <a:r>
              <a:rPr lang="de-AT" dirty="0" err="1"/>
              <a:t>types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Uniform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values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Server Cores: 4 – 8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Server Memory: 8 – 16 </a:t>
            </a:r>
            <a:endParaRPr lang="de-AT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Cores: 1 – 4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 VM Memory: 1 – 4 GB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VM Durations:   1 </a:t>
            </a:r>
            <a:r>
              <a:rPr lang="de-AT" dirty="0" smtClean="0"/>
              <a:t>/ </a:t>
            </a:r>
            <a:r>
              <a:rPr lang="de-AT" dirty="0"/>
              <a:t>2 /</a:t>
            </a:r>
            <a:r>
              <a:rPr lang="de-AT" dirty="0" smtClean="0"/>
              <a:t> </a:t>
            </a:r>
            <a:r>
              <a:rPr lang="de-AT" dirty="0"/>
              <a:t>5 /</a:t>
            </a:r>
            <a:r>
              <a:rPr lang="de-AT" dirty="0" smtClean="0"/>
              <a:t> </a:t>
            </a:r>
            <a:r>
              <a:rPr lang="de-AT" dirty="0"/>
              <a:t>8 /</a:t>
            </a:r>
            <a:r>
              <a:rPr lang="de-AT" dirty="0" smtClean="0"/>
              <a:t> </a:t>
            </a:r>
            <a:r>
              <a:rPr lang="de-AT" dirty="0"/>
              <a:t>12 /</a:t>
            </a:r>
            <a:r>
              <a:rPr lang="de-AT" dirty="0" smtClean="0"/>
              <a:t> </a:t>
            </a:r>
            <a:r>
              <a:rPr lang="de-AT" dirty="0"/>
              <a:t>24 /</a:t>
            </a:r>
            <a:r>
              <a:rPr lang="de-AT" dirty="0" smtClean="0"/>
              <a:t> </a:t>
            </a:r>
            <a:r>
              <a:rPr lang="de-AT" dirty="0"/>
              <a:t>48 </a:t>
            </a:r>
            <a:r>
              <a:rPr lang="de-AT" dirty="0" err="1" smtClean="0"/>
              <a:t>hours</a:t>
            </a:r>
            <a:endParaRPr lang="de-AT" dirty="0" smtClean="0"/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VM </a:t>
            </a:r>
            <a:r>
              <a:rPr lang="de-AT" dirty="0" err="1" smtClean="0"/>
              <a:t>Dirty</a:t>
            </a:r>
            <a:r>
              <a:rPr lang="de-AT" dirty="0" smtClean="0"/>
              <a:t> </a:t>
            </a:r>
            <a:r>
              <a:rPr lang="de-AT" dirty="0" err="1" smtClean="0"/>
              <a:t>page</a:t>
            </a:r>
            <a:r>
              <a:rPr lang="de-AT" dirty="0" smtClean="0"/>
              <a:t> </a:t>
            </a:r>
            <a:r>
              <a:rPr lang="de-AT" dirty="0" err="1" smtClean="0"/>
              <a:t>rates</a:t>
            </a:r>
            <a:r>
              <a:rPr lang="de-AT" dirty="0"/>
              <a:t>: </a:t>
            </a:r>
            <a:r>
              <a:rPr lang="de-AT" dirty="0" smtClean="0"/>
              <a:t>20 </a:t>
            </a:r>
            <a:r>
              <a:rPr lang="de-AT" dirty="0"/>
              <a:t>/</a:t>
            </a:r>
            <a:r>
              <a:rPr lang="de-AT" dirty="0" smtClean="0"/>
              <a:t> 40 </a:t>
            </a:r>
            <a:r>
              <a:rPr lang="de-AT" dirty="0"/>
              <a:t>/</a:t>
            </a:r>
            <a:r>
              <a:rPr lang="de-AT" dirty="0" smtClean="0"/>
              <a:t> 70 </a:t>
            </a:r>
            <a:r>
              <a:rPr lang="de-AT" dirty="0"/>
              <a:t>/</a:t>
            </a:r>
            <a:r>
              <a:rPr lang="de-AT" dirty="0" smtClean="0"/>
              <a:t> 90  MB/s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Additional </a:t>
            </a:r>
            <a:r>
              <a:rPr lang="de-AT" dirty="0" err="1" smtClean="0"/>
              <a:t>parameters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sz="1600" dirty="0" smtClean="0"/>
              <a:t>VM SLA </a:t>
            </a:r>
            <a:r>
              <a:rPr lang="de-AT" sz="1600" dirty="0" err="1" smtClean="0"/>
              <a:t>availability</a:t>
            </a:r>
            <a:r>
              <a:rPr lang="de-AT" sz="1600" dirty="0" smtClean="0"/>
              <a:t> </a:t>
            </a:r>
            <a:r>
              <a:rPr lang="de-AT" sz="1600" dirty="0" err="1" smtClean="0"/>
              <a:t>level</a:t>
            </a:r>
            <a:r>
              <a:rPr lang="de-AT" sz="1600" dirty="0" smtClean="0"/>
              <a:t>: 99.95 %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sz="1600" dirty="0" smtClean="0"/>
              <a:t> Penalty </a:t>
            </a:r>
            <a:r>
              <a:rPr lang="de-AT" sz="1600" dirty="0" err="1" smtClean="0"/>
              <a:t>costs</a:t>
            </a:r>
            <a:r>
              <a:rPr lang="de-AT" sz="1600" dirty="0" smtClean="0"/>
              <a:t>: </a:t>
            </a:r>
            <a:r>
              <a:rPr lang="en-US" sz="1600" dirty="0"/>
              <a:t>	</a:t>
            </a:r>
            <a:r>
              <a:rPr lang="en-US" sz="1600" dirty="0" smtClean="0"/>
              <a:t>	99.00</a:t>
            </a:r>
            <a:r>
              <a:rPr lang="en-US" sz="1600" dirty="0"/>
              <a:t>% - &lt; 99.95%          </a:t>
            </a:r>
            <a:r>
              <a:rPr lang="en-US" sz="1600" dirty="0" smtClean="0"/>
              <a:t>	-&gt; </a:t>
            </a:r>
            <a:r>
              <a:rPr lang="en-US" sz="1600" dirty="0"/>
              <a:t>10% penalty </a:t>
            </a:r>
            <a:r>
              <a:rPr lang="en-US" sz="1600" dirty="0" smtClean="0"/>
              <a:t>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95.00</a:t>
            </a:r>
            <a:r>
              <a:rPr lang="en-US" sz="1600" dirty="0"/>
              <a:t>% - &lt; 99.00%          </a:t>
            </a:r>
            <a:r>
              <a:rPr lang="en-US" sz="1600" dirty="0" smtClean="0"/>
              <a:t>	-&gt; </a:t>
            </a:r>
            <a:r>
              <a:rPr lang="en-US" sz="1600" dirty="0"/>
              <a:t>25% penalty refund</a:t>
            </a:r>
          </a:p>
          <a:p>
            <a:pPr marL="102870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&lt; </a:t>
            </a:r>
            <a:r>
              <a:rPr lang="en-US" sz="1600" dirty="0"/>
              <a:t>95.00%                          </a:t>
            </a:r>
            <a:r>
              <a:rPr lang="en-US" sz="1600" dirty="0" smtClean="0"/>
              <a:t>	-&gt; </a:t>
            </a:r>
            <a:r>
              <a:rPr lang="en-US" sz="1600" dirty="0"/>
              <a:t>50% penalty </a:t>
            </a:r>
            <a:r>
              <a:rPr lang="en-US" sz="1600" dirty="0" smtClean="0"/>
              <a:t>refund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Bandwidth costs: 0.1 c / GB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 smtClean="0"/>
              <a:t>Price VM: 0.04 $ / h</a:t>
            </a:r>
            <a:endParaRPr lang="de-AT" sz="1600" dirty="0" smtClean="0"/>
          </a:p>
          <a:p>
            <a:pPr lvl="3">
              <a:buFont typeface="Wingdings" panose="05000000000000000000" pitchFamily="2" charset="2"/>
              <a:buChar char="Ø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023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Cloud Scheduler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Prioritizing</a:t>
            </a:r>
            <a:r>
              <a:rPr lang="de-AT" dirty="0" smtClean="0"/>
              <a:t> different </a:t>
            </a:r>
            <a:r>
              <a:rPr lang="de-AT" dirty="0" err="1" smtClean="0"/>
              <a:t>criteria</a:t>
            </a:r>
            <a:r>
              <a:rPr lang="de-AT" dirty="0" smtClean="0"/>
              <a:t>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de-AT" dirty="0" smtClean="0"/>
              <a:t>e.g.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vs.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developments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max</a:t>
            </a:r>
            <a:r>
              <a:rPr lang="de-AT" dirty="0" smtClean="0"/>
              <a:t> </a:t>
            </a:r>
            <a:r>
              <a:rPr lang="de-AT" dirty="0" err="1" smtClean="0"/>
              <a:t>fc</a:t>
            </a:r>
            <a:r>
              <a:rPr lang="de-AT" dirty="0" smtClean="0"/>
              <a:t> </a:t>
            </a:r>
            <a:r>
              <a:rPr lang="de-AT" dirty="0" err="1" smtClean="0"/>
              <a:t>horizon</a:t>
            </a:r>
            <a:r>
              <a:rPr lang="de-AT" dirty="0" smtClean="0"/>
              <a:t>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Seven different </a:t>
            </a:r>
            <a:r>
              <a:rPr lang="de-AT" dirty="0" err="1" smtClean="0"/>
              <a:t>scenarios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Resulting</a:t>
            </a:r>
            <a:r>
              <a:rPr lang="de-AT" dirty="0" smtClean="0"/>
              <a:t> power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6647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3131" y="2543502"/>
            <a:ext cx="10011517" cy="4130567"/>
          </a:xfrm>
        </p:spPr>
        <p:txBody>
          <a:bodyPr numCol="2"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1: BFD </a:t>
            </a:r>
            <a:r>
              <a:rPr lang="de-AT" sz="1800" dirty="0" err="1" smtClean="0"/>
              <a:t>baseline</a:t>
            </a:r>
            <a:r>
              <a:rPr lang="de-AT" sz="1800" dirty="0" smtClean="0"/>
              <a:t>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not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based</a:t>
            </a:r>
            <a:r>
              <a:rPr lang="de-AT" sz="1600" dirty="0" smtClean="0"/>
              <a:t> on </a:t>
            </a:r>
            <a:r>
              <a:rPr lang="de-AT" sz="1600" dirty="0" err="1" smtClean="0"/>
              <a:t>load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 Scenario 2: BCU </a:t>
            </a:r>
            <a:r>
              <a:rPr lang="de-AT" sz="1800" dirty="0" err="1" smtClean="0"/>
              <a:t>scheduler</a:t>
            </a:r>
            <a:endParaRPr lang="de-AT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/>
              <a:t>: None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3: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smtClean="0"/>
              <a:t>Request </a:t>
            </a:r>
            <a:r>
              <a:rPr lang="de-AT" sz="1600" dirty="0" err="1" smtClean="0"/>
              <a:t>assignment</a:t>
            </a:r>
            <a:r>
              <a:rPr lang="de-AT" sz="1600" dirty="0" smtClean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4: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 smtClean="0"/>
              <a:t>Migrations</a:t>
            </a:r>
            <a:r>
              <a:rPr lang="de-AT" sz="1600" dirty="0" smtClean="0"/>
              <a:t>: None</a:t>
            </a:r>
            <a:endParaRPr lang="de-AT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5: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 smtClean="0"/>
              <a:t>cost</a:t>
            </a:r>
            <a:r>
              <a:rPr lang="de-AT" sz="1600" dirty="0" smtClean="0"/>
              <a:t> </a:t>
            </a:r>
            <a:r>
              <a:rPr lang="de-AT" sz="1600" dirty="0" err="1" smtClean="0"/>
              <a:t>aware</a:t>
            </a:r>
            <a:r>
              <a:rPr lang="de-AT" sz="1600" dirty="0" smtClean="0"/>
              <a:t>, </a:t>
            </a:r>
            <a:r>
              <a:rPr lang="de-AT" sz="1600" dirty="0" err="1" smtClean="0"/>
              <a:t>no</a:t>
            </a:r>
            <a:r>
              <a:rPr lang="de-AT" sz="1600" dirty="0" smtClean="0"/>
              <a:t>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/>
              <a:t>Scenario </a:t>
            </a:r>
            <a:r>
              <a:rPr lang="de-AT" sz="1800" dirty="0" smtClean="0"/>
              <a:t>6: </a:t>
            </a:r>
            <a:r>
              <a:rPr lang="de-AT" sz="1800" dirty="0"/>
              <a:t>BCU </a:t>
            </a:r>
            <a:r>
              <a:rPr lang="de-AT" sz="1800" dirty="0" err="1"/>
              <a:t>scheduler</a:t>
            </a:r>
            <a:r>
              <a:rPr lang="de-AT" sz="1800" dirty="0"/>
              <a:t> + </a:t>
            </a:r>
            <a:r>
              <a:rPr lang="de-AT" sz="1800" dirty="0" smtClean="0"/>
              <a:t>M + FC</a:t>
            </a:r>
            <a:endParaRPr lang="de-AT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err="1" smtClean="0"/>
              <a:t>forecasts</a:t>
            </a:r>
            <a:endParaRPr lang="de-AT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sz="1800" dirty="0" smtClean="0"/>
              <a:t>Scenario 7: BCU </a:t>
            </a:r>
            <a:r>
              <a:rPr lang="de-AT" sz="1800" dirty="0" err="1" smtClean="0"/>
              <a:t>scheduler</a:t>
            </a:r>
            <a:r>
              <a:rPr lang="de-AT" sz="1800" dirty="0" smtClean="0"/>
              <a:t> + M + ideal FC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/>
              <a:t>Request </a:t>
            </a:r>
            <a:r>
              <a:rPr lang="de-AT" sz="1600" dirty="0" err="1"/>
              <a:t>assignment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sz="1600" dirty="0" err="1"/>
              <a:t>Migrations</a:t>
            </a:r>
            <a:r>
              <a:rPr lang="de-AT" sz="1600" dirty="0"/>
              <a:t>: </a:t>
            </a:r>
            <a:r>
              <a:rPr lang="de-AT" sz="1600" dirty="0" err="1"/>
              <a:t>cost</a:t>
            </a:r>
            <a:r>
              <a:rPr lang="de-AT" sz="1600" dirty="0"/>
              <a:t> </a:t>
            </a:r>
            <a:r>
              <a:rPr lang="de-AT" sz="1600" dirty="0" err="1"/>
              <a:t>aware</a:t>
            </a:r>
            <a:r>
              <a:rPr lang="de-AT" sz="1600" dirty="0"/>
              <a:t>, </a:t>
            </a:r>
            <a:r>
              <a:rPr lang="de-AT" sz="1600" dirty="0" smtClean="0"/>
              <a:t>ideal </a:t>
            </a:r>
            <a:r>
              <a:rPr lang="de-AT" sz="1600" dirty="0" err="1" smtClean="0"/>
              <a:t>forecasts</a:t>
            </a:r>
            <a:endParaRPr lang="de-AT" sz="16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823131" y="1945202"/>
            <a:ext cx="403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AT" sz="2400" dirty="0" smtClean="0"/>
              <a:t>Definition </a:t>
            </a:r>
            <a:r>
              <a:rPr lang="de-AT" sz="2400" dirty="0" err="1" smtClean="0"/>
              <a:t>of</a:t>
            </a:r>
            <a:r>
              <a:rPr lang="de-AT" sz="2400" dirty="0" smtClean="0"/>
              <a:t> Scenarios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566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Scenario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908938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Utility </a:t>
            </a:r>
            <a:r>
              <a:rPr lang="de-AT" sz="2400" dirty="0" err="1" smtClean="0"/>
              <a:t>Function</a:t>
            </a: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/>
          </a:p>
          <a:p>
            <a:pPr marL="457200" lvl="1" indent="0">
              <a:buNone/>
            </a:pPr>
            <a:endParaRPr lang="de-AT" sz="2400" dirty="0" smtClean="0"/>
          </a:p>
          <a:p>
            <a:pPr marL="457200" lvl="1" indent="0">
              <a:buNone/>
            </a:pPr>
            <a:endParaRPr lang="de-AT" sz="24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915"/>
              </p:ext>
            </p:extLst>
          </p:nvPr>
        </p:nvGraphicFramePr>
        <p:xfrm>
          <a:off x="2658843" y="2911365"/>
          <a:ext cx="8177048" cy="329546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114371"/>
                <a:gridCol w="2505451"/>
                <a:gridCol w="4557226"/>
              </a:tblGrid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err="1">
                          <a:effectLst/>
                        </a:rPr>
                        <a:t>Criteria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Name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Description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c1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probability of SLA penalty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probability that an SLA penalty will occur after migration (based on experienced downtime)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c2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</a:t>
                      </a:r>
                      <a:r>
                        <a:rPr lang="de-AT" sz="1600">
                          <a:effectLst/>
                        </a:rPr>
                        <a:t>migration energy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the expected migration energy depending on VM memory, bandwidth and dirty page rate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c3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remaining VM duration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number of unit time spans the job or VM is still running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1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c4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data center load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investigate current DC loads, focus on load balancing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7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c5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estimated cost benefit</a:t>
                      </a:r>
                      <a:endParaRPr lang="de-A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expected migration benefit (cost savings) given the current conditions</a:t>
                      </a:r>
                      <a:endParaRPr lang="de-A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dirty="0"/>
              <a:t>	</a:t>
            </a:r>
            <a:r>
              <a:rPr lang="de-AT" sz="2400" dirty="0" err="1" smtClean="0"/>
              <a:t>Evaluate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/>
              <a:t> </a:t>
            </a:r>
            <a:r>
              <a:rPr lang="de-AT" sz="2400" dirty="0" smtClean="0"/>
              <a:t>– </a:t>
            </a:r>
            <a:r>
              <a:rPr lang="de-AT" sz="2400" dirty="0" err="1" smtClean="0"/>
              <a:t>energy</a:t>
            </a:r>
            <a:r>
              <a:rPr lang="de-AT" sz="2400" dirty="0" smtClean="0"/>
              <a:t> </a:t>
            </a:r>
            <a:r>
              <a:rPr lang="de-AT" sz="2400" dirty="0" err="1" smtClean="0"/>
              <a:t>vs</a:t>
            </a:r>
            <a:r>
              <a:rPr lang="de-AT" sz="2400" dirty="0" smtClean="0"/>
              <a:t> </a:t>
            </a:r>
            <a:r>
              <a:rPr lang="de-AT" sz="2400" dirty="0" err="1" smtClean="0"/>
              <a:t>cost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26" y="4478004"/>
            <a:ext cx="5605191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26" y="2354313"/>
            <a:ext cx="5605191" cy="2019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30" y="4478004"/>
            <a:ext cx="3064972" cy="2027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30" y="2352503"/>
            <a:ext cx="3064972" cy="19887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feld 3"/>
          <p:cNvSpPr txBox="1"/>
          <p:nvPr/>
        </p:nvSpPr>
        <p:spPr>
          <a:xfrm>
            <a:off x="916570" y="2562034"/>
            <a:ext cx="158569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0.4</a:t>
            </a:r>
          </a:p>
          <a:p>
            <a:r>
              <a:rPr lang="pl-PL" sz="1600" dirty="0"/>
              <a:t>w_energy = 0.7</a:t>
            </a:r>
          </a:p>
          <a:p>
            <a:r>
              <a:rPr lang="pl-PL" sz="1600" dirty="0"/>
              <a:t>w_vm_rem = 0.5</a:t>
            </a:r>
          </a:p>
          <a:p>
            <a:r>
              <a:rPr lang="pl-PL" sz="1600" dirty="0"/>
              <a:t>w_dcload = 0.4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0.8</a:t>
            </a:r>
            <a:endParaRPr lang="de-AT" sz="1600" dirty="0" smtClean="0"/>
          </a:p>
          <a:p>
            <a:r>
              <a:rPr lang="de-AT" sz="1600" dirty="0" smtClean="0"/>
              <a:t>TH = 1.8</a:t>
            </a:r>
            <a:endParaRPr lang="de-AT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916570" y="4474189"/>
            <a:ext cx="159210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600" dirty="0"/>
              <a:t>w_sla = 0.3</a:t>
            </a:r>
          </a:p>
          <a:p>
            <a:r>
              <a:rPr lang="pl-PL" sz="1600" dirty="0"/>
              <a:t>w_energy = 0.4</a:t>
            </a:r>
          </a:p>
          <a:p>
            <a:r>
              <a:rPr lang="pl-PL" sz="1600" dirty="0"/>
              <a:t>w_vm_rem = 0.2</a:t>
            </a:r>
          </a:p>
          <a:p>
            <a:r>
              <a:rPr lang="pl-PL" sz="1600" dirty="0"/>
              <a:t>w_dcload = 0.1</a:t>
            </a:r>
          </a:p>
          <a:p>
            <a:r>
              <a:rPr lang="pl-PL" sz="1600" dirty="0"/>
              <a:t>w_cost = </a:t>
            </a:r>
            <a:r>
              <a:rPr lang="pl-PL" sz="1600" dirty="0" smtClean="0"/>
              <a:t>1.0</a:t>
            </a:r>
            <a:endParaRPr lang="de-AT" sz="1600" dirty="0" smtClean="0"/>
          </a:p>
          <a:p>
            <a:r>
              <a:rPr lang="de-AT" sz="1600" dirty="0"/>
              <a:t>TH = 1.4</a:t>
            </a:r>
          </a:p>
        </p:txBody>
      </p:sp>
    </p:spTree>
    <p:extLst>
      <p:ext uri="{BB962C8B-B14F-4D97-AF65-F5344CB8AC3E}">
        <p14:creationId xmlns:p14="http://schemas.microsoft.com/office/powerpoint/2010/main" val="304664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9841" y="2259141"/>
            <a:ext cx="5620683" cy="3605633"/>
          </a:xfrm>
        </p:spPr>
        <p:txBody>
          <a:bodyPr>
            <a:normAutofit/>
          </a:bodyPr>
          <a:lstStyle/>
          <a:p>
            <a:r>
              <a:rPr lang="de-AT" dirty="0" err="1" smtClean="0"/>
              <a:t>Introduction</a:t>
            </a:r>
            <a:endParaRPr lang="de-AT" dirty="0" smtClean="0"/>
          </a:p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 smtClean="0"/>
          </a:p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</a:p>
          <a:p>
            <a:r>
              <a:rPr lang="de-AT" dirty="0" err="1" smtClean="0"/>
              <a:t>Forecasting</a:t>
            </a:r>
            <a:endParaRPr lang="de-AT" dirty="0" smtClean="0"/>
          </a:p>
          <a:p>
            <a:r>
              <a:rPr lang="de-AT" dirty="0" smtClean="0"/>
              <a:t>Simulation Scenario</a:t>
            </a:r>
          </a:p>
          <a:p>
            <a:r>
              <a:rPr lang="de-AT" dirty="0" err="1" smtClean="0"/>
              <a:t>Results</a:t>
            </a:r>
            <a:endParaRPr lang="de-AT" dirty="0" smtClean="0"/>
          </a:p>
          <a:p>
            <a:r>
              <a:rPr lang="de-AT" dirty="0" err="1" smtClean="0"/>
              <a:t>Conclusion</a:t>
            </a:r>
            <a:endParaRPr lang="de-AT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96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dirty="0"/>
              <a:t>	</a:t>
            </a:r>
            <a:r>
              <a:rPr lang="de-AT" dirty="0" smtClean="0"/>
              <a:t>	</a:t>
            </a:r>
            <a:r>
              <a:rPr lang="de-AT" sz="2400" dirty="0" err="1" smtClean="0"/>
              <a:t>Evaluate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r>
              <a:rPr lang="de-AT" sz="2400" dirty="0" smtClean="0"/>
              <a:t> </a:t>
            </a:r>
            <a:r>
              <a:rPr lang="de-AT" sz="2400" dirty="0" err="1" smtClean="0"/>
              <a:t>function</a:t>
            </a:r>
            <a:r>
              <a:rPr lang="de-AT" sz="2400" dirty="0"/>
              <a:t> </a:t>
            </a:r>
            <a:r>
              <a:rPr lang="de-AT" sz="2400" dirty="0" smtClean="0"/>
              <a:t>– </a:t>
            </a:r>
            <a:r>
              <a:rPr lang="de-AT" sz="2400" dirty="0" err="1" smtClean="0"/>
              <a:t>best</a:t>
            </a:r>
            <a:r>
              <a:rPr lang="de-AT" sz="2400" dirty="0" smtClean="0"/>
              <a:t> </a:t>
            </a:r>
            <a:r>
              <a:rPr lang="de-AT" sz="2400" dirty="0" err="1" smtClean="0"/>
              <a:t>utility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85" y="3398778"/>
            <a:ext cx="3656270" cy="2424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14" y="3398778"/>
            <a:ext cx="6703558" cy="2424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feld 5"/>
          <p:cNvSpPr txBox="1"/>
          <p:nvPr/>
        </p:nvSpPr>
        <p:spPr>
          <a:xfrm>
            <a:off x="2382671" y="2680617"/>
            <a:ext cx="808822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sz="1400" dirty="0" smtClean="0"/>
              <a:t>w_sla </a:t>
            </a:r>
            <a:r>
              <a:rPr lang="pl-PL" sz="1400" dirty="0"/>
              <a:t>= </a:t>
            </a:r>
            <a:r>
              <a:rPr lang="pl-PL" sz="1400" dirty="0" smtClean="0"/>
              <a:t>1.0</a:t>
            </a:r>
            <a:r>
              <a:rPr lang="de-AT" sz="1400" dirty="0" smtClean="0"/>
              <a:t>	</a:t>
            </a:r>
            <a:r>
              <a:rPr lang="de-AT" sz="1400" dirty="0"/>
              <a:t> </a:t>
            </a:r>
            <a:r>
              <a:rPr lang="de-AT" sz="1400" dirty="0" smtClean="0"/>
              <a:t>    </a:t>
            </a:r>
            <a:r>
              <a:rPr lang="pl-PL" sz="1400" dirty="0" smtClean="0"/>
              <a:t>w_energy </a:t>
            </a:r>
            <a:r>
              <a:rPr lang="pl-PL" sz="1400" dirty="0"/>
              <a:t>= </a:t>
            </a:r>
            <a:r>
              <a:rPr lang="pl-PL" sz="1400" dirty="0" smtClean="0"/>
              <a:t>0.1</a:t>
            </a:r>
            <a:r>
              <a:rPr lang="de-AT" sz="1400" dirty="0" smtClean="0"/>
              <a:t>	</a:t>
            </a:r>
            <a:r>
              <a:rPr lang="de-AT" sz="1400" dirty="0"/>
              <a:t> </a:t>
            </a:r>
            <a:r>
              <a:rPr lang="de-AT" sz="1400" dirty="0" smtClean="0"/>
              <a:t>     </a:t>
            </a:r>
            <a:r>
              <a:rPr lang="pl-PL" sz="1400" dirty="0" smtClean="0"/>
              <a:t>w_vm_rem </a:t>
            </a:r>
            <a:r>
              <a:rPr lang="pl-PL" sz="1400" dirty="0"/>
              <a:t>= </a:t>
            </a:r>
            <a:r>
              <a:rPr lang="pl-PL" sz="1400" dirty="0" smtClean="0"/>
              <a:t>0.2</a:t>
            </a:r>
            <a:r>
              <a:rPr lang="de-AT" sz="1400" dirty="0"/>
              <a:t> </a:t>
            </a:r>
            <a:r>
              <a:rPr lang="de-AT" sz="1400" dirty="0" smtClean="0"/>
              <a:t>          </a:t>
            </a:r>
            <a:r>
              <a:rPr lang="pl-PL" sz="1400" dirty="0" smtClean="0"/>
              <a:t>w_dcload </a:t>
            </a:r>
            <a:r>
              <a:rPr lang="pl-PL" sz="1400" dirty="0"/>
              <a:t>= </a:t>
            </a:r>
            <a:r>
              <a:rPr lang="pl-PL" sz="1400" dirty="0" smtClean="0"/>
              <a:t>0.1</a:t>
            </a:r>
            <a:r>
              <a:rPr lang="de-AT" sz="1400" dirty="0" smtClean="0"/>
              <a:t> 	</a:t>
            </a:r>
            <a:r>
              <a:rPr lang="pl-PL" sz="1400" dirty="0" smtClean="0"/>
              <a:t>w_cost </a:t>
            </a:r>
            <a:r>
              <a:rPr lang="pl-PL" sz="1400" dirty="0"/>
              <a:t>= </a:t>
            </a:r>
            <a:r>
              <a:rPr lang="pl-PL" sz="1400" dirty="0" smtClean="0"/>
              <a:t>1.0</a:t>
            </a:r>
            <a:r>
              <a:rPr lang="de-AT" sz="1400" dirty="0"/>
              <a:t>  </a:t>
            </a:r>
            <a:r>
              <a:rPr lang="de-AT" sz="1400" dirty="0" smtClean="0"/>
              <a:t>           TH </a:t>
            </a:r>
            <a:r>
              <a:rPr lang="de-AT" sz="1400" dirty="0"/>
              <a:t>= </a:t>
            </a:r>
            <a:r>
              <a:rPr lang="de-AT" sz="1400" dirty="0" smtClean="0"/>
              <a:t>2.0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5382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593627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000" dirty="0" smtClean="0"/>
              <a:t>Simulation Runs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Small </a:t>
            </a:r>
            <a:r>
              <a:rPr lang="de-AT" dirty="0" err="1" smtClean="0"/>
              <a:t>scale</a:t>
            </a:r>
            <a:r>
              <a:rPr lang="de-AT" dirty="0" smtClean="0"/>
              <a:t> DA </a:t>
            </a:r>
            <a:r>
              <a:rPr lang="de-AT" dirty="0" err="1" smtClean="0"/>
              <a:t>and</a:t>
            </a:r>
            <a:r>
              <a:rPr lang="de-AT" dirty="0" smtClean="0"/>
              <a:t> RT </a:t>
            </a:r>
            <a:r>
              <a:rPr lang="de-AT" dirty="0" err="1" smtClean="0"/>
              <a:t>simulations</a:t>
            </a:r>
            <a:r>
              <a:rPr lang="de-AT" dirty="0" smtClean="0"/>
              <a:t> (5 </a:t>
            </a:r>
            <a:r>
              <a:rPr lang="de-AT" dirty="0" err="1" smtClean="0"/>
              <a:t>weeks</a:t>
            </a:r>
            <a:r>
              <a:rPr lang="de-AT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Large </a:t>
            </a:r>
            <a:r>
              <a:rPr lang="de-AT" dirty="0" err="1" smtClean="0"/>
              <a:t>scale</a:t>
            </a:r>
            <a:r>
              <a:rPr lang="de-AT" dirty="0" smtClean="0"/>
              <a:t> DA </a:t>
            </a:r>
            <a:r>
              <a:rPr lang="de-AT" dirty="0" err="1" smtClean="0"/>
              <a:t>and</a:t>
            </a:r>
            <a:r>
              <a:rPr lang="de-AT" dirty="0" smtClean="0"/>
              <a:t> RT </a:t>
            </a:r>
            <a:r>
              <a:rPr lang="de-AT" dirty="0" err="1" smtClean="0"/>
              <a:t>simulations</a:t>
            </a:r>
            <a:r>
              <a:rPr lang="de-AT" dirty="0" smtClean="0"/>
              <a:t> (4 </a:t>
            </a:r>
            <a:r>
              <a:rPr lang="de-AT" dirty="0" err="1" smtClean="0"/>
              <a:t>months</a:t>
            </a:r>
            <a:r>
              <a:rPr lang="de-AT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de-AT" dirty="0"/>
          </a:p>
          <a:p>
            <a:pPr marL="914400" lvl="2" indent="0">
              <a:buNone/>
            </a:pPr>
            <a:r>
              <a:rPr lang="de-AT" sz="2000" dirty="0" smtClean="0"/>
              <a:t>Simulation </a:t>
            </a:r>
            <a:r>
              <a:rPr lang="de-AT" sz="2000" dirty="0" err="1" smtClean="0"/>
              <a:t>Configuration</a:t>
            </a:r>
            <a:endParaRPr lang="de-AT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Cloud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depending</a:t>
            </a:r>
            <a:r>
              <a:rPr lang="de-AT" dirty="0" smtClean="0"/>
              <a:t> on </a:t>
            </a:r>
            <a:r>
              <a:rPr lang="de-AT" dirty="0" err="1" smtClean="0"/>
              <a:t>scenario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Utility </a:t>
            </a:r>
            <a:r>
              <a:rPr lang="de-AT" dirty="0" err="1" smtClean="0"/>
              <a:t>values</a:t>
            </a:r>
            <a:r>
              <a:rPr lang="de-AT" dirty="0" smtClean="0"/>
              <a:t> </a:t>
            </a:r>
            <a:r>
              <a:rPr lang="de-AT" dirty="0" err="1" smtClean="0"/>
              <a:t>taken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Best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Forecast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pre-generated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each</a:t>
            </a:r>
            <a:r>
              <a:rPr lang="de-AT" dirty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 smtClean="0"/>
              <a:t>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mapping</a:t>
            </a:r>
            <a:r>
              <a:rPr lang="de-AT" dirty="0" smtClean="0"/>
              <a:t>, VM </a:t>
            </a:r>
            <a:r>
              <a:rPr lang="de-AT" dirty="0" err="1" smtClean="0"/>
              <a:t>price</a:t>
            </a:r>
            <a:r>
              <a:rPr lang="de-AT" dirty="0" smtClean="0"/>
              <a:t>,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, </a:t>
            </a:r>
            <a:r>
              <a:rPr lang="de-AT" dirty="0" err="1" smtClean="0"/>
              <a:t>max</a:t>
            </a:r>
            <a:r>
              <a:rPr lang="de-AT" dirty="0" smtClean="0"/>
              <a:t> </a:t>
            </a:r>
            <a:r>
              <a:rPr lang="de-AT" dirty="0" err="1" smtClean="0"/>
              <a:t>fc</a:t>
            </a:r>
            <a:r>
              <a:rPr lang="de-AT" dirty="0" smtClean="0"/>
              <a:t> </a:t>
            </a:r>
            <a:r>
              <a:rPr lang="de-AT" dirty="0" err="1" smtClean="0"/>
              <a:t>horizon</a:t>
            </a:r>
            <a:r>
              <a:rPr lang="de-AT" dirty="0" smtClean="0"/>
              <a:t>  </a:t>
            </a:r>
            <a:r>
              <a:rPr lang="de-AT" dirty="0" err="1" smtClean="0"/>
              <a:t>fixed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scenarios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metrics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1689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509544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de-AT" sz="2400" dirty="0" smtClean="0"/>
              <a:t>		Simulation „RT Spring“ (4 </a:t>
            </a:r>
            <a:r>
              <a:rPr lang="de-AT" sz="2400" dirty="0" err="1" smtClean="0"/>
              <a:t>months</a:t>
            </a:r>
            <a:r>
              <a:rPr lang="de-AT" sz="2400" dirty="0" smtClean="0"/>
              <a:t> 2013)</a:t>
            </a: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0" y="2736661"/>
            <a:ext cx="10529049" cy="3296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31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93" y="2591526"/>
            <a:ext cx="4390760" cy="2842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1" y="2665098"/>
            <a:ext cx="7348688" cy="2694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2214505" y="1509544"/>
            <a:ext cx="8621386" cy="47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400" smtClean="0"/>
              <a:t>		Simulation „RT Spring“ (4 months 2013)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808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smtClean="0"/>
              <a:t>Simulation </a:t>
            </a:r>
            <a:r>
              <a:rPr lang="de-AT" dirty="0" err="1" smtClean="0"/>
              <a:t>Results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63837" y="1183723"/>
            <a:ext cx="8621386" cy="47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400" dirty="0" smtClean="0"/>
              <a:t>	      </a:t>
            </a:r>
            <a:r>
              <a:rPr lang="de-AT" sz="2400" dirty="0" err="1" smtClean="0"/>
              <a:t>Aggregated</a:t>
            </a:r>
            <a:r>
              <a:rPr lang="de-AT" sz="2400" dirty="0" smtClean="0"/>
              <a:t> </a:t>
            </a:r>
            <a:r>
              <a:rPr lang="de-AT" sz="2400" dirty="0" err="1" smtClean="0"/>
              <a:t>data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all </a:t>
            </a:r>
            <a:r>
              <a:rPr lang="de-AT" sz="2400" dirty="0" err="1" smtClean="0"/>
              <a:t>simulations</a:t>
            </a: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45" y="4671915"/>
            <a:ext cx="6530906" cy="1752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11" y="2545053"/>
            <a:ext cx="6850974" cy="1783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24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14505" y="1646179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63837" y="1530565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/>
              <a:buNone/>
            </a:pPr>
            <a:r>
              <a:rPr lang="de-AT" sz="2000" dirty="0" err="1" smtClean="0"/>
              <a:t>Results</a:t>
            </a:r>
            <a:r>
              <a:rPr lang="de-AT" sz="2000" dirty="0" smtClean="0"/>
              <a:t>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Significant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savings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r>
              <a:rPr lang="de-AT" dirty="0" smtClean="0"/>
              <a:t> </a:t>
            </a:r>
            <a:r>
              <a:rPr lang="de-AT" dirty="0" err="1" smtClean="0"/>
              <a:t>connected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power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Promising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Good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selected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Best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</a:t>
            </a:r>
            <a:r>
              <a:rPr lang="de-AT" dirty="0" err="1" smtClean="0"/>
              <a:t>term</a:t>
            </a:r>
            <a:r>
              <a:rPr lang="de-AT" dirty="0" smtClean="0"/>
              <a:t> </a:t>
            </a:r>
            <a:r>
              <a:rPr lang="de-AT" dirty="0" err="1" smtClean="0"/>
              <a:t>simulations</a:t>
            </a:r>
            <a:endParaRPr lang="de-AT" dirty="0" smtClean="0"/>
          </a:p>
          <a:p>
            <a:pPr marL="914400" lvl="2" indent="0">
              <a:buNone/>
            </a:pPr>
            <a:endParaRPr lang="de-AT" dirty="0"/>
          </a:p>
          <a:p>
            <a:pPr marL="914400" lvl="2" indent="0">
              <a:buNone/>
            </a:pPr>
            <a:r>
              <a:rPr lang="de-AT" dirty="0" smtClean="0"/>
              <a:t>Future Outlook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/>
              <a:t>of</a:t>
            </a:r>
            <a:r>
              <a:rPr lang="de-AT" dirty="0"/>
              <a:t> additional </a:t>
            </a:r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/>
              <a:t>markets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/ </a:t>
            </a:r>
            <a:r>
              <a:rPr lang="de-AT" dirty="0" err="1"/>
              <a:t>or</a:t>
            </a:r>
            <a:r>
              <a:rPr lang="de-AT" dirty="0"/>
              <a:t> time </a:t>
            </a:r>
            <a:r>
              <a:rPr lang="de-AT" dirty="0" err="1"/>
              <a:t>ranges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temperature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cooling</a:t>
            </a:r>
            <a:r>
              <a:rPr lang="de-AT" dirty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dirty="0" err="1" smtClean="0"/>
              <a:t>Optimize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automatic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smtClean="0"/>
              <a:t>Definition </a:t>
            </a:r>
            <a:r>
              <a:rPr lang="de-AT" dirty="0" err="1" smtClean="0"/>
              <a:t>of</a:t>
            </a:r>
            <a:r>
              <a:rPr lang="de-AT" dirty="0" smtClean="0"/>
              <a:t> additional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criteria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 Evaluation </a:t>
            </a:r>
            <a:r>
              <a:rPr lang="de-AT" dirty="0" err="1" smtClean="0"/>
              <a:t>for</a:t>
            </a:r>
            <a:r>
              <a:rPr lang="de-AT" dirty="0" smtClean="0"/>
              <a:t> different </a:t>
            </a:r>
            <a:r>
              <a:rPr lang="de-AT" dirty="0" err="1" smtClean="0"/>
              <a:t>bandwidth</a:t>
            </a:r>
            <a:r>
              <a:rPr lang="de-AT" dirty="0" smtClean="0"/>
              <a:t> / </a:t>
            </a:r>
            <a:r>
              <a:rPr lang="de-AT" dirty="0" err="1" smtClean="0"/>
              <a:t>dirty</a:t>
            </a:r>
            <a:r>
              <a:rPr lang="de-AT" dirty="0" smtClean="0"/>
              <a:t> </a:t>
            </a:r>
            <a:r>
              <a:rPr lang="de-AT" dirty="0" err="1" smtClean="0"/>
              <a:t>page</a:t>
            </a:r>
            <a:r>
              <a:rPr lang="de-AT" dirty="0" smtClean="0"/>
              <a:t> rate </a:t>
            </a:r>
            <a:r>
              <a:rPr lang="de-AT" dirty="0" err="1" smtClean="0"/>
              <a:t>combinations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/>
              <a:t> </a:t>
            </a:r>
            <a:r>
              <a:rPr lang="de-AT" dirty="0" err="1" smtClean="0"/>
              <a:t>Adjustments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fixed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(</a:t>
            </a:r>
            <a:r>
              <a:rPr lang="de-AT" dirty="0" err="1" smtClean="0"/>
              <a:t>vm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, </a:t>
            </a:r>
            <a:r>
              <a:rPr lang="de-AT" dirty="0" err="1" smtClean="0"/>
              <a:t>bandwidth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r>
              <a:rPr lang="de-A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6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5842" y="517634"/>
            <a:ext cx="10018713" cy="1752599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0933" y="1635668"/>
            <a:ext cx="8621386" cy="474016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de-AT" sz="2400" dirty="0"/>
          </a:p>
          <a:p>
            <a:pPr lvl="2">
              <a:buFont typeface="Wingdings" panose="05000000000000000000" pitchFamily="2" charset="2"/>
              <a:buChar char="Ø"/>
            </a:pPr>
            <a:endParaRPr lang="de-AT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214505" y="1404439"/>
            <a:ext cx="8621386" cy="520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ctr">
              <a:buFont typeface="Arial"/>
              <a:buNone/>
            </a:pPr>
            <a:r>
              <a:rPr lang="de-AT" sz="4000" dirty="0" err="1" smtClean="0"/>
              <a:t>Thank</a:t>
            </a:r>
            <a:r>
              <a:rPr lang="de-AT" sz="4000" dirty="0" smtClean="0"/>
              <a:t> </a:t>
            </a:r>
            <a:r>
              <a:rPr lang="de-AT" sz="4000" dirty="0" err="1" smtClean="0"/>
              <a:t>You</a:t>
            </a:r>
            <a:r>
              <a:rPr lang="de-AT" sz="4000" dirty="0" smtClean="0"/>
              <a:t> </a:t>
            </a:r>
            <a:r>
              <a:rPr lang="de-AT" sz="4000" dirty="0" err="1" smtClean="0"/>
              <a:t>for</a:t>
            </a:r>
            <a:r>
              <a:rPr lang="de-AT" sz="4000" dirty="0" smtClean="0"/>
              <a:t> </a:t>
            </a:r>
            <a:r>
              <a:rPr lang="de-AT" sz="4000" dirty="0" err="1" smtClean="0"/>
              <a:t>Your</a:t>
            </a:r>
            <a:r>
              <a:rPr lang="de-AT" sz="4000" dirty="0" smtClean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850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3287" y="2123087"/>
            <a:ext cx="10018713" cy="4419601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 smtClean="0"/>
              <a:t>Huge</a:t>
            </a:r>
            <a:r>
              <a:rPr lang="de-AT" dirty="0" smtClean="0"/>
              <a:t> power </a:t>
            </a:r>
            <a:r>
              <a:rPr lang="de-AT" dirty="0" err="1" smtClean="0"/>
              <a:t>consumption</a:t>
            </a:r>
            <a:r>
              <a:rPr lang="de-AT" dirty="0" smtClean="0"/>
              <a:t> in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centers</a:t>
            </a:r>
            <a:endParaRPr lang="de-AT" dirty="0" smtClean="0"/>
          </a:p>
          <a:p>
            <a:pPr lvl="1"/>
            <a:r>
              <a:rPr lang="de-AT" dirty="0" smtClean="0"/>
              <a:t>1.3% </a:t>
            </a:r>
            <a:r>
              <a:rPr lang="de-AT" dirty="0" err="1" smtClean="0"/>
              <a:t>of</a:t>
            </a:r>
            <a:r>
              <a:rPr lang="de-AT" dirty="0" smtClean="0"/>
              <a:t> global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in 2010</a:t>
            </a:r>
          </a:p>
          <a:p>
            <a:pPr lvl="1"/>
            <a:r>
              <a:rPr lang="de-AT" dirty="0" smtClean="0"/>
              <a:t>198 </a:t>
            </a:r>
            <a:r>
              <a:rPr lang="de-AT" dirty="0" err="1" smtClean="0"/>
              <a:t>TWh</a:t>
            </a:r>
            <a:r>
              <a:rPr lang="de-AT" dirty="0" smtClean="0"/>
              <a:t> -&gt; 3 x City </a:t>
            </a:r>
            <a:r>
              <a:rPr lang="de-AT" dirty="0" err="1" smtClean="0"/>
              <a:t>of</a:t>
            </a:r>
            <a:r>
              <a:rPr lang="de-AT" dirty="0" smtClean="0"/>
              <a:t> Los Angeles</a:t>
            </a:r>
          </a:p>
          <a:p>
            <a:pPr lvl="1"/>
            <a:r>
              <a:rPr lang="de-AT" dirty="0" smtClean="0"/>
              <a:t>$9.9B @ 50 $ / </a:t>
            </a:r>
            <a:r>
              <a:rPr lang="de-AT" dirty="0" smtClean="0"/>
              <a:t>MWh</a:t>
            </a:r>
          </a:p>
          <a:p>
            <a:r>
              <a:rPr lang="de-AT" dirty="0" smtClean="0"/>
              <a:t>Goals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endParaRPr lang="de-AT" dirty="0" smtClean="0"/>
          </a:p>
          <a:p>
            <a:pPr lvl="1"/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</a:t>
            </a:r>
            <a:r>
              <a:rPr lang="de-AT" dirty="0" smtClean="0"/>
              <a:t> </a:t>
            </a:r>
            <a:r>
              <a:rPr lang="de-AT" dirty="0" err="1" smtClean="0"/>
              <a:t>through</a:t>
            </a:r>
            <a:endParaRPr lang="de-AT" dirty="0" smtClean="0"/>
          </a:p>
          <a:p>
            <a:pPr marL="457200" lvl="1" indent="0">
              <a:buNone/>
            </a:pPr>
            <a:r>
              <a:rPr lang="de-AT" dirty="0" smtClean="0"/>
              <a:t>      intelligent </a:t>
            </a:r>
            <a:r>
              <a:rPr lang="de-AT" dirty="0" err="1" smtClean="0"/>
              <a:t>resource</a:t>
            </a:r>
            <a:r>
              <a:rPr lang="de-AT" dirty="0" smtClean="0"/>
              <a:t> </a:t>
            </a:r>
            <a:r>
              <a:rPr lang="de-AT" dirty="0" err="1" smtClean="0"/>
              <a:t>scheduling</a:t>
            </a:r>
            <a:endParaRPr lang="de-AT" dirty="0" smtClean="0"/>
          </a:p>
          <a:p>
            <a:pPr lvl="1"/>
            <a:r>
              <a:rPr lang="de-AT" dirty="0" err="1" smtClean="0"/>
              <a:t>Utilize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volatility</a:t>
            </a:r>
            <a:endParaRPr lang="de-AT" dirty="0" smtClean="0"/>
          </a:p>
          <a:p>
            <a:pPr marL="457200" lvl="1" indent="0">
              <a:buNone/>
            </a:pPr>
            <a:r>
              <a:rPr lang="de-AT" dirty="0"/>
              <a:t> </a:t>
            </a:r>
            <a:r>
              <a:rPr lang="de-AT" dirty="0" smtClean="0"/>
              <a:t>     </a:t>
            </a:r>
            <a:r>
              <a:rPr lang="de-AT" dirty="0" err="1" smtClean="0"/>
              <a:t>and</a:t>
            </a:r>
            <a:r>
              <a:rPr lang="de-AT" dirty="0" smtClean="0"/>
              <a:t> save </a:t>
            </a:r>
            <a:r>
              <a:rPr lang="de-AT" dirty="0" err="1" smtClean="0"/>
              <a:t>costs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migrating</a:t>
            </a:r>
            <a:r>
              <a:rPr lang="de-AT" dirty="0" smtClean="0"/>
              <a:t> </a:t>
            </a:r>
            <a:r>
              <a:rPr lang="de-AT" dirty="0" err="1" smtClean="0"/>
              <a:t>resources</a:t>
            </a:r>
            <a:endParaRPr lang="de-A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err="1" smtClean="0"/>
              <a:t>Provide</a:t>
            </a:r>
            <a:r>
              <a:rPr lang="de-AT" dirty="0" smtClean="0"/>
              <a:t> </a:t>
            </a:r>
            <a:r>
              <a:rPr lang="de-AT" dirty="0" err="1" smtClean="0"/>
              <a:t>decision</a:t>
            </a:r>
            <a:r>
              <a:rPr lang="de-AT" dirty="0" smtClean="0"/>
              <a:t> </a:t>
            </a:r>
            <a:r>
              <a:rPr lang="de-AT" dirty="0" err="1" smtClean="0"/>
              <a:t>aid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providers</a:t>
            </a:r>
            <a:endParaRPr lang="de-AT" dirty="0"/>
          </a:p>
          <a:p>
            <a:pPr marL="457200" lvl="1" indent="0">
              <a:buNone/>
            </a:pPr>
            <a:r>
              <a:rPr lang="de-AT" dirty="0"/>
              <a:t> </a:t>
            </a:r>
            <a:r>
              <a:rPr lang="de-AT" dirty="0" smtClean="0"/>
              <a:t>     </a:t>
            </a:r>
            <a:r>
              <a:rPr lang="de-AT" dirty="0" err="1" smtClean="0"/>
              <a:t>for</a:t>
            </a:r>
            <a:r>
              <a:rPr lang="de-AT" dirty="0" smtClean="0"/>
              <a:t> optimal VM </a:t>
            </a:r>
            <a:r>
              <a:rPr lang="de-AT" dirty="0" err="1" smtClean="0"/>
              <a:t>migration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99" y="3136190"/>
            <a:ext cx="5090601" cy="222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2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3287" y="1765738"/>
            <a:ext cx="10018713" cy="443536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dirty="0" smtClean="0"/>
              <a:t>Need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r>
              <a:rPr lang="de-AT" dirty="0" smtClean="0"/>
              <a:t> – 2 </a:t>
            </a:r>
            <a:r>
              <a:rPr lang="de-AT" dirty="0" err="1" smtClean="0"/>
              <a:t>approaches</a:t>
            </a:r>
            <a:endParaRPr lang="de-AT" dirty="0" smtClean="0"/>
          </a:p>
          <a:p>
            <a:pPr marL="914400" lvl="1" indent="-457200">
              <a:buAutoNum type="arabicParenR"/>
            </a:pPr>
            <a:r>
              <a:rPr lang="de-AT" dirty="0" err="1" smtClean="0"/>
              <a:t>Increase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efficiency</a:t>
            </a:r>
            <a:endParaRPr lang="de-AT" dirty="0" smtClean="0"/>
          </a:p>
          <a:p>
            <a:pPr lvl="2"/>
            <a:r>
              <a:rPr lang="de-AT" sz="2000" dirty="0" err="1" smtClean="0"/>
              <a:t>Improve</a:t>
            </a:r>
            <a:r>
              <a:rPr lang="de-AT" sz="2000" dirty="0" smtClean="0"/>
              <a:t> power </a:t>
            </a:r>
            <a:r>
              <a:rPr lang="de-AT" sz="2000" dirty="0" err="1" smtClean="0"/>
              <a:t>usage</a:t>
            </a:r>
            <a:r>
              <a:rPr lang="de-AT" sz="2000" dirty="0" smtClean="0"/>
              <a:t> </a:t>
            </a:r>
            <a:r>
              <a:rPr lang="de-AT" sz="2000" dirty="0" err="1" smtClean="0"/>
              <a:t>effectiveness</a:t>
            </a:r>
            <a:r>
              <a:rPr lang="de-AT" sz="2000" dirty="0" smtClean="0"/>
              <a:t> (PUE)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data</a:t>
            </a:r>
            <a:r>
              <a:rPr lang="de-AT" sz="2000" dirty="0" smtClean="0"/>
              <a:t> </a:t>
            </a:r>
            <a:r>
              <a:rPr lang="de-AT" sz="2000" dirty="0" err="1" smtClean="0"/>
              <a:t>centers</a:t>
            </a:r>
            <a:endParaRPr lang="de-AT" sz="2000" dirty="0" smtClean="0"/>
          </a:p>
          <a:p>
            <a:pPr lvl="2"/>
            <a:r>
              <a:rPr lang="de-AT" sz="2000" dirty="0" err="1" smtClean="0"/>
              <a:t>Increase</a:t>
            </a:r>
            <a:r>
              <a:rPr lang="de-AT" sz="2000" dirty="0" smtClean="0"/>
              <a:t> </a:t>
            </a:r>
            <a:r>
              <a:rPr lang="de-AT" sz="2000" dirty="0" err="1" smtClean="0"/>
              <a:t>efficiency</a:t>
            </a:r>
            <a:r>
              <a:rPr lang="de-AT" sz="2000" dirty="0" smtClean="0"/>
              <a:t> </a:t>
            </a:r>
            <a:r>
              <a:rPr lang="de-AT" sz="2000" dirty="0" err="1" smtClean="0"/>
              <a:t>of</a:t>
            </a:r>
            <a:r>
              <a:rPr lang="de-AT" sz="2000" dirty="0" smtClean="0"/>
              <a:t> </a:t>
            </a:r>
            <a:r>
              <a:rPr lang="de-AT" sz="2000" dirty="0" err="1" smtClean="0"/>
              <a:t>servers</a:t>
            </a:r>
            <a:r>
              <a:rPr lang="de-AT" sz="2000" dirty="0" smtClean="0"/>
              <a:t>, </a:t>
            </a:r>
            <a:r>
              <a:rPr lang="de-AT" sz="2000" dirty="0" err="1" smtClean="0"/>
              <a:t>cooling</a:t>
            </a:r>
            <a:r>
              <a:rPr lang="de-AT" sz="2000" dirty="0" smtClean="0"/>
              <a:t> </a:t>
            </a:r>
            <a:r>
              <a:rPr lang="de-AT" sz="2000" dirty="0" err="1" smtClean="0"/>
              <a:t>system</a:t>
            </a:r>
            <a:r>
              <a:rPr lang="de-AT" sz="2000" dirty="0" smtClean="0"/>
              <a:t> etc. </a:t>
            </a:r>
          </a:p>
          <a:p>
            <a:pPr marL="914400" lvl="1" indent="-457200">
              <a:buAutoNum type="arabicParenR"/>
            </a:pPr>
            <a:r>
              <a:rPr lang="de-AT" dirty="0" err="1" smtClean="0"/>
              <a:t>Reduce</a:t>
            </a:r>
            <a:r>
              <a:rPr lang="de-AT" dirty="0" smtClean="0"/>
              <a:t>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costs</a:t>
            </a:r>
            <a:endParaRPr lang="de-AT" dirty="0" smtClean="0"/>
          </a:p>
          <a:p>
            <a:pPr lvl="2"/>
            <a:r>
              <a:rPr lang="de-AT" sz="2000" dirty="0" err="1" smtClean="0"/>
              <a:t>Cost</a:t>
            </a:r>
            <a:r>
              <a:rPr lang="de-AT" sz="2000" dirty="0" smtClean="0"/>
              <a:t> </a:t>
            </a:r>
            <a:r>
              <a:rPr lang="de-AT" sz="2000" dirty="0" err="1" smtClean="0"/>
              <a:t>and</a:t>
            </a:r>
            <a:r>
              <a:rPr lang="de-AT" sz="2000" dirty="0" smtClean="0"/>
              <a:t> power </a:t>
            </a:r>
            <a:r>
              <a:rPr lang="de-AT" sz="2000" dirty="0" err="1" smtClean="0"/>
              <a:t>aware</a:t>
            </a:r>
            <a:r>
              <a:rPr lang="de-AT" sz="2000" dirty="0" smtClean="0"/>
              <a:t> </a:t>
            </a:r>
            <a:r>
              <a:rPr lang="de-AT" sz="2000" dirty="0" err="1" smtClean="0"/>
              <a:t>scheduling</a:t>
            </a:r>
            <a:r>
              <a:rPr lang="de-AT" sz="2000" dirty="0" smtClean="0"/>
              <a:t> </a:t>
            </a:r>
            <a:r>
              <a:rPr lang="de-AT" sz="2000" dirty="0" err="1" smtClean="0"/>
              <a:t>algorithms</a:t>
            </a:r>
            <a:endParaRPr lang="de-AT" sz="2000" dirty="0" smtClean="0"/>
          </a:p>
          <a:p>
            <a:pPr lvl="2"/>
            <a:r>
              <a:rPr lang="de-AT" sz="2000" dirty="0" err="1" smtClean="0"/>
              <a:t>Electricity</a:t>
            </a:r>
            <a:r>
              <a:rPr lang="de-AT" sz="2000" dirty="0" smtClean="0"/>
              <a:t> </a:t>
            </a:r>
            <a:r>
              <a:rPr lang="de-AT" sz="2000" dirty="0" err="1" smtClean="0"/>
              <a:t>price</a:t>
            </a:r>
            <a:r>
              <a:rPr lang="de-AT" sz="2000" dirty="0" smtClean="0"/>
              <a:t> </a:t>
            </a:r>
            <a:r>
              <a:rPr lang="de-AT" sz="2000" dirty="0" err="1" smtClean="0"/>
              <a:t>changes</a:t>
            </a:r>
            <a:r>
              <a:rPr lang="de-AT" sz="2000" dirty="0" smtClean="0"/>
              <a:t> </a:t>
            </a:r>
            <a:r>
              <a:rPr lang="de-AT" sz="2000" dirty="0" err="1" smtClean="0"/>
              <a:t>across</a:t>
            </a:r>
            <a:r>
              <a:rPr lang="de-AT" sz="2000" dirty="0" smtClean="0"/>
              <a:t> power </a:t>
            </a:r>
            <a:r>
              <a:rPr lang="de-AT" sz="2000" dirty="0" err="1" smtClean="0"/>
              <a:t>markets</a:t>
            </a:r>
            <a:endParaRPr lang="de-AT" sz="2000" dirty="0" smtClean="0"/>
          </a:p>
        </p:txBody>
      </p:sp>
    </p:spTree>
    <p:extLst>
      <p:ext uri="{BB962C8B-B14F-4D97-AF65-F5344CB8AC3E}">
        <p14:creationId xmlns:p14="http://schemas.microsoft.com/office/powerpoint/2010/main" val="90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57" y="2693918"/>
            <a:ext cx="4628419" cy="37776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4082721" y="2048798"/>
            <a:ext cx="662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/>
              <a:t>CAPEX </a:t>
            </a:r>
            <a:r>
              <a:rPr lang="de-AT" sz="2000" dirty="0" err="1" smtClean="0"/>
              <a:t>vs</a:t>
            </a:r>
            <a:r>
              <a:rPr lang="de-AT" sz="2000" dirty="0" smtClean="0"/>
              <a:t> OPEX turn </a:t>
            </a:r>
            <a:r>
              <a:rPr lang="de-AT" sz="2000" dirty="0" err="1" smtClean="0"/>
              <a:t>around</a:t>
            </a:r>
            <a:r>
              <a:rPr lang="de-AT" sz="2000" dirty="0" smtClean="0"/>
              <a:t>?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80457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Main </a:t>
            </a:r>
            <a:r>
              <a:rPr lang="de-AT" dirty="0" err="1" smtClean="0"/>
              <a:t>Contributions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2738" y="1944414"/>
            <a:ext cx="8641858" cy="457725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Framework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in Multi Cloud Environments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support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handling</a:t>
            </a:r>
            <a:r>
              <a:rPr lang="de-AT" dirty="0"/>
              <a:t> VM </a:t>
            </a:r>
            <a:r>
              <a:rPr lang="de-AT" dirty="0" err="1" smtClean="0"/>
              <a:t>migrations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err="1" smtClean="0"/>
              <a:t>Advanced</a:t>
            </a:r>
            <a:r>
              <a:rPr lang="de-AT" dirty="0" smtClean="0"/>
              <a:t> </a:t>
            </a:r>
            <a:r>
              <a:rPr lang="de-AT" dirty="0" err="1" smtClean="0"/>
              <a:t>cloud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tradeoff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cost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SLA </a:t>
            </a:r>
            <a:r>
              <a:rPr lang="de-AT" dirty="0" err="1" smtClean="0"/>
              <a:t>penalties</a:t>
            </a:r>
            <a:endParaRPr lang="de-AT" dirty="0" smtClean="0"/>
          </a:p>
          <a:p>
            <a:pPr marL="457200" lvl="1" indent="0">
              <a:buNone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forecasting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electricity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various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2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Methodological</a:t>
            </a:r>
            <a:r>
              <a:rPr lang="de-AT" dirty="0" smtClean="0"/>
              <a:t> Approach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2738" y="1944414"/>
            <a:ext cx="8621386" cy="474016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Day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comparison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Evaluation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characteristics</a:t>
            </a:r>
            <a:r>
              <a:rPr lang="de-AT" dirty="0" smtClean="0"/>
              <a:t> </a:t>
            </a:r>
            <a:r>
              <a:rPr lang="de-AT" dirty="0" smtClean="0"/>
              <a:t>in </a:t>
            </a:r>
            <a:r>
              <a:rPr lang="de-AT" dirty="0" smtClean="0"/>
              <a:t>different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markets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Automated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Data </a:t>
            </a:r>
            <a:r>
              <a:rPr lang="de-AT" dirty="0" err="1" smtClean="0"/>
              <a:t>preprocessing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Build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defined</a:t>
            </a:r>
            <a:r>
              <a:rPr lang="de-AT" dirty="0" smtClean="0"/>
              <a:t> </a:t>
            </a:r>
            <a:r>
              <a:rPr lang="de-AT" dirty="0" err="1" smtClean="0"/>
              <a:t>criteria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smtClean="0"/>
              <a:t>Cloud </a:t>
            </a:r>
            <a:r>
              <a:rPr lang="de-AT" dirty="0" err="1" smtClean="0"/>
              <a:t>scheduling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dirty="0" err="1" smtClean="0"/>
              <a:t>criteria</a:t>
            </a:r>
            <a:r>
              <a:rPr lang="de-AT" dirty="0" smtClean="0"/>
              <a:t> </a:t>
            </a:r>
            <a:r>
              <a:rPr lang="de-AT" dirty="0" err="1" smtClean="0"/>
              <a:t>values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include</a:t>
            </a:r>
            <a:r>
              <a:rPr lang="de-AT" dirty="0" smtClean="0"/>
              <a:t> in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dirty="0" err="1" smtClean="0"/>
              <a:t>utility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scheduler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Simulation </a:t>
            </a:r>
            <a:r>
              <a:rPr lang="de-AT" dirty="0" err="1" smtClean="0"/>
              <a:t>scenario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 smtClean="0"/>
              <a:t>Set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parameters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boundary</a:t>
            </a:r>
            <a:r>
              <a:rPr lang="de-AT" dirty="0" smtClean="0"/>
              <a:t> </a:t>
            </a:r>
            <a:r>
              <a:rPr lang="de-AT" dirty="0" err="1" smtClean="0"/>
              <a:t>conditions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163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2738" y="1944414"/>
            <a:ext cx="8621386" cy="47401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AT" sz="2400" dirty="0" smtClean="0"/>
              <a:t>Goals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/>
              <a:t> </a:t>
            </a:r>
            <a:r>
              <a:rPr lang="de-AT" dirty="0" err="1" smtClean="0"/>
              <a:t>Build</a:t>
            </a:r>
            <a:r>
              <a:rPr lang="de-AT" dirty="0" smtClean="0"/>
              <a:t> Forecast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</a:t>
            </a:r>
            <a:r>
              <a:rPr lang="de-AT" dirty="0" smtClean="0"/>
              <a:t> </a:t>
            </a:r>
            <a:r>
              <a:rPr lang="de-AT" dirty="0" err="1" smtClean="0"/>
              <a:t>prediction</a:t>
            </a:r>
            <a:endParaRPr lang="de-AT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Suitable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</a:t>
            </a:r>
            <a:r>
              <a:rPr lang="de-AT" dirty="0" err="1" smtClean="0"/>
              <a:t>ahead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real time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prices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Automated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selection</a:t>
            </a:r>
            <a:endParaRPr lang="de-AT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de-AT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AT" dirty="0" smtClean="0"/>
              <a:t> Large </a:t>
            </a:r>
            <a:r>
              <a:rPr lang="de-AT" dirty="0" err="1" smtClean="0"/>
              <a:t>scale</a:t>
            </a:r>
            <a:r>
              <a:rPr lang="de-AT" dirty="0" smtClean="0"/>
              <a:t> </a:t>
            </a:r>
            <a:r>
              <a:rPr lang="de-AT" dirty="0" err="1" smtClean="0"/>
              <a:t>forecast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evaluation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err="1" smtClean="0"/>
              <a:t>Selection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relevant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baseline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de-AT" dirty="0" smtClean="0"/>
              <a:t>Performance </a:t>
            </a:r>
            <a:r>
              <a:rPr lang="de-AT" dirty="0" err="1" smtClean="0"/>
              <a:t>evaluation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extended</a:t>
            </a:r>
            <a:r>
              <a:rPr lang="de-AT" dirty="0" smtClean="0"/>
              <a:t> time </a:t>
            </a:r>
            <a:r>
              <a:rPr lang="de-AT" dirty="0" err="1" smtClean="0"/>
              <a:t>range</a:t>
            </a:r>
            <a:endParaRPr lang="de-AT" dirty="0" smtClean="0"/>
          </a:p>
          <a:p>
            <a:pPr marL="914400" lvl="2" indent="0">
              <a:buNone/>
            </a:pPr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26" y="3697013"/>
            <a:ext cx="2564525" cy="1003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25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Forecasting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846643" y="1488525"/>
                <a:ext cx="8621386" cy="474016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de-AT" dirty="0" smtClean="0"/>
                  <a:t> </a:t>
                </a:r>
                <a:r>
                  <a:rPr lang="de-AT" sz="2400" dirty="0" err="1" smtClean="0"/>
                  <a:t>Automated</a:t>
                </a:r>
                <a:r>
                  <a:rPr lang="de-AT" sz="2400" dirty="0" smtClean="0"/>
                  <a:t> ARIMA </a:t>
                </a:r>
                <a:r>
                  <a:rPr lang="de-AT" sz="2400" dirty="0" err="1" smtClean="0"/>
                  <a:t>model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selection</a:t>
                </a:r>
                <a:endParaRPr lang="de-AT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AT" dirty="0"/>
                  <a:t> </a:t>
                </a:r>
                <a:r>
                  <a:rPr lang="de-AT" dirty="0" smtClean="0"/>
                  <a:t>Data </a:t>
                </a:r>
                <a:r>
                  <a:rPr lang="de-AT" dirty="0" err="1" smtClean="0"/>
                  <a:t>Preprocessing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Algorithm</a:t>
                </a:r>
                <a:endParaRPr lang="de-AT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Spectral analysis via </a:t>
                </a:r>
                <a:r>
                  <a:rPr lang="en-US" dirty="0"/>
                  <a:t>periodogram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Sort frequencies </a:t>
                </a:r>
                <a:r>
                  <a:rPr lang="en-US" dirty="0"/>
                  <a:t>from </a:t>
                </a:r>
                <a:r>
                  <a:rPr lang="en-US" dirty="0" smtClean="0"/>
                  <a:t>most to least frequent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Retrieve the </a:t>
                </a:r>
                <a:r>
                  <a:rPr lang="en-US" dirty="0"/>
                  <a:t>x most common </a:t>
                </a:r>
                <a:r>
                  <a:rPr lang="en-US" dirty="0" smtClean="0"/>
                  <a:t>frequencies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Invert frequencies </a:t>
                </a:r>
                <a:r>
                  <a:rPr lang="en-US" dirty="0"/>
                  <a:t>to obtain </a:t>
                </a:r>
                <a:r>
                  <a:rPr lang="en-US" dirty="0" smtClean="0"/>
                  <a:t>periods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US" sz="800" dirty="0"/>
              </a:p>
              <a:p>
                <a:pPr marL="10287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A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6643" y="1488525"/>
                <a:ext cx="8621386" cy="474016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81" y="2709694"/>
            <a:ext cx="3772850" cy="2297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23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1474</Words>
  <Application>Microsoft Office PowerPoint</Application>
  <PresentationFormat>Breitbild</PresentationFormat>
  <Paragraphs>353</Paragraphs>
  <Slides>26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Times New Roman</vt:lpstr>
      <vt:lpstr>Wingdings</vt:lpstr>
      <vt:lpstr>Parallax</vt:lpstr>
      <vt:lpstr>Cost aware resource management in distributed cloud data centers</vt:lpstr>
      <vt:lpstr>Overview</vt:lpstr>
      <vt:lpstr>Introduction</vt:lpstr>
      <vt:lpstr>Introduction</vt:lpstr>
      <vt:lpstr>Introduction</vt:lpstr>
      <vt:lpstr>Main Contributions</vt:lpstr>
      <vt:lpstr>Methodological Approach</vt:lpstr>
      <vt:lpstr>Forecasting</vt:lpstr>
      <vt:lpstr>Forecasting</vt:lpstr>
      <vt:lpstr>Forecasting</vt:lpstr>
      <vt:lpstr>Forecasting</vt:lpstr>
      <vt:lpstr>Forecasting</vt:lpstr>
      <vt:lpstr>Forecasting</vt:lpstr>
      <vt:lpstr>Simulation Scenario</vt:lpstr>
      <vt:lpstr>Simulation Scenario</vt:lpstr>
      <vt:lpstr>Simulation Scenario</vt:lpstr>
      <vt:lpstr>Simulation Scenario</vt:lpstr>
      <vt:lpstr>Simulation Scenario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aware resource management in distributed cloud data centers</dc:title>
  <dc:creator>Andreas Egger</dc:creator>
  <cp:lastModifiedBy>Andreas Egger</cp:lastModifiedBy>
  <cp:revision>122</cp:revision>
  <dcterms:created xsi:type="dcterms:W3CDTF">2016-03-01T03:39:56Z</dcterms:created>
  <dcterms:modified xsi:type="dcterms:W3CDTF">2016-03-09T02:26:04Z</dcterms:modified>
</cp:coreProperties>
</file>