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3" r:id="rId4"/>
    <p:sldId id="259" r:id="rId5"/>
    <p:sldId id="257" r:id="rId6"/>
    <p:sldId id="272" r:id="rId7"/>
    <p:sldId id="264" r:id="rId8"/>
    <p:sldId id="291" r:id="rId9"/>
    <p:sldId id="290" r:id="rId10"/>
    <p:sldId id="293" r:id="rId11"/>
    <p:sldId id="270" r:id="rId12"/>
    <p:sldId id="268" r:id="rId13"/>
    <p:sldId id="287" r:id="rId14"/>
    <p:sldId id="278" r:id="rId15"/>
    <p:sldId id="260" r:id="rId16"/>
    <p:sldId id="273" r:id="rId17"/>
    <p:sldId id="279" r:id="rId18"/>
    <p:sldId id="274" r:id="rId19"/>
    <p:sldId id="280" r:id="rId20"/>
    <p:sldId id="276" r:id="rId21"/>
    <p:sldId id="277" r:id="rId22"/>
    <p:sldId id="275" r:id="rId23"/>
    <p:sldId id="285" r:id="rId24"/>
    <p:sldId id="286" r:id="rId25"/>
    <p:sldId id="281" r:id="rId26"/>
    <p:sldId id="289" r:id="rId27"/>
    <p:sldId id="282" r:id="rId28"/>
    <p:sldId id="288" r:id="rId29"/>
    <p:sldId id="28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2" autoAdjust="0"/>
    <p:restoredTop sz="94679" autoAdjust="0"/>
  </p:normalViewPr>
  <p:slideViewPr>
    <p:cSldViewPr>
      <p:cViewPr>
        <p:scale>
          <a:sx n="66" d="100"/>
          <a:sy n="66" d="100"/>
        </p:scale>
        <p:origin x="-105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9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4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B364-50C3-4EB2-95F0-8E04F3DEC36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A364-F829-44FC-94F7-E37AE3EB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kit-learn.org/stable/modules/grid_search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ib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96200" y="304798"/>
            <a:ext cx="1200150" cy="390525"/>
          </a:xfrm>
          <a:prstGeom prst="roundRect">
            <a:avLst/>
          </a:prstGeom>
          <a:solidFill>
            <a:srgbClr val="8BEFF9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Calligraphic"/>
                <a:ea typeface="Calibri"/>
                <a:cs typeface="Times New Roman"/>
              </a:rPr>
              <a:t>StNor Data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6250" y="1371600"/>
            <a:ext cx="8210550" cy="396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3600" b="1" dirty="0" smtClean="0">
                <a:solidFill>
                  <a:srgbClr val="C00000"/>
                </a:solidFill>
                <a:latin typeface="Cambria" pitchFamily="18" charset="0"/>
              </a:rPr>
              <a:t>Data  Model  Validation  </a:t>
            </a:r>
          </a:p>
          <a:p>
            <a:pPr>
              <a:spcAft>
                <a:spcPts val="1000"/>
              </a:spcAft>
            </a:pPr>
            <a:r>
              <a:rPr lang="en-US" sz="2800" b="1" dirty="0" smtClean="0">
                <a:solidFill>
                  <a:srgbClr val="C00000"/>
                </a:solidFill>
                <a:latin typeface="Cambria" pitchFamily="18" charset="0"/>
              </a:rPr>
              <a:t>in  Machine  Learning</a:t>
            </a:r>
            <a:endParaRPr lang="en-US" sz="2800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Aft>
                <a:spcPct val="0"/>
              </a:spcAft>
              <a:tabLst>
                <a:tab pos="228600" algn="l"/>
              </a:tabLst>
            </a:pPr>
            <a:endParaRPr lang="en-US" sz="2400" b="1" dirty="0" smtClean="0">
              <a:latin typeface="Cambria" pitchFamily="18" charset="0"/>
              <a:cs typeface="Times New Roman" pitchFamily="18" charset="0"/>
            </a:endParaRPr>
          </a:p>
          <a:p>
            <a:pPr lvl="0" eaLnBrk="0" fontAlgn="base" hangingPunct="0">
              <a:spcAft>
                <a:spcPct val="0"/>
              </a:spcAft>
              <a:tabLst>
                <a:tab pos="228600" algn="l"/>
              </a:tabLst>
            </a:pPr>
            <a:endParaRPr lang="en-US" sz="2400" b="1" dirty="0" smtClean="0">
              <a:latin typeface="Cambria" pitchFamily="18" charset="0"/>
              <a:cs typeface="Times New Roman" pitchFamily="18" charset="0"/>
            </a:endParaRPr>
          </a:p>
          <a:p>
            <a:pPr lvl="0" eaLnBrk="0" fontAlgn="base" hangingPunct="0">
              <a:spcAft>
                <a:spcPct val="0"/>
              </a:spcAft>
              <a:tabLst>
                <a:tab pos="228600" algn="l"/>
              </a:tabLst>
            </a:pPr>
            <a:r>
              <a:rPr lang="en-US" sz="2800" b="1" dirty="0" smtClean="0">
                <a:latin typeface="Cambria" pitchFamily="18" charset="0"/>
                <a:cs typeface="Times New Roman" pitchFamily="18" charset="0"/>
              </a:rPr>
              <a:t>Instructor</a:t>
            </a:r>
            <a:r>
              <a:rPr lang="en-US" sz="2800" b="1" dirty="0">
                <a:latin typeface="Cambria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Cambria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   Dr</a:t>
            </a:r>
            <a:r>
              <a:rPr lang="en-US" sz="2800" dirty="0">
                <a:latin typeface="Cambria" pitchFamily="18" charset="0"/>
                <a:cs typeface="Times New Roman" pitchFamily="18" charset="0"/>
              </a:rPr>
              <a:t>. Andrei Borodich,   “StNor Data”</a:t>
            </a:r>
            <a:endParaRPr lang="en-US" sz="2800" dirty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Aft>
                <a:spcPct val="0"/>
              </a:spcAft>
              <a:tabLst>
                <a:tab pos="228600" algn="l"/>
              </a:tabLst>
            </a:pPr>
            <a:endParaRPr lang="en-US" sz="2400" i="1" dirty="0" smtClean="0">
              <a:latin typeface="Cambria" pitchFamily="18" charset="0"/>
              <a:cs typeface="Times New Roman" pitchFamily="18" charset="0"/>
            </a:endParaRPr>
          </a:p>
          <a:p>
            <a:pPr lvl="0" eaLnBrk="0" fontAlgn="base" hangingPunct="0">
              <a:spcAft>
                <a:spcPct val="0"/>
              </a:spcAft>
              <a:tabLst>
                <a:tab pos="228600" algn="l"/>
              </a:tabLst>
            </a:pPr>
            <a:endParaRPr lang="en-US" sz="2400" i="1" dirty="0" smtClean="0">
              <a:latin typeface="Cambria" pitchFamily="18" charset="0"/>
              <a:cs typeface="Times New Roman" pitchFamily="18" charset="0"/>
            </a:endParaRPr>
          </a:p>
          <a:p>
            <a:pPr lvl="0" eaLnBrk="0" fontAlgn="base" hangingPunct="0">
              <a:spcAft>
                <a:spcPct val="0"/>
              </a:spcAft>
              <a:tabLst>
                <a:tab pos="228600" algn="l"/>
              </a:tabLst>
            </a:pPr>
            <a:r>
              <a:rPr lang="en-US" sz="2800" b="1" i="1" dirty="0" smtClean="0">
                <a:latin typeface="Cambria" pitchFamily="18" charset="0"/>
                <a:cs typeface="Times New Roman" pitchFamily="18" charset="0"/>
              </a:rPr>
              <a:t>Webinar  ―  </a:t>
            </a:r>
            <a:r>
              <a:rPr lang="en-US" sz="2800" b="1" i="1" dirty="0" smtClean="0">
                <a:solidFill>
                  <a:srgbClr val="0070C0"/>
                </a:solidFill>
                <a:latin typeface="Cambria" pitchFamily="18" charset="0"/>
                <a:cs typeface="Times New Roman" pitchFamily="18" charset="0"/>
              </a:rPr>
              <a:t>Learn</a:t>
            </a:r>
            <a:r>
              <a:rPr lang="en-US" sz="2800" b="1" i="1" dirty="0" smtClean="0">
                <a:solidFill>
                  <a:srgbClr val="FFC000"/>
                </a:solidFill>
                <a:latin typeface="Cambria" pitchFamily="18" charset="0"/>
                <a:cs typeface="Times New Roman" pitchFamily="18" charset="0"/>
              </a:rPr>
              <a:t>Q</a:t>
            </a:r>
            <a:r>
              <a:rPr lang="en-US" sz="2800" b="1" i="1" dirty="0" smtClean="0">
                <a:solidFill>
                  <a:srgbClr val="0070C0"/>
                </a:solidFill>
                <a:latin typeface="Cambria" pitchFamily="18" charset="0"/>
                <a:cs typeface="Times New Roman" pitchFamily="18" charset="0"/>
              </a:rPr>
              <a:t>uest</a:t>
            </a:r>
            <a:r>
              <a:rPr lang="en-US" sz="2800" b="1" i="1" dirty="0" smtClean="0">
                <a:latin typeface="Cambria" pitchFamily="18" charset="0"/>
                <a:cs typeface="Times New Roman" pitchFamily="18" charset="0"/>
              </a:rPr>
              <a:t>  ―  22  June  2020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 </a:t>
            </a:r>
            <a:endParaRPr lang="en-US" sz="2800" dirty="0"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effectLst/>
                <a:latin typeface="Cambria"/>
                <a:ea typeface="Calibri"/>
                <a:cs typeface="Times New Roman"/>
              </a:rPr>
              <a:t>Model  </a:t>
            </a:r>
            <a:r>
              <a:rPr lang="en-GB" sz="3600" b="1" dirty="0">
                <a:latin typeface="Cambria"/>
                <a:ea typeface="Calibri"/>
                <a:cs typeface="Times New Roman"/>
              </a:rPr>
              <a:t>Validation 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 as  </a:t>
            </a:r>
            <a:r>
              <a:rPr lang="en-GB" sz="3600" b="1" dirty="0">
                <a:latin typeface="Cambria"/>
                <a:ea typeface="Calibri"/>
                <a:cs typeface="Times New Roman"/>
              </a:rPr>
              <a:t>a Process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800" y="1524000"/>
            <a:ext cx="769620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Model parameters</a:t>
            </a:r>
            <a:r>
              <a:rPr lang="en-CA" sz="2000" b="1" dirty="0">
                <a:latin typeface="Cambria" pitchFamily="18" charset="0"/>
              </a:rPr>
              <a:t> </a:t>
            </a:r>
            <a:r>
              <a:rPr lang="en-CA" sz="2000" dirty="0">
                <a:latin typeface="Cambria" pitchFamily="18" charset="0"/>
              </a:rPr>
              <a:t>are </a:t>
            </a:r>
            <a:r>
              <a:rPr lang="en-CA" sz="2000" dirty="0" smtClean="0">
                <a:latin typeface="Cambria" pitchFamily="18" charset="0"/>
              </a:rPr>
              <a:t>those which a machine finds for the model. </a:t>
            </a:r>
          </a:p>
          <a:p>
            <a:pPr>
              <a:lnSpc>
                <a:spcPct val="114000"/>
              </a:lnSpc>
            </a:pPr>
            <a:r>
              <a:rPr lang="en-CA" sz="2000" dirty="0" smtClean="0">
                <a:latin typeface="Cambria" pitchFamily="18" charset="0"/>
              </a:rPr>
              <a:t>They are </a:t>
            </a:r>
            <a:r>
              <a:rPr lang="en-CA" sz="2000" b="1" dirty="0" smtClean="0">
                <a:latin typeface="Cambria" pitchFamily="18" charset="0"/>
              </a:rPr>
              <a:t>learnt </a:t>
            </a:r>
            <a:r>
              <a:rPr lang="en-CA" sz="2000" b="1" dirty="0">
                <a:latin typeface="Cambria" pitchFamily="18" charset="0"/>
              </a:rPr>
              <a:t>during </a:t>
            </a:r>
            <a:r>
              <a:rPr lang="en-CA" sz="2000" b="1" dirty="0" smtClean="0">
                <a:latin typeface="Cambria" pitchFamily="18" charset="0"/>
              </a:rPr>
              <a:t>training</a:t>
            </a:r>
            <a:r>
              <a:rPr lang="en-CA" sz="2000" dirty="0" smtClean="0">
                <a:latin typeface="Cambria" pitchFamily="18" charset="0"/>
              </a:rPr>
              <a:t>. </a:t>
            </a:r>
          </a:p>
          <a:p>
            <a:pPr>
              <a:lnSpc>
                <a:spcPct val="114000"/>
              </a:lnSpc>
            </a:pPr>
            <a:endParaRPr lang="en-CA" sz="2000" dirty="0" smtClean="0">
              <a:latin typeface="Cambria" pitchFamily="18" charset="0"/>
            </a:endParaRPr>
          </a:p>
          <a:p>
            <a:pPr>
              <a:lnSpc>
                <a:spcPct val="114000"/>
              </a:lnSpc>
            </a:pPr>
            <a:r>
              <a:rPr lang="en-CA" sz="2000" i="1" dirty="0" smtClean="0">
                <a:latin typeface="Cambria" pitchFamily="18" charset="0"/>
              </a:rPr>
              <a:t>For example, the polynomial coefficients in the Regression model</a:t>
            </a:r>
            <a:r>
              <a:rPr lang="en-CA" sz="2000" dirty="0" smtClean="0">
                <a:latin typeface="Cambria" pitchFamily="18" charset="0"/>
              </a:rPr>
              <a:t>.</a:t>
            </a:r>
            <a:endParaRPr lang="en-CA" sz="20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114" y="3429000"/>
            <a:ext cx="7906658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Model </a:t>
            </a:r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hyperparameters</a:t>
            </a:r>
            <a:r>
              <a:rPr lang="en-CA" sz="2000" dirty="0" smtClean="0">
                <a:latin typeface="Cambria" pitchFamily="18" charset="0"/>
              </a:rPr>
              <a:t> are </a:t>
            </a:r>
            <a:r>
              <a:rPr lang="en-CA" sz="2000" dirty="0">
                <a:latin typeface="Cambria" pitchFamily="18" charset="0"/>
              </a:rPr>
              <a:t>those which we supply to the </a:t>
            </a:r>
            <a:r>
              <a:rPr lang="en-CA" sz="2000" dirty="0" smtClean="0">
                <a:latin typeface="Cambria" pitchFamily="18" charset="0"/>
              </a:rPr>
              <a:t>model. </a:t>
            </a:r>
          </a:p>
          <a:p>
            <a:pPr>
              <a:lnSpc>
                <a:spcPct val="114000"/>
              </a:lnSpc>
            </a:pPr>
            <a:r>
              <a:rPr lang="en-CA" sz="2000" dirty="0" smtClean="0">
                <a:latin typeface="Cambria" pitchFamily="18" charset="0"/>
              </a:rPr>
              <a:t>They </a:t>
            </a:r>
            <a:r>
              <a:rPr lang="en-CA" sz="2000" b="1" dirty="0" smtClean="0">
                <a:latin typeface="Cambria" pitchFamily="18" charset="0"/>
              </a:rPr>
              <a:t>cannot </a:t>
            </a:r>
            <a:r>
              <a:rPr lang="en-CA" sz="2000" b="1" dirty="0">
                <a:latin typeface="Cambria" pitchFamily="18" charset="0"/>
              </a:rPr>
              <a:t>be learnt during training </a:t>
            </a:r>
            <a:r>
              <a:rPr lang="en-CA" sz="2000" dirty="0">
                <a:latin typeface="Cambria" pitchFamily="18" charset="0"/>
              </a:rPr>
              <a:t>but are set beforehand</a:t>
            </a:r>
            <a:r>
              <a:rPr lang="en-CA" sz="2000" dirty="0" smtClean="0">
                <a:latin typeface="Cambria" pitchFamily="18" charset="0"/>
              </a:rPr>
              <a:t>.</a:t>
            </a:r>
          </a:p>
          <a:p>
            <a:pPr>
              <a:lnSpc>
                <a:spcPct val="114000"/>
              </a:lnSpc>
            </a:pPr>
            <a:endParaRPr lang="en-CA" sz="2000" dirty="0" smtClean="0">
              <a:latin typeface="Cambria" pitchFamily="18" charset="0"/>
            </a:endParaRPr>
          </a:p>
          <a:p>
            <a:pPr>
              <a:lnSpc>
                <a:spcPct val="114000"/>
              </a:lnSpc>
            </a:pPr>
            <a:r>
              <a:rPr lang="en-CA" sz="2000" i="1" dirty="0">
                <a:latin typeface="Cambria" pitchFamily="18" charset="0"/>
              </a:rPr>
              <a:t>For example, the </a:t>
            </a:r>
            <a:r>
              <a:rPr lang="en-CA" sz="2000" i="1" dirty="0" smtClean="0">
                <a:latin typeface="Cambria" pitchFamily="18" charset="0"/>
              </a:rPr>
              <a:t>degree “n” of the polynomial in </a:t>
            </a:r>
            <a:r>
              <a:rPr lang="en-CA" sz="2000" i="1" dirty="0">
                <a:latin typeface="Cambria" pitchFamily="18" charset="0"/>
              </a:rPr>
              <a:t>the Regression model</a:t>
            </a:r>
            <a:r>
              <a:rPr lang="en-CA" sz="2000" dirty="0" smtClean="0">
                <a:latin typeface="Cambria" pitchFamily="18" charset="0"/>
              </a:rPr>
              <a:t>. </a:t>
            </a:r>
            <a:endParaRPr lang="en-CA" sz="2000" dirty="0">
              <a:latin typeface="Cambria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98124" y="5347460"/>
            <a:ext cx="5442132" cy="848758"/>
            <a:chOff x="1398124" y="5347460"/>
            <a:chExt cx="5442132" cy="848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867729" y="5347460"/>
                  <a:ext cx="1972527" cy="848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729" y="5347460"/>
                  <a:ext cx="1972527" cy="8487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7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1398124" y="5571784"/>
              <a:ext cx="33654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000" i="1" dirty="0" smtClean="0">
                  <a:latin typeface="Cambria" pitchFamily="18" charset="0"/>
                </a:rPr>
                <a:t>Polynomial Regression model: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492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Selecting the Best 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Model</a:t>
            </a:r>
            <a:r>
              <a:rPr lang="en-US" sz="3600" dirty="0">
                <a:ea typeface="Calibri"/>
                <a:cs typeface="Times New Roman"/>
              </a:rPr>
              <a:t> </a:t>
            </a:r>
            <a:endParaRPr lang="en-GB" sz="3600" b="1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3242" y="4576512"/>
            <a:ext cx="64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Figure:   Training and validation scores in </a:t>
            </a:r>
            <a:r>
              <a:rPr lang="en-US" i="1" dirty="0" smtClean="0"/>
              <a:t>two regression models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2" y="2155686"/>
            <a:ext cx="6154057" cy="24515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19137" y="1447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Consider:       </a:t>
            </a:r>
            <a:r>
              <a:rPr lang="en-US" sz="2000" i="1" dirty="0">
                <a:latin typeface="Cambria" pitchFamily="18" charset="0"/>
              </a:rPr>
              <a:t>two regression fits to the same dataset</a:t>
            </a:r>
            <a:endParaRPr lang="en-US" sz="2000" dirty="0">
              <a:latin typeface="Cambria" pitchFamily="18" charset="0"/>
            </a:endParaRPr>
          </a:p>
          <a:p>
            <a:pPr algn="ctr"/>
            <a:r>
              <a:rPr lang="en-US" sz="2000" dirty="0">
                <a:latin typeface="Cambria" pitchFamily="18" charset="0"/>
              </a:rPr>
              <a:t>Compare:   how two models represent existing </a:t>
            </a:r>
            <a:r>
              <a:rPr lang="en-US" sz="2000" dirty="0" smtClean="0">
                <a:latin typeface="Cambria" pitchFamily="18" charset="0"/>
              </a:rPr>
              <a:t>data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343" y="525518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R2-score</a:t>
            </a:r>
            <a:r>
              <a:rPr lang="en-US" sz="2000" dirty="0" smtClean="0">
                <a:latin typeface="Cambria" pitchFamily="18" charset="0"/>
              </a:rPr>
              <a:t> (</a:t>
            </a:r>
            <a:r>
              <a:rPr lang="en-US" sz="2000" dirty="0" err="1" smtClean="0">
                <a:latin typeface="Cambria" pitchFamily="18" charset="0"/>
              </a:rPr>
              <a:t>coeff</a:t>
            </a:r>
            <a:r>
              <a:rPr lang="en-US" sz="2000" dirty="0" smtClean="0">
                <a:latin typeface="Cambria" pitchFamily="18" charset="0"/>
              </a:rPr>
              <a:t>. of </a:t>
            </a:r>
            <a:r>
              <a:rPr lang="en-US" sz="2000" dirty="0">
                <a:latin typeface="Cambria" pitchFamily="18" charset="0"/>
              </a:rPr>
              <a:t>determination) measures how well a model performs relative to a </a:t>
            </a:r>
            <a:r>
              <a:rPr lang="en-US" sz="2000" dirty="0" smtClean="0">
                <a:latin typeface="Cambria" pitchFamily="18" charset="0"/>
              </a:rPr>
              <a:t>mean </a:t>
            </a:r>
            <a:r>
              <a:rPr lang="en-US" sz="2000" dirty="0">
                <a:latin typeface="Cambria" pitchFamily="18" charset="0"/>
              </a:rPr>
              <a:t>of the target values. </a:t>
            </a:r>
            <a:endParaRPr lang="en-US" sz="2000" dirty="0" smtClean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424238"/>
            <a:ext cx="57150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86600" y="5302725"/>
                <a:ext cx="1635319" cy="6127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𝑆𝑆𝑅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𝑆𝑆𝑇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02725"/>
                <a:ext cx="1635319" cy="612796"/>
              </a:xfrm>
              <a:prstGeom prst="rect">
                <a:avLst/>
              </a:prstGeom>
              <a:blipFill rotWithShape="1">
                <a:blip r:embed="rId4"/>
                <a:stretch>
                  <a:fillRect r="-44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9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Selecting the Best Model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7599" y="1640114"/>
            <a:ext cx="4876801" cy="223656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>
                <a:latin typeface="Cambria" pitchFamily="18" charset="0"/>
              </a:rPr>
              <a:t>The model on the left attempts to fit </a:t>
            </a:r>
            <a:endParaRPr lang="en-CA" sz="2000" dirty="0" smtClean="0">
              <a:latin typeface="Cambria" pitchFamily="18" charset="0"/>
            </a:endParaRPr>
          </a:p>
          <a:p>
            <a:pPr algn="l"/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a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linear function </a:t>
            </a:r>
            <a:r>
              <a:rPr lang="en-CA" sz="2000" dirty="0">
                <a:latin typeface="Cambria" pitchFamily="18" charset="0"/>
              </a:rPr>
              <a:t>through the data. </a:t>
            </a:r>
          </a:p>
          <a:p>
            <a:pPr algn="l"/>
            <a:endParaRPr lang="en-CA" sz="2000" dirty="0" smtClean="0">
              <a:latin typeface="Cambria" pitchFamily="18" charset="0"/>
            </a:endParaRPr>
          </a:p>
          <a:p>
            <a:pPr algn="l"/>
            <a:r>
              <a:rPr lang="en-CA" sz="2000" dirty="0" smtClean="0">
                <a:latin typeface="Cambria" pitchFamily="18" charset="0"/>
              </a:rPr>
              <a:t>Because </a:t>
            </a:r>
            <a:r>
              <a:rPr lang="en-CA" sz="2000" dirty="0">
                <a:latin typeface="Cambria" pitchFamily="18" charset="0"/>
              </a:rPr>
              <a:t>the data are intrinsically more complicated than a straight line, </a:t>
            </a:r>
            <a:endParaRPr lang="en-CA" sz="2000" dirty="0" smtClean="0">
              <a:latin typeface="Cambria" pitchFamily="18" charset="0"/>
            </a:endParaRPr>
          </a:p>
          <a:p>
            <a:pPr algn="l"/>
            <a:r>
              <a:rPr lang="en-CA" sz="2000" dirty="0" smtClean="0">
                <a:latin typeface="Cambria" pitchFamily="18" charset="0"/>
              </a:rPr>
              <a:t>the </a:t>
            </a:r>
            <a:r>
              <a:rPr lang="en-CA" sz="2000" dirty="0">
                <a:latin typeface="Cambria" pitchFamily="18" charset="0"/>
              </a:rPr>
              <a:t>straight-line model </a:t>
            </a:r>
            <a:r>
              <a:rPr lang="en-CA" sz="2000" dirty="0" smtClean="0">
                <a:latin typeface="Cambria" pitchFamily="18" charset="0"/>
              </a:rPr>
              <a:t>fit will </a:t>
            </a:r>
            <a:r>
              <a:rPr lang="en-CA" sz="2000" dirty="0">
                <a:latin typeface="Cambria" pitchFamily="18" charset="0"/>
              </a:rPr>
              <a:t>never be able to describe this dataset well.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0" y="1584158"/>
            <a:ext cx="3178630" cy="23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57599" y="4343400"/>
            <a:ext cx="5257801" cy="1905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 smtClean="0">
                <a:latin typeface="Cambria" pitchFamily="18" charset="0"/>
              </a:rPr>
              <a:t>Such </a:t>
            </a:r>
            <a:r>
              <a:rPr lang="en-CA" sz="2000" dirty="0">
                <a:latin typeface="Cambria" pitchFamily="18" charset="0"/>
              </a:rPr>
              <a:t>a model is said to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underfit</a:t>
            </a:r>
            <a:r>
              <a:rPr lang="en-CA" sz="2000" dirty="0">
                <a:latin typeface="Cambria" pitchFamily="18" charset="0"/>
              </a:rPr>
              <a:t> the data; </a:t>
            </a:r>
            <a:endParaRPr lang="en-CA" sz="2000" dirty="0" smtClean="0">
              <a:latin typeface="Cambria" pitchFamily="18" charset="0"/>
            </a:endParaRPr>
          </a:p>
          <a:p>
            <a:pPr algn="l"/>
            <a:endParaRPr lang="en-CA" sz="2000" dirty="0">
              <a:latin typeface="Cambria" pitchFamily="18" charset="0"/>
            </a:endParaRPr>
          </a:p>
          <a:p>
            <a:pPr algn="l"/>
            <a:r>
              <a:rPr lang="en-CA" sz="2000" dirty="0" smtClean="0">
                <a:latin typeface="Cambria" pitchFamily="18" charset="0"/>
              </a:rPr>
              <a:t>it </a:t>
            </a:r>
            <a:r>
              <a:rPr lang="en-CA" sz="2000" dirty="0">
                <a:latin typeface="Cambria" pitchFamily="18" charset="0"/>
              </a:rPr>
              <a:t>does not have enough model flexibility to suitably account for all the features in the data. </a:t>
            </a:r>
            <a:endParaRPr lang="en-CA" sz="2000" dirty="0" smtClean="0">
              <a:latin typeface="Cambria" pitchFamily="18" charset="0"/>
            </a:endParaRPr>
          </a:p>
          <a:p>
            <a:pPr algn="l"/>
            <a:endParaRPr lang="en-CA" sz="2000" dirty="0">
              <a:latin typeface="Cambria" pitchFamily="18" charset="0"/>
            </a:endParaRPr>
          </a:p>
          <a:p>
            <a:pPr algn="l"/>
            <a:r>
              <a:rPr lang="en-CA" sz="2000" dirty="0" smtClean="0">
                <a:latin typeface="Cambria" pitchFamily="18" charset="0"/>
              </a:rPr>
              <a:t>The </a:t>
            </a:r>
            <a:r>
              <a:rPr lang="en-CA" sz="2000" dirty="0">
                <a:latin typeface="Cambria" pitchFamily="18" charset="0"/>
              </a:rPr>
              <a:t>model has</a:t>
            </a:r>
            <a:r>
              <a:rPr lang="en-CA" sz="2000" b="1" dirty="0">
                <a:latin typeface="Cambria" pitchFamily="18" charset="0"/>
              </a:rPr>
              <a:t>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high bias</a:t>
            </a:r>
            <a:r>
              <a:rPr lang="en-CA" sz="2000" dirty="0">
                <a:latin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2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Selecting the Best Model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0828" y="1505856"/>
            <a:ext cx="5101772" cy="23526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 smtClean="0">
                <a:latin typeface="Cambria" pitchFamily="18" charset="0"/>
              </a:rPr>
              <a:t>The </a:t>
            </a:r>
            <a:r>
              <a:rPr lang="en-CA" sz="2000" dirty="0">
                <a:latin typeface="Cambria" pitchFamily="18" charset="0"/>
              </a:rPr>
              <a:t>model on the right attempts to fit </a:t>
            </a:r>
            <a:endParaRPr lang="en-CA" sz="2000" dirty="0" smtClean="0">
              <a:latin typeface="Cambria" pitchFamily="18" charset="0"/>
            </a:endParaRPr>
          </a:p>
          <a:p>
            <a:pPr algn="l"/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a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high-order polynomial </a:t>
            </a:r>
            <a:r>
              <a:rPr lang="en-CA" sz="2000" dirty="0">
                <a:latin typeface="Cambria" pitchFamily="18" charset="0"/>
              </a:rPr>
              <a:t>through the data. </a:t>
            </a:r>
          </a:p>
          <a:p>
            <a:pPr algn="l"/>
            <a:endParaRPr lang="en-CA" sz="2000" dirty="0" smtClean="0">
              <a:latin typeface="Cambria" pitchFamily="18" charset="0"/>
            </a:endParaRPr>
          </a:p>
          <a:p>
            <a:pPr algn="l"/>
            <a:r>
              <a:rPr lang="en-CA" sz="2000" dirty="0" smtClean="0">
                <a:latin typeface="Cambria" pitchFamily="18" charset="0"/>
              </a:rPr>
              <a:t>The </a:t>
            </a:r>
            <a:r>
              <a:rPr lang="en-CA" sz="2000" dirty="0">
                <a:latin typeface="Cambria" pitchFamily="18" charset="0"/>
              </a:rPr>
              <a:t>model fit has enough flexibility to </a:t>
            </a:r>
            <a:r>
              <a:rPr lang="en-CA" sz="2000" dirty="0" smtClean="0">
                <a:latin typeface="Cambria" pitchFamily="18" charset="0"/>
              </a:rPr>
              <a:t>well account </a:t>
            </a:r>
            <a:r>
              <a:rPr lang="en-CA" sz="2000" dirty="0">
                <a:latin typeface="Cambria" pitchFamily="18" charset="0"/>
              </a:rPr>
              <a:t>for the fine features in the </a:t>
            </a:r>
            <a:r>
              <a:rPr lang="en-CA" sz="2000" dirty="0" smtClean="0">
                <a:latin typeface="Cambria" pitchFamily="18" charset="0"/>
              </a:rPr>
              <a:t>data. </a:t>
            </a:r>
          </a:p>
          <a:p>
            <a:pPr algn="l"/>
            <a:r>
              <a:rPr lang="en-CA" sz="2000" dirty="0" smtClean="0">
                <a:latin typeface="Cambria" pitchFamily="18" charset="0"/>
              </a:rPr>
              <a:t>However</a:t>
            </a:r>
            <a:r>
              <a:rPr lang="en-CA" sz="2000" dirty="0">
                <a:latin typeface="Cambria" pitchFamily="18" charset="0"/>
              </a:rPr>
              <a:t>, it is </a:t>
            </a:r>
            <a:r>
              <a:rPr lang="en-CA" sz="2000" dirty="0" smtClean="0">
                <a:latin typeface="Cambria" pitchFamily="18" charset="0"/>
              </a:rPr>
              <a:t>extremely reflective </a:t>
            </a:r>
            <a:r>
              <a:rPr lang="en-CA" sz="2000" dirty="0">
                <a:latin typeface="Cambria" pitchFamily="18" charset="0"/>
              </a:rPr>
              <a:t>of the particular noise properties of the </a:t>
            </a:r>
            <a:r>
              <a:rPr lang="en-CA" sz="2000" dirty="0" smtClean="0">
                <a:latin typeface="Cambria" pitchFamily="18" charset="0"/>
              </a:rPr>
              <a:t>data.  </a:t>
            </a:r>
            <a:endParaRPr lang="en-CA" sz="2000" dirty="0">
              <a:latin typeface="Cambria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341517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0828" y="4049484"/>
            <a:ext cx="4873172" cy="225334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 smtClean="0">
                <a:latin typeface="Cambria" pitchFamily="18" charset="0"/>
              </a:rPr>
              <a:t>The model </a:t>
            </a:r>
            <a:r>
              <a:rPr lang="en-CA" sz="2000" dirty="0">
                <a:latin typeface="Cambria" pitchFamily="18" charset="0"/>
              </a:rPr>
              <a:t>is said to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overfit</a:t>
            </a:r>
            <a:r>
              <a:rPr lang="en-CA" sz="2000" dirty="0">
                <a:latin typeface="Cambria" pitchFamily="18" charset="0"/>
              </a:rPr>
              <a:t> the data; </a:t>
            </a:r>
          </a:p>
          <a:p>
            <a:pPr algn="l"/>
            <a:endParaRPr lang="en-CA" sz="2000" dirty="0" smtClean="0">
              <a:latin typeface="Cambria" pitchFamily="18" charset="0"/>
            </a:endParaRPr>
          </a:p>
          <a:p>
            <a:pPr algn="l"/>
            <a:r>
              <a:rPr lang="en-CA" sz="2000" dirty="0" smtClean="0">
                <a:latin typeface="Cambria" pitchFamily="18" charset="0"/>
              </a:rPr>
              <a:t>it </a:t>
            </a:r>
            <a:r>
              <a:rPr lang="en-CA" sz="2000" dirty="0">
                <a:latin typeface="Cambria" pitchFamily="18" charset="0"/>
              </a:rPr>
              <a:t>has so much model flexibility that </a:t>
            </a:r>
            <a:r>
              <a:rPr lang="en-CA" sz="2000" dirty="0" smtClean="0">
                <a:latin typeface="Cambria" pitchFamily="18" charset="0"/>
              </a:rPr>
              <a:t>ends </a:t>
            </a:r>
            <a:r>
              <a:rPr lang="en-CA" sz="2000" dirty="0">
                <a:latin typeface="Cambria" pitchFamily="18" charset="0"/>
              </a:rPr>
              <a:t>up accounting for random errors </a:t>
            </a:r>
            <a:r>
              <a:rPr lang="en-CA" sz="2000" dirty="0" smtClean="0">
                <a:latin typeface="Cambria" pitchFamily="18" charset="0"/>
              </a:rPr>
              <a:t>together with the </a:t>
            </a:r>
            <a:r>
              <a:rPr lang="en-CA" sz="2000" dirty="0">
                <a:latin typeface="Cambria" pitchFamily="18" charset="0"/>
              </a:rPr>
              <a:t>underlying data distribution.</a:t>
            </a:r>
          </a:p>
          <a:p>
            <a:pPr algn="l"/>
            <a:endParaRPr lang="en-CA" sz="2000" dirty="0" smtClean="0">
              <a:latin typeface="Cambria" pitchFamily="18" charset="0"/>
            </a:endParaRPr>
          </a:p>
          <a:p>
            <a:pPr algn="l"/>
            <a:r>
              <a:rPr lang="en-CA" sz="2000" dirty="0" smtClean="0">
                <a:latin typeface="Cambria" pitchFamily="18" charset="0"/>
              </a:rPr>
              <a:t>The </a:t>
            </a:r>
            <a:r>
              <a:rPr lang="en-CA" sz="2000" dirty="0">
                <a:latin typeface="Cambria" pitchFamily="18" charset="0"/>
              </a:rPr>
              <a:t>model has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high variance</a:t>
            </a:r>
            <a:r>
              <a:rPr lang="en-CA" sz="2000" dirty="0">
                <a:latin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Selecting the Best 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Model</a:t>
            </a:r>
            <a:r>
              <a:rPr lang="en-US" sz="3600" dirty="0">
                <a:ea typeface="Calibri"/>
                <a:cs typeface="Times New Roman"/>
              </a:rPr>
              <a:t> </a:t>
            </a:r>
            <a:endParaRPr lang="en-GB" sz="3600" b="1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099" y="5355771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Fundamentally</a:t>
            </a:r>
            <a:r>
              <a:rPr lang="en-US" sz="2000" dirty="0">
                <a:latin typeface="Cambria" pitchFamily="18" charset="0"/>
              </a:rPr>
              <a:t>, the question of   “</a:t>
            </a:r>
            <a:r>
              <a:rPr lang="en-US" sz="2000" i="1" dirty="0">
                <a:latin typeface="Cambria" pitchFamily="18" charset="0"/>
              </a:rPr>
              <a:t>the best model</a:t>
            </a:r>
            <a:r>
              <a:rPr lang="en-US" sz="2000" dirty="0">
                <a:latin typeface="Cambria" pitchFamily="18" charset="0"/>
              </a:rPr>
              <a:t>”   is about finding 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a </a:t>
            </a:r>
            <a:r>
              <a:rPr lang="en-US" sz="2000" dirty="0">
                <a:latin typeface="Cambria" pitchFamily="18" charset="0"/>
              </a:rPr>
              <a:t>sweet spot in the trade-off </a:t>
            </a:r>
            <a:r>
              <a:rPr lang="en-US" sz="2000" dirty="0" smtClean="0">
                <a:latin typeface="Cambria" pitchFamily="18" charset="0"/>
              </a:rPr>
              <a:t>between  </a:t>
            </a:r>
            <a:r>
              <a:rPr lang="en-US" sz="2000" b="1" dirty="0">
                <a:latin typeface="Cambria" pitchFamily="18" charset="0"/>
              </a:rPr>
              <a:t>bias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and 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</a:rPr>
              <a:t>variance</a:t>
            </a:r>
            <a:r>
              <a:rPr lang="en-US" sz="2000" dirty="0">
                <a:latin typeface="Cambria" pitchFamily="18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1" y="1676400"/>
            <a:ext cx="8077198" cy="1905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en-US" sz="2000" dirty="0">
                <a:latin typeface="Cambria" pitchFamily="18" charset="0"/>
              </a:rPr>
              <a:t>We can </a:t>
            </a:r>
            <a:r>
              <a:rPr lang="en-US" sz="2000" dirty="0" smtClean="0">
                <a:latin typeface="Cambria" pitchFamily="18" charset="0"/>
              </a:rPr>
              <a:t>summarize:</a:t>
            </a:r>
            <a:r>
              <a:rPr lang="en-US" sz="2000" dirty="0">
                <a:latin typeface="Cambria" pitchFamily="18" charset="0"/>
              </a:rPr>
              <a:t> </a:t>
            </a:r>
          </a:p>
          <a:p>
            <a:pPr marL="342900" lvl="0" indent="-342900" algn="l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For </a:t>
            </a:r>
            <a:r>
              <a:rPr lang="en-US" sz="2000" b="1" dirty="0">
                <a:latin typeface="Cambria" pitchFamily="18" charset="0"/>
              </a:rPr>
              <a:t>high-bias</a:t>
            </a:r>
            <a:r>
              <a:rPr lang="en-US" sz="2000" dirty="0">
                <a:latin typeface="Cambria" pitchFamily="18" charset="0"/>
              </a:rPr>
              <a:t> models, the performance of the model on the validation set is similar to the performance on the training set.</a:t>
            </a:r>
          </a:p>
          <a:p>
            <a:pPr marL="342900" lvl="0" indent="-342900" algn="l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For </a:t>
            </a:r>
            <a:r>
              <a:rPr lang="en-US" sz="2000" b="1" dirty="0">
                <a:latin typeface="Cambria" pitchFamily="18" charset="0"/>
              </a:rPr>
              <a:t>high-variance</a:t>
            </a:r>
            <a:r>
              <a:rPr lang="en-US" sz="2000" dirty="0">
                <a:latin typeface="Cambria" pitchFamily="18" charset="0"/>
              </a:rPr>
              <a:t> models, the performance of the model on the validation set is far worse than the performance on the training set.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3733800"/>
            <a:ext cx="8077199" cy="1066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en-US" sz="2000" dirty="0">
                <a:latin typeface="Cambria" pitchFamily="18" charset="0"/>
              </a:rPr>
              <a:t>We can differentiate the models using the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model complexity</a:t>
            </a:r>
            <a:r>
              <a:rPr lang="en-US" sz="2000" dirty="0">
                <a:latin typeface="Cambria" pitchFamily="18" charset="0"/>
              </a:rPr>
              <a:t>:</a:t>
            </a:r>
          </a:p>
          <a:p>
            <a:pPr marL="342900" indent="-342900" algn="l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a </a:t>
            </a:r>
            <a:r>
              <a:rPr lang="en-US" sz="2000" b="1" dirty="0">
                <a:latin typeface="Cambria" pitchFamily="18" charset="0"/>
              </a:rPr>
              <a:t>high-bias</a:t>
            </a:r>
            <a:r>
              <a:rPr lang="en-US" sz="2000" dirty="0">
                <a:latin typeface="Cambria" pitchFamily="18" charset="0"/>
              </a:rPr>
              <a:t> model   is a very low model complexity </a:t>
            </a:r>
          </a:p>
          <a:p>
            <a:pPr marL="342900" lvl="0" indent="-342900" algn="l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a </a:t>
            </a:r>
            <a:r>
              <a:rPr lang="en-US" sz="2000" b="1" dirty="0">
                <a:latin typeface="Cambria" pitchFamily="18" charset="0"/>
              </a:rPr>
              <a:t>high-variance</a:t>
            </a:r>
            <a:r>
              <a:rPr lang="en-US" sz="2000" dirty="0">
                <a:latin typeface="Cambria" pitchFamily="18" charset="0"/>
              </a:rPr>
              <a:t> model   is a very high model complexity </a:t>
            </a:r>
          </a:p>
        </p:txBody>
      </p:sp>
    </p:spTree>
    <p:extLst>
      <p:ext uri="{BB962C8B-B14F-4D97-AF65-F5344CB8AC3E}">
        <p14:creationId xmlns:p14="http://schemas.microsoft.com/office/powerpoint/2010/main" val="10535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Selecting the Best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594" y="1524000"/>
            <a:ext cx="8087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In statistics and machine learning, </a:t>
            </a:r>
          </a:p>
          <a:p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bias–variance tradeoff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 is </a:t>
            </a:r>
            <a:r>
              <a:rPr lang="en-US" sz="2000" dirty="0">
                <a:latin typeface="Cambria" pitchFamily="18" charset="0"/>
              </a:rPr>
              <a:t>the property of a set of predictive </a:t>
            </a:r>
            <a:r>
              <a:rPr lang="en-US" sz="2000" dirty="0" smtClean="0">
                <a:latin typeface="Cambria" pitchFamily="18" charset="0"/>
              </a:rPr>
              <a:t>models: </a:t>
            </a:r>
          </a:p>
          <a:p>
            <a:r>
              <a:rPr lang="en-US" sz="2000" dirty="0" smtClean="0">
                <a:latin typeface="Cambria" pitchFamily="18" charset="0"/>
              </a:rPr>
              <a:t>models </a:t>
            </a:r>
            <a:r>
              <a:rPr lang="en-US" sz="2000" dirty="0">
                <a:latin typeface="Cambria" pitchFamily="18" charset="0"/>
              </a:rPr>
              <a:t>with a lower </a:t>
            </a:r>
            <a:r>
              <a:rPr lang="en-US" sz="2000" b="1" dirty="0">
                <a:latin typeface="Cambria" pitchFamily="18" charset="0"/>
              </a:rPr>
              <a:t>bias</a:t>
            </a:r>
            <a:r>
              <a:rPr lang="en-US" sz="2000" dirty="0">
                <a:latin typeface="Cambria" pitchFamily="18" charset="0"/>
              </a:rPr>
              <a:t> in parameter estimation 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have </a:t>
            </a:r>
            <a:r>
              <a:rPr lang="en-US" sz="2000" dirty="0">
                <a:latin typeface="Cambria" pitchFamily="18" charset="0"/>
              </a:rPr>
              <a:t>a higher </a:t>
            </a:r>
            <a:r>
              <a:rPr lang="en-US" sz="2000" b="1" dirty="0">
                <a:latin typeface="Cambria" pitchFamily="18" charset="0"/>
              </a:rPr>
              <a:t>variance</a:t>
            </a:r>
            <a:r>
              <a:rPr lang="en-US" sz="2000" dirty="0">
                <a:latin typeface="Cambria" pitchFamily="18" charset="0"/>
              </a:rPr>
              <a:t> of the parameter estimates across samples, 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and </a:t>
            </a:r>
            <a:r>
              <a:rPr lang="en-US" sz="2000" dirty="0">
                <a:latin typeface="Cambria" pitchFamily="18" charset="0"/>
              </a:rPr>
              <a:t>vice versa.</a:t>
            </a:r>
            <a:endParaRPr lang="en-US" sz="2000" dirty="0">
              <a:effectLst/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36" y="3429000"/>
            <a:ext cx="7426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bias</a:t>
            </a:r>
            <a:r>
              <a:rPr lang="en-US" sz="2000" dirty="0">
                <a:solidFill>
                  <a:srgbClr val="C00000"/>
                </a:solidFill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is </a:t>
            </a:r>
            <a:r>
              <a:rPr lang="en-US" sz="2000" dirty="0">
                <a:latin typeface="Cambria" pitchFamily="18" charset="0"/>
              </a:rPr>
              <a:t>an error from erroneous assumptions in the learning algorithm. </a:t>
            </a:r>
            <a:r>
              <a:rPr lang="en-US" sz="2000" dirty="0" smtClean="0">
                <a:latin typeface="Cambria" pitchFamily="18" charset="0"/>
              </a:rPr>
              <a:t> </a:t>
            </a:r>
          </a:p>
          <a:p>
            <a:pPr marL="285750" lvl="0" indent="-285750">
              <a:buFont typeface="Courier New" pitchFamily="49" charset="0"/>
              <a:buChar char="o"/>
            </a:pPr>
            <a:r>
              <a:rPr lang="en-US" sz="2000" b="1" dirty="0" smtClean="0">
                <a:latin typeface="Cambria" pitchFamily="18" charset="0"/>
              </a:rPr>
              <a:t>High </a:t>
            </a:r>
            <a:r>
              <a:rPr lang="en-US" sz="2000" b="1" dirty="0">
                <a:latin typeface="Cambria" pitchFamily="18" charset="0"/>
              </a:rPr>
              <a:t>bias</a:t>
            </a:r>
            <a:r>
              <a:rPr lang="en-US" sz="2000" dirty="0">
                <a:latin typeface="Cambria" pitchFamily="18" charset="0"/>
              </a:rPr>
              <a:t> can cause an algorithm to miss the relevant relations between features and target outputs (</a:t>
            </a:r>
            <a:r>
              <a:rPr lang="en-US" sz="2000" b="1" dirty="0">
                <a:latin typeface="Cambria" pitchFamily="18" charset="0"/>
              </a:rPr>
              <a:t>underfitting</a:t>
            </a:r>
            <a:r>
              <a:rPr lang="en-US" sz="2000" dirty="0" smtClean="0">
                <a:latin typeface="Cambria" pitchFamily="18" charset="0"/>
              </a:rPr>
              <a:t>).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794" y="4891314"/>
            <a:ext cx="785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variance</a:t>
            </a:r>
            <a:r>
              <a:rPr lang="en-US" sz="2000" dirty="0">
                <a:latin typeface="Cambria" pitchFamily="18" charset="0"/>
              </a:rPr>
              <a:t> is an error from sensitivity to small fluctuations in the training set. </a:t>
            </a:r>
            <a:endParaRPr lang="en-US" sz="2000" dirty="0" smtClean="0">
              <a:latin typeface="Cambria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b="1" dirty="0" smtClean="0">
                <a:latin typeface="Cambria" pitchFamily="18" charset="0"/>
              </a:rPr>
              <a:t>High </a:t>
            </a:r>
            <a:r>
              <a:rPr lang="en-US" sz="2000" b="1" dirty="0">
                <a:latin typeface="Cambria" pitchFamily="18" charset="0"/>
              </a:rPr>
              <a:t>variance</a:t>
            </a:r>
            <a:r>
              <a:rPr lang="en-US" sz="2000" dirty="0">
                <a:latin typeface="Cambria" pitchFamily="18" charset="0"/>
              </a:rPr>
              <a:t> can cause an algorithm to model the random noise in the training data, rather than the intended outputs (</a:t>
            </a:r>
            <a:r>
              <a:rPr lang="en-US" sz="2000" b="1" dirty="0">
                <a:latin typeface="Cambria" pitchFamily="18" charset="0"/>
              </a:rPr>
              <a:t>overfitting</a:t>
            </a:r>
            <a:r>
              <a:rPr lang="en-US" sz="2000" dirty="0">
                <a:latin typeface="Cambria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539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Validation  Curve</a:t>
            </a: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136" y="1538645"/>
            <a:ext cx="7477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A </a:t>
            </a:r>
            <a:r>
              <a:rPr lang="en-US" sz="2000" b="1" dirty="0">
                <a:solidFill>
                  <a:srgbClr val="00B050"/>
                </a:solidFill>
                <a:latin typeface="Cambria" pitchFamily="18" charset="0"/>
              </a:rPr>
              <a:t>plot</a:t>
            </a:r>
            <a:r>
              <a:rPr lang="en-US" sz="2000" dirty="0">
                <a:latin typeface="Cambria" pitchFamily="18" charset="0"/>
              </a:rPr>
              <a:t> of the training/validation score with respect to the model complexity (polynomial degree) is known as a  </a:t>
            </a:r>
            <a:r>
              <a:rPr lang="en-US" sz="2000" b="1" dirty="0">
                <a:solidFill>
                  <a:srgbClr val="00B050"/>
                </a:solidFill>
                <a:latin typeface="Cambria" pitchFamily="18" charset="0"/>
              </a:rPr>
              <a:t>validation  curve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2246531"/>
            <a:ext cx="5478780" cy="37649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02556" y="59922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Model complexity, training </a:t>
            </a:r>
            <a:r>
              <a:rPr lang="en-US" i="1" dirty="0" smtClean="0"/>
              <a:t>score and </a:t>
            </a:r>
            <a:r>
              <a:rPr lang="en-US" i="1" dirty="0"/>
              <a:t>validation score   (a schematic relationship</a:t>
            </a:r>
            <a:r>
              <a:rPr lang="en-US" i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Validation  Curve</a:t>
            </a: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880" y="1371600"/>
            <a:ext cx="7822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" pitchFamily="18" charset="0"/>
              </a:rPr>
              <a:t>The general behavior of a </a:t>
            </a:r>
            <a:r>
              <a:rPr lang="en-US" sz="2000" b="1" dirty="0" smtClean="0">
                <a:solidFill>
                  <a:srgbClr val="00B050"/>
                </a:solidFill>
                <a:latin typeface="Cambria" pitchFamily="18" charset="0"/>
              </a:rPr>
              <a:t>Validation curve</a:t>
            </a:r>
            <a:r>
              <a:rPr lang="en-US" sz="2000" dirty="0" smtClean="0">
                <a:latin typeface="Cambria" pitchFamily="18" charset="0"/>
              </a:rPr>
              <a:t>:</a:t>
            </a:r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 </a:t>
            </a:r>
          </a:p>
          <a:p>
            <a:r>
              <a:rPr lang="en-US" sz="2000" b="1" i="1" dirty="0">
                <a:latin typeface="Cambria" pitchFamily="18" charset="0"/>
              </a:rPr>
              <a:t>The training score is everywhere higher than the validation score</a:t>
            </a:r>
            <a:r>
              <a:rPr lang="en-US" sz="2000" dirty="0">
                <a:latin typeface="Cambria" pitchFamily="18" charset="0"/>
              </a:rPr>
              <a:t>. 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model will be a better fit to data it has seen than to data it has not seen.</a:t>
            </a:r>
          </a:p>
          <a:p>
            <a:r>
              <a:rPr lang="en-US" sz="2000" dirty="0">
                <a:latin typeface="Cambria" pitchFamily="18" charset="0"/>
              </a:rPr>
              <a:t> 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i="1" dirty="0">
                <a:latin typeface="Cambria" pitchFamily="18" charset="0"/>
              </a:rPr>
              <a:t>For very low model complexity, the training data is underfit</a:t>
            </a:r>
            <a:r>
              <a:rPr lang="en-US" sz="2000" dirty="0">
                <a:latin typeface="Cambria" pitchFamily="18" charset="0"/>
              </a:rPr>
              <a:t>. </a:t>
            </a:r>
            <a:endParaRPr lang="en-US" sz="2000" dirty="0" smtClean="0">
              <a:latin typeface="Cambria" pitchFamily="18" charset="0"/>
            </a:endParaRPr>
          </a:p>
          <a:p>
            <a:pPr lvl="0"/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model is a poor predictor both for the training data and for any previously unseen data.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i="1" dirty="0">
                <a:latin typeface="Cambria" pitchFamily="18" charset="0"/>
              </a:rPr>
              <a:t>For very high model complexity, the training data is overfit</a:t>
            </a:r>
            <a:r>
              <a:rPr lang="en-US" sz="2000" dirty="0">
                <a:latin typeface="Cambria" pitchFamily="18" charset="0"/>
              </a:rPr>
              <a:t>. </a:t>
            </a:r>
            <a:endParaRPr lang="en-US" sz="2000" dirty="0" smtClean="0">
              <a:latin typeface="Cambria" pitchFamily="18" charset="0"/>
            </a:endParaRPr>
          </a:p>
          <a:p>
            <a:pPr lvl="0"/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model predicts the training data very well, but fails for any previously unseen data. 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137" y="5470212"/>
            <a:ext cx="7822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ambria" pitchFamily="18" charset="0"/>
              </a:rPr>
              <a:t>The </a:t>
            </a:r>
            <a:r>
              <a:rPr lang="en-US" sz="2000" b="1" i="1" dirty="0" smtClean="0">
                <a:solidFill>
                  <a:srgbClr val="00B050"/>
                </a:solidFill>
                <a:latin typeface="Cambria" pitchFamily="18" charset="0"/>
              </a:rPr>
              <a:t>Validation Curve</a:t>
            </a:r>
            <a:r>
              <a:rPr lang="en-US" sz="2000" b="1" i="1" dirty="0" smtClean="0">
                <a:latin typeface="Cambria" pitchFamily="18" charset="0"/>
              </a:rPr>
              <a:t> </a:t>
            </a:r>
            <a:r>
              <a:rPr lang="en-US" sz="2000" b="1" i="1" dirty="0">
                <a:latin typeface="Cambria" pitchFamily="18" charset="0"/>
              </a:rPr>
              <a:t>has a </a:t>
            </a:r>
            <a:r>
              <a:rPr lang="en-US" sz="2000" b="1" i="1" dirty="0" smtClean="0">
                <a:latin typeface="Cambria" pitchFamily="18" charset="0"/>
              </a:rPr>
              <a:t>maximum at some </a:t>
            </a:r>
            <a:r>
              <a:rPr lang="en-US" sz="2000" b="1" i="1" dirty="0">
                <a:latin typeface="Cambria" pitchFamily="18" charset="0"/>
              </a:rPr>
              <a:t>intermediate </a:t>
            </a:r>
            <a:r>
              <a:rPr lang="en-US" sz="2000" b="1" i="1" dirty="0" smtClean="0">
                <a:latin typeface="Cambria" pitchFamily="18" charset="0"/>
              </a:rPr>
              <a:t>value.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This </a:t>
            </a:r>
            <a:r>
              <a:rPr lang="en-US" sz="2000" dirty="0">
                <a:latin typeface="Cambria" pitchFamily="18" charset="0"/>
              </a:rPr>
              <a:t>level of complexity indicates a suitable trade-off between bias and variance.  –  </a:t>
            </a:r>
            <a:r>
              <a:rPr lang="en-US" sz="2000" b="1" dirty="0">
                <a:solidFill>
                  <a:srgbClr val="00B050"/>
                </a:solidFill>
                <a:latin typeface="Cambria" pitchFamily="18" charset="0"/>
              </a:rPr>
              <a:t>This is a notable feature!</a:t>
            </a:r>
            <a:r>
              <a:rPr lang="en-US" sz="2000" dirty="0">
                <a:latin typeface="Cambria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39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256041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Validation 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 Curve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6" y="1523197"/>
            <a:ext cx="35242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600" y="3946309"/>
            <a:ext cx="34147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generated data set of 40 pairs (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X,y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)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3197"/>
            <a:ext cx="37623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38906" y="4130626"/>
            <a:ext cx="37297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Validation Curve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for the particular data (40) and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polynomial regression models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80704"/>
            <a:ext cx="3581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24313" y="5791200"/>
            <a:ext cx="315640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Best Fit 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(in a class of polynomial regression)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for the generated data set (40).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003" y="1070429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How does the optimal model generally depend on the </a:t>
            </a:r>
            <a:r>
              <a:rPr lang="en-US" sz="2000" dirty="0" smtClean="0">
                <a:latin typeface="Cambria" pitchFamily="18" charset="0"/>
              </a:rPr>
              <a:t>polynomial degree?</a:t>
            </a:r>
            <a:endParaRPr lang="en-US" sz="2000" dirty="0">
              <a:effectLst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49980" y="24895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Validation 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 Curve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1" y="106334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How does the optimal model generally depend on the size of the training data?</a:t>
            </a:r>
            <a:endParaRPr lang="en-US" sz="2000" dirty="0">
              <a:effectLst/>
              <a:latin typeface="Cambria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1532648"/>
            <a:ext cx="35433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1181" y="3936479"/>
            <a:ext cx="34147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generated data set of 200 pairs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X2,y2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)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8" y="4283233"/>
            <a:ext cx="35623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896078" y="4237381"/>
            <a:ext cx="36841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Validation Curve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for the particular data (200) and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polynomial regression models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77368" y="5791200"/>
            <a:ext cx="31974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Best Fit 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(in a class of polynomial regression)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for the generated data set (200).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71" y="1617338"/>
            <a:ext cx="3713163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723416" y="287031"/>
            <a:ext cx="1200150" cy="390525"/>
          </a:xfrm>
          <a:prstGeom prst="roundRect">
            <a:avLst/>
          </a:prstGeom>
          <a:solidFill>
            <a:srgbClr val="8BEFF9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Calligraphic"/>
                <a:ea typeface="Calibri"/>
                <a:cs typeface="Times New Roman"/>
              </a:rPr>
              <a:t>StNor Data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486" y="5087256"/>
            <a:ext cx="8557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Learn </a:t>
            </a:r>
            <a:r>
              <a:rPr lang="en-US" sz="2000" i="1" dirty="0"/>
              <a:t>the relationship between </a:t>
            </a:r>
            <a:r>
              <a:rPr lang="en-US" sz="2000" i="1" dirty="0" smtClean="0"/>
              <a:t>Model Learning and Model Validation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Understand Validation Curves’ behavior depending on the Model </a:t>
            </a:r>
            <a:r>
              <a:rPr lang="en-US" sz="2000" i="1" dirty="0"/>
              <a:t>Complexity </a:t>
            </a: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Understand Learning Curves’ </a:t>
            </a:r>
            <a:r>
              <a:rPr lang="en-US" sz="2000" i="1" dirty="0"/>
              <a:t>behavior </a:t>
            </a:r>
            <a:r>
              <a:rPr lang="en-US" sz="2000" i="1" dirty="0" smtClean="0"/>
              <a:t>depending on the Training Dataset Size</a:t>
            </a:r>
            <a:endParaRPr lang="en-US" sz="2000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Learn how to perform Grid</a:t>
            </a:r>
            <a:r>
              <a:rPr lang="en-CA" sz="2000" i="1" dirty="0"/>
              <a:t>Search </a:t>
            </a:r>
            <a:r>
              <a:rPr lang="en-CA" sz="2000" i="1" dirty="0" smtClean="0"/>
              <a:t>and CrossValidation for </a:t>
            </a:r>
            <a:r>
              <a:rPr lang="en-CA" sz="2000" i="1" dirty="0"/>
              <a:t>a Best Fit </a:t>
            </a:r>
            <a:r>
              <a:rPr lang="en-CA" sz="2000" i="1" dirty="0" smtClean="0"/>
              <a:t>Model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24543" y="341335"/>
            <a:ext cx="12192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> OUTLINE </a:t>
            </a:r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543" y="4657410"/>
            <a:ext cx="15240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>OBJECTIVES </a:t>
            </a:r>
            <a:endParaRPr lang="en-US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144" y="783774"/>
            <a:ext cx="7220856" cy="357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2000" b="1" i="1" dirty="0" smtClean="0">
                <a:latin typeface="Cambria" pitchFamily="18" charset="0"/>
              </a:rPr>
              <a:t>Intro </a:t>
            </a:r>
            <a:r>
              <a:rPr lang="en-US" sz="2000" b="1" i="1" dirty="0">
                <a:latin typeface="Cambria" pitchFamily="18" charset="0"/>
              </a:rPr>
              <a:t>notes</a:t>
            </a:r>
            <a:endParaRPr lang="en-US" sz="2000" dirty="0">
              <a:latin typeface="Cambria" pitchFamily="18" charset="0"/>
            </a:endParaRPr>
          </a:p>
          <a:p>
            <a:pPr marL="342900" lvl="0" indent="-342900">
              <a:lnSpc>
                <a:spcPct val="114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Cambria" pitchFamily="18" charset="0"/>
              </a:rPr>
              <a:t>Types </a:t>
            </a:r>
            <a:r>
              <a:rPr lang="en-GB" sz="2000" dirty="0">
                <a:latin typeface="Cambria" pitchFamily="18" charset="0"/>
              </a:rPr>
              <a:t>of Machine </a:t>
            </a:r>
            <a:r>
              <a:rPr lang="en-GB" sz="2000" dirty="0" smtClean="0">
                <a:latin typeface="Cambria" pitchFamily="18" charset="0"/>
              </a:rPr>
              <a:t>Learning </a:t>
            </a:r>
          </a:p>
          <a:p>
            <a:pPr marL="342900" lvl="0" indent="-342900">
              <a:lnSpc>
                <a:spcPct val="114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Cambria" pitchFamily="18" charset="0"/>
              </a:rPr>
              <a:t>Model  Learning  and  Model  Validation</a:t>
            </a:r>
          </a:p>
          <a:p>
            <a:pPr marL="342900" indent="-342900">
              <a:lnSpc>
                <a:spcPct val="114000"/>
              </a:lnSpc>
              <a:buFont typeface="Courier New" pitchFamily="49" charset="0"/>
              <a:buChar char="o"/>
            </a:pPr>
            <a:r>
              <a:rPr lang="en-CA" sz="2000" dirty="0" smtClean="0">
                <a:latin typeface="Cambria" pitchFamily="18" charset="0"/>
              </a:rPr>
              <a:t>High-bias </a:t>
            </a:r>
            <a:r>
              <a:rPr lang="en-CA" sz="2000" dirty="0">
                <a:latin typeface="Cambria" pitchFamily="18" charset="0"/>
              </a:rPr>
              <a:t>and High-variance Models </a:t>
            </a:r>
          </a:p>
          <a:p>
            <a:pPr marL="342900" indent="-342900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00B050"/>
                </a:solidFill>
                <a:latin typeface="Cambria" pitchFamily="18" charset="0"/>
              </a:rPr>
              <a:t>Validation </a:t>
            </a:r>
            <a:r>
              <a:rPr lang="en-US" sz="2000" dirty="0">
                <a:solidFill>
                  <a:srgbClr val="00B050"/>
                </a:solidFill>
                <a:latin typeface="Cambria" pitchFamily="18" charset="0"/>
              </a:rPr>
              <a:t>Curves</a:t>
            </a:r>
          </a:p>
          <a:p>
            <a:pPr marL="342900" indent="-342900">
              <a:lnSpc>
                <a:spcPct val="114000"/>
              </a:lnSpc>
              <a:buFont typeface="Courier New" pitchFamily="49" charset="0"/>
              <a:buChar char="o"/>
            </a:pPr>
            <a:r>
              <a:rPr lang="en-CA" sz="2000" dirty="0" smtClean="0">
                <a:latin typeface="Cambria" pitchFamily="18" charset="0"/>
              </a:rPr>
              <a:t>Models’ Dependence on the Training Dataset Size</a:t>
            </a:r>
            <a:endParaRPr lang="en-CA" sz="2000" dirty="0">
              <a:latin typeface="Cambria" pitchFamily="18" charset="0"/>
            </a:endParaRPr>
          </a:p>
          <a:p>
            <a:pPr marL="342900" indent="-342900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00B050"/>
                </a:solidFill>
                <a:latin typeface="Cambria" pitchFamily="18" charset="0"/>
              </a:rPr>
              <a:t>Learning </a:t>
            </a:r>
            <a:r>
              <a:rPr lang="en-US" sz="2000" dirty="0">
                <a:solidFill>
                  <a:srgbClr val="00B050"/>
                </a:solidFill>
                <a:latin typeface="Cambria" pitchFamily="18" charset="0"/>
              </a:rPr>
              <a:t>Curves</a:t>
            </a:r>
          </a:p>
          <a:p>
            <a:pPr marL="342900" indent="-342900">
              <a:lnSpc>
                <a:spcPct val="114000"/>
              </a:lnSpc>
              <a:buFont typeface="Wingdings" pitchFamily="2" charset="2"/>
              <a:buChar char="ü"/>
            </a:pPr>
            <a:r>
              <a:rPr lang="en-CA" sz="2000" dirty="0">
                <a:latin typeface="Cambria" pitchFamily="18" charset="0"/>
              </a:rPr>
              <a:t>Validation in Practice:  Grid Search </a:t>
            </a:r>
            <a:r>
              <a:rPr lang="en-CA" sz="2000" dirty="0" smtClean="0">
                <a:latin typeface="Cambria" pitchFamily="18" charset="0"/>
              </a:rPr>
              <a:t>&amp; Cross Validation</a:t>
            </a:r>
            <a:endParaRPr lang="en-CA" sz="2000" dirty="0">
              <a:latin typeface="Cambria" pitchFamily="18" charset="0"/>
            </a:endParaRPr>
          </a:p>
          <a:p>
            <a:pPr marL="342900" indent="-342900">
              <a:lnSpc>
                <a:spcPct val="114000"/>
              </a:lnSpc>
              <a:buFont typeface="Wingdings" pitchFamily="2" charset="2"/>
              <a:buChar char="ü"/>
            </a:pPr>
            <a:r>
              <a:rPr lang="en-CA" sz="2000" dirty="0">
                <a:solidFill>
                  <a:srgbClr val="00B050"/>
                </a:solidFill>
                <a:latin typeface="Cambria" pitchFamily="18" charset="0"/>
              </a:rPr>
              <a:t>Grid Search </a:t>
            </a:r>
            <a:r>
              <a:rPr lang="en-CA" sz="2000" dirty="0" smtClean="0">
                <a:solidFill>
                  <a:srgbClr val="00B050"/>
                </a:solidFill>
                <a:latin typeface="Cambria" pitchFamily="18" charset="0"/>
              </a:rPr>
              <a:t>&amp; </a:t>
            </a:r>
            <a:r>
              <a:rPr lang="en-CA" sz="2000" dirty="0">
                <a:solidFill>
                  <a:srgbClr val="00B050"/>
                </a:solidFill>
                <a:latin typeface="Cambria" pitchFamily="18" charset="0"/>
              </a:rPr>
              <a:t>Cross </a:t>
            </a:r>
            <a:r>
              <a:rPr lang="en-CA" sz="2000" dirty="0" smtClean="0">
                <a:solidFill>
                  <a:srgbClr val="00B050"/>
                </a:solidFill>
                <a:latin typeface="Cambria" pitchFamily="18" charset="0"/>
              </a:rPr>
              <a:t>Validation for </a:t>
            </a:r>
            <a:r>
              <a:rPr lang="en-CA" sz="2000" dirty="0">
                <a:solidFill>
                  <a:srgbClr val="00B050"/>
                </a:solidFill>
                <a:latin typeface="Cambria" pitchFamily="18" charset="0"/>
              </a:rPr>
              <a:t>a Best Fit Model in </a:t>
            </a:r>
            <a:r>
              <a:rPr lang="en-CA" sz="2000" dirty="0" smtClean="0">
                <a:solidFill>
                  <a:srgbClr val="00B050"/>
                </a:solidFill>
                <a:latin typeface="Cambria" pitchFamily="18" charset="0"/>
              </a:rPr>
              <a:t>Python</a:t>
            </a:r>
            <a:endParaRPr lang="en-CA" sz="2000" dirty="0">
              <a:solidFill>
                <a:srgbClr val="00B050"/>
              </a:solidFill>
              <a:latin typeface="Cambria" pitchFamily="18" charset="0"/>
            </a:endParaRPr>
          </a:p>
          <a:p>
            <a:pPr lvl="0">
              <a:lnSpc>
                <a:spcPct val="114000"/>
              </a:lnSpc>
            </a:pPr>
            <a:r>
              <a:rPr lang="en-US" sz="2000" b="1" i="1" dirty="0" smtClean="0">
                <a:latin typeface="Cambria" pitchFamily="18" charset="0"/>
              </a:rPr>
              <a:t>Closure </a:t>
            </a:r>
            <a:r>
              <a:rPr lang="en-US" sz="2000" b="1" i="1" dirty="0">
                <a:latin typeface="Cambria" pitchFamily="18" charset="0"/>
              </a:rPr>
              <a:t>notes</a:t>
            </a:r>
            <a:r>
              <a:rPr lang="en-US" sz="2000" dirty="0">
                <a:latin typeface="Cambria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401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55422" y="388710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Validation  Curve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4162961"/>
            <a:ext cx="8432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Cambria" pitchFamily="18" charset="0"/>
              </a:rPr>
              <a:t>The </a:t>
            </a:r>
            <a:r>
              <a:rPr lang="en-US" sz="2000" b="1" i="1" dirty="0">
                <a:latin typeface="Cambria" pitchFamily="18" charset="0"/>
              </a:rPr>
              <a:t>larger dataset can support a much more complicated model</a:t>
            </a:r>
            <a:r>
              <a:rPr lang="en-US" sz="2000" dirty="0">
                <a:latin typeface="Cambria" pitchFamily="18" charset="0"/>
              </a:rPr>
              <a:t>: </a:t>
            </a:r>
          </a:p>
          <a:p>
            <a:r>
              <a:rPr lang="en-US" sz="2000" dirty="0">
                <a:latin typeface="Cambria" pitchFamily="18" charset="0"/>
              </a:rPr>
              <a:t>the peak here is </a:t>
            </a:r>
            <a:r>
              <a:rPr lang="en-US" sz="2000" dirty="0" smtClean="0">
                <a:latin typeface="Cambria" pitchFamily="18" charset="0"/>
              </a:rPr>
              <a:t>around n=4</a:t>
            </a:r>
            <a:r>
              <a:rPr lang="en-US" sz="2000" dirty="0">
                <a:latin typeface="Cambria" pitchFamily="18" charset="0"/>
              </a:rPr>
              <a:t>, but even </a:t>
            </a:r>
            <a:r>
              <a:rPr lang="en-US" sz="2000" dirty="0" smtClean="0">
                <a:latin typeface="Cambria" pitchFamily="18" charset="0"/>
              </a:rPr>
              <a:t>an n=20 </a:t>
            </a:r>
            <a:r>
              <a:rPr lang="en-US" sz="2000" dirty="0">
                <a:latin typeface="Cambria" pitchFamily="18" charset="0"/>
              </a:rPr>
              <a:t>model is not seriously overfitting the data </a:t>
            </a:r>
            <a:r>
              <a:rPr lang="en-US" sz="2000" dirty="0" smtClean="0">
                <a:latin typeface="Cambria" pitchFamily="18" charset="0"/>
              </a:rPr>
              <a:t>as </a:t>
            </a:r>
            <a:r>
              <a:rPr lang="en-US" sz="2000" dirty="0">
                <a:latin typeface="Cambria" pitchFamily="18" charset="0"/>
              </a:rPr>
              <a:t>the validation and training scores remain very close.</a:t>
            </a:r>
            <a:endParaRPr lang="en-US" sz="2000" dirty="0">
              <a:effectLst/>
              <a:latin typeface="Cambria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22" y="1371600"/>
            <a:ext cx="3867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2116813"/>
            <a:ext cx="28955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Validation Curves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for 2 particular datasets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( the 1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is a subset of the 2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629" y="5392056"/>
            <a:ext cx="8432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The behavior of the validation curve has not one, but two, important inputs: </a:t>
            </a:r>
          </a:p>
          <a:p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model complexity</a:t>
            </a:r>
            <a:r>
              <a:rPr lang="en-US" sz="2000" dirty="0">
                <a:latin typeface="Cambria" pitchFamily="18" charset="0"/>
              </a:rPr>
              <a:t> and the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number of training points</a:t>
            </a:r>
            <a:r>
              <a:rPr lang="en-US" sz="2000" dirty="0">
                <a:latin typeface="Cambria" pitchFamily="18" charset="0"/>
              </a:rPr>
              <a:t>. </a:t>
            </a:r>
            <a:endParaRPr lang="en-US" sz="2000" dirty="0">
              <a:effectLst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>
                <a:latin typeface="Cambria"/>
                <a:ea typeface="Calibri"/>
                <a:cs typeface="Times New Roman"/>
              </a:rPr>
              <a:t>Learning  Curve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33" y="2427151"/>
            <a:ext cx="4525645" cy="333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0023" y="1447800"/>
            <a:ext cx="7477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A plot of the training/validation score with respect to the size of the training set is known as a </a:t>
            </a:r>
            <a:r>
              <a:rPr lang="en-US" sz="2000" b="1" dirty="0" smtClean="0">
                <a:latin typeface="Cambria" pitchFamily="18" charset="0"/>
              </a:rPr>
              <a:t>Learning </a:t>
            </a:r>
            <a:r>
              <a:rPr lang="en-US" sz="2000" b="1" dirty="0">
                <a:latin typeface="Cambria" pitchFamily="18" charset="0"/>
              </a:rPr>
              <a:t>C</a:t>
            </a:r>
            <a:r>
              <a:rPr lang="en-US" sz="2000" b="1" dirty="0" smtClean="0">
                <a:latin typeface="Cambria" pitchFamily="18" charset="0"/>
              </a:rPr>
              <a:t>urve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9137" y="5967827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Dataset size, </a:t>
            </a:r>
            <a:r>
              <a:rPr lang="en-US" i="1" dirty="0"/>
              <a:t>training </a:t>
            </a:r>
            <a:r>
              <a:rPr lang="en-US" i="1" dirty="0" smtClean="0"/>
              <a:t>score </a:t>
            </a:r>
            <a:r>
              <a:rPr lang="en-US" i="1" dirty="0"/>
              <a:t>and validation score   (a schematic relationship)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Learning  Curve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943" y="1523999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The general behavior of a </a:t>
            </a:r>
            <a:r>
              <a:rPr lang="en-US" sz="2000" b="1" dirty="0" smtClean="0">
                <a:solidFill>
                  <a:srgbClr val="00B050"/>
                </a:solidFill>
                <a:latin typeface="Cambria" pitchFamily="18" charset="0"/>
              </a:rPr>
              <a:t>Learning Curve</a:t>
            </a:r>
            <a:r>
              <a:rPr lang="en-US" sz="2000" dirty="0">
                <a:latin typeface="Cambria" pitchFamily="18" charset="0"/>
              </a:rPr>
              <a:t>: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A </a:t>
            </a:r>
            <a:r>
              <a:rPr lang="en-US" sz="2000" dirty="0">
                <a:latin typeface="Cambria" pitchFamily="18" charset="0"/>
              </a:rPr>
              <a:t>model will never, except by chance, give a better score to the validation set than the training set: this means the curves keep getting closer together but never cross. 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A model of a given complexity will </a:t>
            </a:r>
            <a:r>
              <a:rPr lang="en-US" sz="2000" b="1" dirty="0">
                <a:latin typeface="Cambria" pitchFamily="18" charset="0"/>
              </a:rPr>
              <a:t>overfit a small dataset</a:t>
            </a:r>
            <a:r>
              <a:rPr lang="en-US" sz="2000" dirty="0">
                <a:latin typeface="Cambria" pitchFamily="18" charset="0"/>
              </a:rPr>
              <a:t>: </a:t>
            </a:r>
            <a:r>
              <a:rPr lang="en-US" sz="2000" dirty="0" smtClean="0">
                <a:latin typeface="Cambria" pitchFamily="18" charset="0"/>
              </a:rPr>
              <a:t>  </a:t>
            </a:r>
          </a:p>
          <a:p>
            <a:pPr lvl="0"/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training score will be relatively high, while the validation score will be relatively low.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A model of a given complexity will </a:t>
            </a:r>
            <a:r>
              <a:rPr lang="en-US" sz="2000" b="1" dirty="0">
                <a:latin typeface="Cambria" pitchFamily="18" charset="0"/>
              </a:rPr>
              <a:t>underfit a large dataset</a:t>
            </a:r>
            <a:r>
              <a:rPr lang="en-US" sz="2000" dirty="0">
                <a:latin typeface="Cambria" pitchFamily="18" charset="0"/>
              </a:rPr>
              <a:t>: </a:t>
            </a:r>
            <a:r>
              <a:rPr lang="en-US" sz="2000" dirty="0" smtClean="0">
                <a:latin typeface="Cambria" pitchFamily="18" charset="0"/>
              </a:rPr>
              <a:t>  </a:t>
            </a:r>
          </a:p>
          <a:p>
            <a:pPr lvl="0"/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training score will decrease, but the validation score will increase.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384799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Cambria" pitchFamily="18" charset="0"/>
              </a:rPr>
              <a:t>The </a:t>
            </a:r>
            <a:r>
              <a:rPr lang="en-US" sz="2000" b="1" i="1" dirty="0" smtClean="0">
                <a:solidFill>
                  <a:srgbClr val="00B050"/>
                </a:solidFill>
                <a:latin typeface="Cambria" pitchFamily="18" charset="0"/>
              </a:rPr>
              <a:t>Learning Curve</a:t>
            </a:r>
            <a:r>
              <a:rPr lang="en-US" sz="2000" b="1" i="1" dirty="0" smtClean="0">
                <a:latin typeface="Cambria" pitchFamily="18" charset="0"/>
              </a:rPr>
              <a:t> </a:t>
            </a:r>
            <a:r>
              <a:rPr lang="en-US" sz="2000" b="1" i="1" dirty="0">
                <a:latin typeface="Cambria" pitchFamily="18" charset="0"/>
              </a:rPr>
              <a:t>is </a:t>
            </a:r>
            <a:r>
              <a:rPr lang="en-US" sz="2000" b="1" i="1" dirty="0" smtClean="0">
                <a:latin typeface="Cambria" pitchFamily="18" charset="0"/>
              </a:rPr>
              <a:t>converged to a particular score </a:t>
            </a:r>
          </a:p>
          <a:p>
            <a:r>
              <a:rPr lang="en-US" sz="2000" dirty="0" smtClean="0">
                <a:latin typeface="Cambria" pitchFamily="18" charset="0"/>
              </a:rPr>
              <a:t>as </a:t>
            </a:r>
            <a:r>
              <a:rPr lang="en-US" sz="2000" dirty="0">
                <a:latin typeface="Cambria" pitchFamily="18" charset="0"/>
              </a:rPr>
              <a:t>the number of training samples grows.  –  </a:t>
            </a:r>
            <a:r>
              <a:rPr lang="en-US" sz="2000" b="1" dirty="0" smtClean="0">
                <a:solidFill>
                  <a:srgbClr val="00B050"/>
                </a:solidFill>
                <a:latin typeface="Cambria" pitchFamily="18" charset="0"/>
              </a:rPr>
              <a:t>This </a:t>
            </a:r>
            <a:r>
              <a:rPr lang="en-US" sz="2000" b="1" dirty="0">
                <a:solidFill>
                  <a:srgbClr val="00B050"/>
                </a:solidFill>
                <a:latin typeface="Cambria" pitchFamily="18" charset="0"/>
              </a:rPr>
              <a:t>is a notable feature!</a:t>
            </a:r>
            <a:r>
              <a:rPr lang="en-US" sz="2000" dirty="0">
                <a:latin typeface="Cambria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47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Learning  Curve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3018" y="5606534"/>
            <a:ext cx="5503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Learning Curve of the Model for smaller training set (40)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18" y="1828800"/>
            <a:ext cx="47815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2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Learning  Curve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7824" y="5621048"/>
            <a:ext cx="54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Learning Curve of the Model for larger training set (200)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52" y="1828800"/>
            <a:ext cx="47434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1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4038600"/>
            <a:ext cx="5943600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304800" y="404812"/>
            <a:ext cx="8610600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sz="3600" b="1" dirty="0">
                <a:latin typeface="Cambria"/>
                <a:ea typeface="Calibri"/>
                <a:cs typeface="Times New Roman"/>
              </a:rPr>
              <a:t>Validation in Practice: </a:t>
            </a:r>
            <a:r>
              <a:rPr lang="en-CA" sz="3600" b="1" dirty="0" smtClean="0">
                <a:latin typeface="Cambria"/>
                <a:ea typeface="Calibri"/>
                <a:cs typeface="Times New Roman"/>
              </a:rPr>
              <a:t> Grid Search &amp; CV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686" y="1524000"/>
            <a:ext cx="7405913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b="1" dirty="0" smtClean="0">
                <a:latin typeface="Cambria" pitchFamily="18" charset="0"/>
              </a:rPr>
              <a:t>Practical </a:t>
            </a:r>
            <a:r>
              <a:rPr lang="en-US" sz="2000" b="1" dirty="0">
                <a:latin typeface="Cambria" pitchFamily="18" charset="0"/>
              </a:rPr>
              <a:t>methodology</a:t>
            </a:r>
            <a:r>
              <a:rPr lang="en-US" sz="2000" dirty="0">
                <a:latin typeface="Cambria" pitchFamily="18" charset="0"/>
              </a:rPr>
              <a:t>:   </a:t>
            </a:r>
          </a:p>
          <a:p>
            <a:pPr marL="342900" indent="-342900">
              <a:lnSpc>
                <a:spcPct val="11400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</a:rPr>
              <a:t>S</a:t>
            </a:r>
            <a:r>
              <a:rPr lang="en-US" sz="2000" dirty="0" smtClean="0">
                <a:latin typeface="Cambria" pitchFamily="18" charset="0"/>
              </a:rPr>
              <a:t>elect </a:t>
            </a:r>
            <a:r>
              <a:rPr lang="en-US" sz="2000" dirty="0">
                <a:latin typeface="Cambria" pitchFamily="18" charset="0"/>
              </a:rPr>
              <a:t>a class of models </a:t>
            </a:r>
            <a:r>
              <a:rPr lang="en-US" sz="2000" dirty="0" smtClean="0">
                <a:latin typeface="Cambria" pitchFamily="18" charset="0"/>
              </a:rPr>
              <a:t>using a </a:t>
            </a:r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</a:rPr>
              <a:t>grid of parameter values</a:t>
            </a:r>
            <a:r>
              <a:rPr lang="en-US" sz="2000" dirty="0" smtClean="0">
                <a:latin typeface="Cambria" pitchFamily="18" charset="0"/>
              </a:rPr>
              <a:t> to  find </a:t>
            </a:r>
            <a:r>
              <a:rPr lang="en-US" sz="2000" dirty="0">
                <a:latin typeface="Cambria" pitchFamily="18" charset="0"/>
              </a:rPr>
              <a:t>the particular model that maximizes the validation score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pPr marL="342900" indent="-342900">
              <a:lnSpc>
                <a:spcPct val="114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</a:rPr>
              <a:t>Partition the prepared data set into K-folds and use a </a:t>
            </a:r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</a:rPr>
              <a:t>cross-validation</a:t>
            </a:r>
            <a:r>
              <a:rPr lang="en-US" sz="2000" dirty="0" smtClean="0">
                <a:latin typeface="Cambria" pitchFamily="18" charset="0"/>
              </a:rPr>
              <a:t> to test effectiveness of each calculated model.</a:t>
            </a:r>
            <a:r>
              <a:rPr lang="en-CA" sz="2000" dirty="0" smtClean="0">
                <a:latin typeface="Cambria" pitchFamily="18" charset="0"/>
              </a:rPr>
              <a:t> </a:t>
            </a:r>
            <a:endParaRPr lang="ru-RU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304800" y="404812"/>
            <a:ext cx="8610600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sz="3600" b="1" dirty="0">
                <a:latin typeface="Cambria"/>
                <a:ea typeface="Calibri"/>
                <a:cs typeface="Times New Roman"/>
              </a:rPr>
              <a:t>Validation in Practice: </a:t>
            </a:r>
            <a:r>
              <a:rPr lang="en-CA" sz="3600" b="1" dirty="0" smtClean="0">
                <a:latin typeface="Cambria"/>
                <a:ea typeface="Calibri"/>
                <a:cs typeface="Times New Roman"/>
              </a:rPr>
              <a:t> Grid Search &amp; CV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314" y="1752600"/>
            <a:ext cx="807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err="1" smtClean="0">
                <a:latin typeface="Cambria" pitchFamily="18" charset="0"/>
              </a:rPr>
              <a:t>Scikit</a:t>
            </a:r>
            <a:r>
              <a:rPr lang="en-CA" sz="2000" b="1" dirty="0" smtClean="0">
                <a:latin typeface="Cambria" pitchFamily="18" charset="0"/>
              </a:rPr>
              <a:t>-Learn:          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://scikit-learn.org/</a:t>
            </a:r>
            <a:endParaRPr lang="en-CA" sz="2000" dirty="0" smtClean="0">
              <a:latin typeface="Cambria" pitchFamily="18" charset="0"/>
            </a:endParaRPr>
          </a:p>
          <a:p>
            <a:endParaRPr lang="en-CA" sz="2000" dirty="0">
              <a:latin typeface="Cambria" pitchFamily="18" charset="0"/>
            </a:endParaRPr>
          </a:p>
          <a:p>
            <a:r>
              <a:rPr lang="en-CA" sz="2000" dirty="0">
                <a:latin typeface="Cambria" pitchFamily="18" charset="0"/>
              </a:rPr>
              <a:t>-- Python library / Python package</a:t>
            </a:r>
          </a:p>
          <a:p>
            <a:r>
              <a:rPr lang="en-CA" sz="2000" dirty="0">
                <a:latin typeface="Cambria" pitchFamily="18" charset="0"/>
              </a:rPr>
              <a:t>-- provides </a:t>
            </a:r>
            <a:r>
              <a:rPr lang="en-CA" sz="2000" dirty="0" smtClean="0">
                <a:latin typeface="Cambria" pitchFamily="18" charset="0"/>
              </a:rPr>
              <a:t>implementations </a:t>
            </a:r>
            <a:r>
              <a:rPr lang="en-CA" sz="2000" dirty="0">
                <a:latin typeface="Cambria" pitchFamily="18" charset="0"/>
              </a:rPr>
              <a:t>of main machine learning algorithms</a:t>
            </a:r>
          </a:p>
          <a:p>
            <a:r>
              <a:rPr lang="en-CA" sz="2000" dirty="0" smtClean="0">
                <a:latin typeface="Cambria" pitchFamily="18" charset="0"/>
              </a:rPr>
              <a:t>-- </a:t>
            </a:r>
            <a:r>
              <a:rPr lang="en-CA" sz="2000" dirty="0">
                <a:latin typeface="Cambria" pitchFamily="18" charset="0"/>
              </a:rPr>
              <a:t>known for a complete online </a:t>
            </a:r>
            <a:r>
              <a:rPr lang="en-CA" sz="2000" dirty="0" smtClean="0">
                <a:latin typeface="Cambria" pitchFamily="18" charset="0"/>
              </a:rPr>
              <a:t>documentation</a:t>
            </a:r>
            <a:endParaRPr lang="en-CA" sz="2000" dirty="0">
              <a:latin typeface="Cambria" pitchFamily="18" charset="0"/>
            </a:endParaRPr>
          </a:p>
        </p:txBody>
      </p:sp>
      <p:pic>
        <p:nvPicPr>
          <p:cNvPr id="5" name="Picture 4" descr="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181735" cy="426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09600" y="40386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err="1" smtClean="0">
                <a:latin typeface="Cambria" pitchFamily="18" charset="0"/>
              </a:rPr>
              <a:t>GridSearchCV</a:t>
            </a:r>
            <a:r>
              <a:rPr lang="en-CA" sz="2000" b="1" dirty="0" smtClean="0">
                <a:latin typeface="Cambria" pitchFamily="18" charset="0"/>
              </a:rPr>
              <a:t> :</a:t>
            </a:r>
            <a:r>
              <a:rPr lang="en-CA" sz="2000" dirty="0" smtClean="0">
                <a:latin typeface="Cambria" pitchFamily="18" charset="0"/>
              </a:rPr>
              <a:t>   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://scikit-learn.org/stable/modules/grid_search.html</a:t>
            </a:r>
            <a:endParaRPr lang="en-CA" sz="2000" dirty="0">
              <a:latin typeface="Cambria" pitchFamily="18" charset="0"/>
            </a:endParaRPr>
          </a:p>
          <a:p>
            <a:endParaRPr lang="en-CA" sz="2000" dirty="0" smtClean="0">
              <a:latin typeface="Cambria" pitchFamily="18" charset="0"/>
            </a:endParaRPr>
          </a:p>
          <a:p>
            <a:r>
              <a:rPr lang="en-CA" sz="2000" dirty="0" smtClean="0">
                <a:latin typeface="Cambria" pitchFamily="18" charset="0"/>
              </a:rPr>
              <a:t>-- </a:t>
            </a:r>
            <a:r>
              <a:rPr lang="en-CA" sz="2000" dirty="0" err="1">
                <a:latin typeface="Cambria" pitchFamily="18" charset="0"/>
              </a:rPr>
              <a:t>Scikit</a:t>
            </a:r>
            <a:r>
              <a:rPr lang="en-CA" sz="2000" dirty="0">
                <a:latin typeface="Cambria" pitchFamily="18" charset="0"/>
              </a:rPr>
              <a:t>-Learn </a:t>
            </a:r>
            <a:r>
              <a:rPr lang="en-CA" sz="2000" dirty="0" smtClean="0">
                <a:latin typeface="Cambria" pitchFamily="18" charset="0"/>
              </a:rPr>
              <a:t>module / </a:t>
            </a:r>
            <a:r>
              <a:rPr lang="en-CA" sz="2000" dirty="0" err="1">
                <a:latin typeface="Cambria" pitchFamily="18" charset="0"/>
              </a:rPr>
              <a:t>Scikit</a:t>
            </a:r>
            <a:r>
              <a:rPr lang="en-CA" sz="2000" dirty="0">
                <a:latin typeface="Cambria" pitchFamily="18" charset="0"/>
              </a:rPr>
              <a:t>-Learn </a:t>
            </a:r>
            <a:r>
              <a:rPr lang="en-CA" sz="2000" dirty="0" smtClean="0">
                <a:latin typeface="Cambria" pitchFamily="18" charset="0"/>
              </a:rPr>
              <a:t>class</a:t>
            </a:r>
          </a:p>
          <a:p>
            <a:r>
              <a:rPr lang="en-CA" sz="2000" dirty="0" smtClean="0">
                <a:latin typeface="Cambria" pitchFamily="18" charset="0"/>
              </a:rPr>
              <a:t>-- </a:t>
            </a:r>
            <a:r>
              <a:rPr lang="en-CA" sz="2000" dirty="0">
                <a:latin typeface="Cambria" pitchFamily="18" charset="0"/>
              </a:rPr>
              <a:t>generates candidates from a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grid of parameter values</a:t>
            </a:r>
            <a:r>
              <a:rPr lang="en-CA" sz="2000" dirty="0">
                <a:latin typeface="Cambria" pitchFamily="18" charset="0"/>
              </a:rPr>
              <a:t> </a:t>
            </a:r>
          </a:p>
          <a:p>
            <a:r>
              <a:rPr lang="en-CA" sz="2000" dirty="0" smtClean="0">
                <a:latin typeface="Cambria" pitchFamily="18" charset="0"/>
              </a:rPr>
              <a:t>-- has automated </a:t>
            </a:r>
            <a:r>
              <a:rPr lang="en-CA" sz="2000" dirty="0">
                <a:latin typeface="Cambria" pitchFamily="18" charset="0"/>
              </a:rPr>
              <a:t>tools </a:t>
            </a:r>
            <a:r>
              <a:rPr lang="en-CA" sz="2000" dirty="0" smtClean="0">
                <a:latin typeface="Cambria" pitchFamily="18" charset="0"/>
              </a:rPr>
              <a:t>to </a:t>
            </a:r>
            <a:r>
              <a:rPr lang="en-CA" sz="2000" dirty="0">
                <a:latin typeface="Cambria" pitchFamily="18" charset="0"/>
              </a:rPr>
              <a:t>do </a:t>
            </a:r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cross-validation</a:t>
            </a:r>
            <a:endParaRPr lang="en-CA" sz="2000" b="1" dirty="0">
              <a:solidFill>
                <a:srgbClr val="C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45882" y="5472550"/>
            <a:ext cx="4262211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use the best model and show the fit to our data</a:t>
            </a:r>
            <a:r>
              <a:rPr lang="en-CA" sz="1200" dirty="0">
                <a:solidFill>
                  <a:schemeClr val="accent5"/>
                </a:solidFill>
                <a:latin typeface="Consolas" pitchFamily="49" charset="0"/>
              </a:rPr>
              <a:t> </a:t>
            </a:r>
            <a:endParaRPr lang="en-CA" sz="1200" dirty="0" smtClean="0">
              <a:solidFill>
                <a:schemeClr val="accent5"/>
              </a:solidFill>
              <a:latin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np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linspace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Arial" pitchFamily="34" charset="0"/>
              </a:rPr>
              <a:t>0.1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Arial" pitchFamily="34" charset="0"/>
              </a:rPr>
              <a:t>1.1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lang="ru-RU" sz="1200" dirty="0">
                <a:solidFill>
                  <a:srgbClr val="666666"/>
                </a:solidFill>
                <a:latin typeface="Consolas" pitchFamily="49" charset="0"/>
                <a:cs typeface="Arial" pitchFamily="34" charset="0"/>
              </a:rPr>
              <a:t>4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)[:,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Arial" pitchFamily="34" charset="0"/>
              </a:rPr>
              <a:t>None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]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model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fit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predict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plot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494" y="2739570"/>
            <a:ext cx="311603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</a:t>
            </a:r>
            <a:r>
              <a:rPr lang="en-CA" sz="1200" i="1" dirty="0" smtClean="0">
                <a:solidFill>
                  <a:schemeClr val="accent5"/>
                </a:solidFill>
                <a:latin typeface="Consolas" pitchFamily="49" charset="0"/>
              </a:rPr>
              <a:t>fit the </a:t>
            </a:r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model at each grid </a:t>
            </a:r>
            <a:r>
              <a:rPr lang="en-CA" sz="1200" i="1" dirty="0" smtClean="0">
                <a:solidFill>
                  <a:schemeClr val="accent5"/>
                </a:solidFill>
                <a:latin typeface="Consolas" pitchFamily="49" charset="0"/>
              </a:rPr>
              <a:t>point</a:t>
            </a:r>
            <a:endParaRPr lang="en-CA" sz="1200" i="1" dirty="0">
              <a:solidFill>
                <a:schemeClr val="accent5"/>
              </a:solidFill>
              <a:latin typeface="Consolas" pitchFamily="49" charset="0"/>
            </a:endParaRPr>
          </a:p>
          <a:p>
            <a:r>
              <a:rPr lang="en-CA" sz="1200" dirty="0" err="1" smtClean="0">
                <a:latin typeface="Consolas" pitchFamily="49" charset="0"/>
              </a:rPr>
              <a:t>grid.fit</a:t>
            </a:r>
            <a:r>
              <a:rPr lang="en-CA" sz="1200" dirty="0" smtClean="0">
                <a:latin typeface="Consolas" pitchFamily="49" charset="0"/>
              </a:rPr>
              <a:t>(X, y) </a:t>
            </a:r>
            <a:endParaRPr lang="en-CA" sz="1200" dirty="0">
              <a:latin typeface="Consolas" pitchFamily="49" charset="0"/>
            </a:endParaRPr>
          </a:p>
          <a:p>
            <a:endParaRPr lang="en-CA" sz="1200" dirty="0">
              <a:latin typeface="Consolas" pitchFamily="49" charset="0"/>
            </a:endParaRPr>
          </a:p>
          <a:p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ask for the best parameters</a:t>
            </a:r>
          </a:p>
          <a:p>
            <a:r>
              <a:rPr lang="en-CA" sz="1200" dirty="0" err="1">
                <a:latin typeface="Consolas" pitchFamily="49" charset="0"/>
              </a:rPr>
              <a:t>grid.best_params</a:t>
            </a:r>
            <a:r>
              <a:rPr lang="en-CA" sz="1200" dirty="0">
                <a:latin typeface="Consolas" pitchFamily="49" charset="0"/>
              </a:rPr>
              <a:t>_ </a:t>
            </a:r>
          </a:p>
          <a:p>
            <a:r>
              <a:rPr lang="en-CA" sz="1200" dirty="0">
                <a:latin typeface="Consolas" pitchFamily="49" charset="0"/>
              </a:rPr>
              <a:t>print(</a:t>
            </a:r>
            <a:r>
              <a:rPr lang="en-CA" sz="1200" dirty="0" err="1">
                <a:latin typeface="Consolas" pitchFamily="49" charset="0"/>
              </a:rPr>
              <a:t>grid.best_params</a:t>
            </a:r>
            <a:r>
              <a:rPr lang="en-CA" sz="1200" dirty="0">
                <a:latin typeface="Consolas" pitchFamily="49" charset="0"/>
              </a:rPr>
              <a:t>_)</a:t>
            </a:r>
          </a:p>
          <a:p>
            <a:endParaRPr lang="en-CA" sz="1200" dirty="0">
              <a:latin typeface="Consolas" pitchFamily="49" charset="0"/>
            </a:endParaRPr>
          </a:p>
          <a:p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ask for the best model</a:t>
            </a:r>
          </a:p>
          <a:p>
            <a:r>
              <a:rPr lang="en-CA" sz="1200" dirty="0">
                <a:latin typeface="Consolas" pitchFamily="49" charset="0"/>
              </a:rPr>
              <a:t>model = </a:t>
            </a:r>
            <a:r>
              <a:rPr lang="en-CA" sz="1200" dirty="0" err="1">
                <a:latin typeface="Consolas" pitchFamily="49" charset="0"/>
              </a:rPr>
              <a:t>grid.best_estimator</a:t>
            </a:r>
            <a:r>
              <a:rPr lang="en-CA" sz="1200" dirty="0">
                <a:latin typeface="Consolas" pitchFamily="49" charset="0"/>
              </a:rPr>
              <a:t>_ 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37265" y="4572001"/>
            <a:ext cx="25908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{'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linearregression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__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fit_intercept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': True,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linearregression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__normalize': True,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polynomialfeatures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__degree': 4}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1216834"/>
            <a:ext cx="651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sklearn.model_selection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import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GridSearchCV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latin typeface="Consolas" pitchFamily="49" charset="0"/>
              </a:rPr>
              <a:t>param_grid</a:t>
            </a:r>
            <a:r>
              <a:rPr lang="en-US" sz="1200" dirty="0" smtClean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{} </a:t>
            </a:r>
            <a:endParaRPr lang="en-US" sz="1200" dirty="0" smtClean="0">
              <a:solidFill>
                <a:srgbClr val="333333"/>
              </a:solidFill>
              <a:latin typeface="Consolas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333333"/>
              </a:solidFill>
              <a:latin typeface="Consolas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# </a:t>
            </a:r>
            <a:r>
              <a:rPr lang="en-US" sz="1200" i="1" dirty="0" err="1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GridSearchCV</a:t>
            </a:r>
            <a:r>
              <a:rPr lang="en-US" sz="1200" i="1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() estimator: it sets up the procedure; </a:t>
            </a:r>
            <a:r>
              <a:rPr lang="en-US" sz="1200" i="1" dirty="0" smtClean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no </a:t>
            </a:r>
            <a:r>
              <a:rPr lang="en-US" sz="1200" i="1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dataset required</a:t>
            </a:r>
            <a:r>
              <a:rPr lang="en-US" sz="1200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itchFamily="49" charset="0"/>
              </a:rPr>
              <a:t>grid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GridSearchCV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nsolas" pitchFamily="49" charset="0"/>
              </a:rPr>
              <a:t>PolynomialRegression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(), </a:t>
            </a:r>
            <a:r>
              <a:rPr lang="en-US" sz="1200" dirty="0" err="1">
                <a:latin typeface="Consolas" pitchFamily="49" charset="0"/>
              </a:rPr>
              <a:t>param_grid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nsolas" pitchFamily="49" charset="0"/>
              </a:rPr>
              <a:t>cv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  <a:cs typeface="Courier New" pitchFamily="49" charset="0"/>
              </a:rPr>
              <a:t>7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) </a:t>
            </a:r>
            <a:endParaRPr lang="en-US" sz="1200" dirty="0">
              <a:latin typeface="Consolas" pitchFamily="49" charset="0"/>
              <a:cs typeface="Arial" pitchFamily="34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47" y="2922734"/>
            <a:ext cx="3584575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38799" y="5622636"/>
            <a:ext cx="33081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Best Fit 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(in a class of polynomial regression)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for the generated data set (40).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33829" y="232230"/>
            <a:ext cx="8610600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sz="3600" b="1" dirty="0">
                <a:latin typeface="Cambria"/>
                <a:ea typeface="Calibri"/>
                <a:cs typeface="Times New Roman"/>
              </a:rPr>
              <a:t>Validation in Practice: </a:t>
            </a:r>
            <a:r>
              <a:rPr lang="en-CA" sz="3600" b="1" dirty="0" smtClean="0">
                <a:latin typeface="Cambria"/>
                <a:ea typeface="Calibri"/>
                <a:cs typeface="Times New Roman"/>
              </a:rPr>
              <a:t> Grid Search &amp; CV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064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7762" y="5503482"/>
            <a:ext cx="4248150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use the best model and show the fit to our data</a:t>
            </a:r>
            <a:r>
              <a:rPr lang="en-CA" sz="1200" dirty="0">
                <a:solidFill>
                  <a:schemeClr val="accent5"/>
                </a:solidFill>
                <a:latin typeface="Consolas" pitchFamily="49" charset="0"/>
              </a:rPr>
              <a:t> </a:t>
            </a:r>
            <a:endParaRPr lang="en-CA" sz="1200" dirty="0" smtClean="0">
              <a:solidFill>
                <a:schemeClr val="accent5"/>
              </a:solidFill>
              <a:latin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np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linspace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Arial" pitchFamily="34" charset="0"/>
              </a:rPr>
              <a:t>0.1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Arial" pitchFamily="34" charset="0"/>
              </a:rPr>
              <a:t>1.1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)[:,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Arial" pitchFamily="34" charset="0"/>
              </a:rPr>
              <a:t>None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]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model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fit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predict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 </a:t>
            </a:r>
            <a:endParaRPr lang="ru-RU" sz="1200" dirty="0">
              <a:solidFill>
                <a:srgbClr val="333333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plot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156" y="2759618"/>
            <a:ext cx="33909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</a:t>
            </a:r>
            <a:r>
              <a:rPr lang="en-CA" sz="1200" i="1" dirty="0" smtClean="0">
                <a:solidFill>
                  <a:schemeClr val="accent5"/>
                </a:solidFill>
                <a:latin typeface="Consolas" pitchFamily="49" charset="0"/>
              </a:rPr>
              <a:t>fit </a:t>
            </a:r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the model at each grid </a:t>
            </a:r>
            <a:r>
              <a:rPr lang="en-CA" sz="1200" i="1" dirty="0" smtClean="0">
                <a:solidFill>
                  <a:schemeClr val="accent5"/>
                </a:solidFill>
                <a:latin typeface="Consolas" pitchFamily="49" charset="0"/>
              </a:rPr>
              <a:t>point</a:t>
            </a:r>
            <a:endParaRPr lang="en-CA" sz="1200" i="1" dirty="0">
              <a:solidFill>
                <a:schemeClr val="accent5"/>
              </a:solidFill>
              <a:latin typeface="Consolas" pitchFamily="49" charset="0"/>
            </a:endParaRPr>
          </a:p>
          <a:p>
            <a:r>
              <a:rPr lang="en-CA" sz="1200" dirty="0" err="1">
                <a:latin typeface="Consolas" pitchFamily="49" charset="0"/>
              </a:rPr>
              <a:t>grid.fit</a:t>
            </a:r>
            <a:r>
              <a:rPr lang="en-CA" sz="1200" dirty="0">
                <a:latin typeface="Consolas" pitchFamily="49" charset="0"/>
              </a:rPr>
              <a:t>(X2, y2) </a:t>
            </a:r>
          </a:p>
          <a:p>
            <a:endParaRPr lang="en-CA" sz="1200" dirty="0">
              <a:latin typeface="Consolas" pitchFamily="49" charset="0"/>
            </a:endParaRPr>
          </a:p>
          <a:p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ask for the best parameters</a:t>
            </a:r>
          </a:p>
          <a:p>
            <a:r>
              <a:rPr lang="en-CA" sz="1200" dirty="0" err="1">
                <a:latin typeface="Consolas" pitchFamily="49" charset="0"/>
              </a:rPr>
              <a:t>grid.best_params</a:t>
            </a:r>
            <a:r>
              <a:rPr lang="en-CA" sz="1200" dirty="0">
                <a:latin typeface="Consolas" pitchFamily="49" charset="0"/>
              </a:rPr>
              <a:t>_ </a:t>
            </a:r>
          </a:p>
          <a:p>
            <a:r>
              <a:rPr lang="en-CA" sz="1200" dirty="0">
                <a:latin typeface="Consolas" pitchFamily="49" charset="0"/>
              </a:rPr>
              <a:t>print(</a:t>
            </a:r>
            <a:r>
              <a:rPr lang="en-CA" sz="1200" dirty="0" err="1">
                <a:latin typeface="Consolas" pitchFamily="49" charset="0"/>
              </a:rPr>
              <a:t>grid.best_params</a:t>
            </a:r>
            <a:r>
              <a:rPr lang="en-CA" sz="1200" dirty="0">
                <a:latin typeface="Consolas" pitchFamily="49" charset="0"/>
              </a:rPr>
              <a:t>_)</a:t>
            </a:r>
          </a:p>
          <a:p>
            <a:endParaRPr lang="en-CA" sz="1200" dirty="0">
              <a:latin typeface="Consolas" pitchFamily="49" charset="0"/>
            </a:endParaRPr>
          </a:p>
          <a:p>
            <a:r>
              <a:rPr lang="en-CA" sz="1200" i="1" dirty="0">
                <a:solidFill>
                  <a:schemeClr val="accent5"/>
                </a:solidFill>
                <a:latin typeface="Consolas" pitchFamily="49" charset="0"/>
              </a:rPr>
              <a:t># ask for the best model</a:t>
            </a:r>
          </a:p>
          <a:p>
            <a:r>
              <a:rPr lang="en-CA" sz="1200" dirty="0">
                <a:latin typeface="Consolas" pitchFamily="49" charset="0"/>
              </a:rPr>
              <a:t>model = </a:t>
            </a:r>
            <a:r>
              <a:rPr lang="en-CA" sz="1200" dirty="0" err="1">
                <a:latin typeface="Consolas" pitchFamily="49" charset="0"/>
              </a:rPr>
              <a:t>grid.best_estimator</a:t>
            </a:r>
            <a:r>
              <a:rPr lang="en-CA" sz="1200" dirty="0">
                <a:latin typeface="Consolas" pitchFamily="49" charset="0"/>
              </a:rPr>
              <a:t>_ 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8670" y="4602933"/>
            <a:ext cx="25908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{'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linearregression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__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fit_intercept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': True,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linearregression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__normalize': True,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polynomialfeatures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Courier New" pitchFamily="49" charset="0"/>
              </a:rPr>
              <a:t>__degree': 9}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1210760"/>
            <a:ext cx="651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sklearn.model_selection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import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GridSearchCV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latin typeface="Consolas" pitchFamily="49" charset="0"/>
              </a:rPr>
              <a:t>param_grid</a:t>
            </a:r>
            <a:r>
              <a:rPr lang="en-US" sz="1200" dirty="0" smtClean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{} </a:t>
            </a:r>
            <a:endParaRPr lang="en-US" sz="1200" dirty="0" smtClean="0">
              <a:solidFill>
                <a:srgbClr val="333333"/>
              </a:solidFill>
              <a:latin typeface="Consolas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333333"/>
              </a:solidFill>
              <a:latin typeface="Consolas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# </a:t>
            </a:r>
            <a:r>
              <a:rPr lang="en-US" sz="1200" i="1" dirty="0" err="1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GridSearchCV</a:t>
            </a:r>
            <a:r>
              <a:rPr lang="en-US" sz="1200" i="1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() estimator: it sets up the procedure; </a:t>
            </a:r>
            <a:r>
              <a:rPr lang="en-US" sz="1200" i="1" dirty="0" smtClean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no </a:t>
            </a:r>
            <a:r>
              <a:rPr lang="en-US" sz="1200" i="1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dataset required</a:t>
            </a:r>
            <a:r>
              <a:rPr lang="en-US" sz="1200" dirty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itchFamily="49" charset="0"/>
              </a:rPr>
              <a:t>grid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GridSearchCV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nsolas" pitchFamily="49" charset="0"/>
              </a:rPr>
              <a:t>PolynomialRegression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(), </a:t>
            </a:r>
            <a:r>
              <a:rPr lang="en-US" sz="1200" dirty="0" err="1">
                <a:latin typeface="Consolas" pitchFamily="49" charset="0"/>
              </a:rPr>
              <a:t>param_grid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nsolas" pitchFamily="49" charset="0"/>
              </a:rPr>
              <a:t>cv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1200" dirty="0">
                <a:solidFill>
                  <a:srgbClr val="666666"/>
                </a:solidFill>
                <a:latin typeface="Consolas" pitchFamily="49" charset="0"/>
                <a:cs typeface="Courier New" pitchFamily="49" charset="0"/>
              </a:rPr>
              <a:t>7</a:t>
            </a: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urier New" pitchFamily="49" charset="0"/>
              </a:rPr>
              <a:t>) </a:t>
            </a:r>
            <a:endParaRPr lang="en-US" sz="1200" dirty="0">
              <a:latin typeface="Consolas" pitchFamily="49" charset="0"/>
              <a:cs typeface="Arial" pitchFamily="34" charset="0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2" y="2963068"/>
            <a:ext cx="35623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562600" y="5652084"/>
            <a:ext cx="32539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Best Fit 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(in a class of polynomial regression)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alibri" pitchFamily="34" charset="0"/>
              </a:rPr>
              <a:t>for the generated data set (200).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04800" y="216130"/>
            <a:ext cx="8610600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sz="3600" b="1" dirty="0">
                <a:latin typeface="Cambria"/>
                <a:ea typeface="Calibri"/>
                <a:cs typeface="Times New Roman"/>
              </a:rPr>
              <a:t>Validation in Practice: </a:t>
            </a:r>
            <a:r>
              <a:rPr lang="en-CA" sz="3600" b="1" dirty="0" smtClean="0">
                <a:latin typeface="Cambria"/>
                <a:ea typeface="Calibri"/>
                <a:cs typeface="Times New Roman"/>
              </a:rPr>
              <a:t> Grid Search &amp; CV</a:t>
            </a:r>
            <a:endParaRPr lang="en-US" sz="36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17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Conclusions</a:t>
            </a: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663" y="1447800"/>
            <a:ext cx="738607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CA" sz="2000" dirty="0" smtClean="0">
                <a:latin typeface="Cambria" pitchFamily="18" charset="0"/>
              </a:rPr>
              <a:t>1.  Together, </a:t>
            </a:r>
            <a:r>
              <a:rPr lang="en-CA" sz="2000" b="1" dirty="0" smtClean="0">
                <a:latin typeface="Cambria" pitchFamily="18" charset="0"/>
              </a:rPr>
              <a:t>model training</a:t>
            </a:r>
            <a:r>
              <a:rPr lang="en-CA" sz="2000" dirty="0" smtClean="0">
                <a:latin typeface="Cambria" pitchFamily="18" charset="0"/>
              </a:rPr>
              <a:t> and </a:t>
            </a:r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model validation</a:t>
            </a:r>
            <a:r>
              <a:rPr lang="en-CA" sz="2000" dirty="0" smtClean="0">
                <a:latin typeface="Cambria" pitchFamily="18" charset="0"/>
              </a:rPr>
              <a:t> aim to find an optimal data model with the best performance.   ―  This is an ultimate goal of machine </a:t>
            </a:r>
            <a:r>
              <a:rPr lang="en-CA" sz="2000" dirty="0">
                <a:latin typeface="Cambria" pitchFamily="18" charset="0"/>
              </a:rPr>
              <a:t>l</a:t>
            </a:r>
            <a:r>
              <a:rPr lang="en-CA" sz="2000" dirty="0" smtClean="0">
                <a:latin typeface="Cambria" pitchFamily="18" charset="0"/>
              </a:rPr>
              <a:t>earning.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63" y="2743200"/>
            <a:ext cx="782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2.  The technique as a </a:t>
            </a:r>
            <a:r>
              <a:rPr lang="en-US" sz="2000" b="1" dirty="0" smtClean="0">
                <a:solidFill>
                  <a:srgbClr val="00B050"/>
                </a:solidFill>
                <a:latin typeface="Cambria" pitchFamily="18" charset="0"/>
              </a:rPr>
              <a:t>Validation Curve</a:t>
            </a:r>
            <a:r>
              <a:rPr lang="en-US" sz="2000" dirty="0" smtClean="0">
                <a:latin typeface="Cambria" pitchFamily="18" charset="0"/>
              </a:rPr>
              <a:t> can be used to select the trained model of the optimal complexity to fit well our data.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492" y="4615542"/>
            <a:ext cx="7573508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dirty="0" smtClean="0">
                <a:latin typeface="Cambria" pitchFamily="18" charset="0"/>
              </a:rPr>
              <a:t>4.  Practically,  </a:t>
            </a:r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</a:rPr>
              <a:t>model validation</a:t>
            </a:r>
            <a:r>
              <a:rPr lang="en-US" sz="2000" dirty="0" smtClean="0">
                <a:latin typeface="Cambria" pitchFamily="18" charset="0"/>
              </a:rPr>
              <a:t> is performed with an advanced computational module from the ML library. This module should incorporate both </a:t>
            </a:r>
            <a:r>
              <a:rPr lang="en-US" sz="2000" b="1" dirty="0" smtClean="0">
                <a:latin typeface="Cambria" pitchFamily="18" charset="0"/>
              </a:rPr>
              <a:t>a grid </a:t>
            </a:r>
            <a:r>
              <a:rPr lang="en-US" sz="2000" dirty="0" smtClean="0">
                <a:latin typeface="Cambria" pitchFamily="18" charset="0"/>
              </a:rPr>
              <a:t>(of parameter values) </a:t>
            </a:r>
            <a:r>
              <a:rPr lang="en-US" sz="2000" b="1" dirty="0" smtClean="0">
                <a:latin typeface="Cambria" pitchFamily="18" charset="0"/>
              </a:rPr>
              <a:t>search</a:t>
            </a:r>
            <a:r>
              <a:rPr lang="en-US" sz="2000" dirty="0" smtClean="0">
                <a:latin typeface="Cambria" pitchFamily="18" charset="0"/>
              </a:rPr>
              <a:t> and </a:t>
            </a:r>
            <a:r>
              <a:rPr lang="en-US" sz="2000" b="1" dirty="0" smtClean="0">
                <a:latin typeface="Cambria" pitchFamily="18" charset="0"/>
              </a:rPr>
              <a:t>cross-validation</a:t>
            </a:r>
            <a:r>
              <a:rPr lang="en-US" sz="2000" dirty="0" smtClean="0">
                <a:latin typeface="Cambria" pitchFamily="18" charset="0"/>
              </a:rPr>
              <a:t> algorithms to find a best fit model to our data.</a:t>
            </a:r>
            <a:endParaRPr lang="ru-RU" sz="2000" dirty="0" smtClean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406" y="3704772"/>
            <a:ext cx="782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3.  The technique as a </a:t>
            </a:r>
            <a:r>
              <a:rPr lang="en-US" sz="2000" b="1" dirty="0" smtClean="0">
                <a:solidFill>
                  <a:srgbClr val="00B050"/>
                </a:solidFill>
                <a:latin typeface="Cambria" pitchFamily="18" charset="0"/>
              </a:rPr>
              <a:t>Learning Curve</a:t>
            </a:r>
            <a:r>
              <a:rPr lang="en-US" sz="2000" b="1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can be used to quantify the correspondence of our data set size to the trained model. </a:t>
            </a:r>
          </a:p>
        </p:txBody>
      </p:sp>
    </p:spTree>
    <p:extLst>
      <p:ext uri="{BB962C8B-B14F-4D97-AF65-F5344CB8AC3E}">
        <p14:creationId xmlns:p14="http://schemas.microsoft.com/office/powerpoint/2010/main" val="41595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816428" y="304800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3600" b="1" dirty="0" smtClean="0">
                <a:effectLst/>
                <a:latin typeface="Cambria"/>
                <a:ea typeface="Calibri"/>
                <a:cs typeface="Times New Roman"/>
              </a:rPr>
              <a:t>What Is a Machine Learning?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4885" y="1447800"/>
            <a:ext cx="719183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Fundamentally, </a:t>
            </a:r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</a:rPr>
              <a:t>Machine Learning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involves </a:t>
            </a:r>
            <a:r>
              <a:rPr lang="en-US" sz="2000" b="1" dirty="0">
                <a:latin typeface="Cambria" pitchFamily="18" charset="0"/>
              </a:rPr>
              <a:t>building mathematical models</a:t>
            </a:r>
            <a:r>
              <a:rPr lang="en-US" sz="2000" dirty="0">
                <a:latin typeface="Cambria" pitchFamily="18" charset="0"/>
              </a:rPr>
              <a:t> to help </a:t>
            </a:r>
            <a:r>
              <a:rPr lang="en-US" sz="2000" dirty="0" smtClean="0">
                <a:latin typeface="Cambria" pitchFamily="18" charset="0"/>
              </a:rPr>
              <a:t>understanding </a:t>
            </a:r>
            <a:r>
              <a:rPr lang="en-US" sz="2000" dirty="0">
                <a:latin typeface="Cambria" pitchFamily="18" charset="0"/>
              </a:rPr>
              <a:t>data. </a:t>
            </a:r>
            <a:endParaRPr lang="en-US" sz="2000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885" y="4952999"/>
            <a:ext cx="7429048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txBody>
          <a:bodyPr wrap="square" rtlCol="0" anchor="ctr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M</a:t>
            </a:r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achine Learning</a:t>
            </a:r>
            <a:r>
              <a:rPr lang="en-CA" sz="2000" dirty="0" smtClean="0">
                <a:latin typeface="Cambria" pitchFamily="18" charset="0"/>
              </a:rPr>
              <a:t> </a:t>
            </a:r>
            <a:r>
              <a:rPr lang="en-CA" sz="2000" dirty="0">
                <a:latin typeface="Cambria" pitchFamily="18" charset="0"/>
              </a:rPr>
              <a:t>is the process of teaching a computer </a:t>
            </a:r>
            <a:r>
              <a:rPr lang="en-CA" sz="2000" dirty="0" smtClean="0">
                <a:latin typeface="Cambria" pitchFamily="18" charset="0"/>
              </a:rPr>
              <a:t>system to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Cambria" pitchFamily="18" charset="0"/>
              </a:rPr>
              <a:t>make </a:t>
            </a:r>
            <a:r>
              <a:rPr lang="en-CA" sz="2000" dirty="0">
                <a:latin typeface="Cambria" pitchFamily="18" charset="0"/>
              </a:rPr>
              <a:t>accurate </a:t>
            </a:r>
            <a:r>
              <a:rPr lang="en-CA" sz="2000" b="1" dirty="0">
                <a:latin typeface="Cambria" pitchFamily="18" charset="0"/>
              </a:rPr>
              <a:t>predictions</a:t>
            </a:r>
            <a:r>
              <a:rPr lang="en-CA" sz="2000" dirty="0">
                <a:latin typeface="Cambria" pitchFamily="18" charset="0"/>
              </a:rPr>
              <a:t> </a:t>
            </a:r>
            <a:r>
              <a:rPr lang="en-CA" sz="2000" dirty="0" smtClean="0">
                <a:latin typeface="Cambria" pitchFamily="18" charset="0"/>
              </a:rPr>
              <a:t>for the new data  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Cambria" pitchFamily="18" charset="0"/>
              </a:rPr>
              <a:t>identify hidden </a:t>
            </a:r>
            <a:r>
              <a:rPr lang="en-CA" sz="2000" b="1" dirty="0" smtClean="0">
                <a:latin typeface="Cambria" pitchFamily="18" charset="0"/>
              </a:rPr>
              <a:t>patterns</a:t>
            </a:r>
            <a:r>
              <a:rPr lang="en-CA" sz="2000" dirty="0" smtClean="0">
                <a:latin typeface="Cambria" pitchFamily="18" charset="0"/>
              </a:rPr>
              <a:t> in the existing </a:t>
            </a:r>
            <a:r>
              <a:rPr lang="en-US" sz="2000" dirty="0" smtClean="0">
                <a:latin typeface="Cambria" pitchFamily="18" charset="0"/>
              </a:rPr>
              <a:t>data.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884" y="3581400"/>
            <a:ext cx="754765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Once the </a:t>
            </a:r>
            <a:r>
              <a:rPr lang="en-US" sz="2000" dirty="0">
                <a:latin typeface="Cambria" pitchFamily="18" charset="0"/>
              </a:rPr>
              <a:t>models have been fit to observed data, </a:t>
            </a:r>
            <a:r>
              <a:rPr lang="en-US" sz="2000" dirty="0" smtClean="0">
                <a:latin typeface="Cambria" pitchFamily="18" charset="0"/>
              </a:rPr>
              <a:t>we can use them  </a:t>
            </a:r>
          </a:p>
          <a:p>
            <a:r>
              <a:rPr lang="en-US" sz="2000" dirty="0" smtClean="0">
                <a:latin typeface="Cambria" pitchFamily="18" charset="0"/>
              </a:rPr>
              <a:t>to </a:t>
            </a:r>
            <a:r>
              <a:rPr lang="en-US" sz="2000" b="1" dirty="0">
                <a:latin typeface="Cambria" pitchFamily="18" charset="0"/>
              </a:rPr>
              <a:t>predict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aspects </a:t>
            </a:r>
            <a:r>
              <a:rPr lang="en-US" sz="2000" dirty="0">
                <a:latin typeface="Cambria" pitchFamily="18" charset="0"/>
              </a:rPr>
              <a:t>of new data </a:t>
            </a:r>
            <a:r>
              <a:rPr lang="en-US" sz="2000" dirty="0" smtClean="0">
                <a:latin typeface="Cambria" pitchFamily="18" charset="0"/>
              </a:rPr>
              <a:t> or  explore </a:t>
            </a:r>
            <a:r>
              <a:rPr lang="en-US" sz="2000" dirty="0">
                <a:latin typeface="Cambria" pitchFamily="18" charset="0"/>
              </a:rPr>
              <a:t>structural </a:t>
            </a:r>
            <a:r>
              <a:rPr lang="en-US" sz="2000" b="1" dirty="0">
                <a:latin typeface="Cambria" pitchFamily="18" charset="0"/>
              </a:rPr>
              <a:t>patterns</a:t>
            </a:r>
            <a:r>
              <a:rPr lang="en-US" sz="2000" dirty="0">
                <a:latin typeface="Cambria" pitchFamily="18" charset="0"/>
              </a:rPr>
              <a:t> in the observed data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886" y="2414451"/>
            <a:ext cx="76819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“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Learning</a:t>
            </a:r>
            <a:r>
              <a:rPr lang="en-US" sz="2000" dirty="0">
                <a:latin typeface="Cambria" pitchFamily="18" charset="0"/>
              </a:rPr>
              <a:t>” </a:t>
            </a:r>
            <a:r>
              <a:rPr lang="en-US" sz="2000" dirty="0" smtClean="0">
                <a:latin typeface="Cambria" pitchFamily="18" charset="0"/>
              </a:rPr>
              <a:t>starts when </a:t>
            </a:r>
            <a:r>
              <a:rPr lang="en-US" sz="2000" dirty="0">
                <a:latin typeface="Cambria" pitchFamily="18" charset="0"/>
              </a:rPr>
              <a:t>we give </a:t>
            </a:r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models </a:t>
            </a:r>
            <a:r>
              <a:rPr lang="en-US" sz="2000" b="1" dirty="0">
                <a:latin typeface="Cambria" pitchFamily="18" charset="0"/>
              </a:rPr>
              <a:t>tunable parameters</a:t>
            </a:r>
            <a:r>
              <a:rPr lang="en-US" sz="2000" dirty="0">
                <a:latin typeface="Cambria" pitchFamily="18" charset="0"/>
              </a:rPr>
              <a:t> that can be </a:t>
            </a:r>
            <a:r>
              <a:rPr lang="en-US" sz="2000" dirty="0" smtClean="0">
                <a:latin typeface="Cambria" pitchFamily="18" charset="0"/>
              </a:rPr>
              <a:t>computationally adapted </a:t>
            </a:r>
            <a:r>
              <a:rPr lang="en-US" sz="2000" dirty="0">
                <a:latin typeface="Cambria" pitchFamily="18" charset="0"/>
              </a:rPr>
              <a:t>to </a:t>
            </a:r>
            <a:r>
              <a:rPr lang="en-US" sz="2000" dirty="0" smtClean="0">
                <a:latin typeface="Cambria" pitchFamily="18" charset="0"/>
              </a:rPr>
              <a:t>the observed </a:t>
            </a:r>
            <a:r>
              <a:rPr lang="en-US" sz="2000" dirty="0">
                <a:latin typeface="Cambria" pitchFamily="18" charset="0"/>
              </a:rPr>
              <a:t>data; 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n this </a:t>
            </a:r>
            <a:r>
              <a:rPr lang="en-US" sz="2000" dirty="0">
                <a:latin typeface="Cambria" pitchFamily="18" charset="0"/>
              </a:rPr>
              <a:t>way </a:t>
            </a:r>
            <a:r>
              <a:rPr lang="en-US" sz="2000" dirty="0" smtClean="0">
                <a:latin typeface="Cambria" pitchFamily="18" charset="0"/>
              </a:rPr>
              <a:t>a computer system does  </a:t>
            </a:r>
            <a:r>
              <a:rPr lang="en-US" sz="2000" dirty="0">
                <a:latin typeface="Cambria" pitchFamily="18" charset="0"/>
              </a:rPr>
              <a:t>“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</a:rPr>
              <a:t>learning</a:t>
            </a:r>
            <a:r>
              <a:rPr lang="en-US" sz="2000" dirty="0">
                <a:latin typeface="Cambria" pitchFamily="18" charset="0"/>
              </a:rPr>
              <a:t>” from the data. </a:t>
            </a:r>
          </a:p>
        </p:txBody>
      </p:sp>
    </p:spTree>
    <p:extLst>
      <p:ext uri="{BB962C8B-B14F-4D97-AF65-F5344CB8AC3E}">
        <p14:creationId xmlns:p14="http://schemas.microsoft.com/office/powerpoint/2010/main" val="27966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1752600" y="1672771"/>
            <a:ext cx="5257800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The  END</a:t>
            </a: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3657600"/>
            <a:ext cx="7010400" cy="72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3600" b="1" dirty="0" smtClean="0">
                <a:latin typeface="Cambria" pitchFamily="18" charset="0"/>
              </a:rPr>
              <a:t>Thank  you  for  your  attention!</a:t>
            </a:r>
            <a:endParaRPr lang="ru-RU" sz="3600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8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48151" y="560505"/>
            <a:ext cx="8070181" cy="5194073"/>
            <a:chOff x="628249" y="438147"/>
            <a:chExt cx="8070181" cy="5194073"/>
          </a:xfrm>
        </p:grpSpPr>
        <p:grpSp>
          <p:nvGrpSpPr>
            <p:cNvPr id="8" name="Group 7"/>
            <p:cNvGrpSpPr/>
            <p:nvPr/>
          </p:nvGrpSpPr>
          <p:grpSpPr>
            <a:xfrm>
              <a:off x="628249" y="438147"/>
              <a:ext cx="8070181" cy="5194073"/>
              <a:chOff x="628249" y="438147"/>
              <a:chExt cx="8070181" cy="5194073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7305099" y="4573522"/>
                <a:ext cx="91440" cy="40336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45720" y="0"/>
                    </a:moveTo>
                    <a:lnTo>
                      <a:pt x="45720" y="40336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 9"/>
              <p:cNvSpPr/>
              <p:nvPr/>
            </p:nvSpPr>
            <p:spPr>
              <a:xfrm>
                <a:off x="7290811" y="3314710"/>
                <a:ext cx="91440" cy="40336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45720" y="0"/>
                    </a:moveTo>
                    <a:lnTo>
                      <a:pt x="45720" y="40336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 10"/>
              <p:cNvSpPr/>
              <p:nvPr/>
            </p:nvSpPr>
            <p:spPr>
              <a:xfrm>
                <a:off x="4524399" y="1376004"/>
                <a:ext cx="2812131" cy="90083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772349"/>
                    </a:lnTo>
                    <a:lnTo>
                      <a:pt x="2812131" y="772349"/>
                    </a:lnTo>
                    <a:lnTo>
                      <a:pt x="2812131" y="9008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4545307" y="4573522"/>
                <a:ext cx="91440" cy="40336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45720" y="0"/>
                    </a:moveTo>
                    <a:lnTo>
                      <a:pt x="45720" y="40336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 14"/>
              <p:cNvSpPr/>
              <p:nvPr/>
            </p:nvSpPr>
            <p:spPr>
              <a:xfrm>
                <a:off x="1709066" y="4573522"/>
                <a:ext cx="91440" cy="40336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45720" y="0"/>
                    </a:moveTo>
                    <a:lnTo>
                      <a:pt x="45720" y="40336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 15"/>
              <p:cNvSpPr/>
              <p:nvPr/>
            </p:nvSpPr>
            <p:spPr>
              <a:xfrm>
                <a:off x="1694778" y="3314710"/>
                <a:ext cx="60008" cy="53527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45720" y="0"/>
                    </a:moveTo>
                    <a:lnTo>
                      <a:pt x="45720" y="40336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 16"/>
              <p:cNvSpPr/>
              <p:nvPr/>
            </p:nvSpPr>
            <p:spPr>
              <a:xfrm>
                <a:off x="1740498" y="1376004"/>
                <a:ext cx="2783900" cy="90083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783900" y="0"/>
                    </a:moveTo>
                    <a:lnTo>
                      <a:pt x="2783900" y="772349"/>
                    </a:lnTo>
                    <a:lnTo>
                      <a:pt x="0" y="772349"/>
                    </a:lnTo>
                    <a:lnTo>
                      <a:pt x="0" y="9008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Rounded Rectangle 17"/>
              <p:cNvSpPr/>
              <p:nvPr/>
            </p:nvSpPr>
            <p:spPr>
              <a:xfrm>
                <a:off x="1905003" y="438147"/>
                <a:ext cx="5238792" cy="880704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 18"/>
              <p:cNvSpPr/>
              <p:nvPr/>
            </p:nvSpPr>
            <p:spPr>
              <a:xfrm>
                <a:off x="2059107" y="584546"/>
                <a:ext cx="5238792" cy="880704"/>
              </a:xfrm>
              <a:custGeom>
                <a:avLst/>
                <a:gdLst>
                  <a:gd name="connsiteX0" fmla="*/ 0 w 5238792"/>
                  <a:gd name="connsiteY0" fmla="*/ 88070 h 880704"/>
                  <a:gd name="connsiteX1" fmla="*/ 88070 w 5238792"/>
                  <a:gd name="connsiteY1" fmla="*/ 0 h 880704"/>
                  <a:gd name="connsiteX2" fmla="*/ 5150722 w 5238792"/>
                  <a:gd name="connsiteY2" fmla="*/ 0 h 880704"/>
                  <a:gd name="connsiteX3" fmla="*/ 5238792 w 5238792"/>
                  <a:gd name="connsiteY3" fmla="*/ 88070 h 880704"/>
                  <a:gd name="connsiteX4" fmla="*/ 5238792 w 5238792"/>
                  <a:gd name="connsiteY4" fmla="*/ 792634 h 880704"/>
                  <a:gd name="connsiteX5" fmla="*/ 5150722 w 5238792"/>
                  <a:gd name="connsiteY5" fmla="*/ 880704 h 880704"/>
                  <a:gd name="connsiteX6" fmla="*/ 88070 w 5238792"/>
                  <a:gd name="connsiteY6" fmla="*/ 880704 h 880704"/>
                  <a:gd name="connsiteX7" fmla="*/ 0 w 5238792"/>
                  <a:gd name="connsiteY7" fmla="*/ 792634 h 880704"/>
                  <a:gd name="connsiteX8" fmla="*/ 0 w 5238792"/>
                  <a:gd name="connsiteY8" fmla="*/ 88070 h 88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92" h="880704">
                    <a:moveTo>
                      <a:pt x="0" y="88070"/>
                    </a:moveTo>
                    <a:cubicBezTo>
                      <a:pt x="0" y="39430"/>
                      <a:pt x="39430" y="0"/>
                      <a:pt x="88070" y="0"/>
                    </a:cubicBezTo>
                    <a:lnTo>
                      <a:pt x="5150722" y="0"/>
                    </a:lnTo>
                    <a:cubicBezTo>
                      <a:pt x="5199362" y="0"/>
                      <a:pt x="5238792" y="39430"/>
                      <a:pt x="5238792" y="88070"/>
                    </a:cubicBezTo>
                    <a:lnTo>
                      <a:pt x="5238792" y="792634"/>
                    </a:lnTo>
                    <a:cubicBezTo>
                      <a:pt x="5238792" y="841274"/>
                      <a:pt x="5199362" y="880704"/>
                      <a:pt x="5150722" y="880704"/>
                    </a:cubicBezTo>
                    <a:lnTo>
                      <a:pt x="88070" y="880704"/>
                    </a:lnTo>
                    <a:cubicBezTo>
                      <a:pt x="39430" y="880704"/>
                      <a:pt x="0" y="841274"/>
                      <a:pt x="0" y="792634"/>
                    </a:cubicBezTo>
                    <a:lnTo>
                      <a:pt x="0" y="88070"/>
                    </a:lnTo>
                    <a:close/>
                  </a:path>
                </a:pathLst>
              </a:cu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2955" tIns="162955" rIns="162955" bIns="162955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600" b="1" kern="1200" dirty="0" smtClean="0">
                    <a:solidFill>
                      <a:srgbClr val="C00000"/>
                    </a:solidFill>
                    <a:latin typeface="Cambria" pitchFamily="18" charset="0"/>
                  </a:rPr>
                  <a:t>Machine Learning</a:t>
                </a:r>
                <a:endParaRPr lang="en-US" sz="3600" b="1" kern="1200" dirty="0">
                  <a:solidFill>
                    <a:srgbClr val="C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9469" y="2276837"/>
                <a:ext cx="2490063" cy="8807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Freeform 20"/>
              <p:cNvSpPr/>
              <p:nvPr/>
            </p:nvSpPr>
            <p:spPr>
              <a:xfrm>
                <a:off x="628249" y="2408746"/>
                <a:ext cx="2599383" cy="880704"/>
              </a:xfrm>
              <a:custGeom>
                <a:avLst/>
                <a:gdLst>
                  <a:gd name="connsiteX0" fmla="*/ 0 w 2295588"/>
                  <a:gd name="connsiteY0" fmla="*/ 88070 h 880704"/>
                  <a:gd name="connsiteX1" fmla="*/ 88070 w 2295588"/>
                  <a:gd name="connsiteY1" fmla="*/ 0 h 880704"/>
                  <a:gd name="connsiteX2" fmla="*/ 2207518 w 2295588"/>
                  <a:gd name="connsiteY2" fmla="*/ 0 h 880704"/>
                  <a:gd name="connsiteX3" fmla="*/ 2295588 w 2295588"/>
                  <a:gd name="connsiteY3" fmla="*/ 88070 h 880704"/>
                  <a:gd name="connsiteX4" fmla="*/ 2295588 w 2295588"/>
                  <a:gd name="connsiteY4" fmla="*/ 792634 h 880704"/>
                  <a:gd name="connsiteX5" fmla="*/ 2207518 w 2295588"/>
                  <a:gd name="connsiteY5" fmla="*/ 880704 h 880704"/>
                  <a:gd name="connsiteX6" fmla="*/ 88070 w 2295588"/>
                  <a:gd name="connsiteY6" fmla="*/ 880704 h 880704"/>
                  <a:gd name="connsiteX7" fmla="*/ 0 w 2295588"/>
                  <a:gd name="connsiteY7" fmla="*/ 792634 h 880704"/>
                  <a:gd name="connsiteX8" fmla="*/ 0 w 2295588"/>
                  <a:gd name="connsiteY8" fmla="*/ 88070 h 88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5588" h="880704">
                    <a:moveTo>
                      <a:pt x="0" y="88070"/>
                    </a:moveTo>
                    <a:cubicBezTo>
                      <a:pt x="0" y="39430"/>
                      <a:pt x="39430" y="0"/>
                      <a:pt x="88070" y="0"/>
                    </a:cubicBezTo>
                    <a:lnTo>
                      <a:pt x="2207518" y="0"/>
                    </a:lnTo>
                    <a:cubicBezTo>
                      <a:pt x="2256158" y="0"/>
                      <a:pt x="2295588" y="39430"/>
                      <a:pt x="2295588" y="88070"/>
                    </a:cubicBezTo>
                    <a:lnTo>
                      <a:pt x="2295588" y="792634"/>
                    </a:lnTo>
                    <a:cubicBezTo>
                      <a:pt x="2295588" y="841274"/>
                      <a:pt x="2256158" y="880704"/>
                      <a:pt x="2207518" y="880704"/>
                    </a:cubicBezTo>
                    <a:lnTo>
                      <a:pt x="88070" y="880704"/>
                    </a:lnTo>
                    <a:cubicBezTo>
                      <a:pt x="39430" y="880704"/>
                      <a:pt x="0" y="841274"/>
                      <a:pt x="0" y="792634"/>
                    </a:cubicBezTo>
                    <a:lnTo>
                      <a:pt x="0" y="8807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7235" tIns="117235" rIns="117235" bIns="117235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latin typeface="Cambria" pitchFamily="18" charset="0"/>
                  </a:rPr>
                  <a:t>Supervised</a:t>
                </a:r>
                <a:endParaRPr lang="en-US" sz="2400" b="1" kern="1200" dirty="0">
                  <a:latin typeface="Cambria" pitchFamily="18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99469" y="3692817"/>
                <a:ext cx="2490063" cy="8807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Freeform 22"/>
              <p:cNvSpPr/>
              <p:nvPr/>
            </p:nvSpPr>
            <p:spPr>
              <a:xfrm>
                <a:off x="628249" y="3839216"/>
                <a:ext cx="2599383" cy="880704"/>
              </a:xfrm>
              <a:custGeom>
                <a:avLst/>
                <a:gdLst>
                  <a:gd name="connsiteX0" fmla="*/ 0 w 2561283"/>
                  <a:gd name="connsiteY0" fmla="*/ 88070 h 880704"/>
                  <a:gd name="connsiteX1" fmla="*/ 88070 w 2561283"/>
                  <a:gd name="connsiteY1" fmla="*/ 0 h 880704"/>
                  <a:gd name="connsiteX2" fmla="*/ 2473213 w 2561283"/>
                  <a:gd name="connsiteY2" fmla="*/ 0 h 880704"/>
                  <a:gd name="connsiteX3" fmla="*/ 2561283 w 2561283"/>
                  <a:gd name="connsiteY3" fmla="*/ 88070 h 880704"/>
                  <a:gd name="connsiteX4" fmla="*/ 2561283 w 2561283"/>
                  <a:gd name="connsiteY4" fmla="*/ 792634 h 880704"/>
                  <a:gd name="connsiteX5" fmla="*/ 2473213 w 2561283"/>
                  <a:gd name="connsiteY5" fmla="*/ 880704 h 880704"/>
                  <a:gd name="connsiteX6" fmla="*/ 88070 w 2561283"/>
                  <a:gd name="connsiteY6" fmla="*/ 880704 h 880704"/>
                  <a:gd name="connsiteX7" fmla="*/ 0 w 2561283"/>
                  <a:gd name="connsiteY7" fmla="*/ 792634 h 880704"/>
                  <a:gd name="connsiteX8" fmla="*/ 0 w 2561283"/>
                  <a:gd name="connsiteY8" fmla="*/ 88070 h 88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283" h="880704">
                    <a:moveTo>
                      <a:pt x="0" y="88070"/>
                    </a:moveTo>
                    <a:cubicBezTo>
                      <a:pt x="0" y="39430"/>
                      <a:pt x="39430" y="0"/>
                      <a:pt x="88070" y="0"/>
                    </a:cubicBezTo>
                    <a:lnTo>
                      <a:pt x="2473213" y="0"/>
                    </a:lnTo>
                    <a:cubicBezTo>
                      <a:pt x="2521853" y="0"/>
                      <a:pt x="2561283" y="39430"/>
                      <a:pt x="2561283" y="88070"/>
                    </a:cubicBezTo>
                    <a:lnTo>
                      <a:pt x="2561283" y="792634"/>
                    </a:lnTo>
                    <a:cubicBezTo>
                      <a:pt x="2561283" y="841274"/>
                      <a:pt x="2521853" y="880704"/>
                      <a:pt x="2473213" y="880704"/>
                    </a:cubicBezTo>
                    <a:lnTo>
                      <a:pt x="88070" y="880704"/>
                    </a:lnTo>
                    <a:cubicBezTo>
                      <a:pt x="39430" y="880704"/>
                      <a:pt x="0" y="841274"/>
                      <a:pt x="0" y="792634"/>
                    </a:cubicBezTo>
                    <a:lnTo>
                      <a:pt x="0" y="8807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995" tIns="101995" rIns="101995" bIns="101995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Cambria" pitchFamily="18" charset="0"/>
                  </a:rPr>
                  <a:t>Task Driven       </a:t>
                </a:r>
                <a:r>
                  <a:rPr lang="en-US" sz="2000" i="1" kern="1200" dirty="0" smtClean="0">
                    <a:latin typeface="Cambria" pitchFamily="18" charset="0"/>
                  </a:rPr>
                  <a:t>Predict next values</a:t>
                </a:r>
                <a:endParaRPr lang="en-US" sz="2000" i="1" kern="1200" dirty="0">
                  <a:latin typeface="Cambria" pitchFamily="18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510048" y="4976889"/>
                <a:ext cx="489477" cy="5044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Freeform 24"/>
              <p:cNvSpPr/>
              <p:nvPr/>
            </p:nvSpPr>
            <p:spPr>
              <a:xfrm>
                <a:off x="1664152" y="5123288"/>
                <a:ext cx="489477" cy="504423"/>
              </a:xfrm>
              <a:custGeom>
                <a:avLst/>
                <a:gdLst>
                  <a:gd name="connsiteX0" fmla="*/ 0 w 489477"/>
                  <a:gd name="connsiteY0" fmla="*/ 48948 h 504423"/>
                  <a:gd name="connsiteX1" fmla="*/ 48948 w 489477"/>
                  <a:gd name="connsiteY1" fmla="*/ 0 h 504423"/>
                  <a:gd name="connsiteX2" fmla="*/ 440529 w 489477"/>
                  <a:gd name="connsiteY2" fmla="*/ 0 h 504423"/>
                  <a:gd name="connsiteX3" fmla="*/ 489477 w 489477"/>
                  <a:gd name="connsiteY3" fmla="*/ 48948 h 504423"/>
                  <a:gd name="connsiteX4" fmla="*/ 489477 w 489477"/>
                  <a:gd name="connsiteY4" fmla="*/ 455475 h 504423"/>
                  <a:gd name="connsiteX5" fmla="*/ 440529 w 489477"/>
                  <a:gd name="connsiteY5" fmla="*/ 504423 h 504423"/>
                  <a:gd name="connsiteX6" fmla="*/ 48948 w 489477"/>
                  <a:gd name="connsiteY6" fmla="*/ 504423 h 504423"/>
                  <a:gd name="connsiteX7" fmla="*/ 0 w 489477"/>
                  <a:gd name="connsiteY7" fmla="*/ 455475 h 504423"/>
                  <a:gd name="connsiteX8" fmla="*/ 0 w 489477"/>
                  <a:gd name="connsiteY8" fmla="*/ 48948 h 504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477" h="504423">
                    <a:moveTo>
                      <a:pt x="0" y="48948"/>
                    </a:moveTo>
                    <a:cubicBezTo>
                      <a:pt x="0" y="21915"/>
                      <a:pt x="21915" y="0"/>
                      <a:pt x="48948" y="0"/>
                    </a:cubicBezTo>
                    <a:lnTo>
                      <a:pt x="440529" y="0"/>
                    </a:lnTo>
                    <a:cubicBezTo>
                      <a:pt x="467562" y="0"/>
                      <a:pt x="489477" y="21915"/>
                      <a:pt x="489477" y="48948"/>
                    </a:cubicBezTo>
                    <a:lnTo>
                      <a:pt x="489477" y="455475"/>
                    </a:lnTo>
                    <a:cubicBezTo>
                      <a:pt x="489477" y="482508"/>
                      <a:pt x="467562" y="504423"/>
                      <a:pt x="440529" y="504423"/>
                    </a:cubicBezTo>
                    <a:lnTo>
                      <a:pt x="48948" y="504423"/>
                    </a:lnTo>
                    <a:cubicBezTo>
                      <a:pt x="21915" y="504423"/>
                      <a:pt x="0" y="482508"/>
                      <a:pt x="0" y="455475"/>
                    </a:cubicBezTo>
                    <a:lnTo>
                      <a:pt x="0" y="48948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8156" tIns="98156" rIns="98156" bIns="98156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79861" y="2276837"/>
                <a:ext cx="2526790" cy="8807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Freeform 26"/>
              <p:cNvSpPr/>
              <p:nvPr/>
            </p:nvSpPr>
            <p:spPr>
              <a:xfrm>
                <a:off x="3343636" y="2408746"/>
                <a:ext cx="2648884" cy="880704"/>
              </a:xfrm>
              <a:custGeom>
                <a:avLst/>
                <a:gdLst>
                  <a:gd name="connsiteX0" fmla="*/ 0 w 2526790"/>
                  <a:gd name="connsiteY0" fmla="*/ 88070 h 880704"/>
                  <a:gd name="connsiteX1" fmla="*/ 88070 w 2526790"/>
                  <a:gd name="connsiteY1" fmla="*/ 0 h 880704"/>
                  <a:gd name="connsiteX2" fmla="*/ 2438720 w 2526790"/>
                  <a:gd name="connsiteY2" fmla="*/ 0 h 880704"/>
                  <a:gd name="connsiteX3" fmla="*/ 2526790 w 2526790"/>
                  <a:gd name="connsiteY3" fmla="*/ 88070 h 880704"/>
                  <a:gd name="connsiteX4" fmla="*/ 2526790 w 2526790"/>
                  <a:gd name="connsiteY4" fmla="*/ 792634 h 880704"/>
                  <a:gd name="connsiteX5" fmla="*/ 2438720 w 2526790"/>
                  <a:gd name="connsiteY5" fmla="*/ 880704 h 880704"/>
                  <a:gd name="connsiteX6" fmla="*/ 88070 w 2526790"/>
                  <a:gd name="connsiteY6" fmla="*/ 880704 h 880704"/>
                  <a:gd name="connsiteX7" fmla="*/ 0 w 2526790"/>
                  <a:gd name="connsiteY7" fmla="*/ 792634 h 880704"/>
                  <a:gd name="connsiteX8" fmla="*/ 0 w 2526790"/>
                  <a:gd name="connsiteY8" fmla="*/ 88070 h 88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6790" h="880704">
                    <a:moveTo>
                      <a:pt x="0" y="88070"/>
                    </a:moveTo>
                    <a:cubicBezTo>
                      <a:pt x="0" y="39430"/>
                      <a:pt x="39430" y="0"/>
                      <a:pt x="88070" y="0"/>
                    </a:cubicBezTo>
                    <a:lnTo>
                      <a:pt x="2438720" y="0"/>
                    </a:lnTo>
                    <a:cubicBezTo>
                      <a:pt x="2487360" y="0"/>
                      <a:pt x="2526790" y="39430"/>
                      <a:pt x="2526790" y="88070"/>
                    </a:cubicBezTo>
                    <a:lnTo>
                      <a:pt x="2526790" y="792634"/>
                    </a:lnTo>
                    <a:cubicBezTo>
                      <a:pt x="2526790" y="841274"/>
                      <a:pt x="2487360" y="880704"/>
                      <a:pt x="2438720" y="880704"/>
                    </a:cubicBezTo>
                    <a:lnTo>
                      <a:pt x="88070" y="880704"/>
                    </a:lnTo>
                    <a:cubicBezTo>
                      <a:pt x="39430" y="880704"/>
                      <a:pt x="0" y="841274"/>
                      <a:pt x="0" y="792634"/>
                    </a:cubicBezTo>
                    <a:lnTo>
                      <a:pt x="0" y="8807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7235" tIns="117235" rIns="117235" bIns="117235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latin typeface="Cambria" pitchFamily="18" charset="0"/>
                  </a:rPr>
                  <a:t>Unsupervised</a:t>
                </a:r>
                <a:endParaRPr lang="en-US" sz="2400" b="1" kern="1200" dirty="0">
                  <a:latin typeface="Cambria" pitchFamily="18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420688" y="3692817"/>
                <a:ext cx="2494780" cy="8807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Freeform 28"/>
              <p:cNvSpPr/>
              <p:nvPr/>
            </p:nvSpPr>
            <p:spPr>
              <a:xfrm>
                <a:off x="3343636" y="3839216"/>
                <a:ext cx="2648885" cy="880704"/>
              </a:xfrm>
              <a:custGeom>
                <a:avLst/>
                <a:gdLst>
                  <a:gd name="connsiteX0" fmla="*/ 0 w 2494780"/>
                  <a:gd name="connsiteY0" fmla="*/ 88070 h 880704"/>
                  <a:gd name="connsiteX1" fmla="*/ 88070 w 2494780"/>
                  <a:gd name="connsiteY1" fmla="*/ 0 h 880704"/>
                  <a:gd name="connsiteX2" fmla="*/ 2406710 w 2494780"/>
                  <a:gd name="connsiteY2" fmla="*/ 0 h 880704"/>
                  <a:gd name="connsiteX3" fmla="*/ 2494780 w 2494780"/>
                  <a:gd name="connsiteY3" fmla="*/ 88070 h 880704"/>
                  <a:gd name="connsiteX4" fmla="*/ 2494780 w 2494780"/>
                  <a:gd name="connsiteY4" fmla="*/ 792634 h 880704"/>
                  <a:gd name="connsiteX5" fmla="*/ 2406710 w 2494780"/>
                  <a:gd name="connsiteY5" fmla="*/ 880704 h 880704"/>
                  <a:gd name="connsiteX6" fmla="*/ 88070 w 2494780"/>
                  <a:gd name="connsiteY6" fmla="*/ 880704 h 880704"/>
                  <a:gd name="connsiteX7" fmla="*/ 0 w 2494780"/>
                  <a:gd name="connsiteY7" fmla="*/ 792634 h 880704"/>
                  <a:gd name="connsiteX8" fmla="*/ 0 w 2494780"/>
                  <a:gd name="connsiteY8" fmla="*/ 88070 h 88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4780" h="880704">
                    <a:moveTo>
                      <a:pt x="0" y="88070"/>
                    </a:moveTo>
                    <a:cubicBezTo>
                      <a:pt x="0" y="39430"/>
                      <a:pt x="39430" y="0"/>
                      <a:pt x="88070" y="0"/>
                    </a:cubicBezTo>
                    <a:lnTo>
                      <a:pt x="2406710" y="0"/>
                    </a:lnTo>
                    <a:cubicBezTo>
                      <a:pt x="2455350" y="0"/>
                      <a:pt x="2494780" y="39430"/>
                      <a:pt x="2494780" y="88070"/>
                    </a:cubicBezTo>
                    <a:lnTo>
                      <a:pt x="2494780" y="792634"/>
                    </a:lnTo>
                    <a:cubicBezTo>
                      <a:pt x="2494780" y="841274"/>
                      <a:pt x="2455350" y="880704"/>
                      <a:pt x="2406710" y="880704"/>
                    </a:cubicBezTo>
                    <a:lnTo>
                      <a:pt x="88070" y="880704"/>
                    </a:lnTo>
                    <a:cubicBezTo>
                      <a:pt x="39430" y="880704"/>
                      <a:pt x="0" y="841274"/>
                      <a:pt x="0" y="792634"/>
                    </a:cubicBezTo>
                    <a:lnTo>
                      <a:pt x="0" y="8807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995" tIns="101995" rIns="101995" bIns="101995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Cambria" pitchFamily="18" charset="0"/>
                  </a:rPr>
                  <a:t>Data Driven       </a:t>
                </a:r>
                <a:r>
                  <a:rPr lang="en-US" sz="2000" i="1" kern="1200" dirty="0" smtClean="0">
                    <a:latin typeface="Cambria" pitchFamily="18" charset="0"/>
                  </a:rPr>
                  <a:t>Identify exist. patterns</a:t>
                </a:r>
                <a:endParaRPr lang="en-US" sz="2000" i="1" kern="1200" dirty="0">
                  <a:latin typeface="Cambria" pitchFamily="18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319437" y="4976889"/>
                <a:ext cx="543179" cy="50893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reeform 30"/>
              <p:cNvSpPr/>
              <p:nvPr/>
            </p:nvSpPr>
            <p:spPr>
              <a:xfrm>
                <a:off x="4473541" y="5123288"/>
                <a:ext cx="543179" cy="508932"/>
              </a:xfrm>
              <a:custGeom>
                <a:avLst/>
                <a:gdLst>
                  <a:gd name="connsiteX0" fmla="*/ 0 w 543179"/>
                  <a:gd name="connsiteY0" fmla="*/ 50893 h 508932"/>
                  <a:gd name="connsiteX1" fmla="*/ 50893 w 543179"/>
                  <a:gd name="connsiteY1" fmla="*/ 0 h 508932"/>
                  <a:gd name="connsiteX2" fmla="*/ 492286 w 543179"/>
                  <a:gd name="connsiteY2" fmla="*/ 0 h 508932"/>
                  <a:gd name="connsiteX3" fmla="*/ 543179 w 543179"/>
                  <a:gd name="connsiteY3" fmla="*/ 50893 h 508932"/>
                  <a:gd name="connsiteX4" fmla="*/ 543179 w 543179"/>
                  <a:gd name="connsiteY4" fmla="*/ 458039 h 508932"/>
                  <a:gd name="connsiteX5" fmla="*/ 492286 w 543179"/>
                  <a:gd name="connsiteY5" fmla="*/ 508932 h 508932"/>
                  <a:gd name="connsiteX6" fmla="*/ 50893 w 543179"/>
                  <a:gd name="connsiteY6" fmla="*/ 508932 h 508932"/>
                  <a:gd name="connsiteX7" fmla="*/ 0 w 543179"/>
                  <a:gd name="connsiteY7" fmla="*/ 458039 h 508932"/>
                  <a:gd name="connsiteX8" fmla="*/ 0 w 543179"/>
                  <a:gd name="connsiteY8" fmla="*/ 50893 h 50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3179" h="508932">
                    <a:moveTo>
                      <a:pt x="0" y="50893"/>
                    </a:moveTo>
                    <a:cubicBezTo>
                      <a:pt x="0" y="22786"/>
                      <a:pt x="22786" y="0"/>
                      <a:pt x="50893" y="0"/>
                    </a:cubicBezTo>
                    <a:lnTo>
                      <a:pt x="492286" y="0"/>
                    </a:lnTo>
                    <a:cubicBezTo>
                      <a:pt x="520393" y="0"/>
                      <a:pt x="543179" y="22786"/>
                      <a:pt x="543179" y="50893"/>
                    </a:cubicBezTo>
                    <a:lnTo>
                      <a:pt x="543179" y="458039"/>
                    </a:lnTo>
                    <a:cubicBezTo>
                      <a:pt x="543179" y="486146"/>
                      <a:pt x="520393" y="508932"/>
                      <a:pt x="492286" y="508932"/>
                    </a:cubicBezTo>
                    <a:lnTo>
                      <a:pt x="50893" y="508932"/>
                    </a:lnTo>
                    <a:cubicBezTo>
                      <a:pt x="22786" y="508932"/>
                      <a:pt x="0" y="486146"/>
                      <a:pt x="0" y="458039"/>
                    </a:cubicBezTo>
                    <a:lnTo>
                      <a:pt x="0" y="50893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/>
                </a:stretch>
              </a:blip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8726" tIns="98726" rIns="98726" bIns="98726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48342" y="2276837"/>
                <a:ext cx="2376377" cy="8807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6302446" y="2423236"/>
                <a:ext cx="2376377" cy="880704"/>
              </a:xfrm>
              <a:custGeom>
                <a:avLst/>
                <a:gdLst>
                  <a:gd name="connsiteX0" fmla="*/ 0 w 2376377"/>
                  <a:gd name="connsiteY0" fmla="*/ 88070 h 880704"/>
                  <a:gd name="connsiteX1" fmla="*/ 88070 w 2376377"/>
                  <a:gd name="connsiteY1" fmla="*/ 0 h 880704"/>
                  <a:gd name="connsiteX2" fmla="*/ 2288307 w 2376377"/>
                  <a:gd name="connsiteY2" fmla="*/ 0 h 880704"/>
                  <a:gd name="connsiteX3" fmla="*/ 2376377 w 2376377"/>
                  <a:gd name="connsiteY3" fmla="*/ 88070 h 880704"/>
                  <a:gd name="connsiteX4" fmla="*/ 2376377 w 2376377"/>
                  <a:gd name="connsiteY4" fmla="*/ 792634 h 880704"/>
                  <a:gd name="connsiteX5" fmla="*/ 2288307 w 2376377"/>
                  <a:gd name="connsiteY5" fmla="*/ 880704 h 880704"/>
                  <a:gd name="connsiteX6" fmla="*/ 88070 w 2376377"/>
                  <a:gd name="connsiteY6" fmla="*/ 880704 h 880704"/>
                  <a:gd name="connsiteX7" fmla="*/ 0 w 2376377"/>
                  <a:gd name="connsiteY7" fmla="*/ 792634 h 880704"/>
                  <a:gd name="connsiteX8" fmla="*/ 0 w 2376377"/>
                  <a:gd name="connsiteY8" fmla="*/ 88070 h 88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6377" h="880704">
                    <a:moveTo>
                      <a:pt x="0" y="88070"/>
                    </a:moveTo>
                    <a:cubicBezTo>
                      <a:pt x="0" y="39430"/>
                      <a:pt x="39430" y="0"/>
                      <a:pt x="88070" y="0"/>
                    </a:cubicBezTo>
                    <a:lnTo>
                      <a:pt x="2288307" y="0"/>
                    </a:lnTo>
                    <a:cubicBezTo>
                      <a:pt x="2336947" y="0"/>
                      <a:pt x="2376377" y="39430"/>
                      <a:pt x="2376377" y="88070"/>
                    </a:cubicBezTo>
                    <a:lnTo>
                      <a:pt x="2376377" y="792634"/>
                    </a:lnTo>
                    <a:cubicBezTo>
                      <a:pt x="2376377" y="841274"/>
                      <a:pt x="2336947" y="880704"/>
                      <a:pt x="2288307" y="880704"/>
                    </a:cubicBezTo>
                    <a:lnTo>
                      <a:pt x="88070" y="880704"/>
                    </a:lnTo>
                    <a:cubicBezTo>
                      <a:pt x="39430" y="880704"/>
                      <a:pt x="0" y="841274"/>
                      <a:pt x="0" y="792634"/>
                    </a:cubicBezTo>
                    <a:lnTo>
                      <a:pt x="0" y="8807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7235" tIns="117235" rIns="117235" bIns="117235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solidFill>
                      <a:schemeClr val="bg1">
                        <a:lumMod val="65000"/>
                      </a:schemeClr>
                    </a:solidFill>
                    <a:latin typeface="Cambria" pitchFamily="18" charset="0"/>
                  </a:rPr>
                  <a:t>Reinforcement</a:t>
                </a:r>
                <a:endParaRPr lang="en-US" sz="2400" b="1" kern="1200" dirty="0">
                  <a:solidFill>
                    <a:schemeClr val="bg1">
                      <a:lumMod val="65000"/>
                    </a:schemeClr>
                  </a:solidFill>
                  <a:latin typeface="Cambria" pitchFamily="18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157311" y="3692817"/>
                <a:ext cx="2387015" cy="8807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 34"/>
              <p:cNvSpPr/>
              <p:nvPr/>
            </p:nvSpPr>
            <p:spPr>
              <a:xfrm>
                <a:off x="6311415" y="3839216"/>
                <a:ext cx="2387015" cy="880704"/>
              </a:xfrm>
              <a:custGeom>
                <a:avLst/>
                <a:gdLst>
                  <a:gd name="connsiteX0" fmla="*/ 0 w 2387015"/>
                  <a:gd name="connsiteY0" fmla="*/ 88070 h 880704"/>
                  <a:gd name="connsiteX1" fmla="*/ 88070 w 2387015"/>
                  <a:gd name="connsiteY1" fmla="*/ 0 h 880704"/>
                  <a:gd name="connsiteX2" fmla="*/ 2298945 w 2387015"/>
                  <a:gd name="connsiteY2" fmla="*/ 0 h 880704"/>
                  <a:gd name="connsiteX3" fmla="*/ 2387015 w 2387015"/>
                  <a:gd name="connsiteY3" fmla="*/ 88070 h 880704"/>
                  <a:gd name="connsiteX4" fmla="*/ 2387015 w 2387015"/>
                  <a:gd name="connsiteY4" fmla="*/ 792634 h 880704"/>
                  <a:gd name="connsiteX5" fmla="*/ 2298945 w 2387015"/>
                  <a:gd name="connsiteY5" fmla="*/ 880704 h 880704"/>
                  <a:gd name="connsiteX6" fmla="*/ 88070 w 2387015"/>
                  <a:gd name="connsiteY6" fmla="*/ 880704 h 880704"/>
                  <a:gd name="connsiteX7" fmla="*/ 0 w 2387015"/>
                  <a:gd name="connsiteY7" fmla="*/ 792634 h 880704"/>
                  <a:gd name="connsiteX8" fmla="*/ 0 w 2387015"/>
                  <a:gd name="connsiteY8" fmla="*/ 88070 h 88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7015" h="880704">
                    <a:moveTo>
                      <a:pt x="0" y="88070"/>
                    </a:moveTo>
                    <a:cubicBezTo>
                      <a:pt x="0" y="39430"/>
                      <a:pt x="39430" y="0"/>
                      <a:pt x="88070" y="0"/>
                    </a:cubicBezTo>
                    <a:lnTo>
                      <a:pt x="2298945" y="0"/>
                    </a:lnTo>
                    <a:cubicBezTo>
                      <a:pt x="2347585" y="0"/>
                      <a:pt x="2387015" y="39430"/>
                      <a:pt x="2387015" y="88070"/>
                    </a:cubicBezTo>
                    <a:lnTo>
                      <a:pt x="2387015" y="792634"/>
                    </a:lnTo>
                    <a:cubicBezTo>
                      <a:pt x="2387015" y="841274"/>
                      <a:pt x="2347585" y="880704"/>
                      <a:pt x="2298945" y="880704"/>
                    </a:cubicBezTo>
                    <a:lnTo>
                      <a:pt x="88070" y="880704"/>
                    </a:lnTo>
                    <a:cubicBezTo>
                      <a:pt x="39430" y="880704"/>
                      <a:pt x="0" y="841274"/>
                      <a:pt x="0" y="792634"/>
                    </a:cubicBezTo>
                    <a:lnTo>
                      <a:pt x="0" y="8807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995" tIns="101995" rIns="101995" bIns="101995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solidFill>
                      <a:schemeClr val="bg1">
                        <a:lumMod val="65000"/>
                      </a:schemeClr>
                    </a:solidFill>
                    <a:latin typeface="Cambria" pitchFamily="18" charset="0"/>
                  </a:rPr>
                  <a:t>Learn From Mistakes</a:t>
                </a:r>
                <a:endParaRPr lang="en-US" sz="2000" kern="1200" dirty="0">
                  <a:solidFill>
                    <a:schemeClr val="bg1">
                      <a:lumMod val="65000"/>
                    </a:schemeClr>
                  </a:solidFill>
                  <a:latin typeface="Cambria" pitchFamily="18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080151" y="4976889"/>
                <a:ext cx="541335" cy="4300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reeform 36"/>
              <p:cNvSpPr/>
              <p:nvPr/>
            </p:nvSpPr>
            <p:spPr>
              <a:xfrm>
                <a:off x="7234255" y="5123288"/>
                <a:ext cx="541335" cy="430021"/>
              </a:xfrm>
              <a:custGeom>
                <a:avLst/>
                <a:gdLst>
                  <a:gd name="connsiteX0" fmla="*/ 0 w 541335"/>
                  <a:gd name="connsiteY0" fmla="*/ 43002 h 430021"/>
                  <a:gd name="connsiteX1" fmla="*/ 43002 w 541335"/>
                  <a:gd name="connsiteY1" fmla="*/ 0 h 430021"/>
                  <a:gd name="connsiteX2" fmla="*/ 498333 w 541335"/>
                  <a:gd name="connsiteY2" fmla="*/ 0 h 430021"/>
                  <a:gd name="connsiteX3" fmla="*/ 541335 w 541335"/>
                  <a:gd name="connsiteY3" fmla="*/ 43002 h 430021"/>
                  <a:gd name="connsiteX4" fmla="*/ 541335 w 541335"/>
                  <a:gd name="connsiteY4" fmla="*/ 387019 h 430021"/>
                  <a:gd name="connsiteX5" fmla="*/ 498333 w 541335"/>
                  <a:gd name="connsiteY5" fmla="*/ 430021 h 430021"/>
                  <a:gd name="connsiteX6" fmla="*/ 43002 w 541335"/>
                  <a:gd name="connsiteY6" fmla="*/ 430021 h 430021"/>
                  <a:gd name="connsiteX7" fmla="*/ 0 w 541335"/>
                  <a:gd name="connsiteY7" fmla="*/ 387019 h 430021"/>
                  <a:gd name="connsiteX8" fmla="*/ 0 w 541335"/>
                  <a:gd name="connsiteY8" fmla="*/ 43002 h 43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335" h="430021">
                    <a:moveTo>
                      <a:pt x="0" y="43002"/>
                    </a:moveTo>
                    <a:cubicBezTo>
                      <a:pt x="0" y="19253"/>
                      <a:pt x="19253" y="0"/>
                      <a:pt x="43002" y="0"/>
                    </a:cubicBezTo>
                    <a:lnTo>
                      <a:pt x="498333" y="0"/>
                    </a:lnTo>
                    <a:cubicBezTo>
                      <a:pt x="522082" y="0"/>
                      <a:pt x="541335" y="19253"/>
                      <a:pt x="541335" y="43002"/>
                    </a:cubicBezTo>
                    <a:lnTo>
                      <a:pt x="541335" y="387019"/>
                    </a:lnTo>
                    <a:cubicBezTo>
                      <a:pt x="541335" y="410768"/>
                      <a:pt x="522082" y="430021"/>
                      <a:pt x="498333" y="430021"/>
                    </a:cubicBezTo>
                    <a:lnTo>
                      <a:pt x="43002" y="430021"/>
                    </a:lnTo>
                    <a:cubicBezTo>
                      <a:pt x="19253" y="430021"/>
                      <a:pt x="0" y="410768"/>
                      <a:pt x="0" y="387019"/>
                    </a:cubicBezTo>
                    <a:lnTo>
                      <a:pt x="0" y="43002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1175" tIns="81175" rIns="81175" bIns="81175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800" kern="1200"/>
              </a:p>
            </p:txBody>
          </p:sp>
        </p:grpSp>
        <p:sp>
          <p:nvSpPr>
            <p:cNvPr id="38" name="Freeform 37"/>
            <p:cNvSpPr/>
            <p:nvPr/>
          </p:nvSpPr>
          <p:spPr>
            <a:xfrm>
              <a:off x="4490111" y="3289450"/>
              <a:ext cx="91440" cy="4033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0336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4486036" y="1978668"/>
              <a:ext cx="133877" cy="4033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0336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101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3" y="1909761"/>
            <a:ext cx="403344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3" y="4267200"/>
            <a:ext cx="3576244" cy="159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19624" y="1755572"/>
            <a:ext cx="3605213" cy="1984777"/>
          </a:xfrm>
          <a:prstGeom prst="rect">
            <a:avLst/>
          </a:prstGeom>
          <a:ln w="19050">
            <a:solidFill>
              <a:schemeClr val="tx1"/>
            </a:solidFill>
            <a:prstDash val="lgDash"/>
          </a:ln>
          <a:effectLst>
            <a:glow rad="101600">
              <a:schemeClr val="bg1">
                <a:lumMod val="6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spcAft>
                <a:spcPts val="1000"/>
              </a:spcAft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Supervised Learning</a:t>
            </a:r>
          </a:p>
          <a:p>
            <a:pPr algn="l">
              <a:spcAft>
                <a:spcPts val="1000"/>
              </a:spcAft>
            </a:pPr>
            <a:r>
              <a:rPr lang="en-CA" sz="2000" dirty="0" smtClean="0">
                <a:latin typeface="Cambria" pitchFamily="18" charset="0"/>
              </a:rPr>
              <a:t>Machine gets labeled </a:t>
            </a:r>
            <a:r>
              <a:rPr lang="en-CA" sz="2000" dirty="0">
                <a:latin typeface="Cambria" pitchFamily="18" charset="0"/>
              </a:rPr>
              <a:t>inputs and their desired </a:t>
            </a:r>
            <a:r>
              <a:rPr lang="en-CA" sz="2000" dirty="0" smtClean="0">
                <a:latin typeface="Cambria" pitchFamily="18" charset="0"/>
              </a:rPr>
              <a:t>outputs.</a:t>
            </a:r>
          </a:p>
          <a:p>
            <a:pPr algn="l">
              <a:spcAft>
                <a:spcPts val="1000"/>
              </a:spcAft>
            </a:pPr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goal is to learn </a:t>
            </a:r>
            <a:r>
              <a:rPr lang="en-US" sz="2000" dirty="0" smtClean="0">
                <a:latin typeface="Cambria" pitchFamily="18" charset="0"/>
              </a:rPr>
              <a:t>rules how to map </a:t>
            </a:r>
            <a:r>
              <a:rPr lang="en-US" sz="2000" dirty="0">
                <a:latin typeface="Cambria" pitchFamily="18" charset="0"/>
              </a:rPr>
              <a:t>inputs to the </a:t>
            </a:r>
            <a:r>
              <a:rPr lang="en-US" sz="2000" dirty="0" smtClean="0">
                <a:latin typeface="Cambria" pitchFamily="18" charset="0"/>
              </a:rPr>
              <a:t>outputs. </a:t>
            </a:r>
            <a:endParaRPr lang="en-US" sz="2000" dirty="0">
              <a:latin typeface="Cambria" pitchFamily="18" charset="0"/>
            </a:endParaRPr>
          </a:p>
          <a:p>
            <a:pPr marL="571500" indent="-571500" algn="l">
              <a:spcAft>
                <a:spcPts val="1000"/>
              </a:spcAft>
              <a:buFont typeface="Wingdings" pitchFamily="2" charset="2"/>
              <a:buChar char="ü"/>
            </a:pPr>
            <a:endParaRPr lang="en-US" sz="2000" b="1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38600" y="4072028"/>
            <a:ext cx="3709989" cy="1981200"/>
          </a:xfrm>
          <a:prstGeom prst="rect">
            <a:avLst/>
          </a:prstGeom>
          <a:ln w="19050">
            <a:solidFill>
              <a:schemeClr val="tx1"/>
            </a:solidFill>
            <a:prstDash val="lgDash"/>
          </a:ln>
          <a:effectLst>
            <a:glow rad="101600">
              <a:schemeClr val="bg1">
                <a:lumMod val="6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spcAft>
                <a:spcPts val="1000"/>
              </a:spcAft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</a:rPr>
              <a:t>Unsupervised Learning</a:t>
            </a:r>
          </a:p>
          <a:p>
            <a:pPr algn="l">
              <a:spcAft>
                <a:spcPts val="1000"/>
              </a:spcAft>
            </a:pPr>
            <a:r>
              <a:rPr lang="en-CA" sz="2000" dirty="0">
                <a:latin typeface="Cambria" pitchFamily="18" charset="0"/>
              </a:rPr>
              <a:t>Machine gets </a:t>
            </a:r>
            <a:r>
              <a:rPr lang="en-CA" sz="2000" dirty="0" smtClean="0">
                <a:latin typeface="Cambria" pitchFamily="18" charset="0"/>
              </a:rPr>
              <a:t>unlabeled inputs </a:t>
            </a:r>
            <a:r>
              <a:rPr lang="en-CA" sz="2000" dirty="0">
                <a:latin typeface="Cambria" pitchFamily="18" charset="0"/>
              </a:rPr>
              <a:t>without desired outputs. </a:t>
            </a:r>
            <a:endParaRPr lang="en-CA" sz="2000" dirty="0" smtClean="0">
              <a:latin typeface="Cambria" pitchFamily="18" charset="0"/>
            </a:endParaRPr>
          </a:p>
          <a:p>
            <a:pPr algn="l">
              <a:spcAft>
                <a:spcPts val="1000"/>
              </a:spcAft>
            </a:pPr>
            <a:r>
              <a:rPr lang="en-CA" sz="2000" dirty="0" smtClean="0">
                <a:latin typeface="Cambria" pitchFamily="18" charset="0"/>
              </a:rPr>
              <a:t>The </a:t>
            </a:r>
            <a:r>
              <a:rPr lang="en-CA" sz="2000" dirty="0">
                <a:latin typeface="Cambria" pitchFamily="18" charset="0"/>
              </a:rPr>
              <a:t>goal is to find </a:t>
            </a:r>
            <a:r>
              <a:rPr lang="en-CA" sz="2000" dirty="0" smtClean="0">
                <a:latin typeface="Cambria" pitchFamily="18" charset="0"/>
              </a:rPr>
              <a:t>structures </a:t>
            </a:r>
            <a:r>
              <a:rPr lang="en-CA" sz="2000" dirty="0">
                <a:latin typeface="Cambria" pitchFamily="18" charset="0"/>
              </a:rPr>
              <a:t>or </a:t>
            </a:r>
            <a:r>
              <a:rPr lang="en-CA" sz="2000" dirty="0" smtClean="0">
                <a:latin typeface="Cambria" pitchFamily="18" charset="0"/>
              </a:rPr>
              <a:t>patterns as useful info </a:t>
            </a:r>
            <a:r>
              <a:rPr lang="en-CA" sz="2000" dirty="0">
                <a:latin typeface="Cambria" pitchFamily="18" charset="0"/>
              </a:rPr>
              <a:t>in </a:t>
            </a:r>
            <a:r>
              <a:rPr lang="en-CA" sz="2000" dirty="0" smtClean="0">
                <a:latin typeface="Cambria" pitchFamily="18" charset="0"/>
              </a:rPr>
              <a:t>inputs.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3600" b="1" dirty="0">
                <a:effectLst/>
                <a:latin typeface="Cambria"/>
                <a:ea typeface="Calibri"/>
                <a:cs typeface="Times New Roman"/>
              </a:rPr>
              <a:t>Types of Machine Learning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86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"/>
          <p:cNvSpPr>
            <a:spLocks noChangeArrowheads="1"/>
          </p:cNvSpPr>
          <p:nvPr/>
        </p:nvSpPr>
        <p:spPr bwMode="auto">
          <a:xfrm>
            <a:off x="719137" y="228600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latin typeface="Cambria"/>
                <a:ea typeface="Calibri"/>
                <a:cs typeface="Times New Roman"/>
              </a:rPr>
              <a:t>The  Machine  Learning  Pipeline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7" y="609222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https://developer.ibm.com/</a:t>
            </a:r>
            <a:endParaRPr lang="en-US" dirty="0"/>
          </a:p>
        </p:txBody>
      </p:sp>
      <p:pic>
        <p:nvPicPr>
          <p:cNvPr id="1026" name="Picture 2" descr="Flow from raw to data visual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14" y="1143306"/>
            <a:ext cx="63436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effectLst/>
                <a:latin typeface="Cambria"/>
                <a:ea typeface="Calibri"/>
                <a:cs typeface="Times New Roman"/>
              </a:rPr>
              <a:t>Model  Learning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  as  </a:t>
            </a:r>
            <a:r>
              <a:rPr lang="en-GB" sz="3600" b="1" dirty="0">
                <a:latin typeface="Cambria"/>
                <a:ea typeface="Calibri"/>
                <a:cs typeface="Times New Roman"/>
              </a:rPr>
              <a:t>a Process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137" y="2008572"/>
            <a:ext cx="522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Model learning</a:t>
            </a:r>
            <a:r>
              <a:rPr lang="en-CA" sz="2000" dirty="0" smtClean="0">
                <a:latin typeface="Cambria" pitchFamily="18" charset="0"/>
              </a:rPr>
              <a:t>  is </a:t>
            </a:r>
            <a:r>
              <a:rPr lang="en-CA" sz="2000" dirty="0">
                <a:latin typeface="Cambria" pitchFamily="18" charset="0"/>
              </a:rPr>
              <a:t>referred to as the process </a:t>
            </a:r>
          </a:p>
          <a:p>
            <a:r>
              <a:rPr lang="en-CA" sz="2000" dirty="0" smtClean="0">
                <a:latin typeface="Cambria" pitchFamily="18" charset="0"/>
              </a:rPr>
              <a:t>where the model’s parameters are calculating  with </a:t>
            </a:r>
            <a:r>
              <a:rPr lang="en-CA" sz="2000" dirty="0">
                <a:latin typeface="Cambria" pitchFamily="18" charset="0"/>
              </a:rPr>
              <a:t>a </a:t>
            </a:r>
            <a:r>
              <a:rPr lang="en-CA" sz="2000" dirty="0" smtClean="0">
                <a:latin typeface="Cambria" pitchFamily="18" charset="0"/>
              </a:rPr>
              <a:t>training data </a:t>
            </a:r>
            <a:r>
              <a:rPr lang="en-CA" sz="2000" dirty="0">
                <a:latin typeface="Cambria" pitchFamily="18" charset="0"/>
              </a:rPr>
              <a:t>set. </a:t>
            </a:r>
            <a:endParaRPr lang="en-CA" sz="2000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250" y="3429000"/>
            <a:ext cx="5199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Model </a:t>
            </a:r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learning </a:t>
            </a:r>
            <a:r>
              <a:rPr lang="en-CA" sz="2000" dirty="0" smtClean="0">
                <a:latin typeface="Cambria" pitchFamily="18" charset="0"/>
              </a:rPr>
              <a:t> begins as soon as model initialization phase has been completed. </a:t>
            </a:r>
            <a:endParaRPr lang="en-CA" sz="20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6" y="4561657"/>
            <a:ext cx="5010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Model learning </a:t>
            </a:r>
            <a:r>
              <a:rPr lang="en-CA" sz="2000" dirty="0" smtClean="0">
                <a:latin typeface="Cambria" pitchFamily="18" charset="0"/>
              </a:rPr>
              <a:t> </a:t>
            </a:r>
            <a:r>
              <a:rPr lang="en-CA" sz="2000" dirty="0">
                <a:latin typeface="Cambria" pitchFamily="18" charset="0"/>
              </a:rPr>
              <a:t>is about </a:t>
            </a:r>
            <a:r>
              <a:rPr lang="en-CA" sz="2000" dirty="0" smtClean="0">
                <a:latin typeface="Cambria" pitchFamily="18" charset="0"/>
              </a:rPr>
              <a:t>a </a:t>
            </a:r>
            <a:r>
              <a:rPr lang="en-CA" sz="2000" b="1" dirty="0" smtClean="0">
                <a:solidFill>
                  <a:srgbClr val="7030A0"/>
                </a:solidFill>
                <a:latin typeface="Cambria" pitchFamily="18" charset="0"/>
              </a:rPr>
              <a:t>model training</a:t>
            </a:r>
            <a:r>
              <a:rPr lang="en-CA" sz="2000" dirty="0" smtClean="0">
                <a:latin typeface="Cambria" pitchFamily="18" charset="0"/>
              </a:rPr>
              <a:t>  by fitting the model to a training data set.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6" name="Picture 2" descr="Two boxes showing the difference between model learning and 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013" y="1964368"/>
            <a:ext cx="31242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0" y="5486400"/>
            <a:ext cx="35814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b="1" dirty="0"/>
              <a:t>Model initialization</a:t>
            </a:r>
            <a:r>
              <a:rPr lang="en-CA" dirty="0"/>
              <a:t> </a:t>
            </a:r>
          </a:p>
          <a:p>
            <a:r>
              <a:rPr lang="en-CA" dirty="0"/>
              <a:t>1. Choose a class of model.</a:t>
            </a:r>
          </a:p>
          <a:p>
            <a:r>
              <a:rPr lang="en-CA" dirty="0"/>
              <a:t>2. Choose model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9196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effectLst/>
                <a:latin typeface="Cambria"/>
                <a:ea typeface="Calibri"/>
                <a:cs typeface="Times New Roman"/>
              </a:rPr>
              <a:t>Model  </a:t>
            </a:r>
            <a:r>
              <a:rPr lang="en-GB" sz="3600" b="1" dirty="0">
                <a:latin typeface="Cambria"/>
                <a:ea typeface="Calibri"/>
                <a:cs typeface="Times New Roman"/>
              </a:rPr>
              <a:t>Validation 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 as  </a:t>
            </a:r>
            <a:r>
              <a:rPr lang="en-GB" sz="3600" b="1" dirty="0">
                <a:latin typeface="Cambria"/>
                <a:ea typeface="Calibri"/>
                <a:cs typeface="Times New Roman"/>
              </a:rPr>
              <a:t>a Process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137" y="2008572"/>
            <a:ext cx="522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Model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validation</a:t>
            </a:r>
            <a:r>
              <a:rPr lang="en-CA" sz="2000" dirty="0">
                <a:latin typeface="Cambria" pitchFamily="18" charset="0"/>
              </a:rPr>
              <a:t> is referred to as the process </a:t>
            </a:r>
          </a:p>
          <a:p>
            <a:r>
              <a:rPr lang="en-CA" sz="2000" dirty="0" smtClean="0">
                <a:latin typeface="Cambria" pitchFamily="18" charset="0"/>
              </a:rPr>
              <a:t>where </a:t>
            </a:r>
            <a:r>
              <a:rPr lang="en-CA" sz="2000" dirty="0">
                <a:latin typeface="Cambria" pitchFamily="18" charset="0"/>
              </a:rPr>
              <a:t>a </a:t>
            </a:r>
            <a:r>
              <a:rPr lang="en-CA" sz="2000" b="1" dirty="0" smtClean="0">
                <a:solidFill>
                  <a:srgbClr val="7030A0"/>
                </a:solidFill>
                <a:latin typeface="Cambria" pitchFamily="18" charset="0"/>
              </a:rPr>
              <a:t>trained </a:t>
            </a:r>
            <a:r>
              <a:rPr lang="en-CA" sz="2000" b="1" dirty="0">
                <a:solidFill>
                  <a:srgbClr val="7030A0"/>
                </a:solidFill>
                <a:latin typeface="Cambria" pitchFamily="18" charset="0"/>
              </a:rPr>
              <a:t>model</a:t>
            </a:r>
            <a:r>
              <a:rPr lang="en-CA" sz="2000" dirty="0">
                <a:latin typeface="Cambria" pitchFamily="18" charset="0"/>
              </a:rPr>
              <a:t> is evaluated with a </a:t>
            </a:r>
            <a:r>
              <a:rPr lang="en-CA" sz="2000" dirty="0" smtClean="0">
                <a:latin typeface="Cambria" pitchFamily="18" charset="0"/>
              </a:rPr>
              <a:t>testing/validation data </a:t>
            </a:r>
            <a:r>
              <a:rPr lang="en-CA" sz="2000" dirty="0">
                <a:latin typeface="Cambria" pitchFamily="18" charset="0"/>
              </a:rPr>
              <a:t>set. </a:t>
            </a:r>
            <a:endParaRPr lang="en-CA" sz="2000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250" y="3429000"/>
            <a:ext cx="5199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Model validation</a:t>
            </a:r>
            <a:r>
              <a:rPr lang="en-CA" sz="2000" dirty="0">
                <a:latin typeface="Cambria" pitchFamily="18" charset="0"/>
              </a:rPr>
              <a:t> </a:t>
            </a:r>
            <a:r>
              <a:rPr lang="en-CA" sz="2000" dirty="0" smtClean="0">
                <a:latin typeface="Cambria" pitchFamily="18" charset="0"/>
              </a:rPr>
              <a:t>begins after </a:t>
            </a:r>
            <a:r>
              <a:rPr lang="en-CA" sz="2000" b="1" dirty="0" smtClean="0">
                <a:solidFill>
                  <a:srgbClr val="7030A0"/>
                </a:solidFill>
                <a:latin typeface="Cambria" pitchFamily="18" charset="0"/>
              </a:rPr>
              <a:t>model training</a:t>
            </a:r>
            <a:r>
              <a:rPr lang="en-CA" sz="2000" dirty="0" smtClean="0">
                <a:latin typeface="Cambria" pitchFamily="18" charset="0"/>
              </a:rPr>
              <a:t>  phase has been completed. </a:t>
            </a:r>
            <a:endParaRPr lang="en-CA" sz="20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6" y="4561657"/>
            <a:ext cx="5010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  <a:latin typeface="Cambria" pitchFamily="18" charset="0"/>
              </a:rPr>
              <a:t>Model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validation</a:t>
            </a:r>
            <a:r>
              <a:rPr lang="en-CA" sz="2000" dirty="0">
                <a:latin typeface="Cambria" pitchFamily="18" charset="0"/>
              </a:rPr>
              <a:t> is </a:t>
            </a:r>
            <a:r>
              <a:rPr lang="en-CA" sz="2000" dirty="0" smtClean="0">
                <a:latin typeface="Cambria" pitchFamily="18" charset="0"/>
              </a:rPr>
              <a:t>about testing  </a:t>
            </a:r>
            <a:r>
              <a:rPr lang="en-CA" sz="2000" dirty="0">
                <a:latin typeface="Cambria" pitchFamily="18" charset="0"/>
              </a:rPr>
              <a:t>generalization ability of a </a:t>
            </a:r>
            <a:r>
              <a:rPr lang="en-CA" sz="2000" b="1" dirty="0">
                <a:solidFill>
                  <a:srgbClr val="7030A0"/>
                </a:solidFill>
                <a:latin typeface="Cambria" pitchFamily="18" charset="0"/>
              </a:rPr>
              <a:t>trained </a:t>
            </a:r>
            <a:r>
              <a:rPr lang="en-CA" sz="2000" b="1" dirty="0" smtClean="0">
                <a:solidFill>
                  <a:srgbClr val="7030A0"/>
                </a:solidFill>
                <a:latin typeface="Cambria" pitchFamily="18" charset="0"/>
              </a:rPr>
              <a:t>model</a:t>
            </a:r>
            <a:r>
              <a:rPr lang="en-CA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6" name="Picture 2" descr="Two boxes showing the difference between model learning and 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013" y="1964368"/>
            <a:ext cx="31242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1686" y="5442858"/>
            <a:ext cx="2438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preparation  </a:t>
            </a:r>
          </a:p>
          <a:p>
            <a:r>
              <a:rPr lang="en-US" dirty="0" smtClean="0"/>
              <a:t>1.  Training dataset</a:t>
            </a:r>
          </a:p>
          <a:p>
            <a:r>
              <a:rPr lang="en-US" dirty="0" smtClean="0"/>
              <a:t>2.  Testing data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8337" y="1479796"/>
            <a:ext cx="7358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Cambria" pitchFamily="18" charset="0"/>
              </a:rPr>
              <a:t>A typical </a:t>
            </a:r>
            <a:r>
              <a:rPr lang="en-CA" sz="2000" dirty="0" smtClean="0">
                <a:latin typeface="Cambria" pitchFamily="18" charset="0"/>
              </a:rPr>
              <a:t>ML </a:t>
            </a:r>
            <a:r>
              <a:rPr lang="en-CA" sz="2000" dirty="0">
                <a:latin typeface="Cambria" pitchFamily="18" charset="0"/>
              </a:rPr>
              <a:t>task can be formalised as the following nested loop</a:t>
            </a:r>
            <a:r>
              <a:rPr lang="en-CA" sz="2000" dirty="0" smtClean="0">
                <a:latin typeface="Cambria" pitchFamily="18" charset="0"/>
              </a:rPr>
              <a:t>:</a:t>
            </a:r>
            <a:endParaRPr lang="en-CA" sz="20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8337" y="54102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NOTE</a:t>
            </a:r>
            <a:r>
              <a:rPr lang="en-CA" sz="1600" dirty="0" smtClean="0"/>
              <a:t>.   </a:t>
            </a:r>
          </a:p>
          <a:p>
            <a:r>
              <a:rPr lang="en-CA" sz="1600" dirty="0" smtClean="0"/>
              <a:t>Often, in ML / AI researches, one </a:t>
            </a:r>
            <a:r>
              <a:rPr lang="en-CA" sz="1600" dirty="0"/>
              <a:t>can use 3 datasets (training, validation, and testing) </a:t>
            </a:r>
            <a:endParaRPr lang="en-CA" sz="1600" dirty="0" smtClean="0"/>
          </a:p>
          <a:p>
            <a:r>
              <a:rPr lang="en-CA" sz="1600" dirty="0" smtClean="0"/>
              <a:t>instead </a:t>
            </a:r>
            <a:r>
              <a:rPr lang="en-CA" sz="1600" dirty="0"/>
              <a:t>of 2 </a:t>
            </a:r>
            <a:r>
              <a:rPr lang="en-CA" sz="1600" dirty="0" smtClean="0"/>
              <a:t>datasets </a:t>
            </a:r>
            <a:r>
              <a:rPr lang="en-CA" sz="1600" dirty="0"/>
              <a:t>(training and </a:t>
            </a:r>
            <a:r>
              <a:rPr lang="en-CA" sz="1600" dirty="0" smtClean="0"/>
              <a:t>testing/validating). </a:t>
            </a:r>
            <a:endParaRPr lang="en-CA" sz="1600" dirty="0"/>
          </a:p>
          <a:p>
            <a:r>
              <a:rPr lang="en-CA" sz="1600" dirty="0" smtClean="0"/>
              <a:t>Then, testing data </a:t>
            </a:r>
            <a:r>
              <a:rPr lang="en-CA" sz="1600" dirty="0"/>
              <a:t>is unseen while model training </a:t>
            </a:r>
            <a:r>
              <a:rPr lang="en-CA" sz="1600" dirty="0" smtClean="0"/>
              <a:t>&amp; validation are going </a:t>
            </a:r>
            <a:r>
              <a:rPr lang="en-CA" sz="1600" dirty="0"/>
              <a:t>on.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337" y="4230917"/>
            <a:ext cx="7844292" cy="76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CA" sz="2000" dirty="0">
                <a:latin typeface="Cambria" pitchFamily="18" charset="0"/>
              </a:rPr>
              <a:t>The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outer loop</a:t>
            </a:r>
            <a:r>
              <a:rPr lang="en-CA" sz="2000" dirty="0">
                <a:latin typeface="Cambria" pitchFamily="18" charset="0"/>
              </a:rPr>
              <a:t> is performed by human, on the </a:t>
            </a:r>
            <a:r>
              <a:rPr lang="en-CA" sz="2000" dirty="0" smtClean="0">
                <a:latin typeface="Cambria" pitchFamily="18" charset="0"/>
              </a:rPr>
              <a:t>validation/testing set.  </a:t>
            </a:r>
            <a:endParaRPr lang="en-CA" sz="2000" dirty="0">
              <a:latin typeface="Cambria" pitchFamily="18" charset="0"/>
            </a:endParaRPr>
          </a:p>
          <a:p>
            <a:pPr algn="ctr">
              <a:lnSpc>
                <a:spcPct val="114000"/>
              </a:lnSpc>
            </a:pPr>
            <a:r>
              <a:rPr lang="en-CA" sz="2000" dirty="0" smtClean="0">
                <a:latin typeface="Cambria" pitchFamily="18" charset="0"/>
              </a:rPr>
              <a:t>The </a:t>
            </a:r>
            <a:r>
              <a:rPr lang="en-CA" sz="2000" b="1" dirty="0">
                <a:solidFill>
                  <a:srgbClr val="C00000"/>
                </a:solidFill>
                <a:latin typeface="Cambria" pitchFamily="18" charset="0"/>
              </a:rPr>
              <a:t>inner loop</a:t>
            </a:r>
            <a:r>
              <a:rPr lang="en-CA" sz="2000" dirty="0">
                <a:latin typeface="Cambria" pitchFamily="18" charset="0"/>
              </a:rPr>
              <a:t> </a:t>
            </a:r>
            <a:r>
              <a:rPr lang="en-CA" sz="2000" dirty="0" smtClean="0">
                <a:latin typeface="Cambria" pitchFamily="18" charset="0"/>
              </a:rPr>
              <a:t>is done by </a:t>
            </a:r>
            <a:r>
              <a:rPr lang="en-CA" sz="2000" dirty="0">
                <a:latin typeface="Cambria" pitchFamily="18" charset="0"/>
              </a:rPr>
              <a:t>machine, on the training set.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75025" y="2057400"/>
            <a:ext cx="384628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CA" sz="2000" b="1" i="1" dirty="0">
                <a:solidFill>
                  <a:prstClr val="black"/>
                </a:solidFill>
                <a:latin typeface="+mj-lt"/>
              </a:rPr>
              <a:t>while</a:t>
            </a:r>
            <a:r>
              <a:rPr lang="en-CA" sz="2000" dirty="0">
                <a:solidFill>
                  <a:prstClr val="black"/>
                </a:solidFill>
                <a:latin typeface="+mj-lt"/>
              </a:rPr>
              <a:t> (error in validation set &gt; X) {</a:t>
            </a:r>
          </a:p>
          <a:p>
            <a:pPr lvl="0"/>
            <a:r>
              <a:rPr lang="en-CA" sz="2000" dirty="0">
                <a:solidFill>
                  <a:prstClr val="black"/>
                </a:solidFill>
                <a:latin typeface="+mj-lt"/>
              </a:rPr>
              <a:t>    tune </a:t>
            </a:r>
            <a:r>
              <a:rPr lang="en-CA" sz="2000" b="1" dirty="0">
                <a:solidFill>
                  <a:srgbClr val="C00000"/>
                </a:solidFill>
                <a:latin typeface="+mj-lt"/>
              </a:rPr>
              <a:t>hyper-parameters</a:t>
            </a:r>
          </a:p>
          <a:p>
            <a:pPr lvl="0"/>
            <a:r>
              <a:rPr lang="en-CA" sz="2000" dirty="0">
                <a:solidFill>
                  <a:prstClr val="black"/>
                </a:solidFill>
                <a:latin typeface="+mj-lt"/>
              </a:rPr>
              <a:t>    </a:t>
            </a:r>
            <a:r>
              <a:rPr lang="en-CA" sz="2000" b="1" i="1" dirty="0">
                <a:solidFill>
                  <a:prstClr val="black"/>
                </a:solidFill>
                <a:latin typeface="+mj-lt"/>
              </a:rPr>
              <a:t>while</a:t>
            </a:r>
            <a:r>
              <a:rPr lang="en-CA" sz="2000" dirty="0">
                <a:solidFill>
                  <a:prstClr val="black"/>
                </a:solidFill>
                <a:latin typeface="+mj-lt"/>
              </a:rPr>
              <a:t> (error in training set &gt; Y) {</a:t>
            </a:r>
          </a:p>
          <a:p>
            <a:pPr lvl="0"/>
            <a:r>
              <a:rPr lang="en-CA" sz="2000" dirty="0">
                <a:solidFill>
                  <a:prstClr val="black"/>
                </a:solidFill>
                <a:latin typeface="+mj-lt"/>
              </a:rPr>
              <a:t>        tune </a:t>
            </a:r>
            <a:r>
              <a:rPr lang="en-CA" sz="2000" b="1" dirty="0">
                <a:solidFill>
                  <a:srgbClr val="C00000"/>
                </a:solidFill>
                <a:latin typeface="+mj-lt"/>
              </a:rPr>
              <a:t>parameters</a:t>
            </a:r>
          </a:p>
          <a:p>
            <a:pPr lvl="0"/>
            <a:r>
              <a:rPr lang="en-CA" sz="2000" dirty="0">
                <a:solidFill>
                  <a:prstClr val="black"/>
                </a:solidFill>
                <a:latin typeface="+mj-lt"/>
              </a:rPr>
              <a:t>    }</a:t>
            </a:r>
          </a:p>
          <a:p>
            <a:pPr lvl="0"/>
            <a:r>
              <a:rPr lang="en-CA" sz="20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719137" y="404812"/>
            <a:ext cx="7477125" cy="8143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dirty="0" smtClean="0">
                <a:effectLst/>
                <a:latin typeface="Cambria"/>
                <a:ea typeface="Calibri"/>
                <a:cs typeface="Times New Roman"/>
              </a:rPr>
              <a:t>Model  </a:t>
            </a:r>
            <a:r>
              <a:rPr lang="en-GB" sz="3600" b="1" dirty="0">
                <a:latin typeface="Cambria"/>
                <a:ea typeface="Calibri"/>
                <a:cs typeface="Times New Roman"/>
              </a:rPr>
              <a:t>Validation </a:t>
            </a:r>
            <a:r>
              <a:rPr lang="en-GB" sz="3600" b="1" dirty="0" smtClean="0">
                <a:latin typeface="Cambria"/>
                <a:ea typeface="Calibri"/>
                <a:cs typeface="Times New Roman"/>
              </a:rPr>
              <a:t> as  </a:t>
            </a:r>
            <a:r>
              <a:rPr lang="en-GB" sz="3600" b="1" dirty="0">
                <a:latin typeface="Cambria"/>
                <a:ea typeface="Calibri"/>
                <a:cs typeface="Times New Roman"/>
              </a:rPr>
              <a:t>a Process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1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2074</Words>
  <Application>Microsoft Office PowerPoint</Application>
  <PresentationFormat>On-screen Show (4:3)</PresentationFormat>
  <Paragraphs>272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  animation… 2</dc:title>
  <dc:creator>pro</dc:creator>
  <cp:lastModifiedBy>pro</cp:lastModifiedBy>
  <cp:revision>195</cp:revision>
  <dcterms:created xsi:type="dcterms:W3CDTF">2020-05-15T19:18:43Z</dcterms:created>
  <dcterms:modified xsi:type="dcterms:W3CDTF">2020-06-22T15:31:12Z</dcterms:modified>
</cp:coreProperties>
</file>