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2" r:id="rId14"/>
    <p:sldId id="273" r:id="rId15"/>
    <p:sldId id="270" r:id="rId16"/>
    <p:sldId id="271" r:id="rId17"/>
    <p:sldId id="267" r:id="rId18"/>
    <p:sldId id="268" r:id="rId19"/>
    <p:sldId id="27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6" d="100"/>
          <a:sy n="96" d="100"/>
        </p:scale>
        <p:origin x="9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94DC-C5CE-405A-B89D-6DA4F1AAC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FAD07B-02A0-4545-B8B2-FD6F5D9F0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5384B-90DD-4724-9F34-C9B700595A1C}"/>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DB9DEF8C-9536-4253-9D84-D8297ADBD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154D7-B049-4DF3-A5F6-8CE532E003EA}"/>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362088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1B29-BD5A-4342-9016-E626FAA57C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28B67-F9CD-4745-A1E6-C8000A3778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B6362-E422-40D4-AF1C-A6520B11D7B9}"/>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332C0C15-8E60-4ED6-93A8-2DA5B1C69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B128A-18F7-49EA-A8E2-DC5CEC1D511B}"/>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97878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E977F-94E2-474A-A469-671357FBB0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48092-A214-42E3-8A2D-5CC0CCA01E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A5C6A-4586-41D8-A1CA-AAB6BD7A4994}"/>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0689769B-3FC5-48B1-89BF-A6307E187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CC835-3A9C-41DD-8ACF-AFD56516613F}"/>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9778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2A46-7CB6-4BA3-AB80-E0A380B59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C08AD-428E-4A1E-958B-44C755DE27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F3B8C-2275-48F8-BF14-B06999124689}"/>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C4A293B3-0C6F-43A2-BF15-C5D2D65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3BA0E-4AC3-47EE-9DB6-53E698894AB3}"/>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220395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FECB-54BD-4C3F-9F43-D23AB5328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2D507-1A85-410B-8194-8FEB46252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C8C60A-87B4-486C-8A28-0D9E29C54C18}"/>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26912128-CC09-499E-97C1-3A9B65634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4FF7E-6103-462F-9663-7557C55D0DFF}"/>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318963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539A-7307-48E3-A0AC-EF2939F77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D8C9FF-5BB1-4118-8D59-8E209C444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B98056-1CE3-422A-91F0-47B42E1547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B9BFA-8F63-4BF6-A243-18E0C2EA1A89}"/>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6" name="Footer Placeholder 5">
            <a:extLst>
              <a:ext uri="{FF2B5EF4-FFF2-40B4-BE49-F238E27FC236}">
                <a16:creationId xmlns:a16="http://schemas.microsoft.com/office/drawing/2014/main" id="{E7FA3E40-74AA-4113-BB93-EDCA705CD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7911C-CC8E-4F6B-887C-6F4DEC4DCA70}"/>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3479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0D9-5AD8-485B-9EB6-4855D9C8A9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5B49A2-B6C6-40ED-86C7-4D3E92C6A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D088C6-D3E2-4157-B715-7A86DCC004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49ECD1-1642-4DC5-BEB4-F343270A9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0FE97B-59DF-4AFB-905A-8B1ABA6DF9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943F28-0BFC-4DF7-B9A2-FAEDB4CA3E00}"/>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8" name="Footer Placeholder 7">
            <a:extLst>
              <a:ext uri="{FF2B5EF4-FFF2-40B4-BE49-F238E27FC236}">
                <a16:creationId xmlns:a16="http://schemas.microsoft.com/office/drawing/2014/main" id="{045CA1DF-D336-4FFE-B1BE-8EC4AF501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C9F70-D165-4844-AD69-0BEAB3816F36}"/>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22769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0090-E3E0-43CA-A97E-4B14970B60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8A37D7-251D-4028-9E61-524B66CE0BA8}"/>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4" name="Footer Placeholder 3">
            <a:extLst>
              <a:ext uri="{FF2B5EF4-FFF2-40B4-BE49-F238E27FC236}">
                <a16:creationId xmlns:a16="http://schemas.microsoft.com/office/drawing/2014/main" id="{168C1B7C-D1D5-4348-B52D-5A850F4E6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A74A2-BE0E-4B53-8FBC-F6C12F847EBB}"/>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267024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ED40C-52D9-44D3-89B5-E701B513E218}"/>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3" name="Footer Placeholder 2">
            <a:extLst>
              <a:ext uri="{FF2B5EF4-FFF2-40B4-BE49-F238E27FC236}">
                <a16:creationId xmlns:a16="http://schemas.microsoft.com/office/drawing/2014/main" id="{E9180982-CE4C-4A2B-BD26-D8E41D5DF5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072E9-E3A5-4805-9FF5-0B0F4FC5024E}"/>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391874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82F8-5ACB-4E98-8687-4F5BB6BCA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4F927E-F834-4772-802E-2D38B7D38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B879F-837A-4AAA-9D79-C7687509A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7AFAA6-3ACE-490D-9EEE-E6B88E6AAB55}"/>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6" name="Footer Placeholder 5">
            <a:extLst>
              <a:ext uri="{FF2B5EF4-FFF2-40B4-BE49-F238E27FC236}">
                <a16:creationId xmlns:a16="http://schemas.microsoft.com/office/drawing/2014/main" id="{E5194531-91C8-4DFC-BE8F-C1F774E63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5964A-5E0B-412A-AD99-0D5337E9B20C}"/>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46526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3B65-0B2D-461A-9A83-838EF9C42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BBDC7-4FCC-4C2A-8FF6-4BAF88EAA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9C8EF9-CBD2-4BBF-B13C-FBD90EB25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E972A-24A3-4D29-94E3-8B5D4FED1E52}"/>
              </a:ext>
            </a:extLst>
          </p:cNvPr>
          <p:cNvSpPr>
            <a:spLocks noGrp="1"/>
          </p:cNvSpPr>
          <p:nvPr>
            <p:ph type="dt" sz="half" idx="10"/>
          </p:nvPr>
        </p:nvSpPr>
        <p:spPr/>
        <p:txBody>
          <a:bodyPr/>
          <a:lstStyle/>
          <a:p>
            <a:fld id="{F135F520-8F3A-473A-9385-928801FDFAA7}" type="datetimeFigureOut">
              <a:rPr lang="en-US" smtClean="0"/>
              <a:t>8/15/2018</a:t>
            </a:fld>
            <a:endParaRPr lang="en-US"/>
          </a:p>
        </p:txBody>
      </p:sp>
      <p:sp>
        <p:nvSpPr>
          <p:cNvPr id="6" name="Footer Placeholder 5">
            <a:extLst>
              <a:ext uri="{FF2B5EF4-FFF2-40B4-BE49-F238E27FC236}">
                <a16:creationId xmlns:a16="http://schemas.microsoft.com/office/drawing/2014/main" id="{30B5258B-CC4C-4161-996E-E2125D520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1A508-42C4-417B-84D0-7F0E94E3FD67}"/>
              </a:ext>
            </a:extLst>
          </p:cNvPr>
          <p:cNvSpPr>
            <a:spLocks noGrp="1"/>
          </p:cNvSpPr>
          <p:nvPr>
            <p:ph type="sldNum" sz="quarter" idx="12"/>
          </p:nvPr>
        </p:nvSpPr>
        <p:spPr/>
        <p:txBody>
          <a:bodyPr/>
          <a:lstStyle/>
          <a:p>
            <a:fld id="{49FA14FF-2C9F-4BD5-9001-89ECD1290739}" type="slidenum">
              <a:rPr lang="en-US" smtClean="0"/>
              <a:t>‹#›</a:t>
            </a:fld>
            <a:endParaRPr lang="en-US"/>
          </a:p>
        </p:txBody>
      </p:sp>
    </p:spTree>
    <p:extLst>
      <p:ext uri="{BB962C8B-B14F-4D97-AF65-F5344CB8AC3E}">
        <p14:creationId xmlns:p14="http://schemas.microsoft.com/office/powerpoint/2010/main" val="402363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9AF5E-D2AB-406A-BDF1-32F92BCE8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E345A9-E48B-4ED2-8E87-6FF0CBAF4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B4DB5-5F5C-40EA-86DA-36A693C98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5F520-8F3A-473A-9385-928801FDFAA7}" type="datetimeFigureOut">
              <a:rPr lang="en-US" smtClean="0"/>
              <a:t>8/15/2018</a:t>
            </a:fld>
            <a:endParaRPr lang="en-US"/>
          </a:p>
        </p:txBody>
      </p:sp>
      <p:sp>
        <p:nvSpPr>
          <p:cNvPr id="5" name="Footer Placeholder 4">
            <a:extLst>
              <a:ext uri="{FF2B5EF4-FFF2-40B4-BE49-F238E27FC236}">
                <a16:creationId xmlns:a16="http://schemas.microsoft.com/office/drawing/2014/main" id="{A392B534-3263-4317-96E7-BD5F3E82E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7D22E7-4F2F-406F-83DF-A12173960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A14FF-2C9F-4BD5-9001-89ECD1290739}" type="slidenum">
              <a:rPr lang="en-US" smtClean="0"/>
              <a:t>‹#›</a:t>
            </a:fld>
            <a:endParaRPr lang="en-US"/>
          </a:p>
        </p:txBody>
      </p:sp>
      <p:sp>
        <p:nvSpPr>
          <p:cNvPr id="7" name="MSIPCMf3224d3a9adef53527940de5" descr="{&quot;HashCode&quot;:1831732991,&quot;Placement&quot;:&quot;Footer&quot;,&quot;Top&quot;:519.343,&quot;Left&quot;:424.342682,&quot;SlideWidth&quot;:960,&quot;SlideHeight&quot;:540}">
            <a:extLst>
              <a:ext uri="{FF2B5EF4-FFF2-40B4-BE49-F238E27FC236}">
                <a16:creationId xmlns:a16="http://schemas.microsoft.com/office/drawing/2014/main" id="{6EC3E7F5-D726-4CE8-B8D7-A0344FB67876}"/>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519201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1368-F870-4766-B07F-241727C0A7B0}"/>
              </a:ext>
            </a:extLst>
          </p:cNvPr>
          <p:cNvSpPr>
            <a:spLocks noGrp="1"/>
          </p:cNvSpPr>
          <p:nvPr>
            <p:ph type="ctrTitle"/>
          </p:nvPr>
        </p:nvSpPr>
        <p:spPr/>
        <p:txBody>
          <a:bodyPr/>
          <a:lstStyle/>
          <a:p>
            <a:r>
              <a:rPr lang="en-US" dirty="0"/>
              <a:t>TMS Artifact Removal with Quasi-RNN</a:t>
            </a:r>
          </a:p>
        </p:txBody>
      </p:sp>
      <p:sp>
        <p:nvSpPr>
          <p:cNvPr id="3" name="Subtitle 2">
            <a:extLst>
              <a:ext uri="{FF2B5EF4-FFF2-40B4-BE49-F238E27FC236}">
                <a16:creationId xmlns:a16="http://schemas.microsoft.com/office/drawing/2014/main" id="{6E5A3A2A-6ACB-4A36-90D6-3427F3D2C8A3}"/>
              </a:ext>
            </a:extLst>
          </p:cNvPr>
          <p:cNvSpPr>
            <a:spLocks noGrp="1"/>
          </p:cNvSpPr>
          <p:nvPr>
            <p:ph type="subTitle" idx="1"/>
          </p:nvPr>
        </p:nvSpPr>
        <p:spPr/>
        <p:txBody>
          <a:bodyPr/>
          <a:lstStyle/>
          <a:p>
            <a:r>
              <a:rPr lang="en-US" dirty="0"/>
              <a:t>Andac Demir</a:t>
            </a:r>
          </a:p>
          <a:p>
            <a:r>
              <a:rPr lang="en-US" dirty="0"/>
              <a:t>August 15 2018</a:t>
            </a:r>
          </a:p>
        </p:txBody>
      </p:sp>
    </p:spTree>
    <p:extLst>
      <p:ext uri="{BB962C8B-B14F-4D97-AF65-F5344CB8AC3E}">
        <p14:creationId xmlns:p14="http://schemas.microsoft.com/office/powerpoint/2010/main" val="281438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C639-3708-4C90-84F2-941761A61315}"/>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38B69E41-F86B-4A66-B431-0FC37FEC475C}"/>
              </a:ext>
            </a:extLst>
          </p:cNvPr>
          <p:cNvSpPr>
            <a:spLocks noGrp="1"/>
          </p:cNvSpPr>
          <p:nvPr>
            <p:ph idx="1"/>
          </p:nvPr>
        </p:nvSpPr>
        <p:spPr/>
        <p:txBody>
          <a:bodyPr>
            <a:normAutofit/>
          </a:bodyPr>
          <a:lstStyle/>
          <a:p>
            <a:r>
              <a:rPr lang="en-US" dirty="0"/>
              <a:t>In “Empirical Evaluation of Gated Recurrent Neural Networks on Sequence Modeling”,  GRU’s and LSTM’s are compared on the tasks of polyphonic music modeling and speech signal modeling. </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0615770-8859-4AAC-ACF5-EBAEB0637A0A}"/>
              </a:ext>
            </a:extLst>
          </p:cNvPr>
          <p:cNvPicPr>
            <a:picLocks noChangeAspect="1"/>
          </p:cNvPicPr>
          <p:nvPr/>
        </p:nvPicPr>
        <p:blipFill>
          <a:blip r:embed="rId2"/>
          <a:stretch>
            <a:fillRect/>
          </a:stretch>
        </p:blipFill>
        <p:spPr>
          <a:xfrm>
            <a:off x="838200" y="3000095"/>
            <a:ext cx="6550102" cy="3629306"/>
          </a:xfrm>
          <a:prstGeom prst="rect">
            <a:avLst/>
          </a:prstGeom>
        </p:spPr>
      </p:pic>
      <p:sp>
        <p:nvSpPr>
          <p:cNvPr id="5" name="TextBox 4">
            <a:extLst>
              <a:ext uri="{FF2B5EF4-FFF2-40B4-BE49-F238E27FC236}">
                <a16:creationId xmlns:a16="http://schemas.microsoft.com/office/drawing/2014/main" id="{AC353252-DCB2-41E7-8582-AFF35FC38166}"/>
              </a:ext>
            </a:extLst>
          </p:cNvPr>
          <p:cNvSpPr txBox="1"/>
          <p:nvPr/>
        </p:nvSpPr>
        <p:spPr>
          <a:xfrm>
            <a:off x="7388302" y="5850235"/>
            <a:ext cx="4082039" cy="923330"/>
          </a:xfrm>
          <a:prstGeom prst="rect">
            <a:avLst/>
          </a:prstGeom>
          <a:noFill/>
        </p:spPr>
        <p:txBody>
          <a:bodyPr wrap="square" rtlCol="0">
            <a:spAutoFit/>
          </a:bodyPr>
          <a:lstStyle/>
          <a:p>
            <a:r>
              <a:rPr lang="en-US" dirty="0"/>
              <a:t>Paper Link: https://arxiv.org/pdf/1412.3555v1.pdf</a:t>
            </a:r>
          </a:p>
          <a:p>
            <a:endParaRPr lang="en-US" dirty="0"/>
          </a:p>
        </p:txBody>
      </p:sp>
    </p:spTree>
    <p:extLst>
      <p:ext uri="{BB962C8B-B14F-4D97-AF65-F5344CB8AC3E}">
        <p14:creationId xmlns:p14="http://schemas.microsoft.com/office/powerpoint/2010/main" val="185614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FE0B-502B-4FA0-BB52-915B36030895}"/>
              </a:ext>
            </a:extLst>
          </p:cNvPr>
          <p:cNvSpPr>
            <a:spLocks noGrp="1"/>
          </p:cNvSpPr>
          <p:nvPr>
            <p:ph type="title"/>
          </p:nvPr>
        </p:nvSpPr>
        <p:spPr/>
        <p:txBody>
          <a:bodyPr/>
          <a:lstStyle/>
          <a:p>
            <a:r>
              <a:rPr lang="en-US" dirty="0"/>
              <a:t>Update in Network</a:t>
            </a:r>
          </a:p>
        </p:txBody>
      </p:sp>
      <p:sp>
        <p:nvSpPr>
          <p:cNvPr id="3" name="Content Placeholder 2">
            <a:extLst>
              <a:ext uri="{FF2B5EF4-FFF2-40B4-BE49-F238E27FC236}">
                <a16:creationId xmlns:a16="http://schemas.microsoft.com/office/drawing/2014/main" id="{8DADE4D6-AF05-425F-8CB6-0D3D8702A3B0}"/>
              </a:ext>
            </a:extLst>
          </p:cNvPr>
          <p:cNvSpPr>
            <a:spLocks noGrp="1"/>
          </p:cNvSpPr>
          <p:nvPr>
            <p:ph idx="1"/>
          </p:nvPr>
        </p:nvSpPr>
        <p:spPr/>
        <p:txBody>
          <a:bodyPr/>
          <a:lstStyle/>
          <a:p>
            <a:r>
              <a:rPr lang="en-US" dirty="0"/>
              <a:t>RNN not bidirectional in this architecture</a:t>
            </a:r>
          </a:p>
          <a:p>
            <a:r>
              <a:rPr lang="en-US" dirty="0"/>
              <a:t>There are two stacks of RNN’s (LSTM and GRU, chosen by the user via entering  it as an argument on the terminal)</a:t>
            </a:r>
          </a:p>
          <a:p>
            <a:r>
              <a:rPr lang="en-US" dirty="0"/>
              <a:t>Each stack of LSTM and GRU have 64 hidden units</a:t>
            </a:r>
          </a:p>
          <a:p>
            <a:r>
              <a:rPr lang="en-US" dirty="0"/>
              <a:t>Hidden states of the last stack are fed into a fully connected layer of 64 neurons, which does high level reasoning in </a:t>
            </a:r>
            <a:r>
              <a:rPr lang="en-US"/>
              <a:t>the network. </a:t>
            </a:r>
            <a:endParaRPr lang="en-US" dirty="0"/>
          </a:p>
        </p:txBody>
      </p:sp>
    </p:spTree>
    <p:extLst>
      <p:ext uri="{BB962C8B-B14F-4D97-AF65-F5344CB8AC3E}">
        <p14:creationId xmlns:p14="http://schemas.microsoft.com/office/powerpoint/2010/main" val="320557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CB9F-D68E-40F5-B505-128BD8885B6E}"/>
              </a:ext>
            </a:extLst>
          </p:cNvPr>
          <p:cNvSpPr>
            <a:spLocks noGrp="1"/>
          </p:cNvSpPr>
          <p:nvPr>
            <p:ph type="title"/>
          </p:nvPr>
        </p:nvSpPr>
        <p:spPr/>
        <p:txBody>
          <a:bodyPr/>
          <a:lstStyle/>
          <a:p>
            <a:r>
              <a:rPr lang="en-US" dirty="0"/>
              <a:t>Update in the Optimization</a:t>
            </a:r>
          </a:p>
        </p:txBody>
      </p:sp>
      <p:sp>
        <p:nvSpPr>
          <p:cNvPr id="3" name="Content Placeholder 2">
            <a:extLst>
              <a:ext uri="{FF2B5EF4-FFF2-40B4-BE49-F238E27FC236}">
                <a16:creationId xmlns:a16="http://schemas.microsoft.com/office/drawing/2014/main" id="{334414C8-17D2-4D3D-BE9D-77C638E94A47}"/>
              </a:ext>
            </a:extLst>
          </p:cNvPr>
          <p:cNvSpPr>
            <a:spLocks noGrp="1"/>
          </p:cNvSpPr>
          <p:nvPr>
            <p:ph idx="1"/>
          </p:nvPr>
        </p:nvSpPr>
        <p:spPr/>
        <p:txBody>
          <a:bodyPr/>
          <a:lstStyle/>
          <a:p>
            <a:r>
              <a:rPr lang="en-US" dirty="0"/>
              <a:t>Previously used Stochastic based optimization methods (Adam, SGD)</a:t>
            </a:r>
          </a:p>
          <a:p>
            <a:endParaRPr lang="en-US" dirty="0"/>
          </a:p>
          <a:p>
            <a:r>
              <a:rPr lang="en-US" dirty="0"/>
              <a:t>Now using a Limited-BFGS, a Quasi-Newton optimization technique.</a:t>
            </a:r>
          </a:p>
          <a:p>
            <a:endParaRPr lang="en-US" dirty="0"/>
          </a:p>
          <a:p>
            <a:r>
              <a:rPr lang="en-US" dirty="0"/>
              <a:t>Faster convergence, much lower loss, numerically more stable but higher usage of memory</a:t>
            </a:r>
          </a:p>
          <a:p>
            <a:endParaRPr lang="en-US" dirty="0"/>
          </a:p>
          <a:p>
            <a:r>
              <a:rPr lang="en-US" dirty="0"/>
              <a:t>Well suited for small datasets where you can load all data for training.</a:t>
            </a:r>
          </a:p>
          <a:p>
            <a:endParaRPr lang="en-US" dirty="0"/>
          </a:p>
        </p:txBody>
      </p:sp>
    </p:spTree>
    <p:extLst>
      <p:ext uri="{BB962C8B-B14F-4D97-AF65-F5344CB8AC3E}">
        <p14:creationId xmlns:p14="http://schemas.microsoft.com/office/powerpoint/2010/main" val="156659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5DD0-511E-4734-8287-E24E4F0BC743}"/>
              </a:ext>
            </a:extLst>
          </p:cNvPr>
          <p:cNvSpPr>
            <a:spLocks noGrp="1"/>
          </p:cNvSpPr>
          <p:nvPr>
            <p:ph type="title"/>
          </p:nvPr>
        </p:nvSpPr>
        <p:spPr>
          <a:xfrm>
            <a:off x="838200" y="365125"/>
            <a:ext cx="10515600" cy="1325563"/>
          </a:xfrm>
        </p:spPr>
        <p:txBody>
          <a:bodyPr/>
          <a:lstStyle/>
          <a:p>
            <a:r>
              <a:rPr lang="en-US" dirty="0"/>
              <a:t>Gradient Descent</a:t>
            </a:r>
          </a:p>
        </p:txBody>
      </p:sp>
      <p:sp>
        <p:nvSpPr>
          <p:cNvPr id="3" name="Content Placeholder 2">
            <a:extLst>
              <a:ext uri="{FF2B5EF4-FFF2-40B4-BE49-F238E27FC236}">
                <a16:creationId xmlns:a16="http://schemas.microsoft.com/office/drawing/2014/main" id="{7A068456-DC76-481E-AA61-49421DC18B41}"/>
              </a:ext>
            </a:extLst>
          </p:cNvPr>
          <p:cNvSpPr>
            <a:spLocks noGrp="1"/>
          </p:cNvSpPr>
          <p:nvPr>
            <p:ph idx="1"/>
          </p:nvPr>
        </p:nvSpPr>
        <p:spPr/>
        <p:txBody>
          <a:bodyPr/>
          <a:lstStyle/>
          <a:p>
            <a:pPr marL="0" indent="0">
              <a:buNone/>
            </a:pPr>
            <a:r>
              <a:rPr lang="en-US" dirty="0"/>
              <a:t>Gradient of the function J:</a:t>
            </a:r>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017D4C05-C683-4952-9CF8-42A42066EB1A}"/>
              </a:ext>
            </a:extLst>
          </p:cNvPr>
          <p:cNvPicPr>
            <a:picLocks noChangeAspect="1"/>
          </p:cNvPicPr>
          <p:nvPr/>
        </p:nvPicPr>
        <p:blipFill>
          <a:blip r:embed="rId2"/>
          <a:stretch>
            <a:fillRect/>
          </a:stretch>
        </p:blipFill>
        <p:spPr>
          <a:xfrm>
            <a:off x="838200" y="2307570"/>
            <a:ext cx="8880566" cy="516312"/>
          </a:xfrm>
          <a:prstGeom prst="rect">
            <a:avLst/>
          </a:prstGeom>
        </p:spPr>
      </p:pic>
      <p:pic>
        <p:nvPicPr>
          <p:cNvPr id="7" name="Picture 6">
            <a:extLst>
              <a:ext uri="{FF2B5EF4-FFF2-40B4-BE49-F238E27FC236}">
                <a16:creationId xmlns:a16="http://schemas.microsoft.com/office/drawing/2014/main" id="{FCAAC919-00CB-4230-BDB2-84B5DB487AEE}"/>
              </a:ext>
            </a:extLst>
          </p:cNvPr>
          <p:cNvPicPr>
            <a:picLocks noChangeAspect="1"/>
          </p:cNvPicPr>
          <p:nvPr/>
        </p:nvPicPr>
        <p:blipFill>
          <a:blip r:embed="rId3"/>
          <a:stretch>
            <a:fillRect/>
          </a:stretch>
        </p:blipFill>
        <p:spPr>
          <a:xfrm>
            <a:off x="838200" y="2957512"/>
            <a:ext cx="7733290" cy="3085820"/>
          </a:xfrm>
          <a:prstGeom prst="rect">
            <a:avLst/>
          </a:prstGeom>
        </p:spPr>
      </p:pic>
    </p:spTree>
    <p:extLst>
      <p:ext uri="{BB962C8B-B14F-4D97-AF65-F5344CB8AC3E}">
        <p14:creationId xmlns:p14="http://schemas.microsoft.com/office/powerpoint/2010/main" val="88624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665F-FDC1-47FF-85F0-7E37AE1465E6}"/>
              </a:ext>
            </a:extLst>
          </p:cNvPr>
          <p:cNvSpPr>
            <a:spLocks noGrp="1"/>
          </p:cNvSpPr>
          <p:nvPr>
            <p:ph type="title"/>
          </p:nvPr>
        </p:nvSpPr>
        <p:spPr/>
        <p:txBody>
          <a:bodyPr/>
          <a:lstStyle/>
          <a:p>
            <a:r>
              <a:rPr lang="en-US" dirty="0"/>
              <a:t>SGD, Adam</a:t>
            </a:r>
          </a:p>
        </p:txBody>
      </p:sp>
      <p:sp>
        <p:nvSpPr>
          <p:cNvPr id="3" name="Content Placeholder 2">
            <a:extLst>
              <a:ext uri="{FF2B5EF4-FFF2-40B4-BE49-F238E27FC236}">
                <a16:creationId xmlns:a16="http://schemas.microsoft.com/office/drawing/2014/main" id="{226B9457-58E4-40B0-BD1A-08BD8858082A}"/>
              </a:ext>
            </a:extLst>
          </p:cNvPr>
          <p:cNvSpPr>
            <a:spLocks noGrp="1"/>
          </p:cNvSpPr>
          <p:nvPr>
            <p:ph idx="1"/>
          </p:nvPr>
        </p:nvSpPr>
        <p:spPr/>
        <p:txBody>
          <a:bodyPr/>
          <a:lstStyle/>
          <a:p>
            <a:r>
              <a:rPr lang="en-US" dirty="0"/>
              <a:t>SGD is the same as GD with the replacement of the batch gradient by the stochastic gradient.</a:t>
            </a:r>
          </a:p>
          <a:p>
            <a:endParaRPr lang="en-US" dirty="0"/>
          </a:p>
          <a:p>
            <a:r>
              <a:rPr lang="en-US" dirty="0"/>
              <a:t>Adam’s difference from SGD is it updates the gradients used in iteration with a technique called </a:t>
            </a:r>
            <a:r>
              <a:rPr lang="en-US" i="1" dirty="0"/>
              <a:t>momenta</a:t>
            </a:r>
            <a:r>
              <a:rPr lang="en-US" dirty="0"/>
              <a:t>.</a:t>
            </a:r>
          </a:p>
          <a:p>
            <a:endParaRPr lang="en-US" dirty="0"/>
          </a:p>
          <a:p>
            <a:r>
              <a:rPr lang="en-US" dirty="0"/>
              <a:t>In SGD, update method is: </a:t>
            </a:r>
          </a:p>
          <a:p>
            <a:r>
              <a:rPr lang="en-US" dirty="0"/>
              <a:t>In Adam, update method is: </a:t>
            </a:r>
          </a:p>
        </p:txBody>
      </p:sp>
      <p:pic>
        <p:nvPicPr>
          <p:cNvPr id="5" name="Picture 4">
            <a:extLst>
              <a:ext uri="{FF2B5EF4-FFF2-40B4-BE49-F238E27FC236}">
                <a16:creationId xmlns:a16="http://schemas.microsoft.com/office/drawing/2014/main" id="{0FF82F1E-08FC-40A6-8480-4D1131242762}"/>
              </a:ext>
            </a:extLst>
          </p:cNvPr>
          <p:cNvPicPr>
            <a:picLocks noChangeAspect="1"/>
          </p:cNvPicPr>
          <p:nvPr/>
        </p:nvPicPr>
        <p:blipFill>
          <a:blip r:embed="rId2"/>
          <a:stretch>
            <a:fillRect/>
          </a:stretch>
        </p:blipFill>
        <p:spPr>
          <a:xfrm>
            <a:off x="5126690" y="4679576"/>
            <a:ext cx="2251266" cy="411817"/>
          </a:xfrm>
          <a:prstGeom prst="rect">
            <a:avLst/>
          </a:prstGeom>
        </p:spPr>
      </p:pic>
      <p:pic>
        <p:nvPicPr>
          <p:cNvPr id="6" name="Picture 5">
            <a:extLst>
              <a:ext uri="{FF2B5EF4-FFF2-40B4-BE49-F238E27FC236}">
                <a16:creationId xmlns:a16="http://schemas.microsoft.com/office/drawing/2014/main" id="{D1A5E924-CFAD-4591-8D73-0C09803A1A4E}"/>
              </a:ext>
            </a:extLst>
          </p:cNvPr>
          <p:cNvPicPr>
            <a:picLocks noChangeAspect="1"/>
          </p:cNvPicPr>
          <p:nvPr/>
        </p:nvPicPr>
        <p:blipFill>
          <a:blip r:embed="rId3"/>
          <a:stretch>
            <a:fillRect/>
          </a:stretch>
        </p:blipFill>
        <p:spPr>
          <a:xfrm>
            <a:off x="5301222" y="5226329"/>
            <a:ext cx="3208354" cy="448329"/>
          </a:xfrm>
          <a:prstGeom prst="rect">
            <a:avLst/>
          </a:prstGeom>
        </p:spPr>
      </p:pic>
      <p:pic>
        <p:nvPicPr>
          <p:cNvPr id="7" name="Picture 6">
            <a:extLst>
              <a:ext uri="{FF2B5EF4-FFF2-40B4-BE49-F238E27FC236}">
                <a16:creationId xmlns:a16="http://schemas.microsoft.com/office/drawing/2014/main" id="{3989673B-99A1-403E-B698-42CF8E91A02E}"/>
              </a:ext>
            </a:extLst>
          </p:cNvPr>
          <p:cNvPicPr>
            <a:picLocks noChangeAspect="1"/>
          </p:cNvPicPr>
          <p:nvPr/>
        </p:nvPicPr>
        <p:blipFill>
          <a:blip r:embed="rId4"/>
          <a:stretch>
            <a:fillRect/>
          </a:stretch>
        </p:blipFill>
        <p:spPr>
          <a:xfrm>
            <a:off x="5301222" y="5809594"/>
            <a:ext cx="2090237" cy="502305"/>
          </a:xfrm>
          <a:prstGeom prst="rect">
            <a:avLst/>
          </a:prstGeom>
        </p:spPr>
      </p:pic>
    </p:spTree>
    <p:extLst>
      <p:ext uri="{BB962C8B-B14F-4D97-AF65-F5344CB8AC3E}">
        <p14:creationId xmlns:p14="http://schemas.microsoft.com/office/powerpoint/2010/main" val="82372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3AA2-1C36-41B9-91CB-09A25CE8A968}"/>
              </a:ext>
            </a:extLst>
          </p:cNvPr>
          <p:cNvSpPr>
            <a:spLocks noGrp="1"/>
          </p:cNvSpPr>
          <p:nvPr>
            <p:ph type="title"/>
          </p:nvPr>
        </p:nvSpPr>
        <p:spPr/>
        <p:txBody>
          <a:bodyPr/>
          <a:lstStyle/>
          <a:p>
            <a:r>
              <a:rPr lang="en-US" dirty="0"/>
              <a:t>Update in the Optimization</a:t>
            </a:r>
          </a:p>
        </p:txBody>
      </p:sp>
      <p:sp>
        <p:nvSpPr>
          <p:cNvPr id="3" name="Content Placeholder 2">
            <a:extLst>
              <a:ext uri="{FF2B5EF4-FFF2-40B4-BE49-F238E27FC236}">
                <a16:creationId xmlns:a16="http://schemas.microsoft.com/office/drawing/2014/main" id="{F50A5ED9-3555-44E0-9458-AC89B923A01A}"/>
              </a:ext>
            </a:extLst>
          </p:cNvPr>
          <p:cNvSpPr>
            <a:spLocks noGrp="1"/>
          </p:cNvSpPr>
          <p:nvPr>
            <p:ph idx="1"/>
          </p:nvPr>
        </p:nvSpPr>
        <p:spPr/>
        <p:txBody>
          <a:bodyPr/>
          <a:lstStyle/>
          <a:p>
            <a:r>
              <a:rPr lang="en-US" dirty="0"/>
              <a:t>L-BFGS estimates the inverse of the Hessian matrix to steer its search through the variable space.</a:t>
            </a:r>
          </a:p>
          <a:p>
            <a:endParaRPr lang="en-US" dirty="0"/>
          </a:p>
          <a:p>
            <a:endParaRPr lang="en-US" dirty="0"/>
          </a:p>
          <a:p>
            <a:r>
              <a:rPr lang="en-US" dirty="0"/>
              <a:t>BFGS method does not estimate. It stores the dense </a:t>
            </a:r>
            <a:r>
              <a:rPr lang="en-US" i="1" dirty="0" err="1"/>
              <a:t>nxn</a:t>
            </a:r>
            <a:r>
              <a:rPr lang="en-US" i="1" dirty="0"/>
              <a:t> </a:t>
            </a:r>
            <a:r>
              <a:rPr lang="en-US" dirty="0"/>
              <a:t>approximation of the inverse Hessian. So number of variables is a problem in this case. </a:t>
            </a:r>
          </a:p>
        </p:txBody>
      </p:sp>
      <p:pic>
        <p:nvPicPr>
          <p:cNvPr id="4" name="Picture 3">
            <a:extLst>
              <a:ext uri="{FF2B5EF4-FFF2-40B4-BE49-F238E27FC236}">
                <a16:creationId xmlns:a16="http://schemas.microsoft.com/office/drawing/2014/main" id="{C8648E1D-C685-41CA-B0CA-8D90E086658E}"/>
              </a:ext>
            </a:extLst>
          </p:cNvPr>
          <p:cNvPicPr>
            <a:picLocks noChangeAspect="1"/>
          </p:cNvPicPr>
          <p:nvPr/>
        </p:nvPicPr>
        <p:blipFill>
          <a:blip r:embed="rId2"/>
          <a:stretch>
            <a:fillRect/>
          </a:stretch>
        </p:blipFill>
        <p:spPr>
          <a:xfrm>
            <a:off x="1039905" y="2665599"/>
            <a:ext cx="3706139" cy="803741"/>
          </a:xfrm>
          <a:prstGeom prst="rect">
            <a:avLst/>
          </a:prstGeom>
        </p:spPr>
      </p:pic>
    </p:spTree>
    <p:extLst>
      <p:ext uri="{BB962C8B-B14F-4D97-AF65-F5344CB8AC3E}">
        <p14:creationId xmlns:p14="http://schemas.microsoft.com/office/powerpoint/2010/main" val="30017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0741-D513-424B-B2DA-4F5FA3BACE7E}"/>
              </a:ext>
            </a:extLst>
          </p:cNvPr>
          <p:cNvSpPr>
            <a:spLocks noGrp="1"/>
          </p:cNvSpPr>
          <p:nvPr>
            <p:ph type="title"/>
          </p:nvPr>
        </p:nvSpPr>
        <p:spPr/>
        <p:txBody>
          <a:bodyPr/>
          <a:lstStyle/>
          <a:p>
            <a:r>
              <a:rPr lang="en-US" dirty="0"/>
              <a:t>Hessian Matrix</a:t>
            </a:r>
          </a:p>
        </p:txBody>
      </p:sp>
      <p:pic>
        <p:nvPicPr>
          <p:cNvPr id="4" name="Content Placeholder 3">
            <a:extLst>
              <a:ext uri="{FF2B5EF4-FFF2-40B4-BE49-F238E27FC236}">
                <a16:creationId xmlns:a16="http://schemas.microsoft.com/office/drawing/2014/main" id="{0A870552-0EA6-49F0-BB6C-7DE944DA7F3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20553" y="1884448"/>
            <a:ext cx="6033247" cy="3816491"/>
          </a:xfrm>
          <a:prstGeom prst="rect">
            <a:avLst/>
          </a:prstGeom>
        </p:spPr>
      </p:pic>
      <p:sp>
        <p:nvSpPr>
          <p:cNvPr id="5" name="TextBox 4">
            <a:extLst>
              <a:ext uri="{FF2B5EF4-FFF2-40B4-BE49-F238E27FC236}">
                <a16:creationId xmlns:a16="http://schemas.microsoft.com/office/drawing/2014/main" id="{933B39EC-3698-4C5D-A731-2A188D837535}"/>
              </a:ext>
            </a:extLst>
          </p:cNvPr>
          <p:cNvSpPr txBox="1"/>
          <p:nvPr/>
        </p:nvSpPr>
        <p:spPr>
          <a:xfrm>
            <a:off x="838200" y="1884448"/>
            <a:ext cx="4397189" cy="1477328"/>
          </a:xfrm>
          <a:prstGeom prst="rect">
            <a:avLst/>
          </a:prstGeom>
          <a:noFill/>
        </p:spPr>
        <p:txBody>
          <a:bodyPr wrap="square" rtlCol="0">
            <a:spAutoFit/>
          </a:bodyPr>
          <a:lstStyle/>
          <a:p>
            <a:r>
              <a:rPr lang="en-US" b="1" dirty="0"/>
              <a:t>If all second partial derivatives of </a:t>
            </a:r>
            <a:r>
              <a:rPr lang="en-US" b="1" i="1" dirty="0"/>
              <a:t>f</a:t>
            </a:r>
            <a:r>
              <a:rPr lang="en-US" b="1" dirty="0"/>
              <a:t> exist and are continuous over the domain of the function, then the Hessian matrix H of </a:t>
            </a:r>
            <a:r>
              <a:rPr lang="en-US" b="1" i="1" dirty="0"/>
              <a:t>f</a:t>
            </a:r>
            <a:r>
              <a:rPr lang="en-US" b="1" dirty="0"/>
              <a:t> is a square </a:t>
            </a:r>
            <a:r>
              <a:rPr lang="en-US" b="1" i="1" dirty="0" err="1"/>
              <a:t>n</a:t>
            </a:r>
            <a:r>
              <a:rPr lang="en-US" b="1" dirty="0" err="1"/>
              <a:t>×</a:t>
            </a:r>
            <a:r>
              <a:rPr lang="en-US" b="1" i="1" dirty="0" err="1"/>
              <a:t>n</a:t>
            </a:r>
            <a:r>
              <a:rPr lang="en-US" b="1" dirty="0"/>
              <a:t> matrix, usually defined and arranged as follows</a:t>
            </a:r>
            <a:endParaRPr lang="en-US" dirty="0"/>
          </a:p>
        </p:txBody>
      </p:sp>
    </p:spTree>
    <p:extLst>
      <p:ext uri="{BB962C8B-B14F-4D97-AF65-F5344CB8AC3E}">
        <p14:creationId xmlns:p14="http://schemas.microsoft.com/office/powerpoint/2010/main" val="65041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3B36-AE31-4B05-AFAC-1C3D88671B59}"/>
              </a:ext>
            </a:extLst>
          </p:cNvPr>
          <p:cNvSpPr>
            <a:spLocks noGrp="1"/>
          </p:cNvSpPr>
          <p:nvPr>
            <p:ph type="title"/>
          </p:nvPr>
        </p:nvSpPr>
        <p:spPr/>
        <p:txBody>
          <a:bodyPr/>
          <a:lstStyle/>
          <a:p>
            <a:r>
              <a:rPr lang="en-US" dirty="0"/>
              <a:t>Update in the Implementation</a:t>
            </a:r>
          </a:p>
        </p:txBody>
      </p:sp>
      <p:sp>
        <p:nvSpPr>
          <p:cNvPr id="3" name="Content Placeholder 2">
            <a:extLst>
              <a:ext uri="{FF2B5EF4-FFF2-40B4-BE49-F238E27FC236}">
                <a16:creationId xmlns:a16="http://schemas.microsoft.com/office/drawing/2014/main" id="{1D8B0CA5-B221-455B-8ADE-1F6B9F81D981}"/>
              </a:ext>
            </a:extLst>
          </p:cNvPr>
          <p:cNvSpPr>
            <a:spLocks noGrp="1"/>
          </p:cNvSpPr>
          <p:nvPr>
            <p:ph idx="1"/>
          </p:nvPr>
        </p:nvSpPr>
        <p:spPr/>
        <p:txBody>
          <a:bodyPr>
            <a:normAutofit/>
          </a:bodyPr>
          <a:lstStyle/>
          <a:p>
            <a:r>
              <a:rPr lang="en-US" dirty="0"/>
              <a:t>All code re-written.</a:t>
            </a:r>
          </a:p>
          <a:p>
            <a:r>
              <a:rPr lang="en-US" dirty="0"/>
              <a:t>For the deep learning framework, switched from </a:t>
            </a:r>
            <a:r>
              <a:rPr lang="en-US" dirty="0" err="1"/>
              <a:t>Keras</a:t>
            </a:r>
            <a:r>
              <a:rPr lang="en-US" dirty="0"/>
              <a:t> to </a:t>
            </a:r>
            <a:r>
              <a:rPr lang="en-US" dirty="0" err="1"/>
              <a:t>PyTorch</a:t>
            </a:r>
            <a:endParaRPr lang="en-US" dirty="0"/>
          </a:p>
          <a:p>
            <a:pPr fontAlgn="base"/>
            <a:r>
              <a:rPr lang="en-US" dirty="0" err="1"/>
              <a:t>Keras</a:t>
            </a:r>
            <a:r>
              <a:rPr lang="en-US" dirty="0"/>
              <a:t> provides a lot of abstraction, but </a:t>
            </a:r>
            <a:r>
              <a:rPr lang="en-US" dirty="0" err="1"/>
              <a:t>PyTorch</a:t>
            </a:r>
            <a:r>
              <a:rPr lang="en-US" dirty="0"/>
              <a:t> allows flexibility</a:t>
            </a:r>
          </a:p>
          <a:p>
            <a:pPr fontAlgn="base"/>
            <a:r>
              <a:rPr lang="en-US" dirty="0" err="1"/>
              <a:t>Keras</a:t>
            </a:r>
            <a:r>
              <a:rPr lang="en-US" dirty="0"/>
              <a:t> is a higher-level framework wrapping commonly used deep learning layers and operations and abstracting the deep learning complexities</a:t>
            </a:r>
          </a:p>
          <a:p>
            <a:pPr fontAlgn="base"/>
            <a:r>
              <a:rPr lang="en-US" dirty="0" err="1"/>
              <a:t>PyTorch</a:t>
            </a:r>
            <a:r>
              <a:rPr lang="en-US" dirty="0"/>
              <a:t> offers a comparatively lower-level environment for experimentation, giving the user more freedom to write custom layers and look under the hood of numerical optimization tasks</a:t>
            </a:r>
          </a:p>
          <a:p>
            <a:endParaRPr lang="en-US" dirty="0"/>
          </a:p>
        </p:txBody>
      </p:sp>
    </p:spTree>
    <p:extLst>
      <p:ext uri="{BB962C8B-B14F-4D97-AF65-F5344CB8AC3E}">
        <p14:creationId xmlns:p14="http://schemas.microsoft.com/office/powerpoint/2010/main" val="3852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15F-D1FF-4076-9ECC-CBCFFC1A6BAF}"/>
              </a:ext>
            </a:extLst>
          </p:cNvPr>
          <p:cNvSpPr>
            <a:spLocks noGrp="1"/>
          </p:cNvSpPr>
          <p:nvPr>
            <p:ph type="title"/>
          </p:nvPr>
        </p:nvSpPr>
        <p:spPr/>
        <p:txBody>
          <a:bodyPr/>
          <a:lstStyle/>
          <a:p>
            <a:r>
              <a:rPr lang="en-US" dirty="0"/>
              <a:t>Training – Validation - Test</a:t>
            </a:r>
          </a:p>
        </p:txBody>
      </p:sp>
      <p:sp>
        <p:nvSpPr>
          <p:cNvPr id="3" name="Content Placeholder 2">
            <a:extLst>
              <a:ext uri="{FF2B5EF4-FFF2-40B4-BE49-F238E27FC236}">
                <a16:creationId xmlns:a16="http://schemas.microsoft.com/office/drawing/2014/main" id="{7AF691D2-9FAB-440F-B29C-02FA64F387C2}"/>
              </a:ext>
            </a:extLst>
          </p:cNvPr>
          <p:cNvSpPr>
            <a:spLocks noGrp="1"/>
          </p:cNvSpPr>
          <p:nvPr>
            <p:ph idx="1"/>
          </p:nvPr>
        </p:nvSpPr>
        <p:spPr/>
        <p:txBody>
          <a:bodyPr/>
          <a:lstStyle/>
          <a:p>
            <a:r>
              <a:rPr lang="en-US" dirty="0"/>
              <a:t>No cross validation applied</a:t>
            </a:r>
          </a:p>
          <a:p>
            <a:r>
              <a:rPr lang="en-US" dirty="0"/>
              <a:t>22 trials used as training set:</a:t>
            </a:r>
          </a:p>
          <a:p>
            <a:pPr marL="0" indent="0">
              <a:buNone/>
            </a:pPr>
            <a:r>
              <a:rPr lang="en-US" dirty="0"/>
              <a:t>	adjusting the weights and hidden units of the network</a:t>
            </a:r>
          </a:p>
          <a:p>
            <a:r>
              <a:rPr lang="en-US" dirty="0"/>
              <a:t>5 trials used as validation set:</a:t>
            </a:r>
          </a:p>
          <a:p>
            <a:pPr marL="0" indent="0">
              <a:buNone/>
            </a:pPr>
            <a:r>
              <a:rPr lang="en-US" dirty="0"/>
              <a:t>	weights not adjusted, parameters not tuned, loss function 	tracked to validate the network does not overfit</a:t>
            </a:r>
          </a:p>
          <a:p>
            <a:r>
              <a:rPr lang="en-US" dirty="0"/>
              <a:t>3 trials used as test set</a:t>
            </a:r>
          </a:p>
          <a:p>
            <a:pPr marL="0" indent="0">
              <a:buNone/>
            </a:pPr>
            <a:r>
              <a:rPr lang="en-US" dirty="0"/>
              <a:t>	used for testing the final model in order to confirm the actual 	predictive power of the network   </a:t>
            </a:r>
          </a:p>
        </p:txBody>
      </p:sp>
    </p:spTree>
    <p:extLst>
      <p:ext uri="{BB962C8B-B14F-4D97-AF65-F5344CB8AC3E}">
        <p14:creationId xmlns:p14="http://schemas.microsoft.com/office/powerpoint/2010/main" val="210773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29E-9651-47F7-89B4-75B13F2DF35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F466286-A874-4F00-9931-D0B3EED3F6C5}"/>
              </a:ext>
            </a:extLst>
          </p:cNvPr>
          <p:cNvSpPr>
            <a:spLocks noGrp="1"/>
          </p:cNvSpPr>
          <p:nvPr>
            <p:ph idx="1"/>
          </p:nvPr>
        </p:nvSpPr>
        <p:spPr/>
        <p:txBody>
          <a:bodyPr/>
          <a:lstStyle/>
          <a:p>
            <a:r>
              <a:rPr lang="en-US" dirty="0"/>
              <a:t>Results from arbitrarily picked channels &amp; MSO intensity levels</a:t>
            </a:r>
          </a:p>
        </p:txBody>
      </p:sp>
    </p:spTree>
    <p:extLst>
      <p:ext uri="{BB962C8B-B14F-4D97-AF65-F5344CB8AC3E}">
        <p14:creationId xmlns:p14="http://schemas.microsoft.com/office/powerpoint/2010/main" val="387095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BE6-2A4C-4C39-9857-E6932797B6FD}"/>
              </a:ext>
            </a:extLst>
          </p:cNvPr>
          <p:cNvSpPr>
            <a:spLocks noGrp="1"/>
          </p:cNvSpPr>
          <p:nvPr>
            <p:ph type="title"/>
          </p:nvPr>
        </p:nvSpPr>
        <p:spPr/>
        <p:txBody>
          <a:bodyPr/>
          <a:lstStyle/>
          <a:p>
            <a:r>
              <a:rPr lang="en-US" dirty="0"/>
              <a:t>Reminder of the Problem</a:t>
            </a:r>
          </a:p>
        </p:txBody>
      </p:sp>
      <p:sp>
        <p:nvSpPr>
          <p:cNvPr id="3" name="Content Placeholder 2">
            <a:extLst>
              <a:ext uri="{FF2B5EF4-FFF2-40B4-BE49-F238E27FC236}">
                <a16:creationId xmlns:a16="http://schemas.microsoft.com/office/drawing/2014/main" id="{0110C161-38D5-46F8-AFED-047A29B1827C}"/>
              </a:ext>
            </a:extLst>
          </p:cNvPr>
          <p:cNvSpPr>
            <a:spLocks noGrp="1"/>
          </p:cNvSpPr>
          <p:nvPr>
            <p:ph idx="1"/>
          </p:nvPr>
        </p:nvSpPr>
        <p:spPr/>
        <p:txBody>
          <a:bodyPr/>
          <a:lstStyle/>
          <a:p>
            <a:endParaRPr lang="en-US" dirty="0"/>
          </a:p>
          <a:p>
            <a:pPr marL="0" indent="0">
              <a:buNone/>
            </a:pPr>
            <a:r>
              <a:rPr lang="en-US" dirty="0"/>
              <a:t>Learning the behavior of artifacts from a single channel and intensity</a:t>
            </a:r>
          </a:p>
          <a:p>
            <a:pPr marL="0" indent="0">
              <a:buNone/>
            </a:pPr>
            <a:br>
              <a:rPr lang="en-US" dirty="0"/>
            </a:br>
            <a:r>
              <a:rPr lang="en-US" dirty="0"/>
              <a:t>Methods we have tried in the past were based on one and bidirectional multilayer LSTM’s and Stochastic optimization methods</a:t>
            </a:r>
          </a:p>
          <a:p>
            <a:endParaRPr lang="en-US" dirty="0"/>
          </a:p>
        </p:txBody>
      </p:sp>
    </p:spTree>
    <p:extLst>
      <p:ext uri="{BB962C8B-B14F-4D97-AF65-F5344CB8AC3E}">
        <p14:creationId xmlns:p14="http://schemas.microsoft.com/office/powerpoint/2010/main" val="3270983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8EE4-2D5C-4455-9AC4-D9D0C7558047}"/>
              </a:ext>
            </a:extLst>
          </p:cNvPr>
          <p:cNvSpPr>
            <a:spLocks noGrp="1"/>
          </p:cNvSpPr>
          <p:nvPr>
            <p:ph type="title"/>
          </p:nvPr>
        </p:nvSpPr>
        <p:spPr>
          <a:xfrm>
            <a:off x="838200" y="0"/>
            <a:ext cx="10515600" cy="1325563"/>
          </a:xfrm>
        </p:spPr>
        <p:txBody>
          <a:bodyPr/>
          <a:lstStyle/>
          <a:p>
            <a:r>
              <a:rPr lang="en-US" dirty="0"/>
              <a:t>Future </a:t>
            </a:r>
          </a:p>
        </p:txBody>
      </p:sp>
      <p:sp>
        <p:nvSpPr>
          <p:cNvPr id="3" name="Content Placeholder 2">
            <a:extLst>
              <a:ext uri="{FF2B5EF4-FFF2-40B4-BE49-F238E27FC236}">
                <a16:creationId xmlns:a16="http://schemas.microsoft.com/office/drawing/2014/main" id="{87B20542-AE02-4E08-9C7A-E72023BF13FC}"/>
              </a:ext>
            </a:extLst>
          </p:cNvPr>
          <p:cNvSpPr>
            <a:spLocks noGrp="1"/>
          </p:cNvSpPr>
          <p:nvPr>
            <p:ph idx="1"/>
          </p:nvPr>
        </p:nvSpPr>
        <p:spPr>
          <a:xfrm>
            <a:off x="838200" y="1325563"/>
            <a:ext cx="10515600" cy="4851400"/>
          </a:xfrm>
        </p:spPr>
        <p:txBody>
          <a:bodyPr>
            <a:normAutofit/>
          </a:bodyPr>
          <a:lstStyle/>
          <a:p>
            <a:r>
              <a:rPr lang="en-US" dirty="0"/>
              <a:t>Not much </a:t>
            </a:r>
          </a:p>
          <a:p>
            <a:r>
              <a:rPr lang="en-US" dirty="0"/>
              <a:t>We can transfer the learning from one intensity / channel (?) to all the others. </a:t>
            </a:r>
          </a:p>
          <a:p>
            <a:r>
              <a:rPr lang="en-US" dirty="0"/>
              <a:t>Fitting a Gaussian Mixture Modeling over the hidden states of the GRU can help us understand the semantics of our NN model.</a:t>
            </a:r>
          </a:p>
          <a:p>
            <a:r>
              <a:rPr lang="en-US" dirty="0"/>
              <a:t>We can find a mapping or train another NN that translates the means and variances of one intensity to the other, and then for the new RNN model, we can sample the hidden units from those Gaussian. (I need to think more about it….) </a:t>
            </a:r>
          </a:p>
          <a:p>
            <a:r>
              <a:rPr lang="en-US" dirty="0"/>
              <a:t>Non-linear scaling of the data instead of minmax (0-1)!</a:t>
            </a:r>
          </a:p>
        </p:txBody>
      </p:sp>
    </p:spTree>
    <p:extLst>
      <p:ext uri="{BB962C8B-B14F-4D97-AF65-F5344CB8AC3E}">
        <p14:creationId xmlns:p14="http://schemas.microsoft.com/office/powerpoint/2010/main" val="129526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6B9D-97D2-4EF4-8127-6997FD554C69}"/>
              </a:ext>
            </a:extLst>
          </p:cNvPr>
          <p:cNvSpPr>
            <a:spLocks noGrp="1"/>
          </p:cNvSpPr>
          <p:nvPr>
            <p:ph type="title"/>
          </p:nvPr>
        </p:nvSpPr>
        <p:spPr/>
        <p:txBody>
          <a:bodyPr/>
          <a:lstStyle/>
          <a:p>
            <a:r>
              <a:rPr lang="en-US" dirty="0"/>
              <a:t>Reminder of the Problem</a:t>
            </a:r>
          </a:p>
        </p:txBody>
      </p:sp>
      <p:sp>
        <p:nvSpPr>
          <p:cNvPr id="3" name="Content Placeholder 2">
            <a:extLst>
              <a:ext uri="{FF2B5EF4-FFF2-40B4-BE49-F238E27FC236}">
                <a16:creationId xmlns:a16="http://schemas.microsoft.com/office/drawing/2014/main" id="{2EBCAC3B-4DCB-49EE-BF8C-460A2F20C910}"/>
              </a:ext>
            </a:extLst>
          </p:cNvPr>
          <p:cNvSpPr>
            <a:spLocks noGrp="1"/>
          </p:cNvSpPr>
          <p:nvPr>
            <p:ph idx="1"/>
          </p:nvPr>
        </p:nvSpPr>
        <p:spPr/>
        <p:txBody>
          <a:bodyPr/>
          <a:lstStyle/>
          <a:p>
            <a:pPr marL="0" indent="0">
              <a:buNone/>
            </a:pPr>
            <a:r>
              <a:rPr lang="en-US" dirty="0"/>
              <a:t>In this approach </a:t>
            </a:r>
            <a:r>
              <a:rPr lang="en-US" dirty="0">
                <a:sym typeface="Wingdings" panose="05000000000000000000" pitchFamily="2" charset="2"/>
              </a:rPr>
              <a:t> we have a sliding window of size (less than 20)</a:t>
            </a:r>
          </a:p>
          <a:p>
            <a:pPr marL="0" indent="0">
              <a:buNone/>
            </a:pPr>
            <a:r>
              <a:rPr lang="en-US" dirty="0">
                <a:sym typeface="Wingdings" panose="05000000000000000000" pitchFamily="2" charset="2"/>
              </a:rPr>
              <a:t>We take the samples in the window as input and train the network to predict the next sample in the sequence</a:t>
            </a:r>
            <a:endParaRPr lang="en-US" dirty="0"/>
          </a:p>
        </p:txBody>
      </p:sp>
      <p:pic>
        <p:nvPicPr>
          <p:cNvPr id="4" name="Picture 3">
            <a:extLst>
              <a:ext uri="{FF2B5EF4-FFF2-40B4-BE49-F238E27FC236}">
                <a16:creationId xmlns:a16="http://schemas.microsoft.com/office/drawing/2014/main" id="{A6196094-F85E-4864-8DDB-C166F6CEA958}"/>
              </a:ext>
            </a:extLst>
          </p:cNvPr>
          <p:cNvPicPr/>
          <p:nvPr/>
        </p:nvPicPr>
        <p:blipFill>
          <a:blip r:embed="rId2"/>
          <a:stretch>
            <a:fillRect/>
          </a:stretch>
        </p:blipFill>
        <p:spPr>
          <a:xfrm>
            <a:off x="838200" y="3389387"/>
            <a:ext cx="6221506" cy="3118989"/>
          </a:xfrm>
          <a:prstGeom prst="rect">
            <a:avLst/>
          </a:prstGeom>
        </p:spPr>
      </p:pic>
    </p:spTree>
    <p:extLst>
      <p:ext uri="{BB962C8B-B14F-4D97-AF65-F5344CB8AC3E}">
        <p14:creationId xmlns:p14="http://schemas.microsoft.com/office/powerpoint/2010/main" val="341443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4F262F-4991-4078-85EF-1893C5B6756A}"/>
              </a:ext>
            </a:extLst>
          </p:cNvPr>
          <p:cNvPicPr>
            <a:picLocks noGrp="1"/>
          </p:cNvPicPr>
          <p:nvPr>
            <p:ph idx="1"/>
          </p:nvPr>
        </p:nvPicPr>
        <p:blipFill>
          <a:blip r:embed="rId2"/>
          <a:stretch>
            <a:fillRect/>
          </a:stretch>
        </p:blipFill>
        <p:spPr>
          <a:xfrm>
            <a:off x="340659" y="123499"/>
            <a:ext cx="7010400" cy="3371850"/>
          </a:xfrm>
          <a:prstGeom prst="rect">
            <a:avLst/>
          </a:prstGeom>
        </p:spPr>
      </p:pic>
      <p:sp>
        <p:nvSpPr>
          <p:cNvPr id="6" name="TextBox 5">
            <a:extLst>
              <a:ext uri="{FF2B5EF4-FFF2-40B4-BE49-F238E27FC236}">
                <a16:creationId xmlns:a16="http://schemas.microsoft.com/office/drawing/2014/main" id="{313EB0E3-F93A-4B2B-8A0E-0BF8CCE87D3D}"/>
              </a:ext>
            </a:extLst>
          </p:cNvPr>
          <p:cNvSpPr txBox="1"/>
          <p:nvPr/>
        </p:nvSpPr>
        <p:spPr>
          <a:xfrm>
            <a:off x="7351059" y="123499"/>
            <a:ext cx="4670612" cy="507831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b="1" dirty="0"/>
              <a:t>x is the input at time step t</a:t>
            </a:r>
          </a:p>
          <a:p>
            <a:r>
              <a:rPr lang="en-US" b="1" dirty="0"/>
              <a:t>y is the sample predicted right after the sliding window</a:t>
            </a:r>
          </a:p>
          <a:p>
            <a:endParaRPr lang="en-US" b="1" dirty="0"/>
          </a:p>
          <a:p>
            <a:r>
              <a:rPr lang="en-US" b="1" dirty="0"/>
              <a:t>We apply a weight matrix on all the inputs and hidden states from the previous cells</a:t>
            </a:r>
          </a:p>
          <a:p>
            <a:endParaRPr lang="en-US" b="1" dirty="0"/>
          </a:p>
          <a:p>
            <a:r>
              <a:rPr lang="en-US" b="1" dirty="0"/>
              <a:t>In Vanilla RNN </a:t>
            </a:r>
            <a:r>
              <a:rPr lang="en-US" b="1" dirty="0">
                <a:sym typeface="Wingdings" panose="05000000000000000000" pitchFamily="2" charset="2"/>
              </a:rPr>
              <a:t> </a:t>
            </a:r>
            <a:r>
              <a:rPr lang="en-US" b="1" dirty="0" err="1">
                <a:sym typeface="Wingdings" panose="05000000000000000000" pitchFamily="2" charset="2"/>
              </a:rPr>
              <a:t>f</a:t>
            </a:r>
            <a:r>
              <a:rPr lang="en-US" b="1" baseline="-25000" dirty="0" err="1">
                <a:sym typeface="Wingdings" panose="05000000000000000000" pitchFamily="2" charset="2"/>
              </a:rPr>
              <a:t>w</a:t>
            </a:r>
            <a:r>
              <a:rPr lang="en-US" b="1" dirty="0">
                <a:sym typeface="Wingdings" panose="05000000000000000000" pitchFamily="2" charset="2"/>
              </a:rPr>
              <a:t> is tanh</a:t>
            </a:r>
            <a:r>
              <a:rPr lang="en-US" b="1" dirty="0"/>
              <a:t> </a:t>
            </a:r>
          </a:p>
          <a:p>
            <a:r>
              <a:rPr lang="en-US" b="1" dirty="0"/>
              <a:t>In LSTM </a:t>
            </a:r>
            <a:r>
              <a:rPr lang="en-US" b="1" dirty="0">
                <a:sym typeface="Wingdings" panose="05000000000000000000" pitchFamily="2" charset="2"/>
              </a:rPr>
              <a:t> </a:t>
            </a:r>
            <a:r>
              <a:rPr lang="en-US" b="1" dirty="0"/>
              <a:t>the cell state is updated by the gates called (input gate, forget gate, output gate, gate gate) and then that is used to update the hidden state.</a:t>
            </a:r>
          </a:p>
        </p:txBody>
      </p:sp>
      <p:pic>
        <p:nvPicPr>
          <p:cNvPr id="7" name="Picture 6">
            <a:extLst>
              <a:ext uri="{FF2B5EF4-FFF2-40B4-BE49-F238E27FC236}">
                <a16:creationId xmlns:a16="http://schemas.microsoft.com/office/drawing/2014/main" id="{CBC48751-2D41-4433-89BF-2F74AC828D54}"/>
              </a:ext>
            </a:extLst>
          </p:cNvPr>
          <p:cNvPicPr>
            <a:picLocks noChangeAspect="1"/>
          </p:cNvPicPr>
          <p:nvPr/>
        </p:nvPicPr>
        <p:blipFill>
          <a:blip r:embed="rId3"/>
          <a:stretch>
            <a:fillRect/>
          </a:stretch>
        </p:blipFill>
        <p:spPr>
          <a:xfrm>
            <a:off x="340659" y="3653957"/>
            <a:ext cx="6624739" cy="2746843"/>
          </a:xfrm>
          <a:prstGeom prst="rect">
            <a:avLst/>
          </a:prstGeom>
        </p:spPr>
      </p:pic>
    </p:spTree>
    <p:extLst>
      <p:ext uri="{BB962C8B-B14F-4D97-AF65-F5344CB8AC3E}">
        <p14:creationId xmlns:p14="http://schemas.microsoft.com/office/powerpoint/2010/main" val="420917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8F29-E28C-4DB4-8BAE-B1C0EF2AD52F}"/>
              </a:ext>
            </a:extLst>
          </p:cNvPr>
          <p:cNvSpPr>
            <a:spLocks noGrp="1"/>
          </p:cNvSpPr>
          <p:nvPr>
            <p:ph type="title"/>
          </p:nvPr>
        </p:nvSpPr>
        <p:spPr/>
        <p:txBody>
          <a:bodyPr/>
          <a:lstStyle/>
          <a:p>
            <a:r>
              <a:rPr lang="en-US" dirty="0"/>
              <a:t>Gate Information</a:t>
            </a:r>
          </a:p>
        </p:txBody>
      </p:sp>
      <p:sp>
        <p:nvSpPr>
          <p:cNvPr id="3" name="Content Placeholder 2">
            <a:extLst>
              <a:ext uri="{FF2B5EF4-FFF2-40B4-BE49-F238E27FC236}">
                <a16:creationId xmlns:a16="http://schemas.microsoft.com/office/drawing/2014/main" id="{CC6AE0AD-3C0D-4E18-B714-86F938DB32CF}"/>
              </a:ext>
            </a:extLst>
          </p:cNvPr>
          <p:cNvSpPr>
            <a:spLocks noGrp="1"/>
          </p:cNvSpPr>
          <p:nvPr>
            <p:ph idx="1"/>
          </p:nvPr>
        </p:nvSpPr>
        <p:spPr/>
        <p:txBody>
          <a:bodyPr>
            <a:normAutofit/>
          </a:bodyPr>
          <a:lstStyle/>
          <a:p>
            <a:r>
              <a:rPr lang="en-US" dirty="0"/>
              <a:t>The main advantage of LSTM’s to RNN’s is in RNN’s you do the same matrix multiplication over and over and that increases the chances of exploding and vanishing gradients problem. </a:t>
            </a:r>
          </a:p>
          <a:p>
            <a:endParaRPr lang="en-US" dirty="0"/>
          </a:p>
          <a:p>
            <a:r>
              <a:rPr lang="en-US" dirty="0"/>
              <a:t>However, in LSTM’s you do elementwise multiplication with the </a:t>
            </a:r>
            <a:r>
              <a:rPr lang="en-US" b="1" dirty="0"/>
              <a:t>forget gate, input gate, output gate and gate </a:t>
            </a:r>
            <a:r>
              <a:rPr lang="en-US" b="1" dirty="0" err="1"/>
              <a:t>gate</a:t>
            </a:r>
            <a:r>
              <a:rPr lang="en-US" dirty="0"/>
              <a:t> of each cell. And all these gates are different, therefore you don’t have vanishing or exploding gradient problems. </a:t>
            </a:r>
          </a:p>
        </p:txBody>
      </p:sp>
    </p:spTree>
    <p:extLst>
      <p:ext uri="{BB962C8B-B14F-4D97-AF65-F5344CB8AC3E}">
        <p14:creationId xmlns:p14="http://schemas.microsoft.com/office/powerpoint/2010/main" val="87405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BDDB-9A55-498B-A6E0-7637F70C058F}"/>
              </a:ext>
            </a:extLst>
          </p:cNvPr>
          <p:cNvSpPr>
            <a:spLocks noGrp="1"/>
          </p:cNvSpPr>
          <p:nvPr>
            <p:ph type="title"/>
          </p:nvPr>
        </p:nvSpPr>
        <p:spPr/>
        <p:txBody>
          <a:bodyPr/>
          <a:lstStyle/>
          <a:p>
            <a:r>
              <a:rPr lang="en-US" dirty="0"/>
              <a:t>Gate Information</a:t>
            </a:r>
          </a:p>
        </p:txBody>
      </p:sp>
      <p:sp>
        <p:nvSpPr>
          <p:cNvPr id="5" name="TextBox 4">
            <a:extLst>
              <a:ext uri="{FF2B5EF4-FFF2-40B4-BE49-F238E27FC236}">
                <a16:creationId xmlns:a16="http://schemas.microsoft.com/office/drawing/2014/main" id="{EFAF46B0-F9AE-476D-BC9C-264543AC2617}"/>
              </a:ext>
            </a:extLst>
          </p:cNvPr>
          <p:cNvSpPr txBox="1"/>
          <p:nvPr/>
        </p:nvSpPr>
        <p:spPr>
          <a:xfrm>
            <a:off x="7973864" y="551329"/>
            <a:ext cx="3469341"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b="1" dirty="0"/>
              <a:t>If forget gate=0, you forget the cell state from the previous cell. Or if f is close to 1, you take more information from the cell state of the previous cell.</a:t>
            </a:r>
          </a:p>
          <a:p>
            <a:endParaRPr lang="en-US" b="1" dirty="0"/>
          </a:p>
          <a:p>
            <a:r>
              <a:rPr lang="en-US" b="1" dirty="0"/>
              <a:t>Element-wise product of input gate and gate </a:t>
            </a:r>
            <a:r>
              <a:rPr lang="en-US" b="1" dirty="0" err="1"/>
              <a:t>gate</a:t>
            </a:r>
            <a:r>
              <a:rPr lang="en-US" b="1" dirty="0"/>
              <a:t> decides whether / how much to write to the cell state at that time-step.</a:t>
            </a:r>
          </a:p>
          <a:p>
            <a:endParaRPr lang="en-US" dirty="0"/>
          </a:p>
        </p:txBody>
      </p:sp>
      <p:pic>
        <p:nvPicPr>
          <p:cNvPr id="1026" name="Picture 2" descr="Image result for lstm">
            <a:extLst>
              <a:ext uri="{FF2B5EF4-FFF2-40B4-BE49-F238E27FC236}">
                <a16:creationId xmlns:a16="http://schemas.microsoft.com/office/drawing/2014/main" id="{F09D86F3-1CD9-45E8-B9DC-EBE6248D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54511"/>
            <a:ext cx="7135665" cy="465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C087-BD0F-44E7-9074-4E2D96F92579}"/>
              </a:ext>
            </a:extLst>
          </p:cNvPr>
          <p:cNvSpPr>
            <a:spLocks noGrp="1"/>
          </p:cNvSpPr>
          <p:nvPr>
            <p:ph type="title"/>
          </p:nvPr>
        </p:nvSpPr>
        <p:spPr/>
        <p:txBody>
          <a:bodyPr/>
          <a:lstStyle/>
          <a:p>
            <a:r>
              <a:rPr lang="en-US" dirty="0"/>
              <a:t>Reminder of the Data</a:t>
            </a:r>
          </a:p>
        </p:txBody>
      </p:sp>
      <p:sp>
        <p:nvSpPr>
          <p:cNvPr id="3" name="Content Placeholder 2">
            <a:extLst>
              <a:ext uri="{FF2B5EF4-FFF2-40B4-BE49-F238E27FC236}">
                <a16:creationId xmlns:a16="http://schemas.microsoft.com/office/drawing/2014/main" id="{0C47BBBE-9C79-4938-8E5E-683A8F151032}"/>
              </a:ext>
            </a:extLst>
          </p:cNvPr>
          <p:cNvSpPr>
            <a:spLocks noGrp="1"/>
          </p:cNvSpPr>
          <p:nvPr>
            <p:ph idx="1"/>
          </p:nvPr>
        </p:nvSpPr>
        <p:spPr/>
        <p:txBody>
          <a:bodyPr/>
          <a:lstStyle/>
          <a:p>
            <a:pPr marL="0" indent="0">
              <a:buNone/>
            </a:pPr>
            <a:r>
              <a:rPr lang="en-US" dirty="0"/>
              <a:t>Dataset: TMS-EEG</a:t>
            </a:r>
          </a:p>
          <a:p>
            <a:pPr marL="0" indent="0">
              <a:buNone/>
            </a:pPr>
            <a:r>
              <a:rPr lang="en-US" dirty="0"/>
              <a:t>Sampling rate: 5kHz</a:t>
            </a:r>
          </a:p>
          <a:p>
            <a:pPr marL="0" indent="0">
              <a:buNone/>
            </a:pPr>
            <a:r>
              <a:rPr lang="en-US" dirty="0"/>
              <a:t>Intensity range (MSO): 10-80</a:t>
            </a:r>
          </a:p>
          <a:p>
            <a:pPr marL="0" indent="0">
              <a:buNone/>
            </a:pPr>
            <a:r>
              <a:rPr lang="en-US" dirty="0"/>
              <a:t>Channels: 0-62 (63 channels)</a:t>
            </a:r>
          </a:p>
          <a:p>
            <a:pPr marL="0" indent="0">
              <a:buNone/>
            </a:pPr>
            <a:r>
              <a:rPr lang="en-US" dirty="0"/>
              <a:t>Stimulus start: 10000</a:t>
            </a:r>
            <a:r>
              <a:rPr lang="en-US" baseline="30000" dirty="0"/>
              <a:t>th</a:t>
            </a:r>
            <a:r>
              <a:rPr lang="en-US" dirty="0"/>
              <a:t> sample</a:t>
            </a:r>
          </a:p>
          <a:p>
            <a:pPr marL="0" indent="0">
              <a:buNone/>
            </a:pPr>
            <a:r>
              <a:rPr lang="en-US" dirty="0"/>
              <a:t>Num. of trials: 30</a:t>
            </a:r>
          </a:p>
          <a:p>
            <a:pPr marL="0" indent="0">
              <a:buNone/>
            </a:pPr>
            <a:r>
              <a:rPr lang="en-US" dirty="0"/>
              <a:t>Truncated to cover only 9990</a:t>
            </a:r>
            <a:r>
              <a:rPr lang="en-US" baseline="30000" dirty="0"/>
              <a:t>th</a:t>
            </a:r>
            <a:r>
              <a:rPr lang="en-US" dirty="0"/>
              <a:t>-10040</a:t>
            </a:r>
            <a:r>
              <a:rPr lang="en-US" baseline="30000" dirty="0"/>
              <a:t>th</a:t>
            </a:r>
            <a:r>
              <a:rPr lang="en-US" dirty="0"/>
              <a:t> samples (sequence length:50)		</a:t>
            </a:r>
          </a:p>
          <a:p>
            <a:endParaRPr lang="en-US" dirty="0"/>
          </a:p>
        </p:txBody>
      </p:sp>
    </p:spTree>
    <p:extLst>
      <p:ext uri="{BB962C8B-B14F-4D97-AF65-F5344CB8AC3E}">
        <p14:creationId xmlns:p14="http://schemas.microsoft.com/office/powerpoint/2010/main" val="26067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89AB-A872-489D-B70B-337EA52E6106}"/>
              </a:ext>
            </a:extLst>
          </p:cNvPr>
          <p:cNvSpPr>
            <a:spLocks noGrp="1"/>
          </p:cNvSpPr>
          <p:nvPr>
            <p:ph type="title"/>
          </p:nvPr>
        </p:nvSpPr>
        <p:spPr>
          <a:xfrm>
            <a:off x="838200" y="-34925"/>
            <a:ext cx="10515600" cy="1325563"/>
          </a:xfrm>
        </p:spPr>
        <p:txBody>
          <a:bodyPr/>
          <a:lstStyle/>
          <a:p>
            <a:r>
              <a:rPr lang="en-US" dirty="0"/>
              <a:t>Update in the Network</a:t>
            </a:r>
          </a:p>
        </p:txBody>
      </p:sp>
      <p:sp>
        <p:nvSpPr>
          <p:cNvPr id="3" name="Content Placeholder 2">
            <a:extLst>
              <a:ext uri="{FF2B5EF4-FFF2-40B4-BE49-F238E27FC236}">
                <a16:creationId xmlns:a16="http://schemas.microsoft.com/office/drawing/2014/main" id="{CB1F367C-E21E-4BFC-BC6C-87DB97E0A408}"/>
              </a:ext>
            </a:extLst>
          </p:cNvPr>
          <p:cNvSpPr>
            <a:spLocks noGrp="1"/>
          </p:cNvSpPr>
          <p:nvPr>
            <p:ph idx="1"/>
          </p:nvPr>
        </p:nvSpPr>
        <p:spPr>
          <a:xfrm>
            <a:off x="838200" y="887505"/>
            <a:ext cx="10515600" cy="5289457"/>
          </a:xfrm>
        </p:spPr>
        <p:txBody>
          <a:bodyPr/>
          <a:lstStyle/>
          <a:p>
            <a:pPr marL="0" indent="0">
              <a:buNone/>
            </a:pPr>
            <a:r>
              <a:rPr lang="en-US" dirty="0"/>
              <a:t>Gated Recurrent Unit implemented as an alternative to LSTM</a:t>
            </a:r>
          </a:p>
          <a:p>
            <a:pPr marL="0" indent="0">
              <a:buNone/>
            </a:pPr>
            <a:endParaRPr lang="en-US" dirty="0"/>
          </a:p>
          <a:p>
            <a:pPr marL="0" indent="0">
              <a:buNone/>
            </a:pPr>
            <a:endParaRPr lang="en-US" dirty="0"/>
          </a:p>
        </p:txBody>
      </p:sp>
      <p:pic>
        <p:nvPicPr>
          <p:cNvPr id="2052" name="Picture 4" descr="https://upload.wikimedia.org/wikipedia/commons/thumb/3/37/Gated_Recurrent_Unit%2C_base_type.svg/780px-Gated_Recurrent_Unit%2C_base_type.svg.png">
            <a:extLst>
              <a:ext uri="{FF2B5EF4-FFF2-40B4-BE49-F238E27FC236}">
                <a16:creationId xmlns:a16="http://schemas.microsoft.com/office/drawing/2014/main" id="{1BF633BA-A3CB-4A4C-B907-D375E2F5E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28" y="1434773"/>
            <a:ext cx="74295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ED93BA2-2F72-4915-AA03-FC2208D8C9B3}"/>
              </a:ext>
            </a:extLst>
          </p:cNvPr>
          <p:cNvPicPr>
            <a:picLocks noChangeAspect="1"/>
          </p:cNvPicPr>
          <p:nvPr/>
        </p:nvPicPr>
        <p:blipFill>
          <a:blip r:embed="rId3"/>
          <a:stretch>
            <a:fillRect/>
          </a:stretch>
        </p:blipFill>
        <p:spPr>
          <a:xfrm>
            <a:off x="475128" y="5293658"/>
            <a:ext cx="5992936" cy="1430572"/>
          </a:xfrm>
          <a:prstGeom prst="rect">
            <a:avLst/>
          </a:prstGeom>
        </p:spPr>
      </p:pic>
      <p:sp>
        <p:nvSpPr>
          <p:cNvPr id="8" name="TextBox 7">
            <a:extLst>
              <a:ext uri="{FF2B5EF4-FFF2-40B4-BE49-F238E27FC236}">
                <a16:creationId xmlns:a16="http://schemas.microsoft.com/office/drawing/2014/main" id="{DF0A3EDC-C913-4F7F-8818-8654ADBCBCF4}"/>
              </a:ext>
            </a:extLst>
          </p:cNvPr>
          <p:cNvSpPr txBox="1"/>
          <p:nvPr/>
        </p:nvSpPr>
        <p:spPr>
          <a:xfrm>
            <a:off x="8027894" y="1546412"/>
            <a:ext cx="4007224" cy="3693319"/>
          </a:xfrm>
          <a:prstGeom prst="rect">
            <a:avLst/>
          </a:prstGeom>
          <a:noFill/>
        </p:spPr>
        <p:txBody>
          <a:bodyPr wrap="square" rtlCol="0">
            <a:spAutoFit/>
          </a:bodyPr>
          <a:lstStyle/>
          <a:p>
            <a:r>
              <a:rPr lang="en-US" b="1" dirty="0"/>
              <a:t>Variables</a:t>
            </a:r>
          </a:p>
          <a:p>
            <a:r>
              <a:rPr lang="en-US" dirty="0"/>
              <a:t>x: input at time step t</a:t>
            </a:r>
          </a:p>
          <a:p>
            <a:r>
              <a:rPr lang="en-US" dirty="0"/>
              <a:t>h: hidden state</a:t>
            </a:r>
          </a:p>
          <a:p>
            <a:r>
              <a:rPr lang="en-US" dirty="0"/>
              <a:t>z: update gate vector</a:t>
            </a:r>
          </a:p>
          <a:p>
            <a:r>
              <a:rPr lang="en-US" dirty="0"/>
              <a:t>r: reset gate vector</a:t>
            </a:r>
          </a:p>
          <a:p>
            <a:r>
              <a:rPr lang="en-US" dirty="0"/>
              <a:t>W, U, and b: parameter matrices and 	   vector</a:t>
            </a:r>
          </a:p>
          <a:p>
            <a:endParaRPr lang="en-US" dirty="0"/>
          </a:p>
          <a:p>
            <a:r>
              <a:rPr lang="en-US" b="1" dirty="0"/>
              <a:t>Activation Functions   </a:t>
            </a:r>
          </a:p>
          <a:p>
            <a:r>
              <a:rPr lang="el-GR" dirty="0"/>
              <a:t>σ</a:t>
            </a:r>
            <a:r>
              <a:rPr lang="en-US" baseline="-25000" dirty="0"/>
              <a:t>g</a:t>
            </a:r>
            <a:r>
              <a:rPr lang="en-US" dirty="0"/>
              <a:t>: Sigmoid function</a:t>
            </a:r>
          </a:p>
          <a:p>
            <a:r>
              <a:rPr lang="el-GR" dirty="0"/>
              <a:t>σ</a:t>
            </a:r>
            <a:r>
              <a:rPr lang="en-US" baseline="-25000" dirty="0"/>
              <a:t>h</a:t>
            </a:r>
            <a:r>
              <a:rPr lang="en-US" dirty="0"/>
              <a:t>: Hyperbolic function</a:t>
            </a:r>
            <a:endParaRPr lang="el-GR" dirty="0"/>
          </a:p>
          <a:p>
            <a:endParaRPr lang="el-GR" dirty="0"/>
          </a:p>
          <a:p>
            <a:endParaRPr lang="en-US" b="1" dirty="0"/>
          </a:p>
        </p:txBody>
      </p:sp>
    </p:spTree>
    <p:extLst>
      <p:ext uri="{BB962C8B-B14F-4D97-AF65-F5344CB8AC3E}">
        <p14:creationId xmlns:p14="http://schemas.microsoft.com/office/powerpoint/2010/main" val="264940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4F06-CCA8-48D8-AF67-DC9B8EC8EBD5}"/>
              </a:ext>
            </a:extLst>
          </p:cNvPr>
          <p:cNvSpPr>
            <a:spLocks noGrp="1"/>
          </p:cNvSpPr>
          <p:nvPr>
            <p:ph type="title"/>
          </p:nvPr>
        </p:nvSpPr>
        <p:spPr/>
        <p:txBody>
          <a:bodyPr/>
          <a:lstStyle/>
          <a:p>
            <a:r>
              <a:rPr lang="en-US" dirty="0"/>
              <a:t>LSTM vs GRU</a:t>
            </a:r>
          </a:p>
        </p:txBody>
      </p:sp>
      <p:sp>
        <p:nvSpPr>
          <p:cNvPr id="3" name="Content Placeholder 2">
            <a:extLst>
              <a:ext uri="{FF2B5EF4-FFF2-40B4-BE49-F238E27FC236}">
                <a16:creationId xmlns:a16="http://schemas.microsoft.com/office/drawing/2014/main" id="{16EC13E1-6CB6-4E1F-8C30-D73C82D393BE}"/>
              </a:ext>
            </a:extLst>
          </p:cNvPr>
          <p:cNvSpPr>
            <a:spLocks noGrp="1"/>
          </p:cNvSpPr>
          <p:nvPr>
            <p:ph idx="1"/>
          </p:nvPr>
        </p:nvSpPr>
        <p:spPr/>
        <p:txBody>
          <a:bodyPr>
            <a:normAutofit fontScale="85000" lnSpcReduction="20000"/>
          </a:bodyPr>
          <a:lstStyle/>
          <a:p>
            <a:r>
              <a:rPr lang="en-US" dirty="0"/>
              <a:t>GRU has two gates (</a:t>
            </a:r>
            <a:r>
              <a:rPr lang="en-US" i="1" dirty="0"/>
              <a:t>reset</a:t>
            </a:r>
            <a:r>
              <a:rPr lang="en-US" dirty="0"/>
              <a:t> and </a:t>
            </a:r>
            <a:r>
              <a:rPr lang="en-US" i="1" dirty="0"/>
              <a:t>update</a:t>
            </a:r>
            <a:r>
              <a:rPr lang="en-US" dirty="0"/>
              <a:t>) whereas an LSTM has four gates (</a:t>
            </a:r>
            <a:r>
              <a:rPr lang="en-US" i="1" dirty="0"/>
              <a:t>input</a:t>
            </a:r>
            <a:r>
              <a:rPr lang="en-US" dirty="0"/>
              <a:t>, </a:t>
            </a:r>
            <a:r>
              <a:rPr lang="en-US" i="1" dirty="0"/>
              <a:t>output, forget</a:t>
            </a:r>
            <a:r>
              <a:rPr lang="en-US" dirty="0"/>
              <a:t> and gate gates) </a:t>
            </a:r>
          </a:p>
          <a:p>
            <a:pPr marL="0" indent="0">
              <a:buNone/>
            </a:pPr>
            <a:endParaRPr lang="en-US" dirty="0"/>
          </a:p>
          <a:p>
            <a:r>
              <a:rPr lang="en-US" dirty="0"/>
              <a:t>GRU unit controls the flow of information like the LSTM unit, but without having to use a </a:t>
            </a:r>
            <a:r>
              <a:rPr lang="en-US" b="1" i="1" dirty="0"/>
              <a:t>memory unit</a:t>
            </a:r>
            <a:r>
              <a:rPr lang="en-US" dirty="0"/>
              <a:t>. </a:t>
            </a:r>
          </a:p>
          <a:p>
            <a:endParaRPr lang="en-US" dirty="0"/>
          </a:p>
          <a:p>
            <a:r>
              <a:rPr lang="en-US"/>
              <a:t>It exposes </a:t>
            </a:r>
            <a:r>
              <a:rPr lang="en-US" dirty="0"/>
              <a:t>the full hidden content (</a:t>
            </a:r>
            <a:r>
              <a:rPr lang="en-US" b="1" dirty="0"/>
              <a:t>exposure of the complete memory</a:t>
            </a:r>
            <a:r>
              <a:rPr lang="en-US" dirty="0"/>
              <a:t>) unlike LSTM (</a:t>
            </a:r>
            <a:r>
              <a:rPr lang="en-US" b="1" dirty="0"/>
              <a:t>exposure of the limited memory</a:t>
            </a:r>
            <a:r>
              <a:rPr lang="en-US" dirty="0"/>
              <a:t>).</a:t>
            </a:r>
          </a:p>
          <a:p>
            <a:endParaRPr lang="en-US" dirty="0"/>
          </a:p>
          <a:p>
            <a:r>
              <a:rPr lang="en-US" dirty="0"/>
              <a:t>Performance better than LSTM’s in smaller dataset. </a:t>
            </a:r>
          </a:p>
          <a:p>
            <a:endParaRPr lang="en-US" dirty="0"/>
          </a:p>
          <a:p>
            <a:r>
              <a:rPr lang="en-US" dirty="0"/>
              <a:t>Training faster</a:t>
            </a:r>
          </a:p>
        </p:txBody>
      </p:sp>
    </p:spTree>
    <p:extLst>
      <p:ext uri="{BB962C8B-B14F-4D97-AF65-F5344CB8AC3E}">
        <p14:creationId xmlns:p14="http://schemas.microsoft.com/office/powerpoint/2010/main" val="292170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870</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TMS Artifact Removal with Quasi-RNN</vt:lpstr>
      <vt:lpstr>Reminder of the Problem</vt:lpstr>
      <vt:lpstr>Reminder of the Problem</vt:lpstr>
      <vt:lpstr>PowerPoint Presentation</vt:lpstr>
      <vt:lpstr>Gate Information</vt:lpstr>
      <vt:lpstr>Gate Information</vt:lpstr>
      <vt:lpstr>Reminder of the Data</vt:lpstr>
      <vt:lpstr>Update in the Network</vt:lpstr>
      <vt:lpstr>LSTM vs GRU</vt:lpstr>
      <vt:lpstr>Performance Comparison</vt:lpstr>
      <vt:lpstr>Update in Network</vt:lpstr>
      <vt:lpstr>Update in the Optimization</vt:lpstr>
      <vt:lpstr>Gradient Descent</vt:lpstr>
      <vt:lpstr>SGD, Adam</vt:lpstr>
      <vt:lpstr>Update in the Optimization</vt:lpstr>
      <vt:lpstr>Hessian Matrix</vt:lpstr>
      <vt:lpstr>Update in the Implementation</vt:lpstr>
      <vt:lpstr>Training – Validation - Test</vt:lpstr>
      <vt:lpstr>Results</vt:lpstr>
      <vt:lpstr>Future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TMS Artifact Removal with Quasi-RNN</dc:title>
  <dc:creator>Andac Demir</dc:creator>
  <cp:lastModifiedBy>Andac Demir</cp:lastModifiedBy>
  <cp:revision>40</cp:revision>
  <dcterms:created xsi:type="dcterms:W3CDTF">2018-08-15T13:46:46Z</dcterms:created>
  <dcterms:modified xsi:type="dcterms:W3CDTF">2018-08-15T17:52:18Z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Ref">
    <vt:lpwstr>https://api.informationprotection.azure.com/api/41ff26dc-250f-4b13-8981-739be8610c21</vt:lpwstr>
  </property>
  <property fmtid="{D5CDD505-2E9C-101B-9397-08002B2CF9AE}" pid="5" name="MSIP_Label_585f1f62-8d2b-4457-869c-0a13c6549635_Owner">
    <vt:lpwstr>ADemir@slb.com</vt:lpwstr>
  </property>
  <property fmtid="{D5CDD505-2E9C-101B-9397-08002B2CF9AE}" pid="6" name="MSIP_Label_585f1f62-8d2b-4457-869c-0a13c6549635_SetDate">
    <vt:lpwstr>2018-08-15T10:18:03.6432222-04:00</vt:lpwstr>
  </property>
  <property fmtid="{D5CDD505-2E9C-101B-9397-08002B2CF9AE}" pid="7" name="MSIP_Label_585f1f62-8d2b-4457-869c-0a13c6549635_Name">
    <vt:lpwstr>Private</vt:lpwstr>
  </property>
  <property fmtid="{D5CDD505-2E9C-101B-9397-08002B2CF9AE}" pid="8" name="MSIP_Label_585f1f62-8d2b-4457-869c-0a13c6549635_Application">
    <vt:lpwstr>Microsoft Azure Information Protection</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Ref">
    <vt:lpwstr>https://api.informationprotection.azure.com/api/41ff26dc-250f-4b13-8981-739be8610c21</vt:lpwstr>
  </property>
  <property fmtid="{D5CDD505-2E9C-101B-9397-08002B2CF9AE}" pid="13" name="MSIP_Label_8bb759f6-5337-4dc5-b19b-e74b6da11f8f_Owner">
    <vt:lpwstr>ADemir@slb.com</vt:lpwstr>
  </property>
  <property fmtid="{D5CDD505-2E9C-101B-9397-08002B2CF9AE}" pid="14" name="MSIP_Label_8bb759f6-5337-4dc5-b19b-e74b6da11f8f_SetDate">
    <vt:lpwstr>2018-08-15T10:18:03.6442234-04:00</vt:lpwstr>
  </property>
  <property fmtid="{D5CDD505-2E9C-101B-9397-08002B2CF9AE}" pid="15" name="MSIP_Label_8bb759f6-5337-4dc5-b19b-e74b6da11f8f_Name">
    <vt:lpwstr>Internal</vt:lpwstr>
  </property>
  <property fmtid="{D5CDD505-2E9C-101B-9397-08002B2CF9AE}" pid="16" name="MSIP_Label_8bb759f6-5337-4dc5-b19b-e74b6da11f8f_Application">
    <vt:lpwstr>Microsoft Azure Information Protection</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