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65" r:id="rId8"/>
    <p:sldId id="266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064AF-E03D-44BF-709A-0F46CFA343BB}" v="1" dt="2025-08-11T15:00:53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tdyildizedu-my.sharepoint.com/personal/andac_demirdelen_std_yildiz_edu_tr/Documents/Book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stdyildizedu-my.sharepoint.com/personal/andac_demirdelen_std_yildiz_edu_tr/Documents/Book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stdyildizedu-my.sharepoint.com/personal/andac_demirdelen_std_yildiz_edu_tr/Documents/Book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stdyildizedu-my.sharepoint.com/personal/andac_demirdelen_std_yildiz_edu_tr/Documents/Book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stdyildizedu-my.sharepoint.com/personal/andac_demirdelen_std_yildiz_edu_tr/Documents/Book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Field2</c:v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Sheet1!$AC$5:$AC$9</c:f>
              <c:strCache>
                <c:ptCount val="5"/>
                <c:pt idx="0">
                  <c:v>USA</c:v>
                </c:pt>
                <c:pt idx="1">
                  <c:v>Germany</c:v>
                </c:pt>
                <c:pt idx="2">
                  <c:v>Austria</c:v>
                </c:pt>
                <c:pt idx="3">
                  <c:v>Brazil</c:v>
                </c:pt>
                <c:pt idx="4">
                  <c:v>France</c:v>
                </c:pt>
              </c:strCache>
            </c:strRef>
          </c:cat>
          <c:val>
            <c:numRef>
              <c:f>Sheet1!$AD$5:$AD$9</c:f>
              <c:numCache>
                <c:formatCode>General</c:formatCode>
                <c:ptCount val="5"/>
                <c:pt idx="0">
                  <c:v>263567</c:v>
                </c:pt>
                <c:pt idx="1">
                  <c:v>244641</c:v>
                </c:pt>
                <c:pt idx="2">
                  <c:v>139497</c:v>
                </c:pt>
                <c:pt idx="3">
                  <c:v>114968</c:v>
                </c:pt>
                <c:pt idx="4">
                  <c:v>85499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3E-4866-896E-F99909BFE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1121187336"/>
        <c:axId val="1121189384"/>
      </c:barChart>
      <c:catAx>
        <c:axId val="1121187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1189384"/>
        <c:crosses val="autoZero"/>
        <c:auto val="1"/>
        <c:lblAlgn val="ctr"/>
        <c:lblOffset val="100"/>
        <c:noMultiLvlLbl val="0"/>
      </c:catAx>
      <c:valAx>
        <c:axId val="1121189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1187336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Sheet1!$R$39:$R$48</c:f>
              <c:strCache>
                <c:ptCount val="10"/>
                <c:pt idx="0">
                  <c:v>QUICK-Stop</c:v>
                </c:pt>
                <c:pt idx="1">
                  <c:v>Save-a-lot Markets</c:v>
                </c:pt>
                <c:pt idx="2">
                  <c:v>Ernst Handel</c:v>
                </c:pt>
                <c:pt idx="3">
                  <c:v>Hungry Owl All-Night Grocers</c:v>
                </c:pt>
                <c:pt idx="4">
                  <c:v>Rattlesnake Canyon Grocery</c:v>
                </c:pt>
                <c:pt idx="5">
                  <c:v>Hanari Carnes</c:v>
                </c:pt>
                <c:pt idx="6">
                  <c:v>Folk och fä HB</c:v>
                </c:pt>
                <c:pt idx="7">
                  <c:v>Mère Paillarde</c:v>
                </c:pt>
                <c:pt idx="8">
                  <c:v>Königlich Essen</c:v>
                </c:pt>
                <c:pt idx="9">
                  <c:v>Queen Cozinha</c:v>
                </c:pt>
              </c:strCache>
            </c:strRef>
          </c:cat>
          <c:val>
            <c:numRef>
              <c:f>Sheet1!$S$39:$S$48</c:f>
              <c:numCache>
                <c:formatCode>General</c:formatCode>
                <c:ptCount val="10"/>
                <c:pt idx="0">
                  <c:v>117483</c:v>
                </c:pt>
                <c:pt idx="1">
                  <c:v>115673</c:v>
                </c:pt>
                <c:pt idx="2">
                  <c:v>113237</c:v>
                </c:pt>
                <c:pt idx="3">
                  <c:v>57317</c:v>
                </c:pt>
                <c:pt idx="4">
                  <c:v>52246</c:v>
                </c:pt>
                <c:pt idx="5">
                  <c:v>34101</c:v>
                </c:pt>
                <c:pt idx="6">
                  <c:v>32556</c:v>
                </c:pt>
                <c:pt idx="7">
                  <c:v>32204</c:v>
                </c:pt>
                <c:pt idx="8">
                  <c:v>31746</c:v>
                </c:pt>
                <c:pt idx="9">
                  <c:v>30226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C7-4C8D-A9F0-9E1D5B57A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6114055"/>
        <c:axId val="1290658823"/>
      </c:barChart>
      <c:catAx>
        <c:axId val="866114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0658823"/>
        <c:crosses val="autoZero"/>
        <c:auto val="1"/>
        <c:lblAlgn val="ctr"/>
        <c:lblOffset val="100"/>
        <c:noMultiLvlLbl val="0"/>
      </c:catAx>
      <c:valAx>
        <c:axId val="1290658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114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Sheet1!$V$26:$V$35</c:f>
              <c:strCache>
                <c:ptCount val="10"/>
                <c:pt idx="0">
                  <c:v>SAVEA</c:v>
                </c:pt>
                <c:pt idx="1">
                  <c:v>ERNSH</c:v>
                </c:pt>
                <c:pt idx="2">
                  <c:v>QUICK</c:v>
                </c:pt>
                <c:pt idx="3">
                  <c:v>FOLKO</c:v>
                </c:pt>
                <c:pt idx="4">
                  <c:v>HUNGO</c:v>
                </c:pt>
                <c:pt idx="5">
                  <c:v>RATTC</c:v>
                </c:pt>
                <c:pt idx="6">
                  <c:v>BERGS</c:v>
                </c:pt>
                <c:pt idx="7">
                  <c:v>HILAA</c:v>
                </c:pt>
                <c:pt idx="8">
                  <c:v>BONAP</c:v>
                </c:pt>
                <c:pt idx="9">
                  <c:v>FRANK</c:v>
                </c:pt>
              </c:strCache>
            </c:strRef>
          </c:cat>
          <c:val>
            <c:numRef>
              <c:f>Sheet1!$W$26:$W$35</c:f>
              <c:numCache>
                <c:formatCode>General</c:formatCode>
                <c:ptCount val="10"/>
                <c:pt idx="0">
                  <c:v>31</c:v>
                </c:pt>
                <c:pt idx="1">
                  <c:v>30</c:v>
                </c:pt>
                <c:pt idx="2">
                  <c:v>28</c:v>
                </c:pt>
                <c:pt idx="3">
                  <c:v>19</c:v>
                </c:pt>
                <c:pt idx="4">
                  <c:v>19</c:v>
                </c:pt>
                <c:pt idx="5">
                  <c:v>18</c:v>
                </c:pt>
                <c:pt idx="6">
                  <c:v>18</c:v>
                </c:pt>
                <c:pt idx="7">
                  <c:v>18</c:v>
                </c:pt>
                <c:pt idx="8">
                  <c:v>17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E8-4611-B229-D8D145764C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279"/>
        <c:axId val="440839"/>
      </c:barChart>
      <c:catAx>
        <c:axId val="438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839"/>
        <c:crosses val="autoZero"/>
        <c:auto val="1"/>
        <c:lblAlgn val="ctr"/>
        <c:lblOffset val="100"/>
        <c:noMultiLvlLbl val="0"/>
      </c:catAx>
      <c:valAx>
        <c:axId val="440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 2.xlsx]Sheet3!PivotTable1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Sheet3!$A$3:$A$6</c:f>
              <c:strCache>
                <c:ptCount val="3"/>
                <c:pt idx="0">
                  <c:v>Margaret Peacock</c:v>
                </c:pt>
                <c:pt idx="1">
                  <c:v>Janet Leverling </c:v>
                </c:pt>
                <c:pt idx="2">
                  <c:v>Nancy Davolio</c:v>
                </c:pt>
              </c:strCache>
            </c:strRef>
          </c:cat>
          <c:val>
            <c:numRef>
              <c:f>Sheet3!$B$3:$B$6</c:f>
              <c:numCache>
                <c:formatCode>General</c:formatCode>
                <c:ptCount val="3"/>
                <c:pt idx="0">
                  <c:v>250187</c:v>
                </c:pt>
                <c:pt idx="1">
                  <c:v>213051</c:v>
                </c:pt>
                <c:pt idx="2">
                  <c:v>202144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C-4819-AC72-29444BEB2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30"/>
        <c:axId val="12853767"/>
        <c:axId val="12866055"/>
      </c:barChart>
      <c:catAx>
        <c:axId val="1285376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6055"/>
        <c:crosses val="autoZero"/>
        <c:auto val="1"/>
        <c:lblAlgn val="ctr"/>
        <c:lblOffset val="100"/>
        <c:noMultiLvlLbl val="0"/>
      </c:catAx>
      <c:valAx>
        <c:axId val="12866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3767"/>
        <c:crosses val="max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Sheet3!$I$22:$J$24</c:f>
              <c:multiLvlStrCache>
                <c:ptCount val="3"/>
                <c:lvl>
                  <c:pt idx="0">
                    <c:v>2.04.1990</c:v>
                  </c:pt>
                  <c:pt idx="1">
                    <c:v>2.04.1992</c:v>
                  </c:pt>
                  <c:pt idx="2">
                    <c:v>3.04.1992</c:v>
                  </c:pt>
                </c:lvl>
                <c:lvl>
                  <c:pt idx="0">
                    <c:v>Janet Leverling</c:v>
                  </c:pt>
                  <c:pt idx="1">
                    <c:v>Nancy Davolio</c:v>
                  </c:pt>
                  <c:pt idx="2">
                    <c:v>Andrew Fuller</c:v>
                  </c:pt>
                </c:lvl>
              </c:multiLvlStrCache>
            </c:multiLvlStrRef>
          </c:cat>
          <c:val>
            <c:numRef>
              <c:f>Sheet3!$L$22:$L$24</c:f>
              <c:numCache>
                <c:formatCode>General</c:formatCode>
                <c:ptCount val="3"/>
                <c:pt idx="0">
                  <c:v>35</c:v>
                </c:pt>
                <c:pt idx="1">
                  <c:v>33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84-4D09-88F5-7C20DE61A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9067912"/>
        <c:axId val="1939069960"/>
      </c:barChart>
      <c:catAx>
        <c:axId val="1939067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9069960"/>
        <c:crosses val="autoZero"/>
        <c:auto val="1"/>
        <c:lblAlgn val="ctr"/>
        <c:lblOffset val="100"/>
        <c:noMultiLvlLbl val="0"/>
      </c:catAx>
      <c:valAx>
        <c:axId val="1939069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9067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80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5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9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5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3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0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2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1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2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5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NORTHWIND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GÜNCEL ÖZET</a:t>
            </a:r>
          </a:p>
          <a:p>
            <a:r>
              <a:rPr lang="en-US" dirty="0"/>
              <a:t>11.07.2025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213E-A8F7-B1F7-32D7-94C3DF88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25AF-E8B7-093B-640B-B77547AC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Bayan </a:t>
            </a:r>
            <a:r>
              <a:rPr lang="en-US" dirty="0" err="1"/>
              <a:t>Leverlingin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ciro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çalışanımız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bizle</a:t>
            </a:r>
            <a:r>
              <a:rPr lang="en-US" dirty="0"/>
              <a:t> </a:t>
            </a:r>
            <a:r>
              <a:rPr lang="en-US" dirty="0" err="1"/>
              <a:t>beraber</a:t>
            </a:r>
            <a:r>
              <a:rPr lang="en-US" dirty="0"/>
              <a:t> 35 </a:t>
            </a:r>
            <a:r>
              <a:rPr lang="en-US" dirty="0" err="1"/>
              <a:t>yılını</a:t>
            </a:r>
            <a:r>
              <a:rPr lang="en-US" dirty="0"/>
              <a:t> </a:t>
            </a:r>
            <a:r>
              <a:rPr lang="en-US" dirty="0" err="1"/>
              <a:t>geçirdiğini</a:t>
            </a:r>
            <a:r>
              <a:rPr lang="en-US" dirty="0"/>
              <a:t> </a:t>
            </a:r>
            <a:r>
              <a:rPr lang="en-US" dirty="0" err="1"/>
              <a:t>belirtmek</a:t>
            </a:r>
            <a:r>
              <a:rPr lang="en-US" dirty="0"/>
              <a:t> </a:t>
            </a:r>
            <a:r>
              <a:rPr lang="en-US" dirty="0" err="1"/>
              <a:t>isterim</a:t>
            </a:r>
          </a:p>
        </p:txBody>
      </p:sp>
    </p:spTree>
    <p:extLst>
      <p:ext uri="{BB962C8B-B14F-4D97-AF65-F5344CB8AC3E}">
        <p14:creationId xmlns:p14="http://schemas.microsoft.com/office/powerpoint/2010/main" val="252966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C1D93-7DC3-4E0B-6A93-B7E905A59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8900"/>
            <a:ext cx="9144000" cy="166540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b="0" dirty="0">
                <a:ea typeface="+mn-lt"/>
                <a:cs typeface="+mn-lt"/>
              </a:rPr>
              <a:t>Northwind, </a:t>
            </a:r>
            <a:r>
              <a:rPr lang="en-US" b="0" err="1">
                <a:ea typeface="+mn-lt"/>
                <a:cs typeface="+mn-lt"/>
              </a:rPr>
              <a:t>hazır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yiyecek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sektöründe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faaliyet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gösteren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ve</a:t>
            </a:r>
            <a:r>
              <a:rPr lang="en-US" b="0" dirty="0">
                <a:ea typeface="+mn-lt"/>
                <a:cs typeface="+mn-lt"/>
              </a:rPr>
              <a:t> global  </a:t>
            </a:r>
          </a:p>
          <a:p>
            <a:r>
              <a:rPr lang="en-US" b="0" err="1">
                <a:ea typeface="+mn-lt"/>
                <a:cs typeface="+mn-lt"/>
              </a:rPr>
              <a:t>pazarda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güçlü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bir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konuma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sahip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bir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şirkettir</a:t>
            </a:r>
            <a:r>
              <a:rPr lang="en-US" b="0" dirty="0">
                <a:ea typeface="+mn-lt"/>
                <a:cs typeface="+mn-lt"/>
              </a:rPr>
              <a:t>. </a:t>
            </a:r>
            <a:r>
              <a:rPr lang="en-US" b="0" err="1">
                <a:ea typeface="+mn-lt"/>
                <a:cs typeface="+mn-lt"/>
              </a:rPr>
              <a:t>Şirketimiz</a:t>
            </a:r>
            <a:r>
              <a:rPr lang="en-US" b="0" dirty="0">
                <a:ea typeface="+mn-lt"/>
                <a:cs typeface="+mn-lt"/>
              </a:rPr>
              <a:t>, </a:t>
            </a:r>
            <a:r>
              <a:rPr lang="en-US" b="0" err="1">
                <a:ea typeface="+mn-lt"/>
                <a:cs typeface="+mn-lt"/>
              </a:rPr>
              <a:t>dünya</a:t>
            </a:r>
            <a:endParaRPr lang="en-US" b="0">
              <a:ea typeface="+mn-lt"/>
              <a:cs typeface="+mn-lt"/>
            </a:endParaRPr>
          </a:p>
          <a:p>
            <a:r>
              <a:rPr lang="en-US" b="0" dirty="0">
                <a:ea typeface="+mn-lt"/>
                <a:cs typeface="+mn-lt"/>
              </a:rPr>
              <a:t> </a:t>
            </a:r>
            <a:r>
              <a:rPr lang="en-US" b="0" err="1">
                <a:ea typeface="+mn-lt"/>
                <a:cs typeface="+mn-lt"/>
              </a:rPr>
              <a:t>genelinde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geniş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bir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müşteri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portföyüne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hizmet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err="1">
                <a:ea typeface="+mn-lt"/>
                <a:cs typeface="+mn-lt"/>
              </a:rPr>
              <a:t>sunmaktadır</a:t>
            </a:r>
            <a:r>
              <a:rPr lang="en-US" b="0" dirty="0">
                <a:ea typeface="+mn-lt"/>
                <a:cs typeface="+mn-lt"/>
              </a:rPr>
              <a:t>.</a:t>
            </a:r>
            <a:endParaRPr lang="en-US" b="0" dirty="0"/>
          </a:p>
          <a:p>
            <a:pPr marL="0" indent="0">
              <a:buNone/>
            </a:pPr>
            <a:r>
              <a:rPr lang="en-US" b="0" err="1"/>
              <a:t>Toplam</a:t>
            </a:r>
            <a:r>
              <a:rPr lang="en-US" b="0" dirty="0"/>
              <a:t> 16 </a:t>
            </a:r>
            <a:r>
              <a:rPr lang="en-US" b="0" err="1"/>
              <a:t>farkı</a:t>
            </a:r>
            <a:r>
              <a:rPr lang="en-US" b="0" dirty="0"/>
              <a:t> </a:t>
            </a:r>
            <a:r>
              <a:rPr lang="en-US" b="0" err="1"/>
              <a:t>ülkedeki</a:t>
            </a:r>
            <a:r>
              <a:rPr lang="en-US" b="0" dirty="0"/>
              <a:t> </a:t>
            </a:r>
            <a:r>
              <a:rPr lang="en-US" b="0" err="1"/>
              <a:t>şirketlere</a:t>
            </a:r>
            <a:r>
              <a:rPr lang="en-US" b="0" dirty="0"/>
              <a:t> </a:t>
            </a:r>
            <a:r>
              <a:rPr lang="en-US" b="0" err="1"/>
              <a:t>ticaret</a:t>
            </a:r>
            <a:r>
              <a:rPr lang="en-US" b="0" dirty="0"/>
              <a:t> </a:t>
            </a:r>
            <a:r>
              <a:rPr lang="en-US" b="0" err="1"/>
              <a:t>içerisindedir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22347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167F-70B0-4E6B-156C-E291B1FE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EN ÇOK SATIŞ YAPTIĞIMIZ ÜLKELER</a:t>
            </a:r>
          </a:p>
        </p:txBody>
      </p:sp>
      <p:graphicFrame>
        <p:nvGraphicFramePr>
          <p:cNvPr id="7" name="Content Placeholder 3" descr="Chart type: Clustered Column. 'Field2'&#10;&#10;Description automatically generated">
            <a:extLst>
              <a:ext uri="{FF2B5EF4-FFF2-40B4-BE49-F238E27FC236}">
                <a16:creationId xmlns:a16="http://schemas.microsoft.com/office/drawing/2014/main" id="{86F53DE3-6BA4-BE7F-DAE6-04AC302B5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8678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232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9326-8A44-BCCF-47C0-E9506AC8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B7C8B-2909-5619-1505-518BEABAB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ülkelerin</a:t>
            </a:r>
            <a:r>
              <a:rPr lang="en-US" dirty="0"/>
              <a:t> </a:t>
            </a:r>
            <a:r>
              <a:rPr lang="en-US" dirty="0" err="1"/>
              <a:t>nüfüs</a:t>
            </a:r>
            <a:r>
              <a:rPr lang="en-US" dirty="0"/>
              <a:t> </a:t>
            </a:r>
            <a:r>
              <a:rPr lang="en-US" dirty="0" err="1"/>
              <a:t>yoğunluğuna</a:t>
            </a:r>
            <a:r>
              <a:rPr lang="en-US" dirty="0"/>
              <a:t> </a:t>
            </a:r>
            <a:r>
              <a:rPr lang="en-US" dirty="0" err="1"/>
              <a:t>göz</a:t>
            </a:r>
            <a:r>
              <a:rPr lang="en-US" dirty="0"/>
              <a:t> </a:t>
            </a:r>
            <a:r>
              <a:rPr lang="en-US" dirty="0" err="1"/>
              <a:t>attığımızda</a:t>
            </a:r>
            <a:r>
              <a:rPr lang="en-US" dirty="0"/>
              <a:t> </a:t>
            </a:r>
            <a:r>
              <a:rPr lang="en-US" dirty="0" err="1"/>
              <a:t>Almanya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Avusturya'da</a:t>
            </a:r>
            <a:r>
              <a:rPr lang="en-US" dirty="0"/>
              <a:t> </a:t>
            </a:r>
            <a:r>
              <a:rPr lang="en-US" dirty="0" err="1"/>
              <a:t>ürünlerimizin</a:t>
            </a:r>
            <a:r>
              <a:rPr lang="en-US" dirty="0"/>
              <a:t> </a:t>
            </a:r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 </a:t>
            </a:r>
            <a:r>
              <a:rPr lang="en-US" dirty="0" err="1"/>
              <a:t>görüyoruz</a:t>
            </a:r>
            <a:r>
              <a:rPr lang="en-US" dirty="0"/>
              <a:t>. Bu </a:t>
            </a:r>
            <a:r>
              <a:rPr lang="en-US" dirty="0" err="1"/>
              <a:t>popülerliğimizi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Avrupa'ya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satış</a:t>
            </a:r>
            <a:r>
              <a:rPr lang="en-US" dirty="0"/>
              <a:t> </a:t>
            </a:r>
            <a:r>
              <a:rPr lang="en-US" dirty="0" err="1"/>
              <a:t>yapabilmemiz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.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Çek</a:t>
            </a:r>
            <a:r>
              <a:rPr lang="en-US" dirty="0"/>
              <a:t> Cumhuriyeti, </a:t>
            </a:r>
            <a:r>
              <a:rPr lang="en-US" dirty="0" err="1"/>
              <a:t>Macaristan</a:t>
            </a:r>
            <a:r>
              <a:rPr lang="en-US" dirty="0"/>
              <a:t>, </a:t>
            </a:r>
            <a:r>
              <a:rPr lang="en-US" dirty="0" err="1"/>
              <a:t>Polonya</a:t>
            </a:r>
            <a:r>
              <a:rPr lang="en-US" dirty="0"/>
              <a:t>, </a:t>
            </a:r>
            <a:r>
              <a:rPr lang="en-US" dirty="0" err="1"/>
              <a:t>Romanya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 </a:t>
            </a:r>
            <a:r>
              <a:rPr lang="en-US" dirty="0" err="1"/>
              <a:t>Almanya</a:t>
            </a:r>
            <a:r>
              <a:rPr lang="en-US" dirty="0"/>
              <a:t>, </a:t>
            </a:r>
            <a:r>
              <a:rPr lang="en-US" dirty="0" err="1"/>
              <a:t>Avusturya'nın</a:t>
            </a:r>
            <a:r>
              <a:rPr lang="en-US" dirty="0"/>
              <a:t> </a:t>
            </a:r>
            <a:r>
              <a:rPr lang="en-US" dirty="0" err="1"/>
              <a:t>sınır</a:t>
            </a:r>
            <a:r>
              <a:rPr lang="en-US" dirty="0"/>
              <a:t> </a:t>
            </a:r>
            <a:r>
              <a:rPr lang="en-US" dirty="0" err="1"/>
              <a:t>komşularından</a:t>
            </a:r>
            <a:r>
              <a:rPr lang="en-US" dirty="0"/>
              <a:t> </a:t>
            </a:r>
            <a:r>
              <a:rPr lang="en-US" dirty="0" err="1"/>
              <a:t>başlamamız</a:t>
            </a:r>
            <a:r>
              <a:rPr lang="en-US" dirty="0"/>
              <a:t> </a:t>
            </a:r>
            <a:r>
              <a:rPr lang="en-US" dirty="0" err="1"/>
              <a:t>işleri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da </a:t>
            </a:r>
            <a:r>
              <a:rPr lang="en-US" dirty="0" err="1"/>
              <a:t>kolaylaştıracaktır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1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7BC8-7184-91A9-C3C3-CD5681C9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8975"/>
            <a:ext cx="9144000" cy="12217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900" b="0" dirty="0">
                <a:ea typeface="+mn-lt"/>
                <a:cs typeface="+mn-lt"/>
              </a:rPr>
              <a:t>Rutin </a:t>
            </a:r>
            <a:r>
              <a:rPr lang="en-US" sz="1900" b="0" err="1">
                <a:ea typeface="+mn-lt"/>
                <a:cs typeface="+mn-lt"/>
              </a:rPr>
              <a:t>satışlardan</a:t>
            </a:r>
            <a:r>
              <a:rPr lang="en-US" sz="1900" b="0" dirty="0">
                <a:ea typeface="+mn-lt"/>
                <a:cs typeface="+mn-lt"/>
              </a:rPr>
              <a:t> </a:t>
            </a:r>
            <a:r>
              <a:rPr lang="en-US" sz="1900" b="0" err="1">
                <a:ea typeface="+mn-lt"/>
                <a:cs typeface="+mn-lt"/>
              </a:rPr>
              <a:t>elde</a:t>
            </a:r>
            <a:r>
              <a:rPr lang="en-US" sz="1900" b="0" dirty="0">
                <a:ea typeface="+mn-lt"/>
                <a:cs typeface="+mn-lt"/>
              </a:rPr>
              <a:t> </a:t>
            </a:r>
            <a:r>
              <a:rPr lang="en-US" sz="1900" b="0" err="1">
                <a:ea typeface="+mn-lt"/>
                <a:cs typeface="+mn-lt"/>
              </a:rPr>
              <a:t>edilen</a:t>
            </a:r>
            <a:r>
              <a:rPr lang="en-US" sz="1900" b="0" dirty="0">
                <a:ea typeface="+mn-lt"/>
                <a:cs typeface="+mn-lt"/>
              </a:rPr>
              <a:t> </a:t>
            </a:r>
            <a:r>
              <a:rPr lang="en-US" sz="1900" b="0" err="1">
                <a:ea typeface="+mn-lt"/>
                <a:cs typeface="+mn-lt"/>
              </a:rPr>
              <a:t>toplam</a:t>
            </a:r>
            <a:r>
              <a:rPr lang="en-US" sz="1900" b="0" dirty="0">
                <a:ea typeface="+mn-lt"/>
                <a:cs typeface="+mn-lt"/>
              </a:rPr>
              <a:t> </a:t>
            </a:r>
            <a:r>
              <a:rPr lang="en-US" sz="1900" b="0" err="1">
                <a:ea typeface="+mn-lt"/>
                <a:cs typeface="+mn-lt"/>
              </a:rPr>
              <a:t>gelir</a:t>
            </a:r>
            <a:r>
              <a:rPr lang="en-US" sz="1900" b="0" dirty="0">
                <a:ea typeface="+mn-lt"/>
                <a:cs typeface="+mn-lt"/>
              </a:rPr>
              <a:t> 1,35 </a:t>
            </a:r>
            <a:r>
              <a:rPr lang="en-US" sz="1900" b="0" err="1">
                <a:ea typeface="+mn-lt"/>
                <a:cs typeface="+mn-lt"/>
              </a:rPr>
              <a:t>milyon</a:t>
            </a:r>
            <a:r>
              <a:rPr lang="en-US" sz="1900" b="0" dirty="0">
                <a:ea typeface="+mn-lt"/>
                <a:cs typeface="+mn-lt"/>
              </a:rPr>
              <a:t> $ </a:t>
            </a:r>
            <a:r>
              <a:rPr lang="en-US" sz="1900" b="0" err="1">
                <a:ea typeface="+mn-lt"/>
                <a:cs typeface="+mn-lt"/>
              </a:rPr>
              <a:t>seviyesindedir</a:t>
            </a:r>
            <a:r>
              <a:rPr lang="en-US" sz="1900" b="0" dirty="0">
                <a:ea typeface="+mn-lt"/>
                <a:cs typeface="+mn-lt"/>
              </a:rPr>
              <a:t>. Bu, </a:t>
            </a:r>
            <a:r>
              <a:rPr lang="en-US" sz="1900" b="0" err="1">
                <a:ea typeface="+mn-lt"/>
                <a:cs typeface="+mn-lt"/>
              </a:rPr>
              <a:t>güçlü</a:t>
            </a:r>
            <a:r>
              <a:rPr lang="en-US" sz="1900" b="0" dirty="0">
                <a:ea typeface="+mn-lt"/>
                <a:cs typeface="+mn-lt"/>
              </a:rPr>
              <a:t> </a:t>
            </a:r>
            <a:r>
              <a:rPr lang="en-US" sz="1900" b="0" err="1">
                <a:ea typeface="+mn-lt"/>
                <a:cs typeface="+mn-lt"/>
              </a:rPr>
              <a:t>ve</a:t>
            </a:r>
            <a:r>
              <a:rPr lang="en-US" sz="1900" b="0" dirty="0">
                <a:ea typeface="+mn-lt"/>
                <a:cs typeface="+mn-lt"/>
              </a:rPr>
              <a:t> </a:t>
            </a:r>
            <a:r>
              <a:rPr lang="en-US" sz="1900" b="0" err="1">
                <a:ea typeface="+mn-lt"/>
                <a:cs typeface="+mn-lt"/>
              </a:rPr>
              <a:t>sürdürülebilir</a:t>
            </a:r>
            <a:r>
              <a:rPr lang="en-US" sz="1900" b="0" dirty="0">
                <a:ea typeface="+mn-lt"/>
                <a:cs typeface="+mn-lt"/>
              </a:rPr>
              <a:t> </a:t>
            </a:r>
            <a:r>
              <a:rPr lang="en-US" sz="1900" b="0" err="1">
                <a:ea typeface="+mn-lt"/>
                <a:cs typeface="+mn-lt"/>
              </a:rPr>
              <a:t>bir</a:t>
            </a:r>
            <a:r>
              <a:rPr lang="en-US" sz="1900" b="0" dirty="0">
                <a:ea typeface="+mn-lt"/>
                <a:cs typeface="+mn-lt"/>
              </a:rPr>
              <a:t> </a:t>
            </a:r>
            <a:r>
              <a:rPr lang="en-US" sz="1900" b="0" err="1">
                <a:ea typeface="+mn-lt"/>
                <a:cs typeface="+mn-lt"/>
              </a:rPr>
              <a:t>operasyonel</a:t>
            </a:r>
            <a:r>
              <a:rPr lang="en-US" sz="1900" b="0" dirty="0">
                <a:ea typeface="+mn-lt"/>
                <a:cs typeface="+mn-lt"/>
              </a:rPr>
              <a:t> </a:t>
            </a:r>
            <a:r>
              <a:rPr lang="en-US" sz="1900" b="0" err="1">
                <a:ea typeface="+mn-lt"/>
                <a:cs typeface="+mn-lt"/>
              </a:rPr>
              <a:t>performansa</a:t>
            </a:r>
            <a:r>
              <a:rPr lang="en-US" sz="1900" b="0" dirty="0">
                <a:ea typeface="+mn-lt"/>
                <a:cs typeface="+mn-lt"/>
              </a:rPr>
              <a:t> </a:t>
            </a:r>
            <a:r>
              <a:rPr lang="en-US" sz="1900" b="0" err="1">
                <a:ea typeface="+mn-lt"/>
                <a:cs typeface="+mn-lt"/>
              </a:rPr>
              <a:t>işaret</a:t>
            </a:r>
            <a:r>
              <a:rPr lang="en-US" sz="1900" b="0" dirty="0">
                <a:ea typeface="+mn-lt"/>
                <a:cs typeface="+mn-lt"/>
              </a:rPr>
              <a:t> </a:t>
            </a:r>
            <a:r>
              <a:rPr lang="en-US" sz="1900" b="0" err="1">
                <a:ea typeface="+mn-lt"/>
                <a:cs typeface="+mn-lt"/>
              </a:rPr>
              <a:t>etmektedir</a:t>
            </a:r>
            <a:r>
              <a:rPr lang="en-US" sz="1900" b="0" dirty="0">
                <a:ea typeface="+mn-lt"/>
                <a:cs typeface="+mn-lt"/>
              </a:rPr>
              <a:t>.</a:t>
            </a:r>
            <a:endParaRPr lang="en-US" sz="1900">
              <a:ea typeface="+mn-lt"/>
              <a:cs typeface="+mn-lt"/>
            </a:endParaRPr>
          </a:p>
          <a:p>
            <a:endParaRPr lang="en-US" sz="2200" b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3D52F5-A5F9-8990-BB2E-ECE65D7F4CD3}"/>
              </a:ext>
            </a:extLst>
          </p:cNvPr>
          <p:cNvSpPr txBox="1">
            <a:spLocks/>
          </p:cNvSpPr>
          <p:nvPr/>
        </p:nvSpPr>
        <p:spPr>
          <a:xfrm>
            <a:off x="961465" y="1343566"/>
            <a:ext cx="2089237" cy="52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/>
              <a:t>SATIŞ ÖZET</a:t>
            </a:r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12116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6FC8-71A2-0A36-81FD-7455E388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508"/>
            <a:ext cx="4565737" cy="1242056"/>
          </a:xfrm>
        </p:spPr>
        <p:txBody>
          <a:bodyPr>
            <a:normAutofit fontScale="90000"/>
          </a:bodyPr>
          <a:lstStyle/>
          <a:p>
            <a:r>
              <a:rPr lang="en-US" sz="2900" dirty="0"/>
              <a:t>Yıldız </a:t>
            </a:r>
            <a:r>
              <a:rPr lang="en-US" sz="2900" dirty="0" err="1"/>
              <a:t>Müşterilerimiz</a:t>
            </a:r>
            <a:r>
              <a:rPr lang="en-US" sz="2900" dirty="0"/>
              <a:t>                            </a:t>
            </a:r>
            <a:br>
              <a:rPr lang="en-US" sz="2900" dirty="0"/>
            </a:br>
            <a:r>
              <a:rPr lang="en-US" sz="2900" dirty="0"/>
              <a:t> (En </a:t>
            </a:r>
            <a:r>
              <a:rPr lang="en-US" sz="2900" dirty="0" err="1"/>
              <a:t>çok</a:t>
            </a:r>
            <a:r>
              <a:rPr lang="en-US" sz="2900" dirty="0"/>
              <a:t> </a:t>
            </a:r>
            <a:r>
              <a:rPr lang="en-US" sz="2900" dirty="0" err="1"/>
              <a:t>ciro</a:t>
            </a:r>
            <a:r>
              <a:rPr lang="en-US" sz="2900" dirty="0"/>
              <a:t> </a:t>
            </a:r>
            <a:r>
              <a:rPr lang="en-US" sz="2900" dirty="0" err="1"/>
              <a:t>sağladığıklarımız</a:t>
            </a:r>
            <a:r>
              <a:rPr lang="en-US" sz="2900" dirty="0"/>
              <a:t>)</a:t>
            </a:r>
            <a:endParaRPr lang="en-US" sz="29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7A1CAA-1CB7-00A5-A363-731A3AC4F426}"/>
              </a:ext>
              <a:ext uri="{147F2762-F138-4A5C-976F-8EAC2B608ADB}">
                <a16:predDERef xmlns:a16="http://schemas.microsoft.com/office/drawing/2014/main" pred="{86F53DE3-6BA4-BE7F-DAE6-04AC302B53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599369"/>
              </p:ext>
            </p:extLst>
          </p:nvPr>
        </p:nvGraphicFramePr>
        <p:xfrm>
          <a:off x="218593" y="2042570"/>
          <a:ext cx="5293713" cy="4364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9A088EB-5CAC-604C-0FEC-6E0833196738}"/>
              </a:ext>
              <a:ext uri="{147F2762-F138-4A5C-976F-8EAC2B608ADB}">
                <a16:predDERef xmlns:a16="http://schemas.microsoft.com/office/drawing/2014/main" pred="{D37A1CAA-1CB7-00A5-A363-731A3AC4F4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771229"/>
              </p:ext>
            </p:extLst>
          </p:nvPr>
        </p:nvGraphicFramePr>
        <p:xfrm>
          <a:off x="5720005" y="2038001"/>
          <a:ext cx="5819098" cy="3010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C45BB409-A273-3217-3E6B-9962C2BBD5DD}"/>
              </a:ext>
            </a:extLst>
          </p:cNvPr>
          <p:cNvSpPr txBox="1">
            <a:spLocks/>
          </p:cNvSpPr>
          <p:nvPr/>
        </p:nvSpPr>
        <p:spPr>
          <a:xfrm>
            <a:off x="6366353" y="465333"/>
            <a:ext cx="4534422" cy="140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En </a:t>
            </a:r>
            <a:r>
              <a:rPr lang="en-US" sz="2600" dirty="0" err="1"/>
              <a:t>Çok</a:t>
            </a:r>
            <a:r>
              <a:rPr lang="en-US" sz="2600" dirty="0"/>
              <a:t> </a:t>
            </a:r>
            <a:r>
              <a:rPr lang="en-US" sz="2600" dirty="0" err="1"/>
              <a:t>Sipariş</a:t>
            </a:r>
            <a:r>
              <a:rPr lang="en-US" sz="2600" dirty="0"/>
              <a:t> </a:t>
            </a:r>
            <a:r>
              <a:rPr lang="en-US" sz="2600" dirty="0" err="1"/>
              <a:t>Yolladığımız</a:t>
            </a:r>
            <a:r>
              <a:rPr lang="en-US" sz="2600" dirty="0"/>
              <a:t> </a:t>
            </a:r>
          </a:p>
          <a:p>
            <a:r>
              <a:rPr lang="en-US" sz="2600" dirty="0" err="1"/>
              <a:t>Müşterilerimiz</a:t>
            </a:r>
          </a:p>
          <a:p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6488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8A8E-B10B-3236-190D-220068EB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720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3191-7306-35CD-C221-2C8CC8F8A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3166"/>
            <a:ext cx="10515600" cy="1982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ea typeface="+mn-lt"/>
                <a:cs typeface="+mn-lt"/>
              </a:rPr>
              <a:t>Sık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alışveriş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yapan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müşterilerimizin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çoğunda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işlem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başına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düşen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ciro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miktarının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oldukça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düşük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olduğu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görülmektedir</a:t>
            </a:r>
            <a:r>
              <a:rPr lang="en-US" sz="2200" dirty="0">
                <a:ea typeface="+mn-lt"/>
                <a:cs typeface="+mn-lt"/>
              </a:rPr>
              <a:t>. Bu durum, </a:t>
            </a:r>
            <a:r>
              <a:rPr lang="en-US" sz="2200" dirty="0" err="1">
                <a:ea typeface="+mn-lt"/>
                <a:cs typeface="+mn-lt"/>
              </a:rPr>
              <a:t>sık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fakat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düşük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hacimli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siparişler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nedeniyle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lojistik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maliyetlerimizin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artmasına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neden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olmaktadır</a:t>
            </a:r>
            <a:r>
              <a:rPr lang="en-US" sz="2200" dirty="0">
                <a:ea typeface="+mn-lt"/>
                <a:cs typeface="+mn-lt"/>
              </a:rPr>
              <a:t>. Bu </a:t>
            </a:r>
            <a:r>
              <a:rPr lang="en-US" sz="2200" dirty="0" err="1">
                <a:ea typeface="+mn-lt"/>
                <a:cs typeface="+mn-lt"/>
              </a:rPr>
              <a:t>nedenle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ilgili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müşterileri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tek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seferde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daha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yüksek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miktarda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satın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alıma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teşvik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etmek</a:t>
            </a:r>
            <a:r>
              <a:rPr lang="en-US" sz="2200" dirty="0">
                <a:ea typeface="+mn-lt"/>
                <a:cs typeface="+mn-lt"/>
              </a:rPr>
              <a:t>; hem </a:t>
            </a:r>
            <a:r>
              <a:rPr lang="en-US" sz="2200" dirty="0" err="1">
                <a:ea typeface="+mn-lt"/>
                <a:cs typeface="+mn-lt"/>
              </a:rPr>
              <a:t>lojistik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süreçlerimizin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verimliliğini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artıracak</a:t>
            </a:r>
            <a:r>
              <a:rPr lang="en-US" sz="2200" dirty="0">
                <a:ea typeface="+mn-lt"/>
                <a:cs typeface="+mn-lt"/>
              </a:rPr>
              <a:t> hem de </a:t>
            </a:r>
            <a:r>
              <a:rPr lang="en-US" sz="2200" dirty="0" err="1">
                <a:ea typeface="+mn-lt"/>
                <a:cs typeface="+mn-lt"/>
              </a:rPr>
              <a:t>ürünlerin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daha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düşük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maliyetle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elden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çıkarılmasına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olanak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sağlayacaktır</a:t>
            </a:r>
            <a:r>
              <a:rPr lang="en-US" sz="2200" dirty="0">
                <a:ea typeface="+mn-lt"/>
                <a:cs typeface="+mn-lt"/>
              </a:rPr>
              <a:t>.  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33882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9DE9-5C23-5D48-8D25-965B1569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KADRO ÖZETİ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9719-4B68-F108-08B1-E0AE99011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4511"/>
            <a:ext cx="10515600" cy="965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ea typeface="+mn-lt"/>
                <a:cs typeface="+mn-lt"/>
              </a:rPr>
              <a:t>Yalın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ve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etkili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bir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organizasyon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yapısıyla</a:t>
            </a:r>
            <a:r>
              <a:rPr lang="en-US" sz="2200" dirty="0">
                <a:ea typeface="+mn-lt"/>
                <a:cs typeface="+mn-lt"/>
              </a:rPr>
              <a:t>, 9 </a:t>
            </a:r>
            <a:r>
              <a:rPr lang="en-US" sz="2200" dirty="0" err="1">
                <a:ea typeface="+mn-lt"/>
                <a:cs typeface="+mn-lt"/>
              </a:rPr>
              <a:t>kişilik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uzman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bir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ekip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tarafından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operasyonlarımız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sürdürülmektedir</a:t>
            </a:r>
            <a:r>
              <a:rPr lang="en-US" sz="2200" dirty="0">
                <a:ea typeface="+mn-lt"/>
                <a:cs typeface="+mn-lt"/>
              </a:rPr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762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2595-59C7-BEEC-A22A-13314BB0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35" y="701301"/>
            <a:ext cx="4920642" cy="1346439"/>
          </a:xfrm>
        </p:spPr>
        <p:txBody>
          <a:bodyPr/>
          <a:lstStyle/>
          <a:p>
            <a:r>
              <a:rPr lang="en-US" sz="2600" dirty="0"/>
              <a:t>En </a:t>
            </a:r>
            <a:r>
              <a:rPr lang="en-US" sz="2600" err="1"/>
              <a:t>Çok</a:t>
            </a:r>
            <a:r>
              <a:rPr lang="en-US" sz="2600" dirty="0"/>
              <a:t> Ciro </a:t>
            </a:r>
            <a:r>
              <a:rPr lang="en-US" sz="2600" err="1"/>
              <a:t>Kazandıran</a:t>
            </a:r>
            <a:r>
              <a:rPr lang="en-US" sz="2600" dirty="0"/>
              <a:t> </a:t>
            </a:r>
            <a:r>
              <a:rPr lang="en-US" sz="2600" err="1"/>
              <a:t>Çalışanlar</a:t>
            </a:r>
            <a:endParaRPr lang="en-US" sz="2600"/>
          </a:p>
        </p:txBody>
      </p:sp>
      <p:graphicFrame>
        <p:nvGraphicFramePr>
          <p:cNvPr id="4" name="Chart 3" descr="Chart type: Clustered Bar. 'Field2' by 'Field1'&#10;&#10;Description automatically generated">
            <a:extLst>
              <a:ext uri="{FF2B5EF4-FFF2-40B4-BE49-F238E27FC236}">
                <a16:creationId xmlns:a16="http://schemas.microsoft.com/office/drawing/2014/main" id="{99519F54-9703-4CAD-A42D-D8F8A71EC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10718"/>
              </p:ext>
            </p:extLst>
          </p:nvPr>
        </p:nvGraphicFramePr>
        <p:xfrm>
          <a:off x="577421" y="2047875"/>
          <a:ext cx="5188568" cy="4443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34CB3B-8822-4032-42CB-DEC9200EA6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39938"/>
              </p:ext>
            </p:extLst>
          </p:nvPr>
        </p:nvGraphicFramePr>
        <p:xfrm>
          <a:off x="6095785" y="2449470"/>
          <a:ext cx="5523865" cy="3680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ED4100E8-556B-BAA8-480D-86E4FD83CDBC}"/>
              </a:ext>
            </a:extLst>
          </p:cNvPr>
          <p:cNvSpPr txBox="1">
            <a:spLocks/>
          </p:cNvSpPr>
          <p:nvPr/>
        </p:nvSpPr>
        <p:spPr>
          <a:xfrm>
            <a:off x="6397668" y="371388"/>
            <a:ext cx="4920642" cy="134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 err="1"/>
              <a:t>Çalışanların</a:t>
            </a:r>
            <a:r>
              <a:rPr lang="en-US" sz="2600" dirty="0"/>
              <a:t> </a:t>
            </a:r>
            <a:r>
              <a:rPr lang="en-US" sz="2600" dirty="0" err="1"/>
              <a:t>Şirkette</a:t>
            </a:r>
            <a:r>
              <a:rPr lang="en-US" sz="2600" dirty="0"/>
              <a:t> </a:t>
            </a:r>
            <a:r>
              <a:rPr lang="en-US" sz="2600" dirty="0" err="1"/>
              <a:t>Çalıştığı</a:t>
            </a:r>
            <a:r>
              <a:rPr lang="en-US" sz="2600" dirty="0"/>
              <a:t> </a:t>
            </a:r>
            <a:r>
              <a:rPr lang="en-US" sz="2600" dirty="0" err="1"/>
              <a:t>Yıl</a:t>
            </a:r>
          </a:p>
        </p:txBody>
      </p:sp>
    </p:spTree>
    <p:extLst>
      <p:ext uri="{BB962C8B-B14F-4D97-AF65-F5344CB8AC3E}">
        <p14:creationId xmlns:p14="http://schemas.microsoft.com/office/powerpoint/2010/main" val="273363448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DashVTI</vt:lpstr>
      <vt:lpstr>NORTHWIND</vt:lpstr>
      <vt:lpstr>PowerPoint Presentation</vt:lpstr>
      <vt:lpstr>EN ÇOK SATIŞ YAPTIĞIMIZ ÜLKELER</vt:lpstr>
      <vt:lpstr>PowerPoint Presentation</vt:lpstr>
      <vt:lpstr>PowerPoint Presentation</vt:lpstr>
      <vt:lpstr>Yıldız Müşterilerimiz                              (En çok ciro sağladığıklarımız)</vt:lpstr>
      <vt:lpstr>PowerPoint Presentation</vt:lpstr>
      <vt:lpstr>KADRO ÖZETİ</vt:lpstr>
      <vt:lpstr>En Çok Ciro Kazandıran Çalışanlar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345</cp:revision>
  <dcterms:created xsi:type="dcterms:W3CDTF">2025-07-11T10:32:29Z</dcterms:created>
  <dcterms:modified xsi:type="dcterms:W3CDTF">2025-08-11T15:01:04Z</dcterms:modified>
</cp:coreProperties>
</file>