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swald" charset="1" panose="00000500000000000000"/>
      <p:regular r:id="rId7"/>
    </p:embeddedFont>
    <p:embeddedFont>
      <p:font typeface="Oswald Bold" charset="1" panose="00000800000000000000"/>
      <p:regular r:id="rId8"/>
    </p:embeddedFont>
    <p:embeddedFont>
      <p:font typeface="Open Sans Semi-Bold Italics" charset="1" panose="000000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46859" y="1320323"/>
            <a:ext cx="1981779" cy="4010584"/>
            <a:chOff x="0" y="0"/>
            <a:chExt cx="2642372" cy="53474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2372" cy="5347446"/>
            </a:xfrm>
            <a:custGeom>
              <a:avLst/>
              <a:gdLst/>
              <a:ahLst/>
              <a:cxnLst/>
              <a:rect r="r" b="b" t="t" l="l"/>
              <a:pathLst>
                <a:path h="5347446" w="2642372">
                  <a:moveTo>
                    <a:pt x="0" y="0"/>
                  </a:moveTo>
                  <a:lnTo>
                    <a:pt x="2642372" y="0"/>
                  </a:lnTo>
                  <a:lnTo>
                    <a:pt x="2642372" y="5347446"/>
                  </a:lnTo>
                  <a:lnTo>
                    <a:pt x="0" y="53474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599439" y="2236447"/>
            <a:ext cx="4005061" cy="4962149"/>
            <a:chOff x="0" y="0"/>
            <a:chExt cx="5340081" cy="66161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40081" cy="6616199"/>
            </a:xfrm>
            <a:custGeom>
              <a:avLst/>
              <a:gdLst/>
              <a:ahLst/>
              <a:cxnLst/>
              <a:rect r="r" b="b" t="t" l="l"/>
              <a:pathLst>
                <a:path h="6616199" w="5340081">
                  <a:moveTo>
                    <a:pt x="0" y="0"/>
                  </a:moveTo>
                  <a:lnTo>
                    <a:pt x="5340081" y="0"/>
                  </a:lnTo>
                  <a:lnTo>
                    <a:pt x="5340081" y="6616199"/>
                  </a:lnTo>
                  <a:lnTo>
                    <a:pt x="0" y="6616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606901" y="3764340"/>
            <a:ext cx="2033298" cy="4114846"/>
            <a:chOff x="0" y="0"/>
            <a:chExt cx="2711064" cy="54864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11064" cy="5486461"/>
            </a:xfrm>
            <a:custGeom>
              <a:avLst/>
              <a:gdLst/>
              <a:ahLst/>
              <a:cxnLst/>
              <a:rect r="r" b="b" t="t" l="l"/>
              <a:pathLst>
                <a:path h="5486461" w="2711064">
                  <a:moveTo>
                    <a:pt x="0" y="0"/>
                  </a:moveTo>
                  <a:lnTo>
                    <a:pt x="2711064" y="0"/>
                  </a:lnTo>
                  <a:lnTo>
                    <a:pt x="2711064" y="5486461"/>
                  </a:lnTo>
                  <a:lnTo>
                    <a:pt x="0" y="5486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583041" y="1320323"/>
            <a:ext cx="5171732" cy="6182629"/>
            <a:chOff x="0" y="0"/>
            <a:chExt cx="1292061" cy="154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2061" cy="1544614"/>
            </a:xfrm>
            <a:custGeom>
              <a:avLst/>
              <a:gdLst/>
              <a:ahLst/>
              <a:cxnLst/>
              <a:rect r="r" b="b" t="t" l="l"/>
              <a:pathLst>
                <a:path h="1544614" w="1292061">
                  <a:moveTo>
                    <a:pt x="76345" y="0"/>
                  </a:moveTo>
                  <a:lnTo>
                    <a:pt x="1215715" y="0"/>
                  </a:lnTo>
                  <a:cubicBezTo>
                    <a:pt x="1235963" y="0"/>
                    <a:pt x="1255382" y="8044"/>
                    <a:pt x="1269700" y="22361"/>
                  </a:cubicBezTo>
                  <a:cubicBezTo>
                    <a:pt x="1284017" y="36679"/>
                    <a:pt x="1292061" y="56097"/>
                    <a:pt x="1292061" y="76345"/>
                  </a:cubicBezTo>
                  <a:lnTo>
                    <a:pt x="1292061" y="1468269"/>
                  </a:lnTo>
                  <a:cubicBezTo>
                    <a:pt x="1292061" y="1510433"/>
                    <a:pt x="1257880" y="1544614"/>
                    <a:pt x="1215715" y="1544614"/>
                  </a:cubicBezTo>
                  <a:lnTo>
                    <a:pt x="76345" y="1544614"/>
                  </a:lnTo>
                  <a:cubicBezTo>
                    <a:pt x="56097" y="1544614"/>
                    <a:pt x="36679" y="1536571"/>
                    <a:pt x="22361" y="1522253"/>
                  </a:cubicBezTo>
                  <a:cubicBezTo>
                    <a:pt x="8044" y="1507936"/>
                    <a:pt x="0" y="1488517"/>
                    <a:pt x="0" y="1468269"/>
                  </a:cubicBezTo>
                  <a:lnTo>
                    <a:pt x="0" y="76345"/>
                  </a:lnTo>
                  <a:cubicBezTo>
                    <a:pt x="0" y="34181"/>
                    <a:pt x="34181" y="0"/>
                    <a:pt x="76345" y="0"/>
                  </a:cubicBezTo>
                  <a:close/>
                </a:path>
              </a:pathLst>
            </a:custGeom>
            <a:solidFill>
              <a:srgbClr val="EEEBEC">
                <a:alpha val="74902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2061" cy="15827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       </a:t>
              </a: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Temel Özellikler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Canlı Müşteri Desteği 7/24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İkame Araç Desteği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Dil ve Para Birimi Desteği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Gelişmiş Güvenlik Özellikleri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Entegre Harita Servisleri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Anlık Mesajlaşma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Fiyat Uyarıları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Favori Araçlar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Raporlama ve Analitik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Kampanyalar ve Rezervasyonlar </a:t>
              </a:r>
            </a:p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        </a:t>
              </a: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Gelişmiş Özellikler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Gelişmiş Analitik ve Veri Görselleştirme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AI Destekli Kişiselleştirilmiş Öneriler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Dijital Cüzdan Desteği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Unicar Green Filo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Lojistik Destek Entegrasyonu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805128" y="1320323"/>
            <a:ext cx="6888361" cy="2354110"/>
            <a:chOff x="0" y="0"/>
            <a:chExt cx="1720928" cy="5881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20928" cy="588130"/>
            </a:xfrm>
            <a:custGeom>
              <a:avLst/>
              <a:gdLst/>
              <a:ahLst/>
              <a:cxnLst/>
              <a:rect r="r" b="b" t="t" l="l"/>
              <a:pathLst>
                <a:path h="588130" w="1720928">
                  <a:moveTo>
                    <a:pt x="57320" y="0"/>
                  </a:moveTo>
                  <a:lnTo>
                    <a:pt x="1663609" y="0"/>
                  </a:lnTo>
                  <a:cubicBezTo>
                    <a:pt x="1695266" y="0"/>
                    <a:pt x="1720928" y="25663"/>
                    <a:pt x="1720928" y="57320"/>
                  </a:cubicBezTo>
                  <a:lnTo>
                    <a:pt x="1720928" y="530811"/>
                  </a:lnTo>
                  <a:cubicBezTo>
                    <a:pt x="1720928" y="562468"/>
                    <a:pt x="1695266" y="588130"/>
                    <a:pt x="1663609" y="588130"/>
                  </a:cubicBezTo>
                  <a:lnTo>
                    <a:pt x="57320" y="588130"/>
                  </a:lnTo>
                  <a:cubicBezTo>
                    <a:pt x="25663" y="588130"/>
                    <a:pt x="0" y="562468"/>
                    <a:pt x="0" y="530811"/>
                  </a:cubicBezTo>
                  <a:lnTo>
                    <a:pt x="0" y="57320"/>
                  </a:lnTo>
                  <a:cubicBezTo>
                    <a:pt x="0" y="25663"/>
                    <a:pt x="25663" y="0"/>
                    <a:pt x="57320" y="0"/>
                  </a:cubicBezTo>
                  <a:close/>
                </a:path>
              </a:pathLst>
            </a:custGeom>
            <a:solidFill>
              <a:srgbClr val="EEEBEC">
                <a:alpha val="74902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720928" cy="6262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      </a:t>
              </a: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 Takım ve Roller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Proje Yöneticisi                         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Ürün Yöneticisi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Mobil Uygulama Geliştirici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Backend Geliştirici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Veritabanı Yöneticisi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0" y="-68006"/>
            <a:ext cx="18299469" cy="1096706"/>
            <a:chOff x="0" y="0"/>
            <a:chExt cx="4819613" cy="28884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819613" cy="288844"/>
            </a:xfrm>
            <a:custGeom>
              <a:avLst/>
              <a:gdLst/>
              <a:ahLst/>
              <a:cxnLst/>
              <a:rect r="r" b="b" t="t" l="l"/>
              <a:pathLst>
                <a:path h="288844" w="4819613">
                  <a:moveTo>
                    <a:pt x="0" y="0"/>
                  </a:moveTo>
                  <a:lnTo>
                    <a:pt x="4819613" y="0"/>
                  </a:lnTo>
                  <a:lnTo>
                    <a:pt x="4819613" y="288844"/>
                  </a:lnTo>
                  <a:lnTo>
                    <a:pt x="0" y="288844"/>
                  </a:lnTo>
                  <a:close/>
                </a:path>
              </a:pathLst>
            </a:custGeom>
            <a:solidFill>
              <a:srgbClr val="931F2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4819613" cy="3078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34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5267907" y="166829"/>
            <a:ext cx="1858815" cy="772494"/>
          </a:xfrm>
          <a:custGeom>
            <a:avLst/>
            <a:gdLst/>
            <a:ahLst/>
            <a:cxnLst/>
            <a:rect r="r" b="b" t="t" l="l"/>
            <a:pathLst>
              <a:path h="772494" w="1858815">
                <a:moveTo>
                  <a:pt x="0" y="0"/>
                </a:moveTo>
                <a:lnTo>
                  <a:pt x="1858815" y="0"/>
                </a:lnTo>
                <a:lnTo>
                  <a:pt x="1858815" y="772494"/>
                </a:lnTo>
                <a:lnTo>
                  <a:pt x="0" y="7724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844415" y="3370117"/>
            <a:ext cx="5939711" cy="4538004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583041" y="7766233"/>
            <a:ext cx="6778347" cy="2197582"/>
            <a:chOff x="0" y="0"/>
            <a:chExt cx="1693443" cy="54902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93443" cy="549025"/>
            </a:xfrm>
            <a:custGeom>
              <a:avLst/>
              <a:gdLst/>
              <a:ahLst/>
              <a:cxnLst/>
              <a:rect r="r" b="b" t="t" l="l"/>
              <a:pathLst>
                <a:path h="549025" w="1693443">
                  <a:moveTo>
                    <a:pt x="58250" y="0"/>
                  </a:moveTo>
                  <a:lnTo>
                    <a:pt x="1635193" y="0"/>
                  </a:lnTo>
                  <a:cubicBezTo>
                    <a:pt x="1650642" y="0"/>
                    <a:pt x="1665458" y="6137"/>
                    <a:pt x="1676382" y="17061"/>
                  </a:cubicBezTo>
                  <a:cubicBezTo>
                    <a:pt x="1687306" y="27985"/>
                    <a:pt x="1693443" y="42801"/>
                    <a:pt x="1693443" y="58250"/>
                  </a:cubicBezTo>
                  <a:lnTo>
                    <a:pt x="1693443" y="490775"/>
                  </a:lnTo>
                  <a:cubicBezTo>
                    <a:pt x="1693443" y="522946"/>
                    <a:pt x="1667364" y="549025"/>
                    <a:pt x="1635193" y="549025"/>
                  </a:cubicBezTo>
                  <a:lnTo>
                    <a:pt x="58250" y="549025"/>
                  </a:lnTo>
                  <a:cubicBezTo>
                    <a:pt x="42801" y="549025"/>
                    <a:pt x="27985" y="542888"/>
                    <a:pt x="17061" y="531964"/>
                  </a:cubicBezTo>
                  <a:cubicBezTo>
                    <a:pt x="6137" y="521040"/>
                    <a:pt x="0" y="506224"/>
                    <a:pt x="0" y="490775"/>
                  </a:cubicBezTo>
                  <a:lnTo>
                    <a:pt x="0" y="58250"/>
                  </a:lnTo>
                  <a:cubicBezTo>
                    <a:pt x="0" y="42801"/>
                    <a:pt x="6137" y="27985"/>
                    <a:pt x="17061" y="17061"/>
                  </a:cubicBezTo>
                  <a:cubicBezTo>
                    <a:pt x="27985" y="6137"/>
                    <a:pt x="42801" y="0"/>
                    <a:pt x="58250" y="0"/>
                  </a:cubicBezTo>
                  <a:close/>
                </a:path>
              </a:pathLst>
            </a:custGeom>
            <a:solidFill>
              <a:srgbClr val="EEEBEC">
                <a:alpha val="74902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693443" cy="587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       </a:t>
              </a: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Kullanılacak Teknolijiler</a:t>
              </a:r>
            </a:p>
            <a:p>
              <a:pPr algn="just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Swift UIKİT      </a:t>
              </a:r>
            </a:p>
            <a:p>
              <a:pPr algn="just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Android Kotlin</a:t>
              </a:r>
            </a:p>
            <a:p>
              <a:pPr algn="just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 Node.js, </a:t>
              </a:r>
            </a:p>
            <a:p>
              <a:pPr algn="just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PostgreSQL, 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>
                      <a:alpha val="74902"/>
                    </a:srgbClr>
                  </a:solidFill>
                  <a:latin typeface="Oswald"/>
                  <a:ea typeface="Oswald"/>
                  <a:cs typeface="Oswald"/>
                  <a:sym typeface="Oswald"/>
                </a:rPr>
                <a:t>Firebase Cloud Messaging (FCM)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205865" y="7502953"/>
            <a:ext cx="822835" cy="820778"/>
          </a:xfrm>
          <a:custGeom>
            <a:avLst/>
            <a:gdLst/>
            <a:ahLst/>
            <a:cxnLst/>
            <a:rect r="r" b="b" t="t" l="l"/>
            <a:pathLst>
              <a:path h="820778" w="822835">
                <a:moveTo>
                  <a:pt x="0" y="0"/>
                </a:moveTo>
                <a:lnTo>
                  <a:pt x="822835" y="0"/>
                </a:lnTo>
                <a:lnTo>
                  <a:pt x="822835" y="820777"/>
                </a:lnTo>
                <a:lnTo>
                  <a:pt x="0" y="8207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05865" y="1060700"/>
            <a:ext cx="793680" cy="739115"/>
          </a:xfrm>
          <a:custGeom>
            <a:avLst/>
            <a:gdLst/>
            <a:ahLst/>
            <a:cxnLst/>
            <a:rect r="r" b="b" t="t" l="l"/>
            <a:pathLst>
              <a:path h="739115" w="793680">
                <a:moveTo>
                  <a:pt x="0" y="0"/>
                </a:moveTo>
                <a:lnTo>
                  <a:pt x="793681" y="0"/>
                </a:lnTo>
                <a:lnTo>
                  <a:pt x="793681" y="739115"/>
                </a:lnTo>
                <a:lnTo>
                  <a:pt x="0" y="73911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5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382777" y="1130331"/>
            <a:ext cx="765125" cy="669484"/>
          </a:xfrm>
          <a:custGeom>
            <a:avLst/>
            <a:gdLst/>
            <a:ahLst/>
            <a:cxnLst/>
            <a:rect r="r" b="b" t="t" l="l"/>
            <a:pathLst>
              <a:path h="669484" w="765125">
                <a:moveTo>
                  <a:pt x="0" y="0"/>
                </a:moveTo>
                <a:lnTo>
                  <a:pt x="765125" y="0"/>
                </a:lnTo>
                <a:lnTo>
                  <a:pt x="765125" y="669484"/>
                </a:lnTo>
                <a:lnTo>
                  <a:pt x="0" y="669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75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3614218" y="184876"/>
            <a:ext cx="4962440" cy="611572"/>
          </a:xfrm>
          <a:custGeom>
            <a:avLst/>
            <a:gdLst/>
            <a:ahLst/>
            <a:cxnLst/>
            <a:rect r="r" b="b" t="t" l="l"/>
            <a:pathLst>
              <a:path h="611572" w="4962440">
                <a:moveTo>
                  <a:pt x="0" y="0"/>
                </a:moveTo>
                <a:lnTo>
                  <a:pt x="4962439" y="0"/>
                </a:lnTo>
                <a:lnTo>
                  <a:pt x="4962439" y="611572"/>
                </a:lnTo>
                <a:lnTo>
                  <a:pt x="0" y="6115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23000"/>
            </a:blip>
            <a:stretch>
              <a:fillRect l="0" t="-167020" r="0" b="-189404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1964217" y="3784739"/>
            <a:ext cx="750348" cy="654678"/>
          </a:xfrm>
          <a:custGeom>
            <a:avLst/>
            <a:gdLst/>
            <a:ahLst/>
            <a:cxnLst/>
            <a:rect r="r" b="b" t="t" l="l"/>
            <a:pathLst>
              <a:path h="654678" w="750348">
                <a:moveTo>
                  <a:pt x="0" y="0"/>
                </a:moveTo>
                <a:lnTo>
                  <a:pt x="750348" y="0"/>
                </a:lnTo>
                <a:lnTo>
                  <a:pt x="750348" y="654678"/>
                </a:lnTo>
                <a:lnTo>
                  <a:pt x="0" y="65467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75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9018001" y="7678296"/>
            <a:ext cx="8467849" cy="2475354"/>
            <a:chOff x="0" y="0"/>
            <a:chExt cx="11290466" cy="3300472"/>
          </a:xfrm>
        </p:grpSpPr>
        <p:sp>
          <p:nvSpPr>
            <p:cNvPr name="AutoShape 28" id="28"/>
            <p:cNvSpPr/>
            <p:nvPr/>
          </p:nvSpPr>
          <p:spPr>
            <a:xfrm flipV="true">
              <a:off x="855107" y="1484075"/>
              <a:ext cx="0" cy="340389"/>
            </a:xfrm>
            <a:prstGeom prst="line">
              <a:avLst/>
            </a:prstGeom>
            <a:ln cap="flat" w="12700">
              <a:solidFill>
                <a:srgbClr val="3D3B3A"/>
              </a:solidFill>
              <a:prstDash val="sysDot"/>
              <a:headEnd type="none" len="sm" w="sm"/>
              <a:tailEnd type="oval" len="lg" w="lg"/>
            </a:ln>
          </p:spPr>
        </p:sp>
        <p:sp>
          <p:nvSpPr>
            <p:cNvPr name="TextBox 29" id="29"/>
            <p:cNvSpPr txBox="true"/>
            <p:nvPr/>
          </p:nvSpPr>
          <p:spPr>
            <a:xfrm rot="0">
              <a:off x="2622224" y="-38100"/>
              <a:ext cx="5695825" cy="7296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36"/>
                </a:lnSpc>
              </a:pPr>
              <a:r>
                <a:rPr lang="en-US" sz="3412">
                  <a:solidFill>
                    <a:srgbClr val="000000">
                      <a:alpha val="74902"/>
                    </a:srgbClr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Zaman Çizelgesi</a:t>
              </a:r>
            </a:p>
          </p:txBody>
        </p:sp>
        <p:grpSp>
          <p:nvGrpSpPr>
            <p:cNvPr name="Group 30" id="30"/>
            <p:cNvGrpSpPr/>
            <p:nvPr/>
          </p:nvGrpSpPr>
          <p:grpSpPr>
            <a:xfrm rot="0">
              <a:off x="9257845" y="1824463"/>
              <a:ext cx="2032620" cy="592649"/>
              <a:chOff x="0" y="0"/>
              <a:chExt cx="1296904" cy="378137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296904" cy="378137"/>
              </a:xfrm>
              <a:custGeom>
                <a:avLst/>
                <a:gdLst/>
                <a:ahLst/>
                <a:cxnLst/>
                <a:rect r="r" b="b" t="t" l="l"/>
                <a:pathLst>
                  <a:path h="378137" w="1296904">
                    <a:moveTo>
                      <a:pt x="1093704" y="0"/>
                    </a:moveTo>
                    <a:lnTo>
                      <a:pt x="0" y="0"/>
                    </a:lnTo>
                    <a:lnTo>
                      <a:pt x="0" y="378137"/>
                    </a:lnTo>
                    <a:lnTo>
                      <a:pt x="1093704" y="378137"/>
                    </a:lnTo>
                    <a:lnTo>
                      <a:pt x="1296904" y="189069"/>
                    </a:lnTo>
                    <a:lnTo>
                      <a:pt x="1093704" y="0"/>
                    </a:lnTo>
                    <a:close/>
                  </a:path>
                </a:pathLst>
              </a:custGeom>
              <a:solidFill>
                <a:srgbClr val="F2D3D1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28575"/>
                <a:ext cx="1182604" cy="406712"/>
              </a:xfrm>
              <a:prstGeom prst="rect">
                <a:avLst/>
              </a:prstGeom>
            </p:spPr>
            <p:txBody>
              <a:bodyPr anchor="ctr" rtlCol="false" tIns="100624" lIns="100624" bIns="100624" rIns="100624"/>
              <a:lstStyle/>
              <a:p>
                <a:pPr algn="ctr">
                  <a:lnSpc>
                    <a:spcPts val="25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7901945" y="1824463"/>
              <a:ext cx="2032620" cy="592649"/>
              <a:chOff x="0" y="0"/>
              <a:chExt cx="1296904" cy="378137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296904" cy="378137"/>
              </a:xfrm>
              <a:custGeom>
                <a:avLst/>
                <a:gdLst/>
                <a:ahLst/>
                <a:cxnLst/>
                <a:rect r="r" b="b" t="t" l="l"/>
                <a:pathLst>
                  <a:path h="378137" w="1296904">
                    <a:moveTo>
                      <a:pt x="1093704" y="0"/>
                    </a:moveTo>
                    <a:lnTo>
                      <a:pt x="0" y="0"/>
                    </a:lnTo>
                    <a:lnTo>
                      <a:pt x="0" y="378137"/>
                    </a:lnTo>
                    <a:lnTo>
                      <a:pt x="1093704" y="378137"/>
                    </a:lnTo>
                    <a:lnTo>
                      <a:pt x="1296904" y="189069"/>
                    </a:lnTo>
                    <a:lnTo>
                      <a:pt x="1093704" y="0"/>
                    </a:lnTo>
                    <a:close/>
                  </a:path>
                </a:pathLst>
              </a:custGeom>
              <a:solidFill>
                <a:srgbClr val="FFA8A0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28575"/>
                <a:ext cx="1182604" cy="406712"/>
              </a:xfrm>
              <a:prstGeom prst="rect">
                <a:avLst/>
              </a:prstGeom>
            </p:spPr>
            <p:txBody>
              <a:bodyPr anchor="ctr" rtlCol="false" tIns="100624" lIns="100624" bIns="100624" rIns="100624"/>
              <a:lstStyle/>
              <a:p>
                <a:pPr algn="ctr">
                  <a:lnSpc>
                    <a:spcPts val="25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6523919" y="1824463"/>
              <a:ext cx="2032620" cy="592649"/>
              <a:chOff x="0" y="0"/>
              <a:chExt cx="1296904" cy="378137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1296904" cy="378137"/>
              </a:xfrm>
              <a:custGeom>
                <a:avLst/>
                <a:gdLst/>
                <a:ahLst/>
                <a:cxnLst/>
                <a:rect r="r" b="b" t="t" l="l"/>
                <a:pathLst>
                  <a:path h="378137" w="1296904">
                    <a:moveTo>
                      <a:pt x="1093704" y="0"/>
                    </a:moveTo>
                    <a:lnTo>
                      <a:pt x="0" y="0"/>
                    </a:lnTo>
                    <a:lnTo>
                      <a:pt x="0" y="378137"/>
                    </a:lnTo>
                    <a:lnTo>
                      <a:pt x="1093704" y="378137"/>
                    </a:lnTo>
                    <a:lnTo>
                      <a:pt x="1296904" y="189069"/>
                    </a:lnTo>
                    <a:lnTo>
                      <a:pt x="1093704" y="0"/>
                    </a:lnTo>
                    <a:close/>
                  </a:path>
                </a:pathLst>
              </a:custGeom>
              <a:solidFill>
                <a:srgbClr val="FFBCB9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28575"/>
                <a:ext cx="1182604" cy="406712"/>
              </a:xfrm>
              <a:prstGeom prst="rect">
                <a:avLst/>
              </a:prstGeom>
            </p:spPr>
            <p:txBody>
              <a:bodyPr anchor="ctr" rtlCol="false" tIns="100624" lIns="100624" bIns="100624" rIns="100624"/>
              <a:lstStyle/>
              <a:p>
                <a:pPr algn="ctr">
                  <a:lnSpc>
                    <a:spcPts val="25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5168018" y="1824463"/>
              <a:ext cx="2032620" cy="592649"/>
              <a:chOff x="0" y="0"/>
              <a:chExt cx="1296904" cy="378137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1296904" cy="378137"/>
              </a:xfrm>
              <a:custGeom>
                <a:avLst/>
                <a:gdLst/>
                <a:ahLst/>
                <a:cxnLst/>
                <a:rect r="r" b="b" t="t" l="l"/>
                <a:pathLst>
                  <a:path h="378137" w="1296904">
                    <a:moveTo>
                      <a:pt x="1093704" y="0"/>
                    </a:moveTo>
                    <a:lnTo>
                      <a:pt x="0" y="0"/>
                    </a:lnTo>
                    <a:lnTo>
                      <a:pt x="0" y="378137"/>
                    </a:lnTo>
                    <a:lnTo>
                      <a:pt x="1093704" y="378137"/>
                    </a:lnTo>
                    <a:lnTo>
                      <a:pt x="1296904" y="189069"/>
                    </a:lnTo>
                    <a:lnTo>
                      <a:pt x="1093704" y="0"/>
                    </a:lnTo>
                    <a:close/>
                  </a:path>
                </a:pathLst>
              </a:custGeom>
              <a:solidFill>
                <a:srgbClr val="FA9B98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28575"/>
                <a:ext cx="1182604" cy="406712"/>
              </a:xfrm>
              <a:prstGeom prst="rect">
                <a:avLst/>
              </a:prstGeom>
            </p:spPr>
            <p:txBody>
              <a:bodyPr anchor="ctr" rtlCol="false" tIns="100624" lIns="100624" bIns="100624" rIns="100624"/>
              <a:lstStyle/>
              <a:p>
                <a:pPr algn="ctr">
                  <a:lnSpc>
                    <a:spcPts val="25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3812117" y="1824463"/>
              <a:ext cx="2032620" cy="592649"/>
              <a:chOff x="0" y="0"/>
              <a:chExt cx="1296904" cy="378137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1296904" cy="378137"/>
              </a:xfrm>
              <a:custGeom>
                <a:avLst/>
                <a:gdLst/>
                <a:ahLst/>
                <a:cxnLst/>
                <a:rect r="r" b="b" t="t" l="l"/>
                <a:pathLst>
                  <a:path h="378137" w="1296904">
                    <a:moveTo>
                      <a:pt x="1093704" y="0"/>
                    </a:moveTo>
                    <a:lnTo>
                      <a:pt x="0" y="0"/>
                    </a:lnTo>
                    <a:lnTo>
                      <a:pt x="0" y="378137"/>
                    </a:lnTo>
                    <a:lnTo>
                      <a:pt x="1093704" y="378137"/>
                    </a:lnTo>
                    <a:lnTo>
                      <a:pt x="1296904" y="189069"/>
                    </a:lnTo>
                    <a:lnTo>
                      <a:pt x="1093704" y="0"/>
                    </a:lnTo>
                    <a:close/>
                  </a:path>
                </a:pathLst>
              </a:custGeom>
              <a:solidFill>
                <a:srgbClr val="F37778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28575"/>
                <a:ext cx="1182604" cy="406712"/>
              </a:xfrm>
              <a:prstGeom prst="rect">
                <a:avLst/>
              </a:prstGeom>
            </p:spPr>
            <p:txBody>
              <a:bodyPr anchor="ctr" rtlCol="false" tIns="100624" lIns="100624" bIns="100624" rIns="100624"/>
              <a:lstStyle/>
              <a:p>
                <a:pPr algn="ctr">
                  <a:lnSpc>
                    <a:spcPts val="25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0">
              <a:off x="2388402" y="1824463"/>
              <a:ext cx="2032620" cy="592649"/>
              <a:chOff x="0" y="0"/>
              <a:chExt cx="1296904" cy="378137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1296904" cy="378137"/>
              </a:xfrm>
              <a:custGeom>
                <a:avLst/>
                <a:gdLst/>
                <a:ahLst/>
                <a:cxnLst/>
                <a:rect r="r" b="b" t="t" l="l"/>
                <a:pathLst>
                  <a:path h="378137" w="1296904">
                    <a:moveTo>
                      <a:pt x="1093704" y="0"/>
                    </a:moveTo>
                    <a:lnTo>
                      <a:pt x="0" y="0"/>
                    </a:lnTo>
                    <a:lnTo>
                      <a:pt x="0" y="378137"/>
                    </a:lnTo>
                    <a:lnTo>
                      <a:pt x="1093704" y="378137"/>
                    </a:lnTo>
                    <a:lnTo>
                      <a:pt x="1296904" y="189069"/>
                    </a:lnTo>
                    <a:lnTo>
                      <a:pt x="1093704" y="0"/>
                    </a:lnTo>
                    <a:close/>
                  </a:path>
                </a:pathLst>
              </a:custGeom>
              <a:solidFill>
                <a:srgbClr val="EE2F48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-28575"/>
                <a:ext cx="1182604" cy="406712"/>
              </a:xfrm>
              <a:prstGeom prst="rect">
                <a:avLst/>
              </a:prstGeom>
            </p:spPr>
            <p:txBody>
              <a:bodyPr anchor="ctr" rtlCol="false" tIns="100624" lIns="100624" bIns="100624" rIns="100624"/>
              <a:lstStyle/>
              <a:p>
                <a:pPr algn="ctr">
                  <a:lnSpc>
                    <a:spcPts val="251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8" id="48"/>
            <p:cNvGrpSpPr/>
            <p:nvPr/>
          </p:nvGrpSpPr>
          <p:grpSpPr>
            <a:xfrm rot="0">
              <a:off x="1032501" y="1824463"/>
              <a:ext cx="2032620" cy="592649"/>
              <a:chOff x="0" y="0"/>
              <a:chExt cx="1296904" cy="378137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1296904" cy="378137"/>
              </a:xfrm>
              <a:custGeom>
                <a:avLst/>
                <a:gdLst/>
                <a:ahLst/>
                <a:cxnLst/>
                <a:rect r="r" b="b" t="t" l="l"/>
                <a:pathLst>
                  <a:path h="378137" w="1296904">
                    <a:moveTo>
                      <a:pt x="1093704" y="0"/>
                    </a:moveTo>
                    <a:lnTo>
                      <a:pt x="0" y="0"/>
                    </a:lnTo>
                    <a:lnTo>
                      <a:pt x="0" y="378137"/>
                    </a:lnTo>
                    <a:lnTo>
                      <a:pt x="1093704" y="378137"/>
                    </a:lnTo>
                    <a:lnTo>
                      <a:pt x="1296904" y="189069"/>
                    </a:lnTo>
                    <a:lnTo>
                      <a:pt x="1093704" y="0"/>
                    </a:lnTo>
                    <a:close/>
                  </a:path>
                </a:pathLst>
              </a:custGeom>
              <a:solidFill>
                <a:srgbClr val="DC143C"/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0" y="-28575"/>
                <a:ext cx="1182604" cy="406712"/>
              </a:xfrm>
              <a:prstGeom prst="rect">
                <a:avLst/>
              </a:prstGeom>
            </p:spPr>
            <p:txBody>
              <a:bodyPr anchor="ctr" rtlCol="false" tIns="100624" lIns="100624" bIns="100624" rIns="100624"/>
              <a:lstStyle/>
              <a:p>
                <a:pPr algn="ctr">
                  <a:lnSpc>
                    <a:spcPts val="251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51" id="51"/>
            <p:cNvSpPr/>
            <p:nvPr/>
          </p:nvSpPr>
          <p:spPr>
            <a:xfrm>
              <a:off x="2240240" y="2417113"/>
              <a:ext cx="0" cy="317067"/>
            </a:xfrm>
            <a:prstGeom prst="line">
              <a:avLst/>
            </a:prstGeom>
            <a:ln cap="flat" w="12700">
              <a:solidFill>
                <a:srgbClr val="3D3B3A"/>
              </a:solidFill>
              <a:prstDash val="sysDot"/>
              <a:headEnd type="none" len="sm" w="sm"/>
              <a:tailEnd type="oval" len="lg" w="lg"/>
            </a:ln>
          </p:spPr>
        </p:sp>
        <p:sp>
          <p:nvSpPr>
            <p:cNvPr name="AutoShape 52" id="52"/>
            <p:cNvSpPr/>
            <p:nvPr/>
          </p:nvSpPr>
          <p:spPr>
            <a:xfrm>
              <a:off x="7710842" y="2417113"/>
              <a:ext cx="0" cy="317067"/>
            </a:xfrm>
            <a:prstGeom prst="line">
              <a:avLst/>
            </a:prstGeom>
            <a:ln cap="flat" w="12700">
              <a:solidFill>
                <a:srgbClr val="3D3B3A"/>
              </a:solidFill>
              <a:prstDash val="sysDot"/>
              <a:headEnd type="none" len="sm" w="sm"/>
              <a:tailEnd type="oval" len="lg" w="lg"/>
            </a:ln>
          </p:spPr>
        </p:sp>
        <p:sp>
          <p:nvSpPr>
            <p:cNvPr name="AutoShape 53" id="53"/>
            <p:cNvSpPr/>
            <p:nvPr/>
          </p:nvSpPr>
          <p:spPr>
            <a:xfrm>
              <a:off x="4975088" y="2417278"/>
              <a:ext cx="8970" cy="126102"/>
            </a:xfrm>
            <a:prstGeom prst="line">
              <a:avLst/>
            </a:prstGeom>
            <a:ln cap="flat" w="12700">
              <a:solidFill>
                <a:srgbClr val="3D3B3A"/>
              </a:solidFill>
              <a:prstDash val="sysDot"/>
              <a:headEnd type="none" len="sm" w="sm"/>
              <a:tailEnd type="oval" len="lg" w="lg"/>
            </a:ln>
          </p:spPr>
        </p:sp>
        <p:sp>
          <p:nvSpPr>
            <p:cNvPr name="AutoShape 54" id="54"/>
            <p:cNvSpPr/>
            <p:nvPr/>
          </p:nvSpPr>
          <p:spPr>
            <a:xfrm>
              <a:off x="10435194" y="2417113"/>
              <a:ext cx="0" cy="104669"/>
            </a:xfrm>
            <a:prstGeom prst="line">
              <a:avLst/>
            </a:prstGeom>
            <a:ln cap="flat" w="12700">
              <a:solidFill>
                <a:srgbClr val="3D3B3A"/>
              </a:solidFill>
              <a:prstDash val="sysDot"/>
              <a:headEnd type="none" len="sm" w="sm"/>
              <a:tailEnd type="oval" len="lg" w="lg"/>
            </a:ln>
          </p:spPr>
        </p:sp>
        <p:sp>
          <p:nvSpPr>
            <p:cNvPr name="AutoShape 55" id="55"/>
            <p:cNvSpPr/>
            <p:nvPr/>
          </p:nvSpPr>
          <p:spPr>
            <a:xfrm flipV="true">
              <a:off x="3605466" y="1484075"/>
              <a:ext cx="0" cy="340389"/>
            </a:xfrm>
            <a:prstGeom prst="line">
              <a:avLst/>
            </a:prstGeom>
            <a:ln cap="flat" w="12700">
              <a:solidFill>
                <a:srgbClr val="3D3B3A"/>
              </a:solidFill>
              <a:prstDash val="sysDot"/>
              <a:headEnd type="none" len="sm" w="sm"/>
              <a:tailEnd type="oval" len="lg" w="lg"/>
            </a:ln>
          </p:spPr>
        </p:sp>
        <p:sp>
          <p:nvSpPr>
            <p:cNvPr name="AutoShape 56" id="56"/>
            <p:cNvSpPr/>
            <p:nvPr/>
          </p:nvSpPr>
          <p:spPr>
            <a:xfrm flipV="true">
              <a:off x="9106184" y="1487156"/>
              <a:ext cx="0" cy="334227"/>
            </a:xfrm>
            <a:prstGeom prst="line">
              <a:avLst/>
            </a:prstGeom>
            <a:ln cap="flat" w="12700">
              <a:solidFill>
                <a:srgbClr val="3D3B3A"/>
              </a:solidFill>
              <a:prstDash val="sysDot"/>
              <a:headEnd type="none" len="sm" w="sm"/>
              <a:tailEnd type="oval" len="lg" w="lg"/>
            </a:ln>
          </p:spPr>
        </p:sp>
        <p:sp>
          <p:nvSpPr>
            <p:cNvPr name="AutoShape 57" id="57"/>
            <p:cNvSpPr/>
            <p:nvPr/>
          </p:nvSpPr>
          <p:spPr>
            <a:xfrm flipV="true">
              <a:off x="6355825" y="1484075"/>
              <a:ext cx="0" cy="340389"/>
            </a:xfrm>
            <a:prstGeom prst="line">
              <a:avLst/>
            </a:prstGeom>
            <a:ln cap="flat" w="12700">
              <a:solidFill>
                <a:srgbClr val="3D3B3A"/>
              </a:solidFill>
              <a:prstDash val="sysDot"/>
              <a:headEnd type="none" len="sm" w="sm"/>
              <a:tailEnd type="oval" len="lg" w="lg"/>
            </a:ln>
          </p:spPr>
        </p:sp>
        <p:sp>
          <p:nvSpPr>
            <p:cNvPr name="TextBox 58" id="58"/>
            <p:cNvSpPr txBox="true"/>
            <p:nvPr/>
          </p:nvSpPr>
          <p:spPr>
            <a:xfrm rot="0">
              <a:off x="1589566" y="1883582"/>
              <a:ext cx="1196696" cy="523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35"/>
                </a:lnSpc>
              </a:pPr>
              <a:r>
                <a:rPr lang="en-US" sz="1630" spc="-48">
                  <a:solidFill>
                    <a:srgbClr val="EAE7E3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2ND MONTH</a:t>
              </a:r>
            </a:p>
          </p:txBody>
        </p:sp>
        <p:grpSp>
          <p:nvGrpSpPr>
            <p:cNvPr name="Group 59" id="59"/>
            <p:cNvGrpSpPr/>
            <p:nvPr/>
          </p:nvGrpSpPr>
          <p:grpSpPr>
            <a:xfrm rot="0">
              <a:off x="0" y="1824463"/>
              <a:ext cx="1802411" cy="593949"/>
              <a:chOff x="0" y="0"/>
              <a:chExt cx="1147504" cy="378137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1147504" cy="378137"/>
              </a:xfrm>
              <a:custGeom>
                <a:avLst/>
                <a:gdLst/>
                <a:ahLst/>
                <a:cxnLst/>
                <a:rect r="r" b="b" t="t" l="l"/>
                <a:pathLst>
                  <a:path h="378137" w="1147504">
                    <a:moveTo>
                      <a:pt x="944304" y="0"/>
                    </a:moveTo>
                    <a:lnTo>
                      <a:pt x="0" y="0"/>
                    </a:lnTo>
                    <a:lnTo>
                      <a:pt x="0" y="378137"/>
                    </a:lnTo>
                    <a:lnTo>
                      <a:pt x="944304" y="378137"/>
                    </a:lnTo>
                    <a:lnTo>
                      <a:pt x="1147504" y="189069"/>
                    </a:lnTo>
                    <a:lnTo>
                      <a:pt x="944304" y="0"/>
                    </a:lnTo>
                    <a:close/>
                  </a:path>
                </a:pathLst>
              </a:custGeom>
              <a:solidFill>
                <a:srgbClr val="C2002A"/>
              </a:soli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0" y="-28575"/>
                <a:ext cx="1033204" cy="406712"/>
              </a:xfrm>
              <a:prstGeom prst="rect">
                <a:avLst/>
              </a:prstGeom>
            </p:spPr>
            <p:txBody>
              <a:bodyPr anchor="ctr" rtlCol="false" tIns="100624" lIns="100624" bIns="100624" rIns="100624"/>
              <a:lstStyle/>
              <a:p>
                <a:pPr algn="ctr">
                  <a:lnSpc>
                    <a:spcPts val="251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2" id="62"/>
            <p:cNvSpPr txBox="true"/>
            <p:nvPr/>
          </p:nvSpPr>
          <p:spPr>
            <a:xfrm rot="0">
              <a:off x="86167" y="1927778"/>
              <a:ext cx="1537879" cy="436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8"/>
                </a:lnSpc>
              </a:pPr>
              <a:r>
                <a:rPr lang="en-US" sz="1430" spc="-42">
                  <a:solidFill>
                    <a:srgbClr val="EAE7E3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1ST</a:t>
              </a:r>
            </a:p>
            <a:p>
              <a:pPr algn="ctr">
                <a:lnSpc>
                  <a:spcPts val="1258"/>
                </a:lnSpc>
              </a:pPr>
              <a:r>
                <a:rPr lang="en-US" sz="1430" spc="-42">
                  <a:solidFill>
                    <a:srgbClr val="EAE7E3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 MONTH</a:t>
              </a:r>
            </a:p>
          </p:txBody>
        </p:sp>
        <p:sp>
          <p:nvSpPr>
            <p:cNvPr name="TextBox 63" id="63"/>
            <p:cNvSpPr txBox="true"/>
            <p:nvPr/>
          </p:nvSpPr>
          <p:spPr>
            <a:xfrm rot="0">
              <a:off x="3002162" y="1894661"/>
              <a:ext cx="1206608" cy="5237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41"/>
                </a:lnSpc>
              </a:pPr>
              <a:r>
                <a:rPr lang="en-US" sz="1638" spc="-49">
                  <a:solidFill>
                    <a:srgbClr val="EAE7E3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3RD MONTH</a:t>
              </a:r>
            </a:p>
          </p:txBody>
        </p:sp>
        <p:sp>
          <p:nvSpPr>
            <p:cNvPr name="TextBox 64" id="64"/>
            <p:cNvSpPr txBox="true"/>
            <p:nvPr/>
          </p:nvSpPr>
          <p:spPr>
            <a:xfrm rot="0">
              <a:off x="4340952" y="1883582"/>
              <a:ext cx="1199022" cy="523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36"/>
                </a:lnSpc>
              </a:pPr>
              <a:r>
                <a:rPr lang="en-US" sz="1632" spc="-48">
                  <a:solidFill>
                    <a:srgbClr val="EAE7E3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4TH MONTH</a:t>
              </a:r>
            </a:p>
          </p:txBody>
        </p:sp>
        <p:sp>
          <p:nvSpPr>
            <p:cNvPr name="TextBox 65" id="65"/>
            <p:cNvSpPr txBox="true"/>
            <p:nvPr/>
          </p:nvSpPr>
          <p:spPr>
            <a:xfrm rot="0">
              <a:off x="5872040" y="1948288"/>
              <a:ext cx="998605" cy="4671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47"/>
                </a:lnSpc>
              </a:pPr>
              <a:r>
                <a:rPr lang="en-US" sz="1530" spc="-45">
                  <a:solidFill>
                    <a:srgbClr val="FFFFFF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5TH MONTHS</a:t>
              </a:r>
            </a:p>
          </p:txBody>
        </p:sp>
        <p:sp>
          <p:nvSpPr>
            <p:cNvPr name="TextBox 66" id="66"/>
            <p:cNvSpPr txBox="true"/>
            <p:nvPr/>
          </p:nvSpPr>
          <p:spPr>
            <a:xfrm rot="0">
              <a:off x="7174283" y="1861978"/>
              <a:ext cx="1135078" cy="5020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95"/>
                </a:lnSpc>
              </a:pPr>
              <a:r>
                <a:rPr lang="en-US" sz="1585" spc="-47">
                  <a:solidFill>
                    <a:srgbClr val="FFFFFF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6TH MONTH</a:t>
              </a:r>
            </a:p>
          </p:txBody>
        </p:sp>
        <p:sp>
          <p:nvSpPr>
            <p:cNvPr name="TextBox 67" id="67"/>
            <p:cNvSpPr txBox="true"/>
            <p:nvPr/>
          </p:nvSpPr>
          <p:spPr>
            <a:xfrm rot="0">
              <a:off x="8492085" y="1883582"/>
              <a:ext cx="1228196" cy="5246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56"/>
                </a:lnSpc>
              </a:pPr>
              <a:r>
                <a:rPr lang="en-US" sz="1655" spc="-49">
                  <a:solidFill>
                    <a:srgbClr val="FFFFFF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7TH MONTH</a:t>
              </a:r>
            </a:p>
          </p:txBody>
        </p:sp>
        <p:sp>
          <p:nvSpPr>
            <p:cNvPr name="TextBox 68" id="68"/>
            <p:cNvSpPr txBox="true"/>
            <p:nvPr/>
          </p:nvSpPr>
          <p:spPr>
            <a:xfrm rot="0">
              <a:off x="9817279" y="1894661"/>
              <a:ext cx="1235830" cy="524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1"/>
                </a:lnSpc>
              </a:pPr>
              <a:r>
                <a:rPr lang="en-US" sz="1660" spc="-49">
                  <a:solidFill>
                    <a:srgbClr val="FFFFFF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8TH MONTH</a:t>
              </a:r>
            </a:p>
          </p:txBody>
        </p:sp>
        <p:sp>
          <p:nvSpPr>
            <p:cNvPr name="TextBox 69" id="69"/>
            <p:cNvSpPr txBox="true"/>
            <p:nvPr/>
          </p:nvSpPr>
          <p:spPr>
            <a:xfrm rot="0">
              <a:off x="0" y="951866"/>
              <a:ext cx="1802411" cy="544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693"/>
                </a:lnSpc>
              </a:pPr>
              <a:r>
                <a:rPr lang="en-US" sz="1302" spc="65">
                  <a:solidFill>
                    <a:srgbClr val="3D3B3A"/>
                  </a:solidFill>
                  <a:latin typeface="Open Sans Semi-Bold Italics"/>
                  <a:ea typeface="Open Sans Semi-Bold Italics"/>
                  <a:cs typeface="Open Sans Semi-Bold Italics"/>
                  <a:sym typeface="Open Sans Semi-Bold Italics"/>
                </a:rPr>
                <a:t>Ön Hazırlık Çalışmaları</a:t>
              </a:r>
            </a:p>
          </p:txBody>
        </p:sp>
        <p:sp>
          <p:nvSpPr>
            <p:cNvPr name="TextBox 70" id="70"/>
            <p:cNvSpPr txBox="true"/>
            <p:nvPr/>
          </p:nvSpPr>
          <p:spPr>
            <a:xfrm rot="0">
              <a:off x="2735068" y="951866"/>
              <a:ext cx="1802411" cy="544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693"/>
                </a:lnSpc>
              </a:pPr>
              <a:r>
                <a:rPr lang="en-US" sz="1302" spc="65">
                  <a:solidFill>
                    <a:srgbClr val="3D3B3A"/>
                  </a:solidFill>
                  <a:latin typeface="Open Sans Semi-Bold Italics"/>
                  <a:ea typeface="Open Sans Semi-Bold Italics"/>
                  <a:cs typeface="Open Sans Semi-Bold Italics"/>
                  <a:sym typeface="Open Sans Semi-Bold Italics"/>
                </a:rPr>
                <a:t>UI/UX Tasarımları</a:t>
              </a:r>
            </a:p>
          </p:txBody>
        </p:sp>
        <p:sp>
          <p:nvSpPr>
            <p:cNvPr name="TextBox 71" id="71"/>
            <p:cNvSpPr txBox="true"/>
            <p:nvPr/>
          </p:nvSpPr>
          <p:spPr>
            <a:xfrm rot="0">
              <a:off x="5470137" y="951866"/>
              <a:ext cx="1802411" cy="544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693"/>
                </a:lnSpc>
              </a:pPr>
              <a:r>
                <a:rPr lang="en-US" sz="1302" spc="65">
                  <a:solidFill>
                    <a:srgbClr val="3D3B3A"/>
                  </a:solidFill>
                  <a:latin typeface="Open Sans Semi-Bold Italics"/>
                  <a:ea typeface="Open Sans Semi-Bold Italics"/>
                  <a:cs typeface="Open Sans Semi-Bold Italics"/>
                  <a:sym typeface="Open Sans Semi-Bold Italics"/>
                </a:rPr>
                <a:t>Mobil Entegrasyon </a:t>
              </a:r>
            </a:p>
          </p:txBody>
        </p:sp>
        <p:sp>
          <p:nvSpPr>
            <p:cNvPr name="TextBox 72" id="72"/>
            <p:cNvSpPr txBox="true"/>
            <p:nvPr/>
          </p:nvSpPr>
          <p:spPr>
            <a:xfrm rot="0">
              <a:off x="8205205" y="1088740"/>
              <a:ext cx="1802411" cy="2707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693"/>
                </a:lnSpc>
              </a:pPr>
              <a:r>
                <a:rPr lang="en-US" sz="1302" spc="65">
                  <a:solidFill>
                    <a:srgbClr val="3D3B3A"/>
                  </a:solidFill>
                  <a:latin typeface="Open Sans Semi-Bold Italics"/>
                  <a:ea typeface="Open Sans Semi-Bold Italics"/>
                  <a:cs typeface="Open Sans Semi-Bold Italics"/>
                  <a:sym typeface="Open Sans Semi-Bold Italics"/>
                </a:rPr>
                <a:t>Test Aşması</a:t>
              </a:r>
            </a:p>
          </p:txBody>
        </p:sp>
        <p:sp>
          <p:nvSpPr>
            <p:cNvPr name="TextBox 73" id="73"/>
            <p:cNvSpPr txBox="true"/>
            <p:nvPr/>
          </p:nvSpPr>
          <p:spPr>
            <a:xfrm rot="0">
              <a:off x="1245395" y="2706978"/>
              <a:ext cx="1989690" cy="544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693"/>
                </a:lnSpc>
              </a:pPr>
              <a:r>
                <a:rPr lang="en-US" sz="1302" spc="65">
                  <a:solidFill>
                    <a:srgbClr val="3D3B3A"/>
                  </a:solidFill>
                  <a:latin typeface="Open Sans Semi-Bold Italics"/>
                  <a:ea typeface="Open Sans Semi-Bold Italics"/>
                  <a:cs typeface="Open Sans Semi-Bold Italics"/>
                  <a:sym typeface="Open Sans Semi-Bold Italics"/>
                </a:rPr>
                <a:t>Analiz Çalışmaları</a:t>
              </a:r>
            </a:p>
          </p:txBody>
        </p:sp>
        <p:sp>
          <p:nvSpPr>
            <p:cNvPr name="TextBox 74" id="74"/>
            <p:cNvSpPr txBox="true"/>
            <p:nvPr/>
          </p:nvSpPr>
          <p:spPr>
            <a:xfrm rot="-18128">
              <a:off x="4137345" y="2543375"/>
              <a:ext cx="1697394" cy="752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594"/>
                </a:lnSpc>
              </a:pPr>
              <a:r>
                <a:rPr lang="en-US" sz="1226" spc="61">
                  <a:solidFill>
                    <a:srgbClr val="3D3B3A"/>
                  </a:solidFill>
                  <a:latin typeface="Open Sans Semi-Bold Italics"/>
                  <a:ea typeface="Open Sans Semi-Bold Italics"/>
                  <a:cs typeface="Open Sans Semi-Bold Italics"/>
                  <a:sym typeface="Open Sans Semi-Bold Italics"/>
                </a:rPr>
                <a:t>Servis ve Altypaı Çalışmaları</a:t>
              </a:r>
            </a:p>
          </p:txBody>
        </p:sp>
        <p:sp>
          <p:nvSpPr>
            <p:cNvPr name="TextBox 75" id="75"/>
            <p:cNvSpPr txBox="true"/>
            <p:nvPr/>
          </p:nvSpPr>
          <p:spPr>
            <a:xfrm rot="0">
              <a:off x="6840617" y="2706978"/>
              <a:ext cx="1802411" cy="544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693"/>
                </a:lnSpc>
              </a:pPr>
              <a:r>
                <a:rPr lang="en-US" sz="1302" spc="65">
                  <a:solidFill>
                    <a:srgbClr val="3D3B3A"/>
                  </a:solidFill>
                  <a:latin typeface="Open Sans Semi-Bold Italics"/>
                  <a:ea typeface="Open Sans Semi-Bold Italics"/>
                  <a:cs typeface="Open Sans Semi-Bold Italics"/>
                  <a:sym typeface="Open Sans Semi-Bold Italics"/>
                </a:rPr>
                <a:t>WEB Entegresyon</a:t>
              </a:r>
            </a:p>
          </p:txBody>
        </p:sp>
        <p:sp>
          <p:nvSpPr>
            <p:cNvPr name="TextBox 76" id="76"/>
            <p:cNvSpPr txBox="true"/>
            <p:nvPr/>
          </p:nvSpPr>
          <p:spPr>
            <a:xfrm rot="0">
              <a:off x="9612363" y="2512256"/>
              <a:ext cx="1645663" cy="7392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545"/>
                </a:lnSpc>
              </a:pPr>
              <a:r>
                <a:rPr lang="en-US" sz="1189" spc="59">
                  <a:solidFill>
                    <a:srgbClr val="3D3B3A"/>
                  </a:solidFill>
                  <a:latin typeface="Open Sans Semi-Bold Italics"/>
                  <a:ea typeface="Open Sans Semi-Bold Italics"/>
                  <a:cs typeface="Open Sans Semi-Bold Italics"/>
                  <a:sym typeface="Open Sans Semi-Bold Italics"/>
                </a:rPr>
                <a:t>Uygulamanın Canlıya Alınması</a:t>
              </a:r>
            </a:p>
          </p:txBody>
        </p:sp>
      </p:grpSp>
      <p:sp>
        <p:nvSpPr>
          <p:cNvPr name="Freeform 77" id="77"/>
          <p:cNvSpPr/>
          <p:nvPr/>
        </p:nvSpPr>
        <p:spPr>
          <a:xfrm flipH="false" flipV="false" rot="0">
            <a:off x="8272920" y="8323730"/>
            <a:ext cx="745081" cy="780189"/>
          </a:xfrm>
          <a:custGeom>
            <a:avLst/>
            <a:gdLst/>
            <a:ahLst/>
            <a:cxnLst/>
            <a:rect r="r" b="b" t="t" l="l"/>
            <a:pathLst>
              <a:path h="780189" w="745081">
                <a:moveTo>
                  <a:pt x="0" y="0"/>
                </a:moveTo>
                <a:lnTo>
                  <a:pt x="745081" y="0"/>
                </a:lnTo>
                <a:lnTo>
                  <a:pt x="745081" y="780189"/>
                </a:lnTo>
                <a:lnTo>
                  <a:pt x="0" y="78018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8" id="78"/>
          <p:cNvSpPr txBox="true"/>
          <p:nvPr/>
        </p:nvSpPr>
        <p:spPr>
          <a:xfrm rot="0">
            <a:off x="6940373" y="322546"/>
            <a:ext cx="6934801" cy="43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4"/>
              </a:lnSpc>
            </a:pPr>
            <a:r>
              <a:rPr lang="en-US" sz="269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UNICAR </a:t>
            </a:r>
            <a:r>
              <a:rPr lang="en-US" sz="2696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RENTAL “Yolculuğunuz Bizimle Başlasın!”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5721143" y="5966012"/>
            <a:ext cx="710826" cy="322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1"/>
              </a:lnSpc>
            </a:pPr>
            <a:r>
              <a:rPr lang="en-US" sz="2024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%55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1876114" y="3795464"/>
            <a:ext cx="2373195" cy="316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74"/>
              </a:lnSpc>
            </a:pPr>
            <a:r>
              <a:rPr lang="en-US" sz="1980">
                <a:solidFill>
                  <a:srgbClr val="000000">
                    <a:alpha val="74902"/>
                  </a:srgbClr>
                </a:solidFill>
                <a:latin typeface="Oswald Bold"/>
                <a:ea typeface="Oswald Bold"/>
                <a:cs typeface="Oswald Bold"/>
                <a:sym typeface="Oswald Bold"/>
              </a:rPr>
              <a:t>Proje Maaliyeti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1876114" y="4152734"/>
            <a:ext cx="2373195" cy="258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8"/>
              </a:lnSpc>
            </a:pPr>
            <a:r>
              <a:rPr lang="en-US" sz="1583">
                <a:solidFill>
                  <a:srgbClr val="000000">
                    <a:alpha val="74902"/>
                  </a:srgbClr>
                </a:solidFill>
                <a:latin typeface="Oswald Bold"/>
                <a:ea typeface="Oswald Bold"/>
                <a:cs typeface="Oswald Bold"/>
                <a:sym typeface="Oswald Bold"/>
              </a:rPr>
              <a:t>200.000$ </a:t>
            </a:r>
            <a:r>
              <a:rPr lang="en-US" sz="1583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(Total)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3670250" y="1752190"/>
            <a:ext cx="3618900" cy="1753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2447" indent="-216223" lvl="1">
              <a:lnSpc>
                <a:spcPts val="2804"/>
              </a:lnSpc>
              <a:buFont typeface="Arial"/>
              <a:buChar char="•"/>
            </a:pPr>
            <a:r>
              <a:rPr lang="en-US" sz="2002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DevOps Mühendis</a:t>
            </a:r>
            <a:r>
              <a:rPr lang="en-US" sz="2002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i</a:t>
            </a:r>
          </a:p>
          <a:p>
            <a:pPr algn="just" marL="432447" indent="-216223" lvl="1">
              <a:lnSpc>
                <a:spcPts val="2804"/>
              </a:lnSpc>
              <a:buFont typeface="Arial"/>
              <a:buChar char="•"/>
            </a:pPr>
            <a:r>
              <a:rPr lang="en-US" sz="2002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UI/UX Tasarımcısı</a:t>
            </a:r>
          </a:p>
          <a:p>
            <a:pPr algn="just" marL="432447" indent="-216223" lvl="1">
              <a:lnSpc>
                <a:spcPts val="2804"/>
              </a:lnSpc>
              <a:buFont typeface="Arial"/>
              <a:buChar char="•"/>
            </a:pPr>
            <a:r>
              <a:rPr lang="en-US" sz="2002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Kalite Güvence Mühendisi</a:t>
            </a:r>
          </a:p>
          <a:p>
            <a:pPr algn="just" marL="432447" indent="-216223" lvl="1">
              <a:lnSpc>
                <a:spcPts val="2804"/>
              </a:lnSpc>
              <a:buFont typeface="Arial"/>
              <a:buChar char="•"/>
            </a:pPr>
            <a:r>
              <a:rPr lang="en-US" sz="2002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Güvenlik Uzmanı</a:t>
            </a:r>
          </a:p>
          <a:p>
            <a:pPr algn="just" marL="432447" indent="-216223" lvl="1">
              <a:lnSpc>
                <a:spcPts val="2804"/>
              </a:lnSpc>
              <a:buFont typeface="Arial"/>
              <a:buChar char="•"/>
            </a:pPr>
            <a:r>
              <a:rPr lang="en-US" sz="2002">
                <a:solidFill>
                  <a:srgbClr val="000000">
                    <a:alpha val="74902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Destek ve Müşteri İlişkileri Uzmanı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4028249" y="6374300"/>
            <a:ext cx="710826" cy="322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1"/>
              </a:lnSpc>
            </a:pPr>
            <a:r>
              <a:rPr lang="en-US" sz="2024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%20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4109489" y="5556728"/>
            <a:ext cx="710826" cy="322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1"/>
              </a:lnSpc>
            </a:pPr>
            <a:r>
              <a:rPr lang="en-US" sz="2024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%10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4383662" y="4927071"/>
            <a:ext cx="710826" cy="322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1"/>
              </a:lnSpc>
            </a:pPr>
            <a:r>
              <a:rPr lang="en-US" sz="2024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%15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5479700" y="5708629"/>
            <a:ext cx="1193713" cy="22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7"/>
              </a:lnSpc>
              <a:spcBef>
                <a:spcPct val="0"/>
              </a:spcBef>
            </a:pPr>
            <a:r>
              <a:rPr lang="en-US" sz="1347" spc="-4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DEVELOPMENT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13670250" y="6174856"/>
            <a:ext cx="1368028" cy="199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7"/>
              </a:lnSpc>
              <a:spcBef>
                <a:spcPct val="0"/>
              </a:spcBef>
            </a:pPr>
            <a:r>
              <a:rPr lang="en-US" sz="1147" spc="-3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SUPPORT AND TRAINING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13591596" y="5392797"/>
            <a:ext cx="873306" cy="28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"/>
              </a:lnSpc>
              <a:spcBef>
                <a:spcPct val="0"/>
              </a:spcBef>
            </a:pPr>
            <a:r>
              <a:rPr lang="en-US" sz="847" spc="-2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MANAGEMENT AND OTHERS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14148959" y="4605220"/>
            <a:ext cx="1026770" cy="340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6"/>
              </a:lnSpc>
              <a:spcBef>
                <a:spcPct val="0"/>
              </a:spcBef>
            </a:pPr>
            <a:r>
              <a:rPr lang="en-US" sz="1011" spc="-3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INFRASTRUCTURE AND TECHNOLOGY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3988332" y="7901910"/>
            <a:ext cx="2559150" cy="1990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3"/>
              </a:lnSpc>
            </a:pPr>
          </a:p>
          <a:p>
            <a:pPr algn="l" marL="410752" indent="-205376" lvl="1">
              <a:lnSpc>
                <a:spcPts val="2663"/>
              </a:lnSpc>
              <a:buFont typeface="Arial"/>
              <a:buChar char="•"/>
            </a:pPr>
            <a:r>
              <a:rPr lang="en-US" sz="1902">
                <a:solidFill>
                  <a:srgbClr val="000000">
                    <a:alpha val="75686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Google Maps API</a:t>
            </a:r>
          </a:p>
          <a:p>
            <a:pPr algn="l" marL="410752" indent="-205376" lvl="1">
              <a:lnSpc>
                <a:spcPts val="2663"/>
              </a:lnSpc>
              <a:buFont typeface="Arial"/>
              <a:buChar char="•"/>
            </a:pPr>
            <a:r>
              <a:rPr lang="en-US" sz="1902">
                <a:solidFill>
                  <a:srgbClr val="000000">
                    <a:alpha val="75686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 JWT (JSON Web Tokens)</a:t>
            </a:r>
          </a:p>
          <a:p>
            <a:pPr algn="l" marL="410752" indent="-205376" lvl="1">
              <a:lnSpc>
                <a:spcPts val="2663"/>
              </a:lnSpc>
              <a:buFont typeface="Arial"/>
              <a:buChar char="•"/>
            </a:pPr>
            <a:r>
              <a:rPr lang="en-US" sz="1902">
                <a:solidFill>
                  <a:srgbClr val="000000">
                    <a:alpha val="75686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 OAuth 2.0, Amazon</a:t>
            </a:r>
          </a:p>
          <a:p>
            <a:pPr algn="l" marL="410752" indent="-205376" lvl="1">
              <a:lnSpc>
                <a:spcPts val="2663"/>
              </a:lnSpc>
              <a:buFont typeface="Arial"/>
              <a:buChar char="•"/>
            </a:pPr>
            <a:r>
              <a:rPr lang="en-US" sz="1902">
                <a:solidFill>
                  <a:srgbClr val="000000">
                    <a:alpha val="75686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 Web Services (AWS)</a:t>
            </a:r>
          </a:p>
          <a:p>
            <a:pPr algn="l" marL="410752" indent="-205376" lvl="1">
              <a:lnSpc>
                <a:spcPts val="2663"/>
              </a:lnSpc>
              <a:buFont typeface="Arial"/>
              <a:buChar char="•"/>
            </a:pPr>
            <a:r>
              <a:rPr lang="en-US" sz="1902">
                <a:solidFill>
                  <a:srgbClr val="000000">
                    <a:alpha val="75686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 Docker Jenkins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DAGN3Z2q5ss</dc:identifier>
  <dcterms:modified xsi:type="dcterms:W3CDTF">2011-08-01T06:04:30Z</dcterms:modified>
  <cp:revision>1</cp:revision>
  <dc:title>UNICAR Rental Sunum</dc:title>
</cp:coreProperties>
</file>