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8E3"/>
    <a:srgbClr val="E04F1C"/>
    <a:srgbClr val="6DE01D"/>
    <a:srgbClr val="363C63"/>
    <a:srgbClr val="8C5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1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3BE1E-0C7A-4E4B-89E1-8786F4BB8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6647F6-3BDA-4FCF-87FF-3C1EC100D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523C61-C924-4CEA-B9CB-46FE69B4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F173-4EC8-423A-9546-59F334B3F98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936F3-120A-40EC-BA40-61138376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E8C232-97CF-4998-B452-56FB5D3E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B1FE-7F54-402E-BFFC-BCD1A44D9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25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16872-8B39-4FB9-BC49-24B29666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E124CE-5428-414D-8D0B-D21A822DE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F34B2D-18BE-4D90-BA96-66A15A90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F173-4EC8-423A-9546-59F334B3F98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D15C2-6F47-40A4-AAD2-FA5B4F7C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846073-7DC5-47F2-ADAC-DFF949B7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B1FE-7F54-402E-BFFC-BCD1A44D9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2EA166-9DA1-4F14-A873-635ED5C8D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345AB6-A053-49B1-AF21-36A7F43C5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93BBBD-3436-4A7D-8CE8-B191B49D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F173-4EC8-423A-9546-59F334B3F98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A508EA-97F8-46CB-BC43-EE7DDC8D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2030CE-26BF-412A-BCAA-F68747BF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B1FE-7F54-402E-BFFC-BCD1A44D9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62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D68E1-E6B1-48DD-8E6E-CEF3B585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17868-6840-421C-BD13-0CE942B08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83C03D-F827-40EF-9697-EF7CFB14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F173-4EC8-423A-9546-59F334B3F98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B350C-B0D4-4789-835B-A858020F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4EA2CE-C481-4291-AF62-295276F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B1FE-7F54-402E-BFFC-BCD1A44D9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72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3D23-3887-4DC4-A1A4-369A21CF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EF5D56-EF2D-4710-B8D0-F038F4CB4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F17406-41D6-4A53-9C16-EB92DD54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F173-4EC8-423A-9546-59F334B3F98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ACE6FB-C82A-4487-B3DB-03567DC5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63E67-3DAF-45C5-A368-3498ED4C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B1FE-7F54-402E-BFFC-BCD1A44D9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32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C21FC-016E-4362-9E9F-BAA57B55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A57E0-D76E-4699-ADFB-693C2E943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D2B8C7-79F6-4554-9674-FF1BF52CD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135DFF-948A-4B11-9A59-B025793B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F173-4EC8-423A-9546-59F334B3F98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094699-B1FD-4B05-A721-C3436380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A3B3FC-1429-493A-AFB6-FD4CB613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B1FE-7F54-402E-BFFC-BCD1A44D9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4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7D5A7-423C-4EB6-93DD-554496FB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8F9220-1A26-48CD-B6CA-FB6A13CD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5948FB-F413-4E94-AC0D-D91D4D745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9B8A25-8685-4715-86B1-E4BAB80E0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5B2524-C378-4FA8-9F08-CE37CC229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C3BD38-2F33-43E7-8653-C6BF49EA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F173-4EC8-423A-9546-59F334B3F98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BE449D-BD04-421E-8ADB-205D41B0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DE43ED-D8F4-4DF3-8E9D-A86F7816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B1FE-7F54-402E-BFFC-BCD1A44D9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36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CA0D7-BE58-465B-B46E-8E4A55C2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D0A36D-8E72-42E1-A746-553228DF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F173-4EC8-423A-9546-59F334B3F98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FDBAD3-4C1B-46A1-9024-0F92ED8E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7B7F72-B172-4150-99AD-2BA1F66A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B1FE-7F54-402E-BFFC-BCD1A44D9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8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3FE172-66EC-4CC2-B749-059B70D0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F173-4EC8-423A-9546-59F334B3F98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6500E4-393E-46DB-938B-96283777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EDE93F-E620-4335-8942-73545054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B1FE-7F54-402E-BFFC-BCD1A44D9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9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43429-CC02-41B7-BE2C-3838E923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7ED008-9313-48F2-8A95-47849A16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987A7C-DCA5-4369-9222-0F7EC5EF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7EDBC9-6EAD-46F4-A950-2191D663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F173-4EC8-423A-9546-59F334B3F98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22EC34-3CE3-4E46-9EF7-EBD684CC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2BB8FC-C913-41D8-9C30-6C51CD86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B1FE-7F54-402E-BFFC-BCD1A44D9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98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557DE-F103-43B0-A14B-899CF6C1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DC24A1-60B5-49D5-A7DA-14A6960EB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222F01-1C26-4CA6-BD13-62612B081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F8EFC7-3A17-4C5F-8B53-2E681485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F173-4EC8-423A-9546-59F334B3F98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12C40E-B439-4655-BF42-D655212A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555AC5-3E23-47F4-AA28-72C6498B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B1FE-7F54-402E-BFFC-BCD1A44D9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71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96E3A-8B37-43DE-9052-6DC5D79D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5EBC2-8E8E-4441-8D86-75D4BD47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182A79-D04F-442D-87CF-8503D07CA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2F173-4EC8-423A-9546-59F334B3F980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4C48E8-CD95-47C8-AE5B-E92FEB56C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60C32D-958C-4E7D-A59C-8738B7738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4B1FE-7F54-402E-BFFC-BCD1A44D9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77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9626C5-DFC0-497B-A033-57866DDC85AF}"/>
              </a:ext>
            </a:extLst>
          </p:cNvPr>
          <p:cNvSpPr/>
          <p:nvPr/>
        </p:nvSpPr>
        <p:spPr>
          <a:xfrm>
            <a:off x="1" y="6107124"/>
            <a:ext cx="12192000" cy="750876"/>
          </a:xfrm>
          <a:prstGeom prst="rect">
            <a:avLst/>
          </a:prstGeom>
          <a:solidFill>
            <a:srgbClr val="363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12529D7-84E0-4CD5-ADE8-E043367619F8}"/>
              </a:ext>
            </a:extLst>
          </p:cNvPr>
          <p:cNvSpPr/>
          <p:nvPr/>
        </p:nvSpPr>
        <p:spPr>
          <a:xfrm>
            <a:off x="-1858835" y="-1858835"/>
            <a:ext cx="3717670" cy="3717670"/>
          </a:xfrm>
          <a:prstGeom prst="ellipse">
            <a:avLst/>
          </a:prstGeom>
          <a:solidFill>
            <a:srgbClr val="363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42E5F-FAE6-4B91-92A4-21CCD813C2AD}"/>
              </a:ext>
            </a:extLst>
          </p:cNvPr>
          <p:cNvSpPr txBox="1"/>
          <p:nvPr/>
        </p:nvSpPr>
        <p:spPr>
          <a:xfrm>
            <a:off x="1858835" y="0"/>
            <a:ext cx="7058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" sz="1600" b="1" dirty="0">
                <a:solidFill>
                  <a:srgbClr val="E04F1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-52"/>
                <a:cs typeface="Times New Roman" pitchFamily="18" charset="0"/>
              </a:rPr>
              <a:t>ОБПОУ «</a:t>
            </a:r>
            <a:r>
              <a:rPr lang="ru-RU" sz="1600" b="1" dirty="0">
                <a:solidFill>
                  <a:srgbClr val="E04F1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-52"/>
                <a:cs typeface="Times New Roman" pitchFamily="18" charset="0"/>
              </a:rPr>
              <a:t>Курский</a:t>
            </a:r>
            <a:r>
              <a:rPr lang="ru" sz="1600" b="1" dirty="0">
                <a:solidFill>
                  <a:srgbClr val="E04F1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-52"/>
                <a:cs typeface="Times New Roman" pitchFamily="18" charset="0"/>
              </a:rPr>
              <a:t> государственный политехнический колледж»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4BBCB-5A48-4C23-9094-B8964F80DFE4}"/>
              </a:ext>
            </a:extLst>
          </p:cNvPr>
          <p:cNvSpPr txBox="1"/>
          <p:nvPr/>
        </p:nvSpPr>
        <p:spPr>
          <a:xfrm>
            <a:off x="3283739" y="850099"/>
            <a:ext cx="5624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E38E3"/>
                </a:solidFill>
                <a:latin typeface="Play" panose="00000500000000000000" pitchFamily="2" charset="0"/>
              </a:rPr>
              <a:t>Разработка информационной системы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68E7E-EAEA-42EE-B4A0-B35CED31CBC5}"/>
              </a:ext>
            </a:extLst>
          </p:cNvPr>
          <p:cNvSpPr txBox="1"/>
          <p:nvPr/>
        </p:nvSpPr>
        <p:spPr>
          <a:xfrm>
            <a:off x="2035181" y="3734179"/>
            <a:ext cx="842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1E38E3"/>
                </a:solidFill>
                <a:latin typeface="Play" panose="00000500000000000000" pitchFamily="2" charset="0"/>
              </a:rPr>
              <a:t>«Дополнительное образование в </a:t>
            </a:r>
            <a:r>
              <a:rPr lang="ru-RU" sz="2400" b="1" dirty="0" err="1">
                <a:solidFill>
                  <a:srgbClr val="1E38E3"/>
                </a:solidFill>
                <a:latin typeface="Play" panose="00000500000000000000" pitchFamily="2" charset="0"/>
              </a:rPr>
              <a:t>Корочкинской</a:t>
            </a:r>
            <a:r>
              <a:rPr lang="ru-RU" sz="2400" b="1" dirty="0">
                <a:solidFill>
                  <a:srgbClr val="1E38E3"/>
                </a:solidFill>
                <a:latin typeface="Play" panose="00000500000000000000" pitchFamily="2" charset="0"/>
              </a:rPr>
              <a:t> ООШ»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8001D19-91DA-444F-9103-05D8068DF303}"/>
              </a:ext>
            </a:extLst>
          </p:cNvPr>
          <p:cNvCxnSpPr/>
          <p:nvPr/>
        </p:nvCxnSpPr>
        <p:spPr>
          <a:xfrm>
            <a:off x="2891444" y="3488825"/>
            <a:ext cx="6708371" cy="0"/>
          </a:xfrm>
          <a:prstGeom prst="line">
            <a:avLst/>
          </a:prstGeom>
          <a:ln w="38100">
            <a:solidFill>
              <a:srgbClr val="E04F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2B2DE6-4A3D-4B7B-BB4B-0718C5927235}"/>
              </a:ext>
            </a:extLst>
          </p:cNvPr>
          <p:cNvSpPr txBox="1"/>
          <p:nvPr/>
        </p:nvSpPr>
        <p:spPr>
          <a:xfrm flipH="1">
            <a:off x="5372100" y="629789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E04F1C"/>
                </a:solidFill>
                <a:latin typeface="Play" panose="00000500000000000000" pitchFamily="2" charset="0"/>
              </a:rPr>
              <a:t>Курск 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6CC2E-3C6E-4C10-ACA2-A4E57B5635C6}"/>
              </a:ext>
            </a:extLst>
          </p:cNvPr>
          <p:cNvSpPr txBox="1"/>
          <p:nvPr/>
        </p:nvSpPr>
        <p:spPr>
          <a:xfrm>
            <a:off x="9599815" y="4946072"/>
            <a:ext cx="246734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E04F1C"/>
                </a:solidFill>
                <a:latin typeface="Montserrat Medium" panose="00000600000000000000" pitchFamily="2" charset="-52"/>
              </a:rPr>
              <a:t>Выполнил студент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E04F1C"/>
                </a:solidFill>
                <a:latin typeface="Montserrat Medium" panose="00000600000000000000" pitchFamily="2" charset="-52"/>
              </a:rPr>
              <a:t>Группы ИС-41:</a:t>
            </a:r>
          </a:p>
          <a:p>
            <a:r>
              <a:rPr lang="ru-RU" dirty="0">
                <a:solidFill>
                  <a:srgbClr val="E04F1C"/>
                </a:solidFill>
                <a:latin typeface="Montserrat Medium" panose="00000600000000000000" pitchFamily="2" charset="-52"/>
              </a:rPr>
              <a:t>Гребенников А.Д.</a:t>
            </a:r>
          </a:p>
        </p:txBody>
      </p:sp>
    </p:spTree>
    <p:extLst>
      <p:ext uri="{BB962C8B-B14F-4D97-AF65-F5344CB8AC3E}">
        <p14:creationId xmlns:p14="http://schemas.microsoft.com/office/powerpoint/2010/main" val="291955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8C66CCE4-8152-4505-BB48-A1289B28BB09}"/>
              </a:ext>
            </a:extLst>
          </p:cNvPr>
          <p:cNvSpPr/>
          <p:nvPr/>
        </p:nvSpPr>
        <p:spPr>
          <a:xfrm>
            <a:off x="11339945" y="6005945"/>
            <a:ext cx="1704109" cy="1704109"/>
          </a:xfrm>
          <a:prstGeom prst="ellipse">
            <a:avLst/>
          </a:prstGeom>
          <a:solidFill>
            <a:srgbClr val="363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Блок-схема: альтернативный процесс 2">
            <a:extLst>
              <a:ext uri="{FF2B5EF4-FFF2-40B4-BE49-F238E27FC236}">
                <a16:creationId xmlns:a16="http://schemas.microsoft.com/office/drawing/2014/main" id="{6E2453BA-0190-4707-812E-57D33027474A}"/>
              </a:ext>
            </a:extLst>
          </p:cNvPr>
          <p:cNvSpPr/>
          <p:nvPr/>
        </p:nvSpPr>
        <p:spPr>
          <a:xfrm>
            <a:off x="956673" y="1828799"/>
            <a:ext cx="2340000" cy="648000"/>
          </a:xfrm>
          <a:prstGeom prst="flowChartAlternateProcess">
            <a:avLst/>
          </a:prstGeom>
          <a:solidFill>
            <a:srgbClr val="363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Play" panose="00000500000000000000" pitchFamily="2" charset="0"/>
              </a:rPr>
              <a:t>Актуальность</a:t>
            </a:r>
            <a:endParaRPr lang="ru-RU" dirty="0">
              <a:solidFill>
                <a:schemeClr val="bg1"/>
              </a:solidFill>
              <a:latin typeface="Play" panose="00000500000000000000" pitchFamily="2" charset="0"/>
            </a:endParaRPr>
          </a:p>
        </p:txBody>
      </p:sp>
      <p:sp>
        <p:nvSpPr>
          <p:cNvPr id="4" name="Блок-схема: альтернативный процесс 3">
            <a:extLst>
              <a:ext uri="{FF2B5EF4-FFF2-40B4-BE49-F238E27FC236}">
                <a16:creationId xmlns:a16="http://schemas.microsoft.com/office/drawing/2014/main" id="{F77334D5-0DBA-4538-B6C8-D4CFD292397A}"/>
              </a:ext>
            </a:extLst>
          </p:cNvPr>
          <p:cNvSpPr/>
          <p:nvPr/>
        </p:nvSpPr>
        <p:spPr>
          <a:xfrm>
            <a:off x="4926000" y="1828799"/>
            <a:ext cx="2340000" cy="648000"/>
          </a:xfrm>
          <a:prstGeom prst="flowChartAlternateProcess">
            <a:avLst/>
          </a:prstGeom>
          <a:solidFill>
            <a:srgbClr val="363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Play" panose="00000500000000000000" pitchFamily="2" charset="0"/>
              </a:rPr>
              <a:t>Цель</a:t>
            </a:r>
          </a:p>
        </p:txBody>
      </p:sp>
      <p:sp>
        <p:nvSpPr>
          <p:cNvPr id="5" name="Блок-схема: альтернативный процесс 4">
            <a:extLst>
              <a:ext uri="{FF2B5EF4-FFF2-40B4-BE49-F238E27FC236}">
                <a16:creationId xmlns:a16="http://schemas.microsoft.com/office/drawing/2014/main" id="{3F9A3F5E-2B70-442F-8CD7-0A6CAAC0C2BD}"/>
              </a:ext>
            </a:extLst>
          </p:cNvPr>
          <p:cNvSpPr/>
          <p:nvPr/>
        </p:nvSpPr>
        <p:spPr>
          <a:xfrm>
            <a:off x="8895327" y="1828799"/>
            <a:ext cx="2340000" cy="648000"/>
          </a:xfrm>
          <a:prstGeom prst="flowChartAlternateProcess">
            <a:avLst/>
          </a:prstGeom>
          <a:solidFill>
            <a:srgbClr val="363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Play" panose="00000500000000000000" pitchFamily="2" charset="0"/>
              </a:rPr>
              <a:t>Разработка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6" name="Блок-схема: альтернативный процесс 5">
            <a:extLst>
              <a:ext uri="{FF2B5EF4-FFF2-40B4-BE49-F238E27FC236}">
                <a16:creationId xmlns:a16="http://schemas.microsoft.com/office/drawing/2014/main" id="{4A069F08-2469-4074-B9C0-8C56AC9DCB8B}"/>
              </a:ext>
            </a:extLst>
          </p:cNvPr>
          <p:cNvSpPr/>
          <p:nvPr/>
        </p:nvSpPr>
        <p:spPr>
          <a:xfrm>
            <a:off x="8999945" y="3920239"/>
            <a:ext cx="2340000" cy="648000"/>
          </a:xfrm>
          <a:prstGeom prst="flowChartAlternateProcess">
            <a:avLst/>
          </a:prstGeom>
          <a:solidFill>
            <a:srgbClr val="363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lay" panose="00000500000000000000" pitchFamily="2" charset="0"/>
              </a:rPr>
              <a:t>ERD</a:t>
            </a:r>
            <a:endParaRPr lang="ru-RU" dirty="0">
              <a:latin typeface="Play" panose="00000500000000000000" pitchFamily="2" charset="0"/>
            </a:endParaRPr>
          </a:p>
        </p:txBody>
      </p:sp>
      <p:sp>
        <p:nvSpPr>
          <p:cNvPr id="7" name="Блок-схема: альтернативный процесс 6">
            <a:extLst>
              <a:ext uri="{FF2B5EF4-FFF2-40B4-BE49-F238E27FC236}">
                <a16:creationId xmlns:a16="http://schemas.microsoft.com/office/drawing/2014/main" id="{0EACAA4C-83C8-40DC-A1A9-ED4C13269F72}"/>
              </a:ext>
            </a:extLst>
          </p:cNvPr>
          <p:cNvSpPr/>
          <p:nvPr/>
        </p:nvSpPr>
        <p:spPr>
          <a:xfrm>
            <a:off x="4926000" y="3920239"/>
            <a:ext cx="2340000" cy="648000"/>
          </a:xfrm>
          <a:prstGeom prst="flowChartAlternateProcess">
            <a:avLst/>
          </a:prstGeom>
          <a:solidFill>
            <a:srgbClr val="363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Play" panose="00000500000000000000" pitchFamily="2" charset="0"/>
              </a:rPr>
              <a:t>Проект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F1BBDA9B-CF17-40F0-871D-9986EF90AA34}"/>
              </a:ext>
            </a:extLst>
          </p:cNvPr>
          <p:cNvSpPr/>
          <p:nvPr/>
        </p:nvSpPr>
        <p:spPr>
          <a:xfrm>
            <a:off x="3543300" y="1802672"/>
            <a:ext cx="1136072" cy="700254"/>
          </a:xfrm>
          <a:prstGeom prst="rightArrow">
            <a:avLst/>
          </a:prstGeom>
          <a:solidFill>
            <a:srgbClr val="6DE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DE01D"/>
              </a:solidFill>
            </a:endParaRP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CFFFB680-7E59-4918-BE78-5DFCC75150B9}"/>
              </a:ext>
            </a:extLst>
          </p:cNvPr>
          <p:cNvSpPr/>
          <p:nvPr/>
        </p:nvSpPr>
        <p:spPr>
          <a:xfrm>
            <a:off x="7512627" y="1802672"/>
            <a:ext cx="1136072" cy="700254"/>
          </a:xfrm>
          <a:prstGeom prst="rightArrow">
            <a:avLst/>
          </a:prstGeom>
          <a:solidFill>
            <a:srgbClr val="6DE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DE01D"/>
              </a:solidFill>
            </a:endParaRPr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B720B665-48B5-432E-ACFC-D42BEA961455}"/>
              </a:ext>
            </a:extLst>
          </p:cNvPr>
          <p:cNvSpPr/>
          <p:nvPr/>
        </p:nvSpPr>
        <p:spPr>
          <a:xfrm rot="5400000">
            <a:off x="9497291" y="2845525"/>
            <a:ext cx="1136072" cy="700254"/>
          </a:xfrm>
          <a:prstGeom prst="rightArrow">
            <a:avLst/>
          </a:prstGeom>
          <a:solidFill>
            <a:srgbClr val="6DE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DE01D"/>
              </a:solidFill>
            </a:endParaRP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E1265822-5AF6-4A11-947F-11343D60FBF9}"/>
              </a:ext>
            </a:extLst>
          </p:cNvPr>
          <p:cNvSpPr/>
          <p:nvPr/>
        </p:nvSpPr>
        <p:spPr>
          <a:xfrm rot="10800000">
            <a:off x="7512627" y="3894112"/>
            <a:ext cx="1136072" cy="700254"/>
          </a:xfrm>
          <a:prstGeom prst="rightArrow">
            <a:avLst/>
          </a:prstGeom>
          <a:solidFill>
            <a:srgbClr val="6DE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DE01D"/>
              </a:solidFill>
            </a:endParaRPr>
          </a:p>
        </p:txBody>
      </p:sp>
      <p:sp>
        <p:nvSpPr>
          <p:cNvPr id="12" name="Блок-схема: альтернативный процесс 11">
            <a:extLst>
              <a:ext uri="{FF2B5EF4-FFF2-40B4-BE49-F238E27FC236}">
                <a16:creationId xmlns:a16="http://schemas.microsoft.com/office/drawing/2014/main" id="{E2FB80D1-DCE0-4371-8F67-7AE9B2AA3CFC}"/>
              </a:ext>
            </a:extLst>
          </p:cNvPr>
          <p:cNvSpPr/>
          <p:nvPr/>
        </p:nvSpPr>
        <p:spPr>
          <a:xfrm>
            <a:off x="956671" y="3968732"/>
            <a:ext cx="2340000" cy="648000"/>
          </a:xfrm>
          <a:prstGeom prst="flowChartAlternateProcess">
            <a:avLst/>
          </a:prstGeom>
          <a:solidFill>
            <a:srgbClr val="363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Play" panose="00000500000000000000" pitchFamily="2" charset="0"/>
              </a:rPr>
              <a:t>Заключение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0D70AC8E-5020-49C8-B38C-4E73B0F87534}"/>
              </a:ext>
            </a:extLst>
          </p:cNvPr>
          <p:cNvSpPr/>
          <p:nvPr/>
        </p:nvSpPr>
        <p:spPr>
          <a:xfrm rot="10800000">
            <a:off x="3543300" y="3920239"/>
            <a:ext cx="1136072" cy="700254"/>
          </a:xfrm>
          <a:prstGeom prst="rightArrow">
            <a:avLst/>
          </a:prstGeom>
          <a:solidFill>
            <a:srgbClr val="6DE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DE0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7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2817E49-9EBE-4E9E-9388-E6E73F10E068}"/>
              </a:ext>
            </a:extLst>
          </p:cNvPr>
          <p:cNvGrpSpPr/>
          <p:nvPr/>
        </p:nvGrpSpPr>
        <p:grpSpPr>
          <a:xfrm>
            <a:off x="0" y="313701"/>
            <a:ext cx="7200000" cy="1008000"/>
            <a:chOff x="667445" y="901051"/>
            <a:chExt cx="4114801" cy="807609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107744A-9536-45ED-975D-5A65B95501A9}"/>
                </a:ext>
              </a:extLst>
            </p:cNvPr>
            <p:cNvSpPr/>
            <p:nvPr/>
          </p:nvSpPr>
          <p:spPr>
            <a:xfrm>
              <a:off x="667445" y="901051"/>
              <a:ext cx="3737694" cy="8076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400" dirty="0">
                  <a:latin typeface="Play" panose="00000500000000000000" pitchFamily="2" charset="0"/>
                </a:rPr>
                <a:t>Актуальность работы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C2554613-27F5-4904-8E0F-05C778BBEB25}"/>
                </a:ext>
              </a:extLst>
            </p:cNvPr>
            <p:cNvSpPr/>
            <p:nvPr/>
          </p:nvSpPr>
          <p:spPr>
            <a:xfrm>
              <a:off x="4028033" y="901051"/>
              <a:ext cx="754213" cy="8076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7912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1B77894-A0F6-4816-BC89-B69AF4B12284}"/>
              </a:ext>
            </a:extLst>
          </p:cNvPr>
          <p:cNvGrpSpPr/>
          <p:nvPr/>
        </p:nvGrpSpPr>
        <p:grpSpPr>
          <a:xfrm>
            <a:off x="0" y="313701"/>
            <a:ext cx="7200000" cy="1008000"/>
            <a:chOff x="667445" y="901051"/>
            <a:chExt cx="4114801" cy="807609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DBF1966B-A0D2-487C-80E7-0D49AC1823D7}"/>
                </a:ext>
              </a:extLst>
            </p:cNvPr>
            <p:cNvSpPr/>
            <p:nvPr/>
          </p:nvSpPr>
          <p:spPr>
            <a:xfrm>
              <a:off x="667445" y="901051"/>
              <a:ext cx="3737694" cy="8076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400" dirty="0">
                  <a:latin typeface="Play" panose="00000500000000000000" pitchFamily="2" charset="0"/>
                </a:rPr>
                <a:t>Цель работы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7078CC49-184E-4A40-85F1-585F59CEF40C}"/>
                </a:ext>
              </a:extLst>
            </p:cNvPr>
            <p:cNvSpPr/>
            <p:nvPr/>
          </p:nvSpPr>
          <p:spPr>
            <a:xfrm>
              <a:off x="4028033" y="901051"/>
              <a:ext cx="754213" cy="8076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20E896D-6CFC-417D-AFC9-D6456F48C015}"/>
              </a:ext>
            </a:extLst>
          </p:cNvPr>
          <p:cNvSpPr txBox="1"/>
          <p:nvPr/>
        </p:nvSpPr>
        <p:spPr>
          <a:xfrm>
            <a:off x="206909" y="1394960"/>
            <a:ext cx="8907512" cy="279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1E38E3"/>
                </a:solidFill>
                <a:effectLst/>
                <a:latin typeface="Play" panose="00000500000000000000" pitchFamily="2" charset="0"/>
                <a:ea typeface="Times New Roman" panose="02020603050405020304" pitchFamily="18" charset="0"/>
              </a:rPr>
              <a:t>	</a:t>
            </a:r>
            <a:r>
              <a:rPr lang="ru-RU" sz="2400" dirty="0" err="1">
                <a:solidFill>
                  <a:srgbClr val="1E38E3"/>
                </a:solidFill>
                <a:effectLst/>
                <a:latin typeface="Play" panose="00000500000000000000" pitchFamily="2" charset="0"/>
                <a:ea typeface="Times New Roman" panose="02020603050405020304" pitchFamily="18" charset="0"/>
              </a:rPr>
              <a:t>Корочкинская</a:t>
            </a:r>
            <a:r>
              <a:rPr lang="ru-RU" sz="2400" dirty="0">
                <a:solidFill>
                  <a:srgbClr val="1E38E3"/>
                </a:solidFill>
                <a:effectLst/>
                <a:latin typeface="Play" panose="00000500000000000000" pitchFamily="2" charset="0"/>
                <a:ea typeface="Times New Roman" panose="02020603050405020304" pitchFamily="18" charset="0"/>
              </a:rPr>
              <a:t> основная общеобразовательная школа, стремясь идти в ногу со временем, инициировала проект по разработке десктопного приложения на языке C# с использованием WPF для информационной системы «Дополнительное образование в </a:t>
            </a:r>
            <a:r>
              <a:rPr lang="ru-RU" sz="2400" dirty="0" err="1">
                <a:solidFill>
                  <a:srgbClr val="1E38E3"/>
                </a:solidFill>
                <a:effectLst/>
                <a:latin typeface="Play" panose="00000500000000000000" pitchFamily="2" charset="0"/>
                <a:ea typeface="Times New Roman" panose="02020603050405020304" pitchFamily="18" charset="0"/>
              </a:rPr>
              <a:t>Корочкинской</a:t>
            </a:r>
            <a:r>
              <a:rPr lang="ru-RU" sz="2400" dirty="0">
                <a:solidFill>
                  <a:srgbClr val="1E38E3"/>
                </a:solidFill>
                <a:effectLst/>
                <a:latin typeface="Play" panose="00000500000000000000" pitchFamily="2" charset="0"/>
                <a:ea typeface="Times New Roman" panose="02020603050405020304" pitchFamily="18" charset="0"/>
              </a:rPr>
              <a:t> ООШ».</a:t>
            </a:r>
            <a:endParaRPr lang="ru-RU" sz="2400" dirty="0">
              <a:solidFill>
                <a:srgbClr val="1E38E3"/>
              </a:solidFill>
              <a:latin typeface="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72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1108ADF-2B7D-4FE2-A796-00D6707E9842}"/>
              </a:ext>
            </a:extLst>
          </p:cNvPr>
          <p:cNvGrpSpPr/>
          <p:nvPr/>
        </p:nvGrpSpPr>
        <p:grpSpPr>
          <a:xfrm>
            <a:off x="0" y="313701"/>
            <a:ext cx="7200000" cy="1008000"/>
            <a:chOff x="667445" y="901051"/>
            <a:chExt cx="4114801" cy="807609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A6F4A880-64A2-409E-BC12-F0ED3074055F}"/>
                </a:ext>
              </a:extLst>
            </p:cNvPr>
            <p:cNvSpPr/>
            <p:nvPr/>
          </p:nvSpPr>
          <p:spPr>
            <a:xfrm>
              <a:off x="667445" y="901051"/>
              <a:ext cx="3737694" cy="8076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400" dirty="0">
                  <a:latin typeface="Play" panose="00000500000000000000" pitchFamily="2" charset="0"/>
                </a:rPr>
                <a:t>Для разработки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C53C43C3-76CD-40BD-B4B0-D06D63AA6408}"/>
                </a:ext>
              </a:extLst>
            </p:cNvPr>
            <p:cNvSpPr/>
            <p:nvPr/>
          </p:nvSpPr>
          <p:spPr>
            <a:xfrm>
              <a:off x="4028033" y="901051"/>
              <a:ext cx="754213" cy="8076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62922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99B8F3B-0187-4927-8DE5-C1279FA6F20E}"/>
              </a:ext>
            </a:extLst>
          </p:cNvPr>
          <p:cNvGrpSpPr/>
          <p:nvPr/>
        </p:nvGrpSpPr>
        <p:grpSpPr>
          <a:xfrm>
            <a:off x="0" y="313701"/>
            <a:ext cx="7200000" cy="1008000"/>
            <a:chOff x="667445" y="901051"/>
            <a:chExt cx="4114801" cy="807609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93CC02C-CDD5-471D-9387-52421656B298}"/>
                </a:ext>
              </a:extLst>
            </p:cNvPr>
            <p:cNvSpPr/>
            <p:nvPr/>
          </p:nvSpPr>
          <p:spPr>
            <a:xfrm>
              <a:off x="667445" y="901051"/>
              <a:ext cx="3737694" cy="8076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>
                  <a:latin typeface="Play" panose="00000500000000000000" pitchFamily="2" charset="0"/>
                </a:rPr>
                <a:t>ERD </a:t>
              </a:r>
              <a:r>
                <a:rPr lang="ru-RU" sz="4400" dirty="0">
                  <a:latin typeface="Play" panose="00000500000000000000" pitchFamily="2" charset="0"/>
                </a:rPr>
                <a:t>- диаграмма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16546F5A-899B-4F77-AB50-4736BA1D66D6}"/>
                </a:ext>
              </a:extLst>
            </p:cNvPr>
            <p:cNvSpPr/>
            <p:nvPr/>
          </p:nvSpPr>
          <p:spPr>
            <a:xfrm>
              <a:off x="4028033" y="901051"/>
              <a:ext cx="754213" cy="8076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67691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566E2AE-9406-439A-955D-95977F06F3B0}"/>
              </a:ext>
            </a:extLst>
          </p:cNvPr>
          <p:cNvGrpSpPr/>
          <p:nvPr/>
        </p:nvGrpSpPr>
        <p:grpSpPr>
          <a:xfrm>
            <a:off x="0" y="313701"/>
            <a:ext cx="7200000" cy="1008000"/>
            <a:chOff x="667445" y="901051"/>
            <a:chExt cx="4114801" cy="807609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4E751D5A-D2BA-4F3C-8332-C27F7701892B}"/>
                </a:ext>
              </a:extLst>
            </p:cNvPr>
            <p:cNvSpPr/>
            <p:nvPr/>
          </p:nvSpPr>
          <p:spPr>
            <a:xfrm>
              <a:off x="667445" y="901051"/>
              <a:ext cx="3737694" cy="8076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400" dirty="0">
                  <a:latin typeface="Play" panose="00000500000000000000" pitchFamily="2" charset="0"/>
                </a:rPr>
                <a:t>Рабочий проект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F090C7B-412F-416A-AA16-39B6E0C0A487}"/>
                </a:ext>
              </a:extLst>
            </p:cNvPr>
            <p:cNvSpPr/>
            <p:nvPr/>
          </p:nvSpPr>
          <p:spPr>
            <a:xfrm>
              <a:off x="4028033" y="901051"/>
              <a:ext cx="754213" cy="8076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B60DDF-3CFD-431D-AF55-B13843CB3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318" y="1321701"/>
            <a:ext cx="5505682" cy="309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5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D9A1C3D-5ED4-4079-873B-018AF8FD7824}"/>
              </a:ext>
            </a:extLst>
          </p:cNvPr>
          <p:cNvGrpSpPr/>
          <p:nvPr/>
        </p:nvGrpSpPr>
        <p:grpSpPr>
          <a:xfrm>
            <a:off x="0" y="313701"/>
            <a:ext cx="7200000" cy="1008000"/>
            <a:chOff x="667445" y="901051"/>
            <a:chExt cx="4114801" cy="807609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53DEDD26-DC9F-4526-871C-5816899DA599}"/>
                </a:ext>
              </a:extLst>
            </p:cNvPr>
            <p:cNvSpPr/>
            <p:nvPr/>
          </p:nvSpPr>
          <p:spPr>
            <a:xfrm>
              <a:off x="667445" y="901051"/>
              <a:ext cx="3737694" cy="8076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400" dirty="0">
                  <a:latin typeface="Play" panose="00000500000000000000" pitchFamily="2" charset="0"/>
                </a:rPr>
                <a:t>Заключение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B8D2367A-E105-4AE5-8B20-DB59962BBC75}"/>
                </a:ext>
              </a:extLst>
            </p:cNvPr>
            <p:cNvSpPr/>
            <p:nvPr/>
          </p:nvSpPr>
          <p:spPr>
            <a:xfrm>
              <a:off x="4028033" y="901051"/>
              <a:ext cx="754213" cy="8076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9457979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83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Montserrat Medium</vt:lpstr>
      <vt:lpstr>Play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Гребенников</dc:creator>
  <cp:lastModifiedBy>Андрей Гребенников</cp:lastModifiedBy>
  <cp:revision>6</cp:revision>
  <dcterms:created xsi:type="dcterms:W3CDTF">2024-06-17T10:08:08Z</dcterms:created>
  <dcterms:modified xsi:type="dcterms:W3CDTF">2024-06-18T08:21:46Z</dcterms:modified>
</cp:coreProperties>
</file>