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8315-BA82-48CE-B1BD-E564AB83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CDEFA-1C8A-4507-BE9D-E806D671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C1DA-78C5-452E-A63A-B8BA3914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32E5-200E-4F09-B993-36E4ABB1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427F-B734-4BDC-A826-800417AC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79AC-C567-4F31-A343-FFD1C89A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D8475-B5ED-48DB-AF8A-226519E7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1335-95FB-44FE-A811-6CDBEC9F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156D-67ED-425E-A7A5-BF95CBF6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0F69-087B-4F68-A1ED-13DE9DB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750AE-A2CC-4CEA-911D-6189A6ED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C032-1721-44CB-92DF-A32896B8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5F9F1-1A18-46AA-96FF-1AFAB98E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6B91-8EBD-46FC-992D-8066E223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8432-0BB3-49B1-ADE3-C9920536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4CCA-6BA1-46DF-89BA-3BE0B572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4208-85F1-4BA6-8EA5-BF572B7A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FE03-21DD-4679-814E-F4184EE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9FDB-E6A8-4187-A856-8BCD5F6F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5C11-46E5-42E6-8E47-89F5623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B2BF-A53D-4125-B9B0-1A361D1B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623C-A9F2-4FF5-9CC5-3CC6DB6F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BCA-B416-47DB-8A3E-2CA9B732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1165-0035-42C6-A94E-543D5EF0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5178-DD62-468C-8056-A57F4455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464F-0F1F-449E-B16D-C8AAD961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7A5A-344D-461C-B3C0-8D45A6B5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C27FE-A01D-424E-88BF-F2907CE3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E98A-7608-4661-83A6-4B48DDA9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849C-CF3C-446B-BEDC-B688B1D7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FD03-BDC4-4706-BA0A-75669B36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C1F2-974F-49E4-961C-CB8185AE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6EB53-CA81-447F-A2A3-A6CF968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7730-0AE1-4315-84AE-BB464ABFA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FA729-B17F-435C-BAE7-E37A6F16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EBD4B-91F0-4431-9140-C51B541C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C2069-D8E8-4B5E-B49B-1D64DCF0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659E-8E5B-428A-B741-EE12D4BB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A987F-F3A9-4D08-92D4-F9572ED2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833-840E-4CD6-AC83-C2B3D2C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52F37-8F54-41F7-A663-F9E59D1B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93054-5741-4BD4-AAE2-54C04CB9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3337D-F381-4BB0-BA86-BEE08C00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1EC0F-EAD1-44E5-921A-8D69A86D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88C9F-8B3D-4CB0-B0E7-8B2E6AF2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8FAD-1AA2-414A-ABEA-228844F9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7938-94B0-4698-8D9F-250D6A6E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A43F-BAEF-43C7-9B6E-0FF1D9C8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8E584-596D-4498-AD75-49808978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8E55-1FBB-41BD-B456-2B274013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55B1-736B-410E-9B66-94A271C7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BDC8-4E94-46A3-B980-89F2E4FB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783E-AA1A-4276-A9BE-820EFBFA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B6938-6ADA-4AA5-87FA-AE1D7ABC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A951-44F6-4667-9713-A7CB21B1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3F2F-6775-4ED3-8B6A-5FE08A31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D582-D27A-4E5B-AD5A-27970622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BC1B-E2D9-435C-9367-8091BE3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64333-CED0-45D8-92E9-1CAB6783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44EF-FB7D-49C3-98DC-D6A80494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5B0F-D6C9-4100-BD66-68B40E7C4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DE85-5F52-42F1-BDB2-F2B4591A07A7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A4E6-2984-4A5D-9602-989D4D13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AA785-8302-496A-8972-FF02BE7D6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BA5B-AEDB-442B-9AEC-464F9261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Analytics Course: </a:t>
            </a:r>
            <a:br>
              <a:rPr lang="en-US" dirty="0"/>
            </a:br>
            <a:r>
              <a:rPr lang="en-US" dirty="0"/>
              <a:t>18-899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276600"/>
            <a:ext cx="6400800" cy="1981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Spring 2019</a:t>
            </a:r>
          </a:p>
          <a:p>
            <a:r>
              <a:rPr lang="en-US" dirty="0"/>
              <a:t>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7231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59D9-D477-43E5-96B1-9619C48F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D65F-3482-449E-BD90-EEB01021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</a:t>
            </a:r>
          </a:p>
          <a:p>
            <a:r>
              <a:rPr lang="en-US" dirty="0"/>
              <a:t>Calculate the simple moving average( function: </a:t>
            </a:r>
            <a:r>
              <a:rPr lang="en-US" dirty="0" err="1"/>
              <a:t>tsmovavg</a:t>
            </a:r>
            <a:r>
              <a:rPr lang="en-US" dirty="0"/>
              <a:t>)</a:t>
            </a:r>
          </a:p>
          <a:p>
            <a:r>
              <a:rPr lang="en-US" dirty="0"/>
              <a:t>Calculate the mean absolute error between the simple moving average and the real wind power</a:t>
            </a:r>
          </a:p>
          <a:p>
            <a:r>
              <a:rPr lang="en-US" dirty="0"/>
              <a:t>For which n, do you obtain the minimum error</a:t>
            </a:r>
          </a:p>
          <a:p>
            <a:r>
              <a:rPr lang="en-US" dirty="0"/>
              <a:t> Is there a simple benchmark that improves on the persistence benchmark?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3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479-209A-42CE-9A61-7C9B63F9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26D0-6058-4C20-BA54-00B45385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n</a:t>
            </a:r>
          </a:p>
          <a:p>
            <a:r>
              <a:rPr lang="en-US" dirty="0"/>
              <a:t>N ranges from 1 to 24 ( one hour to one day)</a:t>
            </a:r>
          </a:p>
          <a:p>
            <a:r>
              <a:rPr lang="en-US" dirty="0"/>
              <a:t>Calculate the persistence of 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X_predicted</a:t>
            </a:r>
            <a:r>
              <a:rPr lang="en-US" dirty="0">
                <a:sym typeface="Wingdings" panose="05000000000000000000" pitchFamily="2" charset="2"/>
              </a:rPr>
              <a:t>(t) = X(t-n)</a:t>
            </a:r>
            <a:endParaRPr lang="en-US" dirty="0"/>
          </a:p>
          <a:p>
            <a:r>
              <a:rPr lang="en-US" dirty="0"/>
              <a:t>Calculate the mean absolute error between the simple moving average and the real wind power</a:t>
            </a:r>
          </a:p>
          <a:p>
            <a:r>
              <a:rPr lang="en-US" dirty="0"/>
              <a:t> Plot MAE as a percentage of the maximum generation for the persistence benchmark. </a:t>
            </a:r>
          </a:p>
        </p:txBody>
      </p:sp>
    </p:spTree>
    <p:extLst>
      <p:ext uri="{BB962C8B-B14F-4D97-AF65-F5344CB8AC3E}">
        <p14:creationId xmlns:p14="http://schemas.microsoft.com/office/powerpoint/2010/main" val="54765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9680-1833-4C9E-A0BF-CA9E5E5B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9562-04D1-4DC5-B22D-1C69704B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doc/google the ARIMA model</a:t>
            </a:r>
          </a:p>
          <a:p>
            <a:r>
              <a:rPr lang="en-US" dirty="0"/>
              <a:t>Find parameters that it takes</a:t>
            </a:r>
          </a:p>
          <a:p>
            <a:r>
              <a:rPr lang="en-US" dirty="0"/>
              <a:t>Add the model to your environment, if you don’t have it already</a:t>
            </a:r>
          </a:p>
          <a:p>
            <a:r>
              <a:rPr lang="en-US" dirty="0"/>
              <a:t>Loop through a range of parameters to find the optimal parameters</a:t>
            </a:r>
          </a:p>
          <a:p>
            <a:pPr marL="0" indent="0">
              <a:buNone/>
            </a:pPr>
            <a:r>
              <a:rPr lang="en-US" dirty="0"/>
              <a:t>    - pass the parameter to the </a:t>
            </a:r>
            <a:r>
              <a:rPr lang="en-US" dirty="0" err="1"/>
              <a:t>arima</a:t>
            </a:r>
            <a:r>
              <a:rPr lang="en-US" dirty="0"/>
              <a:t> model</a:t>
            </a:r>
          </a:p>
          <a:p>
            <a:pPr marL="0" indent="0">
              <a:buNone/>
            </a:pPr>
            <a:r>
              <a:rPr lang="en-US" dirty="0"/>
              <a:t>    - estimate</a:t>
            </a:r>
          </a:p>
          <a:p>
            <a:pPr marL="0" indent="0">
              <a:buNone/>
            </a:pPr>
            <a:r>
              <a:rPr lang="en-US" dirty="0"/>
              <a:t>    - calculate the AIC and BIC from the </a:t>
            </a:r>
            <a:r>
              <a:rPr lang="en-US" dirty="0" err="1"/>
              <a:t>extimation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find if the current value improve(less) on the previously selected</a:t>
            </a:r>
          </a:p>
          <a:p>
            <a:r>
              <a:rPr lang="en-US" dirty="0"/>
              <a:t>What are the optimal parameters?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7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AF2F-51E0-4116-9FF9-BB2E1188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1D6A-39DC-402E-90B8-4876223F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file </a:t>
            </a:r>
          </a:p>
          <a:p>
            <a:r>
              <a:rPr lang="en-US" dirty="0"/>
              <a:t>Generate dates/timestamps</a:t>
            </a:r>
          </a:p>
          <a:p>
            <a:r>
              <a:rPr lang="en-US" dirty="0"/>
              <a:t>Plot the wind generation against the dates</a:t>
            </a:r>
          </a:p>
          <a:p>
            <a:r>
              <a:rPr lang="en-US" dirty="0"/>
              <a:t>Is there any there evidence of intra annual seasonality</a:t>
            </a:r>
          </a:p>
        </p:txBody>
      </p:sp>
    </p:spTree>
    <p:extLst>
      <p:ext uri="{BB962C8B-B14F-4D97-AF65-F5344CB8AC3E}">
        <p14:creationId xmlns:p14="http://schemas.microsoft.com/office/powerpoint/2010/main" val="416528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B73-7C16-4BC4-A9E1-905C26DD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FAA7-C4BE-4050-807C-8BEE0457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change in wind generation over time as a percentage of the maximum generation</a:t>
            </a:r>
          </a:p>
          <a:p>
            <a:r>
              <a:rPr lang="en-US" dirty="0"/>
              <a:t>Plot it against time</a:t>
            </a:r>
          </a:p>
          <a:p>
            <a:r>
              <a:rPr lang="en-US" dirty="0"/>
              <a:t>Is there any evidence of seasonality?</a:t>
            </a:r>
          </a:p>
        </p:txBody>
      </p:sp>
    </p:spTree>
    <p:extLst>
      <p:ext uri="{BB962C8B-B14F-4D97-AF65-F5344CB8AC3E}">
        <p14:creationId xmlns:p14="http://schemas.microsoft.com/office/powerpoint/2010/main" val="1051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0696-6770-42EB-BA86-A1E39003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520-05BA-411B-928A-76233D29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r(</a:t>
            </a:r>
            <a:r>
              <a:rPr lang="en-US" dirty="0" err="1"/>
              <a:t>t,d</a:t>
            </a:r>
            <a:r>
              <a:rPr lang="en-US" dirty="0"/>
              <a:t>) =100*[x(</a:t>
            </a:r>
            <a:r>
              <a:rPr lang="en-US" dirty="0" err="1"/>
              <a:t>t+d</a:t>
            </a:r>
            <a:r>
              <a:rPr lang="en-US" dirty="0"/>
              <a:t>)x(t)]/max(x) </a:t>
            </a:r>
          </a:p>
          <a:p>
            <a:r>
              <a:rPr lang="en-US" dirty="0"/>
              <a:t>Calculate the ramps where d = 1</a:t>
            </a:r>
          </a:p>
          <a:p>
            <a:r>
              <a:rPr lang="en-US" dirty="0"/>
              <a:t>Separate them into positive and negative ramps</a:t>
            </a:r>
          </a:p>
          <a:p>
            <a:r>
              <a:rPr lang="en-US" dirty="0"/>
              <a:t>Normalize and sort them</a:t>
            </a:r>
          </a:p>
          <a:p>
            <a:r>
              <a:rPr lang="en-US" dirty="0"/>
              <a:t>Plot them</a:t>
            </a:r>
          </a:p>
          <a:p>
            <a:r>
              <a:rPr lang="en-US" dirty="0" err="1"/>
              <a:t>Similary</a:t>
            </a:r>
            <a:r>
              <a:rPr lang="en-US" dirty="0"/>
              <a:t> plot the normal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5E4A-3ADC-4322-8524-EFCA6C09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340E-545E-4A95-B2BB-9A008678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balancing supply and demand</a:t>
            </a:r>
          </a:p>
          <a:p>
            <a:r>
              <a:rPr lang="en-US" dirty="0">
                <a:sym typeface="Wingdings" panose="05000000000000000000" pitchFamily="2" charset="2"/>
              </a:rPr>
              <a:t> investigate the variability in wind generation over different timescales</a:t>
            </a:r>
          </a:p>
          <a:p>
            <a:r>
              <a:rPr lang="en-US" dirty="0">
                <a:sym typeface="Wingdings" panose="05000000000000000000" pitchFamily="2" charset="2"/>
              </a:rPr>
              <a:t>Timescales: 1h, 2h, …., 24h</a:t>
            </a:r>
          </a:p>
          <a:p>
            <a:r>
              <a:rPr lang="en-US" dirty="0">
                <a:sym typeface="Wingdings" panose="05000000000000000000" pitchFamily="2" charset="2"/>
              </a:rPr>
              <a:t>Use the percentile analysis on the ramps</a:t>
            </a:r>
          </a:p>
          <a:p>
            <a:r>
              <a:rPr lang="en-US" dirty="0">
                <a:sym typeface="Wingdings" panose="05000000000000000000" pitchFamily="2" charset="2"/>
              </a:rPr>
              <a:t>Plot the results</a:t>
            </a:r>
          </a:p>
          <a:p>
            <a:r>
              <a:rPr lang="en-US" dirty="0">
                <a:sym typeface="Wingdings" panose="05000000000000000000" pitchFamily="2" charset="2"/>
              </a:rPr>
              <a:t>What did you learn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370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D32-D0B3-4C9C-B0B7-491B5BAF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4253-594D-42CC-AAD3-958B8817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hints: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Calculate the ramps for a timescale </a:t>
            </a:r>
            <a:r>
              <a:rPr lang="en-US" dirty="0" err="1">
                <a:sym typeface="Wingdings" panose="05000000000000000000" pitchFamily="2" charset="2"/>
              </a:rPr>
              <a:t>eg</a:t>
            </a:r>
            <a:r>
              <a:rPr lang="en-US" dirty="0">
                <a:sym typeface="Wingdings" panose="05000000000000000000" pitchFamily="2" charset="2"/>
              </a:rPr>
              <a:t>: d=1, d=2 or d=4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Calculate the percentile of the ramps distribution at 1%, 5%, 95%,99% functions: </a:t>
            </a:r>
            <a:r>
              <a:rPr lang="en-US" dirty="0" err="1">
                <a:sym typeface="Wingdings" panose="05000000000000000000" pitchFamily="2" charset="2"/>
              </a:rPr>
              <a:t>prctile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matlab</a:t>
            </a:r>
            <a:r>
              <a:rPr lang="en-US" dirty="0">
                <a:sym typeface="Wingdings" panose="05000000000000000000" pitchFamily="2" charset="2"/>
              </a:rPr>
              <a:t>), </a:t>
            </a:r>
            <a:r>
              <a:rPr lang="en-US" dirty="0" err="1"/>
              <a:t>numpy.percentile</a:t>
            </a:r>
            <a:r>
              <a:rPr lang="en-US" dirty="0"/>
              <a:t>(python)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Repeat the process for all timescales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Plot all the four percentiles as a function of the timescale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6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E661-D67C-42D3-BBE9-BA294ED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08FB-6DBF-4AB0-8A17-DF0FC9B8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autocorrelation</a:t>
            </a:r>
          </a:p>
          <a:p>
            <a:r>
              <a:rPr lang="en-US" dirty="0"/>
              <a:t>Remember you still have Nan values</a:t>
            </a:r>
          </a:p>
          <a:p>
            <a:r>
              <a:rPr lang="en-US" dirty="0"/>
              <a:t>Hint: </a:t>
            </a:r>
            <a:r>
              <a:rPr lang="en-US" dirty="0" err="1"/>
              <a:t>xcorr</a:t>
            </a:r>
            <a:r>
              <a:rPr lang="en-US" dirty="0"/>
              <a:t>, google the </a:t>
            </a:r>
            <a:r>
              <a:rPr lang="en-US" dirty="0" err="1"/>
              <a:t>nanautocorr</a:t>
            </a:r>
            <a:r>
              <a:rPr lang="en-US" dirty="0"/>
              <a:t> function somebody implemented it , or google any other new function</a:t>
            </a:r>
          </a:p>
          <a:p>
            <a:r>
              <a:rPr lang="en-US" dirty="0"/>
              <a:t>Comment on the structure of the autocorrelation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0726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588B-E122-4A31-A03B-6AFF697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9FF9-DB05-4940-A2FF-362C3BF1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Calculate Autocorrelation of change in wind generation for lags over 10 days</a:t>
            </a:r>
          </a:p>
          <a:p>
            <a:pPr marL="0" indent="0">
              <a:buNone/>
            </a:pPr>
            <a:r>
              <a:rPr lang="en-US" dirty="0"/>
              <a:t>    - Calculate the change in  wind generation</a:t>
            </a:r>
          </a:p>
          <a:p>
            <a:pPr marL="0" indent="0">
              <a:buNone/>
            </a:pPr>
            <a:r>
              <a:rPr lang="en-US" dirty="0"/>
              <a:t>    - Calculate the autocorrelation with lags of 10days(240 hours)</a:t>
            </a:r>
          </a:p>
          <a:p>
            <a:r>
              <a:rPr lang="en-US" dirty="0"/>
              <a:t>Plot it</a:t>
            </a:r>
          </a:p>
          <a:p>
            <a:r>
              <a:rPr lang="en-US" dirty="0"/>
              <a:t>horizontal lines to detect statistically significance values (p&lt;0.05)</a:t>
            </a:r>
          </a:p>
          <a:p>
            <a:pPr marL="0" indent="0">
              <a:buNone/>
            </a:pPr>
            <a:r>
              <a:rPr lang="en-US" dirty="0"/>
              <a:t>   - Corresponding value can be calculated from the normal distribution </a:t>
            </a:r>
          </a:p>
          <a:p>
            <a:pPr marL="0" indent="0">
              <a:buNone/>
            </a:pPr>
            <a:r>
              <a:rPr lang="en-US" dirty="0"/>
              <a:t>   - plot it for every value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question on this post on piazza or skype us</a:t>
            </a:r>
          </a:p>
          <a:p>
            <a:r>
              <a:rPr lang="en-US" dirty="0"/>
              <a:t> Is there any evidence of diurnal seasonality? </a:t>
            </a:r>
          </a:p>
          <a:p>
            <a:r>
              <a:rPr lang="en-US" dirty="0"/>
              <a:t> Might it be more appropriate to model the change in wind generation than the wind generation?  </a:t>
            </a:r>
          </a:p>
        </p:txBody>
      </p:sp>
    </p:spTree>
    <p:extLst>
      <p:ext uri="{BB962C8B-B14F-4D97-AF65-F5344CB8AC3E}">
        <p14:creationId xmlns:p14="http://schemas.microsoft.com/office/powerpoint/2010/main" val="24814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260A-1200-47D1-902A-68400DE1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CA5D-56B7-43B4-BDB5-F1F9B2BA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 You might still be </a:t>
            </a:r>
            <a:r>
              <a:rPr lang="en-US" dirty="0">
                <a:solidFill>
                  <a:srgbClr val="FF0000"/>
                </a:solidFill>
              </a:rPr>
              <a:t>having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values, use function that handle them</a:t>
            </a:r>
          </a:p>
          <a:p>
            <a:r>
              <a:rPr lang="en-US" dirty="0"/>
              <a:t>The variance ratio test will be used to investigate the structure of the wind generation timeseries</a:t>
            </a:r>
          </a:p>
          <a:p>
            <a:r>
              <a:rPr lang="en-US" dirty="0"/>
              <a:t>Hint: </a:t>
            </a:r>
            <a:r>
              <a:rPr lang="en-US" dirty="0" err="1"/>
              <a:t>vratiotest</a:t>
            </a:r>
            <a:endParaRPr lang="en-US" dirty="0"/>
          </a:p>
          <a:p>
            <a:r>
              <a:rPr lang="en-US" dirty="0"/>
              <a:t>What are the returns of the function, doc it</a:t>
            </a:r>
          </a:p>
          <a:p>
            <a:r>
              <a:rPr lang="en-US" dirty="0"/>
              <a:t>Can the null hypothesis of a random walk be rejected?</a:t>
            </a:r>
          </a:p>
          <a:p>
            <a:r>
              <a:rPr lang="en-US" dirty="0"/>
              <a:t>Test mean reversion</a:t>
            </a:r>
          </a:p>
          <a:p>
            <a:r>
              <a:rPr lang="en-US" dirty="0"/>
              <a:t>Is there evidence of either mean-reversion of mean aversion?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Analytics Course:  18-899</vt:lpstr>
      <vt:lpstr>Question 1</vt:lpstr>
      <vt:lpstr>Question 2</vt:lpstr>
      <vt:lpstr>Question 3</vt:lpstr>
      <vt:lpstr>Question 4</vt:lpstr>
      <vt:lpstr>Question 4 - continued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3</dc:title>
  <dc:creator>Adolphe Ndagijimana</dc:creator>
  <cp:lastModifiedBy>Adolphe Ndagijimana</cp:lastModifiedBy>
  <cp:revision>8</cp:revision>
  <dcterms:created xsi:type="dcterms:W3CDTF">2019-02-05T21:34:34Z</dcterms:created>
  <dcterms:modified xsi:type="dcterms:W3CDTF">2019-02-05T22:42:06Z</dcterms:modified>
</cp:coreProperties>
</file>